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66" d="100"/>
          <a:sy n="66" d="100"/>
        </p:scale>
        <p:origin x="5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2E050-56FC-4CA4-B6A7-A78D091D84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32D8CD-6779-4085-A1F0-A05FFD9A2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C54660-DF16-483A-84C2-A7BEEF6C1F79}"/>
              </a:ext>
            </a:extLst>
          </p:cNvPr>
          <p:cNvSpPr>
            <a:spLocks noGrp="1"/>
          </p:cNvSpPr>
          <p:nvPr>
            <p:ph type="dt" sz="half" idx="10"/>
          </p:nvPr>
        </p:nvSpPr>
        <p:spPr/>
        <p:txBody>
          <a:bodyPr/>
          <a:lstStyle/>
          <a:p>
            <a:fld id="{5106E939-FB78-4A2A-9F23-C18CA24DBCBB}" type="datetimeFigureOut">
              <a:rPr lang="en-IN" smtClean="0"/>
              <a:t>07-11-2021</a:t>
            </a:fld>
            <a:endParaRPr lang="en-IN"/>
          </a:p>
        </p:txBody>
      </p:sp>
      <p:sp>
        <p:nvSpPr>
          <p:cNvPr id="5" name="Footer Placeholder 4">
            <a:extLst>
              <a:ext uri="{FF2B5EF4-FFF2-40B4-BE49-F238E27FC236}">
                <a16:creationId xmlns:a16="http://schemas.microsoft.com/office/drawing/2014/main" id="{0D2ABEEE-EF85-4CC5-9B8D-6F6821B7CB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63B6D3-EEA2-4F38-9B29-8C7880751DF1}"/>
              </a:ext>
            </a:extLst>
          </p:cNvPr>
          <p:cNvSpPr>
            <a:spLocks noGrp="1"/>
          </p:cNvSpPr>
          <p:nvPr>
            <p:ph type="sldNum" sz="quarter" idx="12"/>
          </p:nvPr>
        </p:nvSpPr>
        <p:spPr/>
        <p:txBody>
          <a:bodyPr/>
          <a:lstStyle/>
          <a:p>
            <a:fld id="{D79EFF7B-38FE-4902-A490-BC0403D37444}" type="slidenum">
              <a:rPr lang="en-IN" smtClean="0"/>
              <a:t>‹#›</a:t>
            </a:fld>
            <a:endParaRPr lang="en-IN"/>
          </a:p>
        </p:txBody>
      </p:sp>
    </p:spTree>
    <p:extLst>
      <p:ext uri="{BB962C8B-B14F-4D97-AF65-F5344CB8AC3E}">
        <p14:creationId xmlns:p14="http://schemas.microsoft.com/office/powerpoint/2010/main" val="4187504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AFC08-5497-4113-BF16-F8D197E7ED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5CB9C1-336A-4A24-8B3C-1B4E48D572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C4B934-E816-404C-9E60-8D34042E11E6}"/>
              </a:ext>
            </a:extLst>
          </p:cNvPr>
          <p:cNvSpPr>
            <a:spLocks noGrp="1"/>
          </p:cNvSpPr>
          <p:nvPr>
            <p:ph type="dt" sz="half" idx="10"/>
          </p:nvPr>
        </p:nvSpPr>
        <p:spPr/>
        <p:txBody>
          <a:bodyPr/>
          <a:lstStyle/>
          <a:p>
            <a:fld id="{5106E939-FB78-4A2A-9F23-C18CA24DBCBB}" type="datetimeFigureOut">
              <a:rPr lang="en-IN" smtClean="0"/>
              <a:t>07-11-2021</a:t>
            </a:fld>
            <a:endParaRPr lang="en-IN"/>
          </a:p>
        </p:txBody>
      </p:sp>
      <p:sp>
        <p:nvSpPr>
          <p:cNvPr id="5" name="Footer Placeholder 4">
            <a:extLst>
              <a:ext uri="{FF2B5EF4-FFF2-40B4-BE49-F238E27FC236}">
                <a16:creationId xmlns:a16="http://schemas.microsoft.com/office/drawing/2014/main" id="{67E829E6-BF90-4037-B6FA-2529546A64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166F2E-26A7-45A4-87FC-9ADAD9A5A27C}"/>
              </a:ext>
            </a:extLst>
          </p:cNvPr>
          <p:cNvSpPr>
            <a:spLocks noGrp="1"/>
          </p:cNvSpPr>
          <p:nvPr>
            <p:ph type="sldNum" sz="quarter" idx="12"/>
          </p:nvPr>
        </p:nvSpPr>
        <p:spPr/>
        <p:txBody>
          <a:bodyPr/>
          <a:lstStyle/>
          <a:p>
            <a:fld id="{D79EFF7B-38FE-4902-A490-BC0403D37444}" type="slidenum">
              <a:rPr lang="en-IN" smtClean="0"/>
              <a:t>‹#›</a:t>
            </a:fld>
            <a:endParaRPr lang="en-IN"/>
          </a:p>
        </p:txBody>
      </p:sp>
    </p:spTree>
    <p:extLst>
      <p:ext uri="{BB962C8B-B14F-4D97-AF65-F5344CB8AC3E}">
        <p14:creationId xmlns:p14="http://schemas.microsoft.com/office/powerpoint/2010/main" val="214392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E48BDC-AB66-452B-848D-78EE8A6A6E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BC9C7A-22D1-45C3-A839-055CC270CF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F58A05-0811-464C-8F85-31B68F51D985}"/>
              </a:ext>
            </a:extLst>
          </p:cNvPr>
          <p:cNvSpPr>
            <a:spLocks noGrp="1"/>
          </p:cNvSpPr>
          <p:nvPr>
            <p:ph type="dt" sz="half" idx="10"/>
          </p:nvPr>
        </p:nvSpPr>
        <p:spPr/>
        <p:txBody>
          <a:bodyPr/>
          <a:lstStyle/>
          <a:p>
            <a:fld id="{5106E939-FB78-4A2A-9F23-C18CA24DBCBB}" type="datetimeFigureOut">
              <a:rPr lang="en-IN" smtClean="0"/>
              <a:t>07-11-2021</a:t>
            </a:fld>
            <a:endParaRPr lang="en-IN"/>
          </a:p>
        </p:txBody>
      </p:sp>
      <p:sp>
        <p:nvSpPr>
          <p:cNvPr id="5" name="Footer Placeholder 4">
            <a:extLst>
              <a:ext uri="{FF2B5EF4-FFF2-40B4-BE49-F238E27FC236}">
                <a16:creationId xmlns:a16="http://schemas.microsoft.com/office/drawing/2014/main" id="{C51E24AF-86B1-4D96-B087-578A9FBE8C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8C57D0-E99E-4236-A2D3-DF8FB2DA849B}"/>
              </a:ext>
            </a:extLst>
          </p:cNvPr>
          <p:cNvSpPr>
            <a:spLocks noGrp="1"/>
          </p:cNvSpPr>
          <p:nvPr>
            <p:ph type="sldNum" sz="quarter" idx="12"/>
          </p:nvPr>
        </p:nvSpPr>
        <p:spPr/>
        <p:txBody>
          <a:bodyPr/>
          <a:lstStyle/>
          <a:p>
            <a:fld id="{D79EFF7B-38FE-4902-A490-BC0403D37444}" type="slidenum">
              <a:rPr lang="en-IN" smtClean="0"/>
              <a:t>‹#›</a:t>
            </a:fld>
            <a:endParaRPr lang="en-IN"/>
          </a:p>
        </p:txBody>
      </p:sp>
    </p:spTree>
    <p:extLst>
      <p:ext uri="{BB962C8B-B14F-4D97-AF65-F5344CB8AC3E}">
        <p14:creationId xmlns:p14="http://schemas.microsoft.com/office/powerpoint/2010/main" val="2685486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E7AD-3834-4CC4-B486-294A99A734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88A310-5105-44F2-B2C2-A9A568AD20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49AF0C-12B3-434A-A6B3-68F6CB2D7C25}"/>
              </a:ext>
            </a:extLst>
          </p:cNvPr>
          <p:cNvSpPr>
            <a:spLocks noGrp="1"/>
          </p:cNvSpPr>
          <p:nvPr>
            <p:ph type="dt" sz="half" idx="10"/>
          </p:nvPr>
        </p:nvSpPr>
        <p:spPr/>
        <p:txBody>
          <a:bodyPr/>
          <a:lstStyle/>
          <a:p>
            <a:fld id="{5106E939-FB78-4A2A-9F23-C18CA24DBCBB}" type="datetimeFigureOut">
              <a:rPr lang="en-IN" smtClean="0"/>
              <a:t>07-11-2021</a:t>
            </a:fld>
            <a:endParaRPr lang="en-IN"/>
          </a:p>
        </p:txBody>
      </p:sp>
      <p:sp>
        <p:nvSpPr>
          <p:cNvPr id="5" name="Footer Placeholder 4">
            <a:extLst>
              <a:ext uri="{FF2B5EF4-FFF2-40B4-BE49-F238E27FC236}">
                <a16:creationId xmlns:a16="http://schemas.microsoft.com/office/drawing/2014/main" id="{787E4066-CE43-4639-86C2-67961CA3F8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F176C3-DD52-4B4C-A4C8-C88A33C2D3D5}"/>
              </a:ext>
            </a:extLst>
          </p:cNvPr>
          <p:cNvSpPr>
            <a:spLocks noGrp="1"/>
          </p:cNvSpPr>
          <p:nvPr>
            <p:ph type="sldNum" sz="quarter" idx="12"/>
          </p:nvPr>
        </p:nvSpPr>
        <p:spPr/>
        <p:txBody>
          <a:bodyPr/>
          <a:lstStyle/>
          <a:p>
            <a:fld id="{D79EFF7B-38FE-4902-A490-BC0403D37444}" type="slidenum">
              <a:rPr lang="en-IN" smtClean="0"/>
              <a:t>‹#›</a:t>
            </a:fld>
            <a:endParaRPr lang="en-IN"/>
          </a:p>
        </p:txBody>
      </p:sp>
    </p:spTree>
    <p:extLst>
      <p:ext uri="{BB962C8B-B14F-4D97-AF65-F5344CB8AC3E}">
        <p14:creationId xmlns:p14="http://schemas.microsoft.com/office/powerpoint/2010/main" val="887288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01DDF-6664-4D78-B8D0-70A20C3E2B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898D8A-3C55-49F2-9C05-20DD16A11F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A45B4F-364D-41F8-9A0F-1C32CF322536}"/>
              </a:ext>
            </a:extLst>
          </p:cNvPr>
          <p:cNvSpPr>
            <a:spLocks noGrp="1"/>
          </p:cNvSpPr>
          <p:nvPr>
            <p:ph type="dt" sz="half" idx="10"/>
          </p:nvPr>
        </p:nvSpPr>
        <p:spPr/>
        <p:txBody>
          <a:bodyPr/>
          <a:lstStyle/>
          <a:p>
            <a:fld id="{5106E939-FB78-4A2A-9F23-C18CA24DBCBB}" type="datetimeFigureOut">
              <a:rPr lang="en-IN" smtClean="0"/>
              <a:t>07-11-2021</a:t>
            </a:fld>
            <a:endParaRPr lang="en-IN"/>
          </a:p>
        </p:txBody>
      </p:sp>
      <p:sp>
        <p:nvSpPr>
          <p:cNvPr id="5" name="Footer Placeholder 4">
            <a:extLst>
              <a:ext uri="{FF2B5EF4-FFF2-40B4-BE49-F238E27FC236}">
                <a16:creationId xmlns:a16="http://schemas.microsoft.com/office/drawing/2014/main" id="{4AD54F43-ACD6-4038-ADFE-7F9E13A93F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F1FB21-3C59-49B3-BA7C-F73BA9CD5696}"/>
              </a:ext>
            </a:extLst>
          </p:cNvPr>
          <p:cNvSpPr>
            <a:spLocks noGrp="1"/>
          </p:cNvSpPr>
          <p:nvPr>
            <p:ph type="sldNum" sz="quarter" idx="12"/>
          </p:nvPr>
        </p:nvSpPr>
        <p:spPr/>
        <p:txBody>
          <a:bodyPr/>
          <a:lstStyle/>
          <a:p>
            <a:fld id="{D79EFF7B-38FE-4902-A490-BC0403D37444}" type="slidenum">
              <a:rPr lang="en-IN" smtClean="0"/>
              <a:t>‹#›</a:t>
            </a:fld>
            <a:endParaRPr lang="en-IN"/>
          </a:p>
        </p:txBody>
      </p:sp>
    </p:spTree>
    <p:extLst>
      <p:ext uri="{BB962C8B-B14F-4D97-AF65-F5344CB8AC3E}">
        <p14:creationId xmlns:p14="http://schemas.microsoft.com/office/powerpoint/2010/main" val="396828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DF31-7037-4403-A2EC-285EBC0A14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82EE29-7D58-4238-89A6-437F688467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607F7E-614B-4631-8B12-8983340BC3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5C2287-32B4-4CAB-A6C2-5D721B733B0D}"/>
              </a:ext>
            </a:extLst>
          </p:cNvPr>
          <p:cNvSpPr>
            <a:spLocks noGrp="1"/>
          </p:cNvSpPr>
          <p:nvPr>
            <p:ph type="dt" sz="half" idx="10"/>
          </p:nvPr>
        </p:nvSpPr>
        <p:spPr/>
        <p:txBody>
          <a:bodyPr/>
          <a:lstStyle/>
          <a:p>
            <a:fld id="{5106E939-FB78-4A2A-9F23-C18CA24DBCBB}" type="datetimeFigureOut">
              <a:rPr lang="en-IN" smtClean="0"/>
              <a:t>07-11-2021</a:t>
            </a:fld>
            <a:endParaRPr lang="en-IN"/>
          </a:p>
        </p:txBody>
      </p:sp>
      <p:sp>
        <p:nvSpPr>
          <p:cNvPr id="6" name="Footer Placeholder 5">
            <a:extLst>
              <a:ext uri="{FF2B5EF4-FFF2-40B4-BE49-F238E27FC236}">
                <a16:creationId xmlns:a16="http://schemas.microsoft.com/office/drawing/2014/main" id="{71943577-FB13-4F10-8E6F-D932BD493D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6B9FA7-111F-4886-830F-ECFF21A2922C}"/>
              </a:ext>
            </a:extLst>
          </p:cNvPr>
          <p:cNvSpPr>
            <a:spLocks noGrp="1"/>
          </p:cNvSpPr>
          <p:nvPr>
            <p:ph type="sldNum" sz="quarter" idx="12"/>
          </p:nvPr>
        </p:nvSpPr>
        <p:spPr/>
        <p:txBody>
          <a:bodyPr/>
          <a:lstStyle/>
          <a:p>
            <a:fld id="{D79EFF7B-38FE-4902-A490-BC0403D37444}" type="slidenum">
              <a:rPr lang="en-IN" smtClean="0"/>
              <a:t>‹#›</a:t>
            </a:fld>
            <a:endParaRPr lang="en-IN"/>
          </a:p>
        </p:txBody>
      </p:sp>
    </p:spTree>
    <p:extLst>
      <p:ext uri="{BB962C8B-B14F-4D97-AF65-F5344CB8AC3E}">
        <p14:creationId xmlns:p14="http://schemas.microsoft.com/office/powerpoint/2010/main" val="326381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D4A0-F3C4-4179-9C63-F2DC856258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E26CF1-776F-4161-B875-AA28C8B5F2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95A4E9-76F2-4879-9CAB-234D30BB6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4813A1-4200-4634-9B1A-2C49D164F8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8C6E34-61CC-4C4B-BA4A-6F0EF03474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A6F11E-9654-4468-9372-DC36ABF8739C}"/>
              </a:ext>
            </a:extLst>
          </p:cNvPr>
          <p:cNvSpPr>
            <a:spLocks noGrp="1"/>
          </p:cNvSpPr>
          <p:nvPr>
            <p:ph type="dt" sz="half" idx="10"/>
          </p:nvPr>
        </p:nvSpPr>
        <p:spPr/>
        <p:txBody>
          <a:bodyPr/>
          <a:lstStyle/>
          <a:p>
            <a:fld id="{5106E939-FB78-4A2A-9F23-C18CA24DBCBB}" type="datetimeFigureOut">
              <a:rPr lang="en-IN" smtClean="0"/>
              <a:t>07-11-2021</a:t>
            </a:fld>
            <a:endParaRPr lang="en-IN"/>
          </a:p>
        </p:txBody>
      </p:sp>
      <p:sp>
        <p:nvSpPr>
          <p:cNvPr id="8" name="Footer Placeholder 7">
            <a:extLst>
              <a:ext uri="{FF2B5EF4-FFF2-40B4-BE49-F238E27FC236}">
                <a16:creationId xmlns:a16="http://schemas.microsoft.com/office/drawing/2014/main" id="{A2D9E50D-0782-4CC1-B6B3-3770D6722F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BCA7B6-CF64-4369-A3A0-53FAB19708C0}"/>
              </a:ext>
            </a:extLst>
          </p:cNvPr>
          <p:cNvSpPr>
            <a:spLocks noGrp="1"/>
          </p:cNvSpPr>
          <p:nvPr>
            <p:ph type="sldNum" sz="quarter" idx="12"/>
          </p:nvPr>
        </p:nvSpPr>
        <p:spPr/>
        <p:txBody>
          <a:bodyPr/>
          <a:lstStyle/>
          <a:p>
            <a:fld id="{D79EFF7B-38FE-4902-A490-BC0403D37444}" type="slidenum">
              <a:rPr lang="en-IN" smtClean="0"/>
              <a:t>‹#›</a:t>
            </a:fld>
            <a:endParaRPr lang="en-IN"/>
          </a:p>
        </p:txBody>
      </p:sp>
    </p:spTree>
    <p:extLst>
      <p:ext uri="{BB962C8B-B14F-4D97-AF65-F5344CB8AC3E}">
        <p14:creationId xmlns:p14="http://schemas.microsoft.com/office/powerpoint/2010/main" val="3838434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08CA5-4CBB-411D-B57A-ADD0A67DA3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46D04B-E950-4011-A0EB-8380CF956722}"/>
              </a:ext>
            </a:extLst>
          </p:cNvPr>
          <p:cNvSpPr>
            <a:spLocks noGrp="1"/>
          </p:cNvSpPr>
          <p:nvPr>
            <p:ph type="dt" sz="half" idx="10"/>
          </p:nvPr>
        </p:nvSpPr>
        <p:spPr/>
        <p:txBody>
          <a:bodyPr/>
          <a:lstStyle/>
          <a:p>
            <a:fld id="{5106E939-FB78-4A2A-9F23-C18CA24DBCBB}" type="datetimeFigureOut">
              <a:rPr lang="en-IN" smtClean="0"/>
              <a:t>07-11-2021</a:t>
            </a:fld>
            <a:endParaRPr lang="en-IN"/>
          </a:p>
        </p:txBody>
      </p:sp>
      <p:sp>
        <p:nvSpPr>
          <p:cNvPr id="4" name="Footer Placeholder 3">
            <a:extLst>
              <a:ext uri="{FF2B5EF4-FFF2-40B4-BE49-F238E27FC236}">
                <a16:creationId xmlns:a16="http://schemas.microsoft.com/office/drawing/2014/main" id="{3B6F206B-CA0A-4CBF-A174-09580F48C3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B1179E-C55A-4AD7-A463-2FA5423E5098}"/>
              </a:ext>
            </a:extLst>
          </p:cNvPr>
          <p:cNvSpPr>
            <a:spLocks noGrp="1"/>
          </p:cNvSpPr>
          <p:nvPr>
            <p:ph type="sldNum" sz="quarter" idx="12"/>
          </p:nvPr>
        </p:nvSpPr>
        <p:spPr/>
        <p:txBody>
          <a:bodyPr/>
          <a:lstStyle/>
          <a:p>
            <a:fld id="{D79EFF7B-38FE-4902-A490-BC0403D37444}" type="slidenum">
              <a:rPr lang="en-IN" smtClean="0"/>
              <a:t>‹#›</a:t>
            </a:fld>
            <a:endParaRPr lang="en-IN"/>
          </a:p>
        </p:txBody>
      </p:sp>
    </p:spTree>
    <p:extLst>
      <p:ext uri="{BB962C8B-B14F-4D97-AF65-F5344CB8AC3E}">
        <p14:creationId xmlns:p14="http://schemas.microsoft.com/office/powerpoint/2010/main" val="1384356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03F1F2-1B25-4E4B-912F-D8CB5D0F1188}"/>
              </a:ext>
            </a:extLst>
          </p:cNvPr>
          <p:cNvSpPr>
            <a:spLocks noGrp="1"/>
          </p:cNvSpPr>
          <p:nvPr>
            <p:ph type="dt" sz="half" idx="10"/>
          </p:nvPr>
        </p:nvSpPr>
        <p:spPr/>
        <p:txBody>
          <a:bodyPr/>
          <a:lstStyle/>
          <a:p>
            <a:fld id="{5106E939-FB78-4A2A-9F23-C18CA24DBCBB}" type="datetimeFigureOut">
              <a:rPr lang="en-IN" smtClean="0"/>
              <a:t>07-11-2021</a:t>
            </a:fld>
            <a:endParaRPr lang="en-IN"/>
          </a:p>
        </p:txBody>
      </p:sp>
      <p:sp>
        <p:nvSpPr>
          <p:cNvPr id="3" name="Footer Placeholder 2">
            <a:extLst>
              <a:ext uri="{FF2B5EF4-FFF2-40B4-BE49-F238E27FC236}">
                <a16:creationId xmlns:a16="http://schemas.microsoft.com/office/drawing/2014/main" id="{F9D5273C-2100-4532-83B8-B16F9FCBC0E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E817A3-A039-408F-B1CE-3075137477C4}"/>
              </a:ext>
            </a:extLst>
          </p:cNvPr>
          <p:cNvSpPr>
            <a:spLocks noGrp="1"/>
          </p:cNvSpPr>
          <p:nvPr>
            <p:ph type="sldNum" sz="quarter" idx="12"/>
          </p:nvPr>
        </p:nvSpPr>
        <p:spPr/>
        <p:txBody>
          <a:bodyPr/>
          <a:lstStyle/>
          <a:p>
            <a:fld id="{D79EFF7B-38FE-4902-A490-BC0403D37444}" type="slidenum">
              <a:rPr lang="en-IN" smtClean="0"/>
              <a:t>‹#›</a:t>
            </a:fld>
            <a:endParaRPr lang="en-IN"/>
          </a:p>
        </p:txBody>
      </p:sp>
    </p:spTree>
    <p:extLst>
      <p:ext uri="{BB962C8B-B14F-4D97-AF65-F5344CB8AC3E}">
        <p14:creationId xmlns:p14="http://schemas.microsoft.com/office/powerpoint/2010/main" val="3140009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3F30-C23E-4666-9437-5A290AE6A0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41B269-1E4E-4471-A9E4-1541FF5A28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786D18-916E-403A-A097-E41F52E786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696713-57E6-4B5B-BE44-E24F8D76388B}"/>
              </a:ext>
            </a:extLst>
          </p:cNvPr>
          <p:cNvSpPr>
            <a:spLocks noGrp="1"/>
          </p:cNvSpPr>
          <p:nvPr>
            <p:ph type="dt" sz="half" idx="10"/>
          </p:nvPr>
        </p:nvSpPr>
        <p:spPr/>
        <p:txBody>
          <a:bodyPr/>
          <a:lstStyle/>
          <a:p>
            <a:fld id="{5106E939-FB78-4A2A-9F23-C18CA24DBCBB}" type="datetimeFigureOut">
              <a:rPr lang="en-IN" smtClean="0"/>
              <a:t>07-11-2021</a:t>
            </a:fld>
            <a:endParaRPr lang="en-IN"/>
          </a:p>
        </p:txBody>
      </p:sp>
      <p:sp>
        <p:nvSpPr>
          <p:cNvPr id="6" name="Footer Placeholder 5">
            <a:extLst>
              <a:ext uri="{FF2B5EF4-FFF2-40B4-BE49-F238E27FC236}">
                <a16:creationId xmlns:a16="http://schemas.microsoft.com/office/drawing/2014/main" id="{36DD9A0B-DA7E-4E08-9135-B512BA306B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37F427-9DEA-4C24-A3C4-084EFF118F62}"/>
              </a:ext>
            </a:extLst>
          </p:cNvPr>
          <p:cNvSpPr>
            <a:spLocks noGrp="1"/>
          </p:cNvSpPr>
          <p:nvPr>
            <p:ph type="sldNum" sz="quarter" idx="12"/>
          </p:nvPr>
        </p:nvSpPr>
        <p:spPr/>
        <p:txBody>
          <a:bodyPr/>
          <a:lstStyle/>
          <a:p>
            <a:fld id="{D79EFF7B-38FE-4902-A490-BC0403D37444}" type="slidenum">
              <a:rPr lang="en-IN" smtClean="0"/>
              <a:t>‹#›</a:t>
            </a:fld>
            <a:endParaRPr lang="en-IN"/>
          </a:p>
        </p:txBody>
      </p:sp>
    </p:spTree>
    <p:extLst>
      <p:ext uri="{BB962C8B-B14F-4D97-AF65-F5344CB8AC3E}">
        <p14:creationId xmlns:p14="http://schemas.microsoft.com/office/powerpoint/2010/main" val="1872953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B6E9-0233-4474-8C41-C03106D595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FF8C6F5-737E-4948-998A-8CACE361A7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57AE45-94C7-40A1-B10E-9D906C4FF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1AD0F5-3729-404A-B0E4-C84E0303959F}"/>
              </a:ext>
            </a:extLst>
          </p:cNvPr>
          <p:cNvSpPr>
            <a:spLocks noGrp="1"/>
          </p:cNvSpPr>
          <p:nvPr>
            <p:ph type="dt" sz="half" idx="10"/>
          </p:nvPr>
        </p:nvSpPr>
        <p:spPr/>
        <p:txBody>
          <a:bodyPr/>
          <a:lstStyle/>
          <a:p>
            <a:fld id="{5106E939-FB78-4A2A-9F23-C18CA24DBCBB}" type="datetimeFigureOut">
              <a:rPr lang="en-IN" smtClean="0"/>
              <a:t>07-11-2021</a:t>
            </a:fld>
            <a:endParaRPr lang="en-IN"/>
          </a:p>
        </p:txBody>
      </p:sp>
      <p:sp>
        <p:nvSpPr>
          <p:cNvPr id="6" name="Footer Placeholder 5">
            <a:extLst>
              <a:ext uri="{FF2B5EF4-FFF2-40B4-BE49-F238E27FC236}">
                <a16:creationId xmlns:a16="http://schemas.microsoft.com/office/drawing/2014/main" id="{790650D2-5431-4A8D-B3F6-2683BD56F4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DC6052-A5FA-47CD-A639-484BD1FD5365}"/>
              </a:ext>
            </a:extLst>
          </p:cNvPr>
          <p:cNvSpPr>
            <a:spLocks noGrp="1"/>
          </p:cNvSpPr>
          <p:nvPr>
            <p:ph type="sldNum" sz="quarter" idx="12"/>
          </p:nvPr>
        </p:nvSpPr>
        <p:spPr/>
        <p:txBody>
          <a:bodyPr/>
          <a:lstStyle/>
          <a:p>
            <a:fld id="{D79EFF7B-38FE-4902-A490-BC0403D37444}" type="slidenum">
              <a:rPr lang="en-IN" smtClean="0"/>
              <a:t>‹#›</a:t>
            </a:fld>
            <a:endParaRPr lang="en-IN"/>
          </a:p>
        </p:txBody>
      </p:sp>
    </p:spTree>
    <p:extLst>
      <p:ext uri="{BB962C8B-B14F-4D97-AF65-F5344CB8AC3E}">
        <p14:creationId xmlns:p14="http://schemas.microsoft.com/office/powerpoint/2010/main" val="128756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BB23DB-4D1E-40D9-962E-12EEDA5B20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F166DD-AB63-42FC-A8A7-03AAF4AF89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6A2847-E2AF-49F3-A169-693013058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06E939-FB78-4A2A-9F23-C18CA24DBCBB}" type="datetimeFigureOut">
              <a:rPr lang="en-IN" smtClean="0"/>
              <a:t>07-11-2021</a:t>
            </a:fld>
            <a:endParaRPr lang="en-IN"/>
          </a:p>
        </p:txBody>
      </p:sp>
      <p:sp>
        <p:nvSpPr>
          <p:cNvPr id="5" name="Footer Placeholder 4">
            <a:extLst>
              <a:ext uri="{FF2B5EF4-FFF2-40B4-BE49-F238E27FC236}">
                <a16:creationId xmlns:a16="http://schemas.microsoft.com/office/drawing/2014/main" id="{FC7B768B-D966-432E-99A7-5B328D7EA4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E4D9AE-A974-4AB6-AE8E-AACFE471B5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EFF7B-38FE-4902-A490-BC0403D37444}" type="slidenum">
              <a:rPr lang="en-IN" smtClean="0"/>
              <a:t>‹#›</a:t>
            </a:fld>
            <a:endParaRPr lang="en-IN"/>
          </a:p>
        </p:txBody>
      </p:sp>
    </p:spTree>
    <p:extLst>
      <p:ext uri="{BB962C8B-B14F-4D97-AF65-F5344CB8AC3E}">
        <p14:creationId xmlns:p14="http://schemas.microsoft.com/office/powerpoint/2010/main" val="2403729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edia.geeksforgeeks.org/wp-content/cdn-uploads/gq/2015/08/openAddressing1.p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media.geeksforgeeks.org/wp-content/cdn-uploads/gq/2014/02/Queue.p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65E3-198B-42A2-BC28-7934EC74E8BD}"/>
              </a:ext>
            </a:extLst>
          </p:cNvPr>
          <p:cNvSpPr>
            <a:spLocks noGrp="1"/>
          </p:cNvSpPr>
          <p:nvPr>
            <p:ph type="ctrTitle"/>
          </p:nvPr>
        </p:nvSpPr>
        <p:spPr/>
        <p:txBody>
          <a:bodyPr/>
          <a:lstStyle/>
          <a:p>
            <a:r>
              <a:rPr lang="en-US" dirty="0"/>
              <a:t>Data Structure &amp; Algorithms</a:t>
            </a:r>
            <a:endParaRPr lang="en-IN" dirty="0"/>
          </a:p>
        </p:txBody>
      </p:sp>
      <p:sp>
        <p:nvSpPr>
          <p:cNvPr id="3" name="Subtitle 2">
            <a:extLst>
              <a:ext uri="{FF2B5EF4-FFF2-40B4-BE49-F238E27FC236}">
                <a16:creationId xmlns:a16="http://schemas.microsoft.com/office/drawing/2014/main" id="{FED08E65-EBA5-47C2-B7FF-10356F8CA3CA}"/>
              </a:ext>
            </a:extLst>
          </p:cNvPr>
          <p:cNvSpPr>
            <a:spLocks noGrp="1"/>
          </p:cNvSpPr>
          <p:nvPr>
            <p:ph type="subTitle" idx="1"/>
          </p:nvPr>
        </p:nvSpPr>
        <p:spPr/>
        <p:txBody>
          <a:bodyPr/>
          <a:lstStyle/>
          <a:p>
            <a:r>
              <a:rPr lang="en-US" dirty="0"/>
              <a:t>From GeeksForGeeks</a:t>
            </a:r>
          </a:p>
          <a:p>
            <a:r>
              <a:rPr lang="en-US" dirty="0"/>
              <a:t>By Mohit Rawat</a:t>
            </a:r>
            <a:endParaRPr lang="en-IN" dirty="0"/>
          </a:p>
        </p:txBody>
      </p:sp>
    </p:spTree>
    <p:extLst>
      <p:ext uri="{BB962C8B-B14F-4D97-AF65-F5344CB8AC3E}">
        <p14:creationId xmlns:p14="http://schemas.microsoft.com/office/powerpoint/2010/main" val="2944718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293E7-EF16-4F65-80C2-C10A5FC2662F}"/>
              </a:ext>
            </a:extLst>
          </p:cNvPr>
          <p:cNvSpPr>
            <a:spLocks noGrp="1"/>
          </p:cNvSpPr>
          <p:nvPr>
            <p:ph type="title"/>
          </p:nvPr>
        </p:nvSpPr>
        <p:spPr/>
        <p:txBody>
          <a:bodyPr/>
          <a:lstStyle/>
          <a:p>
            <a:r>
              <a:rPr lang="en-US" dirty="0"/>
              <a:t>Array</a:t>
            </a:r>
            <a:endParaRPr lang="en-IN" dirty="0"/>
          </a:p>
        </p:txBody>
      </p:sp>
      <p:sp>
        <p:nvSpPr>
          <p:cNvPr id="3" name="Content Placeholder 2">
            <a:extLst>
              <a:ext uri="{FF2B5EF4-FFF2-40B4-BE49-F238E27FC236}">
                <a16:creationId xmlns:a16="http://schemas.microsoft.com/office/drawing/2014/main" id="{279A440F-C816-4253-A4DE-26396C7B96C7}"/>
              </a:ext>
            </a:extLst>
          </p:cNvPr>
          <p:cNvSpPr>
            <a:spLocks noGrp="1"/>
          </p:cNvSpPr>
          <p:nvPr>
            <p:ph idx="1"/>
          </p:nvPr>
        </p:nvSpPr>
        <p:spPr/>
        <p:txBody>
          <a:bodyPr/>
          <a:lstStyle/>
          <a:p>
            <a:r>
              <a:rPr lang="en-IN" sz="1800" dirty="0">
                <a:solidFill>
                  <a:srgbClr val="000000"/>
                </a:solidFill>
                <a:effectLst/>
                <a:latin typeface="Calibri" panose="020F0502020204030204" pitchFamily="34" charset="0"/>
                <a:ea typeface="Calibri" panose="020F0502020204030204" pitchFamily="34" charset="0"/>
              </a:rPr>
              <a:t>An array is a collection of items of the same data type stored at contiguous memory locations. This makes it easier to calculate the position of each element by simply adding an offset to a base value, i.e., the memory location of the first element of the array (generally denoted by the name of the array).</a:t>
            </a:r>
            <a:br>
              <a:rPr lang="en-IN" sz="1800" dirty="0">
                <a:solidFill>
                  <a:srgbClr val="000000"/>
                </a:solidFill>
                <a:effectLst/>
                <a:latin typeface="Calibri" panose="020F0502020204030204" pitchFamily="34" charset="0"/>
                <a:ea typeface="Calibri" panose="020F0502020204030204" pitchFamily="34" charset="0"/>
              </a:rPr>
            </a:br>
            <a:br>
              <a:rPr lang="en-IN" sz="1800" dirty="0">
                <a:solidFill>
                  <a:srgbClr val="000000"/>
                </a:solidFill>
                <a:effectLst/>
                <a:latin typeface="Calibri" panose="020F0502020204030204" pitchFamily="34" charset="0"/>
                <a:ea typeface="Calibri" panose="020F0502020204030204" pitchFamily="34" charset="0"/>
              </a:rPr>
            </a:br>
            <a:r>
              <a:rPr lang="en-IN" sz="1800" dirty="0">
                <a:solidFill>
                  <a:srgbClr val="000000"/>
                </a:solidFill>
                <a:effectLst/>
                <a:latin typeface="Calibri" panose="020F0502020204030204" pitchFamily="34" charset="0"/>
                <a:ea typeface="Calibri" panose="020F0502020204030204" pitchFamily="34" charset="0"/>
              </a:rPr>
              <a:t>For simplicity, we can think of an array as a fleet of stairs where on each step a value is placed (let’s say one of your friends). Here, you can identify the location of any of your friends by simply knowing the count of the step that they are on.</a:t>
            </a:r>
            <a:br>
              <a:rPr lang="en-IN" sz="1800" dirty="0">
                <a:solidFill>
                  <a:srgbClr val="000000"/>
                </a:solidFill>
                <a:effectLst/>
                <a:latin typeface="Calibri" panose="020F0502020204030204" pitchFamily="34" charset="0"/>
                <a:ea typeface="Calibri" panose="020F0502020204030204" pitchFamily="34" charset="0"/>
              </a:rPr>
            </a:br>
            <a:br>
              <a:rPr lang="en-IN" sz="1800" dirty="0">
                <a:solidFill>
                  <a:srgbClr val="000000"/>
                </a:solidFill>
                <a:effectLst/>
                <a:latin typeface="Calibri" panose="020F0502020204030204" pitchFamily="34" charset="0"/>
                <a:ea typeface="Calibri" panose="020F0502020204030204" pitchFamily="34" charset="0"/>
              </a:rPr>
            </a:br>
            <a:r>
              <a:rPr lang="en-IN" sz="1800" b="1" dirty="0">
                <a:solidFill>
                  <a:srgbClr val="000000"/>
                </a:solidFill>
                <a:effectLst/>
                <a:latin typeface="Calibri" panose="020F0502020204030204" pitchFamily="34" charset="0"/>
                <a:ea typeface="Calibri" panose="020F0502020204030204" pitchFamily="34" charset="0"/>
              </a:rPr>
              <a:t>Remember</a:t>
            </a:r>
            <a:r>
              <a:rPr lang="en-IN" sz="1800" dirty="0">
                <a:solidFill>
                  <a:srgbClr val="000000"/>
                </a:solidFill>
                <a:effectLst/>
                <a:latin typeface="Calibri" panose="020F0502020204030204" pitchFamily="34" charset="0"/>
                <a:ea typeface="Calibri" panose="020F0502020204030204" pitchFamily="34" charset="0"/>
              </a:rPr>
              <a:t>: “Location of the next index depends on the data type that we use”.</a:t>
            </a:r>
            <a:br>
              <a:rPr lang="en-IN" sz="1800" dirty="0">
                <a:solidFill>
                  <a:srgbClr val="000000"/>
                </a:solidFill>
                <a:effectLst/>
                <a:latin typeface="Calibri" panose="020F0502020204030204" pitchFamily="34" charset="0"/>
                <a:ea typeface="Calibri" panose="020F0502020204030204" pitchFamily="34" charset="0"/>
              </a:rPr>
            </a:br>
            <a:endParaRPr lang="en-IN" dirty="0"/>
          </a:p>
        </p:txBody>
      </p:sp>
      <p:pic>
        <p:nvPicPr>
          <p:cNvPr id="6" name="Picture 5">
            <a:extLst>
              <a:ext uri="{FF2B5EF4-FFF2-40B4-BE49-F238E27FC236}">
                <a16:creationId xmlns:a16="http://schemas.microsoft.com/office/drawing/2014/main" id="{5E4B86CF-5472-459C-959D-2CC8B1D631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85510" y="4454525"/>
            <a:ext cx="4086225" cy="1857375"/>
          </a:xfrm>
          <a:prstGeom prst="rect">
            <a:avLst/>
          </a:prstGeom>
          <a:noFill/>
          <a:ln>
            <a:noFill/>
          </a:ln>
        </p:spPr>
      </p:pic>
    </p:spTree>
    <p:extLst>
      <p:ext uri="{BB962C8B-B14F-4D97-AF65-F5344CB8AC3E}">
        <p14:creationId xmlns:p14="http://schemas.microsoft.com/office/powerpoint/2010/main" val="138980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C2346D-B55C-45A2-A503-DDC2BF0D2327}"/>
              </a:ext>
            </a:extLst>
          </p:cNvPr>
          <p:cNvSpPr>
            <a:spLocks noGrp="1"/>
          </p:cNvSpPr>
          <p:nvPr>
            <p:ph idx="1"/>
          </p:nvPr>
        </p:nvSpPr>
        <p:spPr>
          <a:xfrm>
            <a:off x="838200" y="462013"/>
            <a:ext cx="10515600" cy="5714950"/>
          </a:xfrm>
        </p:spPr>
        <p:txBody>
          <a:bodyPr>
            <a:normAutofit/>
          </a:bodyPr>
          <a:lstStyle/>
          <a:p>
            <a:r>
              <a:rPr lang="en-IN" sz="1800" b="1" dirty="0">
                <a:solidFill>
                  <a:srgbClr val="000000"/>
                </a:solidFill>
                <a:effectLst/>
                <a:latin typeface="Calibri" panose="020F0502020204030204" pitchFamily="34" charset="0"/>
                <a:ea typeface="Times New Roman" panose="02020603050405020304" pitchFamily="18" charset="0"/>
              </a:rPr>
              <a:t>Searching in an Array</a:t>
            </a:r>
            <a:endParaRPr lang="en-IN" sz="1800" dirty="0">
              <a:solidFill>
                <a:srgbClr val="000000"/>
              </a:solidFill>
              <a:effectLst/>
              <a:latin typeface="Calibri" panose="020F0502020204030204" pitchFamily="34" charset="0"/>
              <a:ea typeface="Calibri" panose="020F0502020204030204" pitchFamily="34" charset="0"/>
            </a:endParaRPr>
          </a:p>
          <a:p>
            <a:r>
              <a:rPr lang="en-IN" sz="1800" dirty="0">
                <a:solidFill>
                  <a:srgbClr val="000000"/>
                </a:solidFill>
                <a:effectLst/>
                <a:latin typeface="Calibri" panose="020F0502020204030204" pitchFamily="34" charset="0"/>
                <a:ea typeface="Calibri" panose="020F0502020204030204" pitchFamily="34" charset="0"/>
              </a:rPr>
              <a:t>Searching for an element in an array means to check if a given element is present in the array or not. This can be done by accessing elements of the array one by one starting from the first element and checking whether any of the elements matches with the given element.</a:t>
            </a:r>
          </a:p>
          <a:p>
            <a:endParaRPr lang="en-IN" sz="1800" dirty="0">
              <a:solidFill>
                <a:srgbClr val="000000"/>
              </a:solidFill>
              <a:latin typeface="Calibri" panose="020F0502020204030204" pitchFamily="34" charset="0"/>
            </a:endParaRPr>
          </a:p>
          <a:p>
            <a:pPr>
              <a:lnSpc>
                <a:spcPct val="107000"/>
              </a:lnSpc>
              <a:spcAft>
                <a:spcPts val="800"/>
              </a:spcAf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Insertion in Arrays:-</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Given an array of a given size. The task is to insert a new element in this array. There are two possible ways of inserting elements in an array:</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Insert elements at the end of the array.</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Insert element at any given index in the array.</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Deletion in Arrays:-</a:t>
            </a:r>
            <a:endParaRPr lang="en-IN" sz="1800" dirty="0">
              <a:solidFill>
                <a:srgbClr val="000000"/>
              </a:solidFill>
              <a:effectLst/>
              <a:latin typeface="Calibri" panose="020F0502020204030204" pitchFamily="34" charset="0"/>
              <a:ea typeface="Calibri" panose="020F0502020204030204" pitchFamily="34" charset="0"/>
            </a:endParaRPr>
          </a:p>
          <a:p>
            <a:r>
              <a:rPr lang="en-IN" sz="1800" dirty="0">
                <a:solidFill>
                  <a:srgbClr val="000000"/>
                </a:solidFill>
                <a:effectLst/>
                <a:latin typeface="Calibri" panose="020F0502020204030204" pitchFamily="34" charset="0"/>
                <a:ea typeface="Calibri" panose="020F0502020204030204" pitchFamily="34" charset="0"/>
              </a:rPr>
              <a:t>To delete a given element from an array, we will have to first search the element in the array. If the element is present in the array then delete operation is performed for the element otherwise the user is notified that the array does not contains the given element</a:t>
            </a:r>
            <a:endParaRPr lang="en-IN" dirty="0"/>
          </a:p>
        </p:txBody>
      </p:sp>
    </p:spTree>
    <p:extLst>
      <p:ext uri="{BB962C8B-B14F-4D97-AF65-F5344CB8AC3E}">
        <p14:creationId xmlns:p14="http://schemas.microsoft.com/office/powerpoint/2010/main" val="178871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8A99-782D-4C23-AF02-78D01E0C0004}"/>
              </a:ext>
            </a:extLst>
          </p:cNvPr>
          <p:cNvSpPr>
            <a:spLocks noGrp="1"/>
          </p:cNvSpPr>
          <p:nvPr>
            <p:ph type="title"/>
          </p:nvPr>
        </p:nvSpPr>
        <p:spPr/>
        <p:txBody>
          <a:bodyPr/>
          <a:lstStyle/>
          <a:p>
            <a:r>
              <a:rPr lang="en-US" dirty="0"/>
              <a:t>Hashing</a:t>
            </a:r>
            <a:endParaRPr lang="en-IN" dirty="0"/>
          </a:p>
        </p:txBody>
      </p:sp>
      <p:sp>
        <p:nvSpPr>
          <p:cNvPr id="3" name="Content Placeholder 2">
            <a:extLst>
              <a:ext uri="{FF2B5EF4-FFF2-40B4-BE49-F238E27FC236}">
                <a16:creationId xmlns:a16="http://schemas.microsoft.com/office/drawing/2014/main" id="{C8418D2B-B874-44B2-9F85-E4C1C6726046}"/>
              </a:ext>
            </a:extLst>
          </p:cNvPr>
          <p:cNvSpPr>
            <a:spLocks noGrp="1"/>
          </p:cNvSpPr>
          <p:nvPr>
            <p:ph idx="1"/>
          </p:nvPr>
        </p:nvSpPr>
        <p:spPr/>
        <p:txBody>
          <a:bodyPr/>
          <a:lstStyle/>
          <a:p>
            <a:pPr>
              <a:lnSpc>
                <a:spcPct val="107000"/>
              </a:lnSpc>
              <a:spcAft>
                <a:spcPts val="800"/>
              </a:spcAft>
            </a:pPr>
            <a:r>
              <a:rPr lang="en-IN" sz="1800" b="1" dirty="0">
                <a:solidFill>
                  <a:srgbClr val="000000"/>
                </a:solidFill>
                <a:effectLst/>
                <a:latin typeface="Calibri" panose="020F0502020204030204" pitchFamily="34" charset="0"/>
                <a:ea typeface="Calibri" panose="020F0502020204030204" pitchFamily="34" charset="0"/>
              </a:rPr>
              <a:t>Hashing</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a method of storing and retrieving data from a database efficiently.</a:t>
            </a: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Suppose that we want to design a system for storing employee records keyed using phone numbers. And we want the following queries to be performed efficiently:</a:t>
            </a: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Insert a phone number and the corresponding information.</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Search a phone number and fetch the information.</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Delete a phone number and the related information.</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406316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384E51-ADFE-48AA-93DD-63C6BCFC6803}"/>
              </a:ext>
            </a:extLst>
          </p:cNvPr>
          <p:cNvSpPr>
            <a:spLocks noGrp="1"/>
          </p:cNvSpPr>
          <p:nvPr>
            <p:ph idx="1"/>
          </p:nvPr>
        </p:nvSpPr>
        <p:spPr>
          <a:xfrm>
            <a:off x="838200" y="616017"/>
            <a:ext cx="10515600" cy="5560946"/>
          </a:xfrm>
        </p:spPr>
        <p:txBody>
          <a:bodyPr/>
          <a:lstStyle/>
          <a:p>
            <a:pPr>
              <a:lnSpc>
                <a:spcPct val="107000"/>
              </a:lnSpc>
              <a:spcAft>
                <a:spcPts val="800"/>
              </a:spcAf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Hash Function:</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 function that converts a given big phone number to a small practical integer value. The mapped integer value is used as an index in the hash table. In simple terms, a hash function maps a big number or string to a small integer that can be used as an index in the hash table.</a:t>
            </a: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good hash function should have following properties:</a:t>
            </a: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should be efficiently computable.</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should uniformly distribute the keys (Each table position be equally likely for each key).</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pic>
        <p:nvPicPr>
          <p:cNvPr id="4" name="Picture 3" descr="openAddressing">
            <a:hlinkClick r:id="rId2"/>
            <a:extLst>
              <a:ext uri="{FF2B5EF4-FFF2-40B4-BE49-F238E27FC236}">
                <a16:creationId xmlns:a16="http://schemas.microsoft.com/office/drawing/2014/main" id="{D8615EB8-C7D1-4A21-A684-C2B762F7C47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52250" y="3551721"/>
            <a:ext cx="4670958" cy="3190775"/>
          </a:xfrm>
          <a:prstGeom prst="rect">
            <a:avLst/>
          </a:prstGeom>
          <a:noFill/>
          <a:ln>
            <a:noFill/>
          </a:ln>
        </p:spPr>
      </p:pic>
    </p:spTree>
    <p:extLst>
      <p:ext uri="{BB962C8B-B14F-4D97-AF65-F5344CB8AC3E}">
        <p14:creationId xmlns:p14="http://schemas.microsoft.com/office/powerpoint/2010/main" val="3435681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149A5-1E94-49BB-A9A9-D4A9DA98E4D1}"/>
              </a:ext>
            </a:extLst>
          </p:cNvPr>
          <p:cNvSpPr>
            <a:spLocks noGrp="1"/>
          </p:cNvSpPr>
          <p:nvPr>
            <p:ph idx="1"/>
          </p:nvPr>
        </p:nvSpPr>
        <p:spPr>
          <a:xfrm>
            <a:off x="838200" y="481263"/>
            <a:ext cx="10515600" cy="5695700"/>
          </a:xfrm>
        </p:spPr>
        <p:txBody>
          <a:bodyPr/>
          <a:lstStyle/>
          <a:p>
            <a:pPr>
              <a:lnSpc>
                <a:spcPct val="107000"/>
              </a:lnSpc>
              <a:spcAft>
                <a:spcPts val="800"/>
              </a:spcAf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Hashing in C++ using STL </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Hashing in C++ can be implemented using different containers present in STL as per the requirement. Usually, STL offers the below-mentioned containers for implementing hashing:</a:t>
            </a: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set</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unordered_set</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map</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unordered_map</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663234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0529-71D2-48C2-BADF-C2235FD3FFB0}"/>
              </a:ext>
            </a:extLst>
          </p:cNvPr>
          <p:cNvSpPr>
            <a:spLocks noGrp="1"/>
          </p:cNvSpPr>
          <p:nvPr>
            <p:ph type="title"/>
          </p:nvPr>
        </p:nvSpPr>
        <p:spPr/>
        <p:txBody>
          <a:bodyPr/>
          <a:lstStyle/>
          <a:p>
            <a:r>
              <a:rPr lang="en-US" dirty="0"/>
              <a:t>String</a:t>
            </a:r>
            <a:endParaRPr lang="en-IN" dirty="0"/>
          </a:p>
        </p:txBody>
      </p:sp>
      <p:sp>
        <p:nvSpPr>
          <p:cNvPr id="3" name="Content Placeholder 2">
            <a:extLst>
              <a:ext uri="{FF2B5EF4-FFF2-40B4-BE49-F238E27FC236}">
                <a16:creationId xmlns:a16="http://schemas.microsoft.com/office/drawing/2014/main" id="{6E9C1BA4-FAFF-429A-8047-A15E73BA5656}"/>
              </a:ext>
            </a:extLst>
          </p:cNvPr>
          <p:cNvSpPr>
            <a:spLocks noGrp="1"/>
          </p:cNvSpPr>
          <p:nvPr>
            <p:ph idx="1"/>
          </p:nvPr>
        </p:nvSpPr>
        <p:spPr/>
        <p:txBody>
          <a:bodyPr/>
          <a:lstStyle/>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Strings are defined as a stream of characters. Strings are used to represent text and are generally represented by enclosing text within quotes as: </a:t>
            </a:r>
            <a:r>
              <a:rPr lang="en-IN" sz="18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is a sample string!"</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Different programming languages have different ways of declaring and using Strings. We will learn to implement strings in </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C/C++ and Java</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Strings in C/C++</a:t>
            </a:r>
            <a:endParaRPr lang="en-IN" sz="1800" dirty="0">
              <a:solidFill>
                <a:srgbClr val="000000"/>
              </a:solidFill>
              <a:effectLst/>
              <a:latin typeface="Calibri" panose="020F0502020204030204" pitchFamily="34" charset="0"/>
              <a:ea typeface="Calibri" panose="020F0502020204030204" pitchFamily="34" charset="0"/>
            </a:endParaRPr>
          </a:p>
          <a:p>
            <a:r>
              <a:rPr lang="en-IN" sz="1800" dirty="0">
                <a:solidFill>
                  <a:srgbClr val="000000"/>
                </a:solidFill>
                <a:effectLst/>
                <a:latin typeface="Calibri" panose="020F0502020204030204" pitchFamily="34" charset="0"/>
                <a:ea typeface="Calibri" panose="020F0502020204030204" pitchFamily="34" charset="0"/>
              </a:rPr>
              <a:t>In C/C++, Strings are defined as an array of characters. The difference between a character array and a string is that the string is terminated with a special character ‘\0’.</a:t>
            </a:r>
            <a:br>
              <a:rPr lang="en-IN" sz="1800" dirty="0">
                <a:solidFill>
                  <a:srgbClr val="000000"/>
                </a:solidFill>
                <a:effectLst/>
                <a:latin typeface="Calibri" panose="020F0502020204030204" pitchFamily="34" charset="0"/>
                <a:ea typeface="Calibri" panose="020F0502020204030204" pitchFamily="34" charset="0"/>
              </a:rPr>
            </a:br>
            <a:br>
              <a:rPr lang="en-IN" sz="1800" dirty="0">
                <a:solidFill>
                  <a:srgbClr val="000000"/>
                </a:solidFill>
                <a:effectLst/>
                <a:latin typeface="Calibri" panose="020F0502020204030204" pitchFamily="34" charset="0"/>
                <a:ea typeface="Calibri" panose="020F0502020204030204" pitchFamily="34" charset="0"/>
              </a:rPr>
            </a:br>
            <a:endParaRPr lang="en-IN" dirty="0"/>
          </a:p>
        </p:txBody>
      </p:sp>
    </p:spTree>
    <p:extLst>
      <p:ext uri="{BB962C8B-B14F-4D97-AF65-F5344CB8AC3E}">
        <p14:creationId xmlns:p14="http://schemas.microsoft.com/office/powerpoint/2010/main" val="2190998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7D250-1903-4E4A-A8B3-735DB36EED4B}"/>
              </a:ext>
            </a:extLst>
          </p:cNvPr>
          <p:cNvSpPr>
            <a:spLocks noGrp="1"/>
          </p:cNvSpPr>
          <p:nvPr>
            <p:ph idx="1"/>
          </p:nvPr>
        </p:nvSpPr>
        <p:spPr>
          <a:xfrm>
            <a:off x="838200" y="413886"/>
            <a:ext cx="10515600" cy="5775157"/>
          </a:xfrm>
        </p:spPr>
        <p:txBody>
          <a:bodyPr>
            <a:normAutofit/>
          </a:bodyPr>
          <a:lstStyle/>
          <a:p>
            <a:pPr>
              <a:lnSpc>
                <a:spcPct val="107000"/>
              </a:lnSpc>
              <a:spcAft>
                <a:spcPts val="800"/>
              </a:spcAft>
            </a:pPr>
            <a:r>
              <a:rPr lang="en-IN" sz="1800" dirty="0">
                <a:solidFill>
                  <a:srgbClr val="236E24"/>
                </a:solidFill>
                <a:effectLst/>
                <a:latin typeface="Calibri" panose="020F0502020204030204" pitchFamily="34" charset="0"/>
                <a:ea typeface="Calibri" panose="020F0502020204030204" pitchFamily="34" charset="0"/>
                <a:cs typeface="Calibri" panose="020F0502020204030204" pitchFamily="34" charset="0"/>
              </a:rPr>
              <a:t>// C/C++ program to illustrate string</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930F80"/>
                </a:solidFill>
                <a:effectLst/>
                <a:latin typeface="Calibri" panose="020F0502020204030204" pitchFamily="34" charset="0"/>
                <a:ea typeface="Calibri" panose="020F0502020204030204" pitchFamily="34" charset="0"/>
                <a:cs typeface="Calibri" panose="020F0502020204030204" pitchFamily="34" charset="0"/>
              </a:rPr>
              <a:t>#include</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&lt;bits/stdc++.h&gt; </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930F80"/>
                </a:solidFill>
                <a:effectLst/>
                <a:latin typeface="Calibri" panose="020F0502020204030204" pitchFamily="34" charset="0"/>
                <a:ea typeface="Calibri" panose="020F0502020204030204" pitchFamily="34" charset="0"/>
                <a:cs typeface="Calibri" panose="020F0502020204030204" pitchFamily="34" charset="0"/>
              </a:rPr>
              <a:t>int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main() </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236E24"/>
                </a:solidFill>
                <a:effectLst/>
                <a:latin typeface="Calibri" panose="020F0502020204030204" pitchFamily="34" charset="0"/>
                <a:ea typeface="Calibri" panose="020F0502020204030204" pitchFamily="34" charset="0"/>
                <a:cs typeface="Calibri" panose="020F0502020204030204" pitchFamily="34" charset="0"/>
              </a:rPr>
              <a:t>// declare and initialize string </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930F80"/>
                </a:solidFill>
                <a:effectLst/>
                <a:latin typeface="Calibri" panose="020F0502020204030204" pitchFamily="34" charset="0"/>
                <a:ea typeface="Calibri" panose="020F0502020204030204" pitchFamily="34" charset="0"/>
                <a:cs typeface="Calibri" panose="020F0502020204030204" pitchFamily="34" charset="0"/>
              </a:rPr>
              <a:t>char</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str[] </a:t>
            </a:r>
            <a:r>
              <a:rPr lang="en-IN" sz="1800" dirty="0">
                <a:solidFill>
                  <a:srgbClr val="687687"/>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1A1AA6"/>
                </a:solidFill>
                <a:effectLst/>
                <a:latin typeface="Calibri" panose="020F0502020204030204" pitchFamily="34" charset="0"/>
                <a:ea typeface="Calibri" panose="020F0502020204030204" pitchFamily="34" charset="0"/>
                <a:cs typeface="Calibri" panose="020F0502020204030204" pitchFamily="34" charset="0"/>
              </a:rPr>
              <a:t>“Mohit Rawat"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236E24"/>
                </a:solidFill>
                <a:effectLst/>
                <a:latin typeface="Calibri" panose="020F0502020204030204" pitchFamily="34" charset="0"/>
                <a:ea typeface="Calibri" panose="020F0502020204030204" pitchFamily="34" charset="0"/>
                <a:cs typeface="Calibri" panose="020F0502020204030204" pitchFamily="34" charset="0"/>
              </a:rPr>
              <a:t>// print string </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3C4C72"/>
                </a:solidFill>
                <a:effectLst/>
                <a:latin typeface="Calibri" panose="020F0502020204030204" pitchFamily="34" charset="0"/>
                <a:ea typeface="Calibri" panose="020F0502020204030204" pitchFamily="34" charset="0"/>
                <a:cs typeface="Calibri" panose="020F0502020204030204" pitchFamily="34" charset="0"/>
              </a:rPr>
              <a:t>printf</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a:solidFill>
                  <a:srgbClr val="1A1AA6"/>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a:solidFill>
                  <a:srgbClr val="585CF6"/>
                </a:solidFill>
                <a:effectLst/>
                <a:latin typeface="Calibri" panose="020F0502020204030204" pitchFamily="34" charset="0"/>
                <a:ea typeface="Calibri" panose="020F0502020204030204" pitchFamily="34" charset="0"/>
                <a:cs typeface="Calibri" panose="020F0502020204030204" pitchFamily="34" charset="0"/>
              </a:rPr>
              <a:t>%s</a:t>
            </a:r>
            <a:r>
              <a:rPr lang="en-IN" sz="1800" dirty="0">
                <a:solidFill>
                  <a:srgbClr val="1A1AA6"/>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,str); </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930F80"/>
                </a:solidFill>
                <a:effectLst/>
                <a:latin typeface="Calibri" panose="020F0502020204030204" pitchFamily="34" charset="0"/>
                <a:ea typeface="Calibri" panose="020F0502020204030204" pitchFamily="34" charset="0"/>
                <a:cs typeface="Calibri" panose="020F0502020204030204" pitchFamily="34" charset="0"/>
              </a:rPr>
              <a:t>return</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000CD"/>
                </a:solidFill>
                <a:effectLst/>
                <a:latin typeface="Calibri" panose="020F0502020204030204" pitchFamily="34" charset="0"/>
                <a:ea typeface="Calibri" panose="020F0502020204030204" pitchFamily="34" charset="0"/>
                <a:cs typeface="Calibri" panose="020F0502020204030204" pitchFamily="34" charset="0"/>
              </a:rPr>
              <a:t>0</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015604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9403-1FAA-4422-B43A-5FF5903300BA}"/>
              </a:ext>
            </a:extLst>
          </p:cNvPr>
          <p:cNvSpPr>
            <a:spLocks noGrp="1"/>
          </p:cNvSpPr>
          <p:nvPr>
            <p:ph type="title"/>
          </p:nvPr>
        </p:nvSpPr>
        <p:spPr/>
        <p:txBody>
          <a:bodyPr/>
          <a:lstStyle/>
          <a:p>
            <a:r>
              <a:rPr lang="en-US" dirty="0"/>
              <a:t>Linked List</a:t>
            </a:r>
            <a:endParaRPr lang="en-IN" dirty="0"/>
          </a:p>
        </p:txBody>
      </p:sp>
      <p:sp>
        <p:nvSpPr>
          <p:cNvPr id="3" name="Content Placeholder 2">
            <a:extLst>
              <a:ext uri="{FF2B5EF4-FFF2-40B4-BE49-F238E27FC236}">
                <a16:creationId xmlns:a16="http://schemas.microsoft.com/office/drawing/2014/main" id="{5496DE44-D24C-4695-A8F4-D4148A1934D3}"/>
              </a:ext>
            </a:extLst>
          </p:cNvPr>
          <p:cNvSpPr>
            <a:spLocks noGrp="1"/>
          </p:cNvSpPr>
          <p:nvPr>
            <p:ph idx="1"/>
          </p:nvPr>
        </p:nvSpPr>
        <p:spPr/>
        <p:txBody>
          <a:bodyPr>
            <a:normAutofit lnSpcReduction="10000"/>
          </a:bodyPr>
          <a:lstStyle/>
          <a:p>
            <a:pPr>
              <a:lnSpc>
                <a:spcPct val="107000"/>
              </a:lnSpc>
              <a:spcAft>
                <a:spcPts val="800"/>
              </a:spcAft>
            </a:pPr>
            <a:r>
              <a:rPr lang="en-IN" sz="1800" i="0" dirty="0">
                <a:solidFill>
                  <a:srgbClr val="000000"/>
                </a:solidFill>
                <a:effectLst/>
                <a:latin typeface="Calibri" panose="020F0502020204030204" pitchFamily="34" charset="0"/>
                <a:ea typeface="Calibri" panose="020F0502020204030204" pitchFamily="34" charset="0"/>
              </a:rPr>
              <a:t>Linked Lists are linear or sequential data structures in which elements are stored at non-contiguous memory locations and are linked to each other using pointers.</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Like arrays, linked lists are also linear data structures but in linked lists elements are not stored at contiguous memory locations. They can be stored anywhere in the memory but for sequential access, the nodes are linked to each other using pointers.</a:t>
            </a: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Each element in a linked list consists of two parts:</a:t>
            </a: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000000"/>
                </a:solidFill>
                <a:effectLst/>
                <a:latin typeface="Calibri" panose="020F0502020204030204" pitchFamily="34" charset="0"/>
                <a:ea typeface="Calibri" panose="020F0502020204030204" pitchFamily="34" charset="0"/>
              </a:rPr>
              <a:t>Data</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This part stores the data value of the node. That is the information to be stored at the current node.</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000000"/>
                </a:solidFill>
                <a:effectLst/>
                <a:latin typeface="Calibri" panose="020F0502020204030204" pitchFamily="34" charset="0"/>
                <a:ea typeface="Calibri" panose="020F0502020204030204" pitchFamily="34" charset="0"/>
              </a:rPr>
              <a:t>Next Pointer</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This is the pointer variable or any other variable which stores the address of the next node in the memory.</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488117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8B110D-827F-475F-9B44-2F8D04DD8103}"/>
              </a:ext>
            </a:extLst>
          </p:cNvPr>
          <p:cNvSpPr>
            <a:spLocks noGrp="1"/>
          </p:cNvSpPr>
          <p:nvPr>
            <p:ph idx="1"/>
          </p:nvPr>
        </p:nvSpPr>
        <p:spPr>
          <a:xfrm>
            <a:off x="751573" y="2013919"/>
            <a:ext cx="10515600" cy="4351338"/>
          </a:xfrm>
        </p:spPr>
        <p:txBody>
          <a:bodyPr/>
          <a:lstStyle/>
          <a:p>
            <a:pPr>
              <a:lnSpc>
                <a:spcPct val="107000"/>
              </a:lnSpc>
              <a:spcAft>
                <a:spcPts val="800"/>
              </a:spcAft>
            </a:pPr>
            <a:r>
              <a:rPr lang="en-IN" sz="1800" b="1" dirty="0">
                <a:solidFill>
                  <a:srgbClr val="000000"/>
                </a:solidFill>
                <a:effectLst/>
                <a:latin typeface="Calibri" panose="020F0502020204030204" pitchFamily="34" charset="0"/>
                <a:ea typeface="Calibri" panose="020F0502020204030204" pitchFamily="34" charset="0"/>
              </a:rPr>
              <a:t>Advantages of Linked Lists over Arrays</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Arrays can be used to store linear data of similar types, but arrays have the following limitations:</a:t>
            </a: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size of the arrays is fixed, so we must know the upper limit on the number of elements in advance. Also, generally, the allocated memory is equal to the upper limit irrespective of the usage. On the other hand, linked lists are dynamic and the size of the linked list can be incremented or decremented during runtime.</a:t>
            </a:r>
            <a:endParaRPr lang="en-IN" sz="1800" dirty="0">
              <a:solidFill>
                <a:srgbClr val="000000"/>
              </a:solidFill>
              <a:effectLst/>
              <a:latin typeface="Calibri" panose="020F0502020204030204" pitchFamily="34" charset="0"/>
              <a:ea typeface="Calibri" panose="020F0502020204030204" pitchFamily="34" charset="0"/>
            </a:endParaRPr>
          </a:p>
          <a:p>
            <a:r>
              <a:rPr lang="en-IN" sz="1800" dirty="0">
                <a:solidFill>
                  <a:srgbClr val="000000"/>
                </a:solidFill>
                <a:effectLst/>
                <a:latin typeface="Calibri" panose="020F0502020204030204" pitchFamily="34" charset="0"/>
                <a:ea typeface="Calibri" panose="020F0502020204030204" pitchFamily="34" charset="0"/>
              </a:rPr>
              <a:t>Inserting a new element in an array of elements is expensive, because a room has to be created for the new elements, and to create room, existing elements have to shift.</a:t>
            </a:r>
            <a:endParaRPr lang="en-IN" dirty="0"/>
          </a:p>
        </p:txBody>
      </p:sp>
      <p:pic>
        <p:nvPicPr>
          <p:cNvPr id="6" name="Picture 5">
            <a:extLst>
              <a:ext uri="{FF2B5EF4-FFF2-40B4-BE49-F238E27FC236}">
                <a16:creationId xmlns:a16="http://schemas.microsoft.com/office/drawing/2014/main" id="{7A165814-5C4B-48E2-855E-7DD97F9C4A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9110" y="492743"/>
            <a:ext cx="6093460" cy="1175385"/>
          </a:xfrm>
          <a:prstGeom prst="rect">
            <a:avLst/>
          </a:prstGeom>
          <a:noFill/>
          <a:ln>
            <a:noFill/>
          </a:ln>
        </p:spPr>
      </p:pic>
    </p:spTree>
    <p:extLst>
      <p:ext uri="{BB962C8B-B14F-4D97-AF65-F5344CB8AC3E}">
        <p14:creationId xmlns:p14="http://schemas.microsoft.com/office/powerpoint/2010/main" val="3534289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5BFE-E6A9-4E6B-BF7D-43A5B48F22D8}"/>
              </a:ext>
            </a:extLst>
          </p:cNvPr>
          <p:cNvSpPr>
            <a:spLocks noGrp="1"/>
          </p:cNvSpPr>
          <p:nvPr>
            <p:ph type="title"/>
          </p:nvPr>
        </p:nvSpPr>
        <p:spPr/>
        <p:txBody>
          <a:bodyPr/>
          <a:lstStyle/>
          <a:p>
            <a:r>
              <a:rPr lang="en-US" dirty="0"/>
              <a:t>Stack</a:t>
            </a:r>
            <a:endParaRPr lang="en-IN" dirty="0"/>
          </a:p>
        </p:txBody>
      </p:sp>
      <p:sp>
        <p:nvSpPr>
          <p:cNvPr id="3" name="Content Placeholder 2">
            <a:extLst>
              <a:ext uri="{FF2B5EF4-FFF2-40B4-BE49-F238E27FC236}">
                <a16:creationId xmlns:a16="http://schemas.microsoft.com/office/drawing/2014/main" id="{E56C5775-5184-48C2-B7C9-A3A558129A8D}"/>
              </a:ext>
            </a:extLst>
          </p:cNvPr>
          <p:cNvSpPr>
            <a:spLocks noGrp="1"/>
          </p:cNvSpPr>
          <p:nvPr>
            <p:ph idx="1"/>
          </p:nvPr>
        </p:nvSpPr>
        <p:spPr/>
        <p:txBody>
          <a:bodyPr/>
          <a:lstStyle/>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t>
            </a:r>
            <a:r>
              <a:rPr lang="en-IN" sz="1800" b="1"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Stack</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a linear data structure, which follows a particular order in which the operations are performed. The order may be LIFO(Last In First Out) or FILO(First In Last Out).</a:t>
            </a: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LIFO order says that the element which is inserted at the last in the Stack will be the first one to be removed. In LIFO order, the insertion takes place at the rear end of the stack and deletion occurs at the front of the stack.</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FILO order says that the element which is inserted at the first in the Stack will be the last one to be removed. In FILO order, the insertion takes place at the rear end of the stack and deletion occurs at the front of the stack.</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307237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EDC6719-EE19-4C4A-BD65-14961C0851E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0144125" cy="6901259"/>
          </a:xfrm>
          <a:prstGeom prst="rect">
            <a:avLst/>
          </a:prstGeom>
          <a:noFill/>
          <a:ln>
            <a:noFill/>
          </a:ln>
        </p:spPr>
      </p:pic>
    </p:spTree>
    <p:extLst>
      <p:ext uri="{BB962C8B-B14F-4D97-AF65-F5344CB8AC3E}">
        <p14:creationId xmlns:p14="http://schemas.microsoft.com/office/powerpoint/2010/main" val="1862499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93539-AFFE-441D-B8D5-1493C3AFD622}"/>
              </a:ext>
            </a:extLst>
          </p:cNvPr>
          <p:cNvSpPr>
            <a:spLocks noGrp="1"/>
          </p:cNvSpPr>
          <p:nvPr>
            <p:ph idx="1"/>
          </p:nvPr>
        </p:nvSpPr>
        <p:spPr>
          <a:xfrm>
            <a:off x="838200" y="481263"/>
            <a:ext cx="10515600" cy="5695700"/>
          </a:xfrm>
        </p:spPr>
        <p:txBody>
          <a:bodyPr/>
          <a:lstStyle/>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Mainly, the following three basic operations are performed in the stack:</a:t>
            </a: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000000"/>
                </a:solidFill>
                <a:effectLst/>
                <a:latin typeface="Calibri" panose="020F0502020204030204" pitchFamily="34" charset="0"/>
                <a:ea typeface="Calibri" panose="020F0502020204030204" pitchFamily="34" charset="0"/>
              </a:rPr>
              <a:t>Push: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Adds an item in the stack. If the stack is full, then it is said to be an Overflow condition.</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000000"/>
                </a:solidFill>
                <a:effectLst/>
                <a:latin typeface="Calibri" panose="020F0502020204030204" pitchFamily="34" charset="0"/>
                <a:ea typeface="Calibri" panose="020F0502020204030204" pitchFamily="34" charset="0"/>
              </a:rPr>
              <a:t>Pop:</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Removes an item from the stack. The items are popped in the reversed order in which they were pushed. If the stack is empty, then it is said to be an Underflow condition.</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000000"/>
                </a:solidFill>
                <a:effectLst/>
                <a:latin typeface="Calibri" panose="020F0502020204030204" pitchFamily="34" charset="0"/>
                <a:ea typeface="Calibri" panose="020F0502020204030204" pitchFamily="34" charset="0"/>
              </a:rPr>
              <a:t>Peek or Top:</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Returns the top element of the stack.</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pic>
        <p:nvPicPr>
          <p:cNvPr id="4" name="Picture 3" descr="stack">
            <a:extLst>
              <a:ext uri="{FF2B5EF4-FFF2-40B4-BE49-F238E27FC236}">
                <a16:creationId xmlns:a16="http://schemas.microsoft.com/office/drawing/2014/main" id="{ACC9D2EA-ACC7-43F5-938F-BDB0578208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66745" y="3738295"/>
            <a:ext cx="5858510" cy="1768475"/>
          </a:xfrm>
          <a:prstGeom prst="rect">
            <a:avLst/>
          </a:prstGeom>
          <a:noFill/>
          <a:ln>
            <a:noFill/>
          </a:ln>
        </p:spPr>
      </p:pic>
    </p:spTree>
    <p:extLst>
      <p:ext uri="{BB962C8B-B14F-4D97-AF65-F5344CB8AC3E}">
        <p14:creationId xmlns:p14="http://schemas.microsoft.com/office/powerpoint/2010/main" val="3470636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A7F8-41B0-4FA2-8992-A869B8802343}"/>
              </a:ext>
            </a:extLst>
          </p:cNvPr>
          <p:cNvSpPr>
            <a:spLocks noGrp="1"/>
          </p:cNvSpPr>
          <p:nvPr>
            <p:ph type="title"/>
          </p:nvPr>
        </p:nvSpPr>
        <p:spPr>
          <a:xfrm>
            <a:off x="838200" y="365125"/>
            <a:ext cx="10515600" cy="1069039"/>
          </a:xfrm>
        </p:spPr>
        <p:txBody>
          <a:bodyPr/>
          <a:lstStyle/>
          <a:p>
            <a:r>
              <a:rPr lang="en-US" dirty="0"/>
              <a:t>Queue</a:t>
            </a:r>
            <a:endParaRPr lang="en-IN" dirty="0"/>
          </a:p>
        </p:txBody>
      </p:sp>
      <p:sp>
        <p:nvSpPr>
          <p:cNvPr id="3" name="Content Placeholder 2">
            <a:extLst>
              <a:ext uri="{FF2B5EF4-FFF2-40B4-BE49-F238E27FC236}">
                <a16:creationId xmlns:a16="http://schemas.microsoft.com/office/drawing/2014/main" id="{034D60FF-ADF4-4628-8422-074883C88242}"/>
              </a:ext>
            </a:extLst>
          </p:cNvPr>
          <p:cNvSpPr>
            <a:spLocks noGrp="1"/>
          </p:cNvSpPr>
          <p:nvPr>
            <p:ph idx="1"/>
          </p:nvPr>
        </p:nvSpPr>
        <p:spPr>
          <a:xfrm>
            <a:off x="838200" y="1289785"/>
            <a:ext cx="10515600" cy="4887178"/>
          </a:xfrm>
        </p:spPr>
        <p:txBody>
          <a:bodyPr>
            <a:normAutofit fontScale="92500" lnSpcReduction="10000"/>
          </a:bodyPr>
          <a:lstStyle/>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rPr>
              <a:t>Like </a:t>
            </a:r>
            <a:r>
              <a:rPr lang="en-IN" sz="1800" i="1" dirty="0">
                <a:solidFill>
                  <a:srgbClr val="000000"/>
                </a:solidFill>
                <a:effectLst/>
                <a:latin typeface="Calibri" panose="020F0502020204030204" pitchFamily="34" charset="0"/>
                <a:ea typeface="Calibri" panose="020F0502020204030204" pitchFamily="34" charset="0"/>
              </a:rPr>
              <a:t>Stack </a:t>
            </a:r>
            <a:r>
              <a:rPr lang="en-IN" sz="1800" dirty="0">
                <a:solidFill>
                  <a:srgbClr val="000000"/>
                </a:solidFill>
                <a:effectLst/>
                <a:latin typeface="Calibri" panose="020F0502020204030204" pitchFamily="34" charset="0"/>
                <a:ea typeface="Calibri" panose="020F0502020204030204" pitchFamily="34" charset="0"/>
              </a:rPr>
              <a:t>data structure, </a:t>
            </a:r>
            <a:r>
              <a:rPr lang="en-IN" sz="1800" b="1" i="1" dirty="0">
                <a:solidFill>
                  <a:srgbClr val="000000"/>
                </a:solidFill>
                <a:effectLst/>
                <a:latin typeface="Calibri" panose="020F0502020204030204" pitchFamily="34" charset="0"/>
                <a:ea typeface="Calibri" panose="020F0502020204030204" pitchFamily="34" charset="0"/>
              </a:rPr>
              <a:t>Queue </a:t>
            </a:r>
            <a:r>
              <a:rPr lang="en-IN" sz="1800" dirty="0">
                <a:solidFill>
                  <a:srgbClr val="000000"/>
                </a:solidFill>
                <a:effectLst/>
                <a:latin typeface="Calibri" panose="020F0502020204030204" pitchFamily="34" charset="0"/>
                <a:ea typeface="Calibri" panose="020F0502020204030204" pitchFamily="34" charset="0"/>
              </a:rPr>
              <a:t>is also a linear data structure that follows a particular order in which the operations are performed. The order is </a:t>
            </a:r>
            <a:r>
              <a:rPr lang="en-IN" sz="1800" b="1" dirty="0">
                <a:solidFill>
                  <a:srgbClr val="000000"/>
                </a:solidFill>
                <a:effectLst/>
                <a:latin typeface="Calibri" panose="020F0502020204030204" pitchFamily="34" charset="0"/>
                <a:ea typeface="Calibri" panose="020F0502020204030204" pitchFamily="34" charset="0"/>
              </a:rPr>
              <a:t>F</a:t>
            </a:r>
            <a:r>
              <a:rPr lang="en-IN" sz="1800" dirty="0">
                <a:solidFill>
                  <a:srgbClr val="000000"/>
                </a:solidFill>
                <a:effectLst/>
                <a:latin typeface="Calibri" panose="020F0502020204030204" pitchFamily="34" charset="0"/>
                <a:ea typeface="Calibri" panose="020F0502020204030204" pitchFamily="34" charset="0"/>
              </a:rPr>
              <a:t>irst </a:t>
            </a:r>
            <a:r>
              <a:rPr lang="en-IN" sz="1800" b="1" dirty="0">
                <a:solidFill>
                  <a:srgbClr val="000000"/>
                </a:solidFill>
                <a:effectLst/>
                <a:latin typeface="Calibri" panose="020F0502020204030204" pitchFamily="34" charset="0"/>
                <a:ea typeface="Calibri" panose="020F0502020204030204" pitchFamily="34" charset="0"/>
              </a:rPr>
              <a:t>I</a:t>
            </a:r>
            <a:r>
              <a:rPr lang="en-IN" sz="1800" dirty="0">
                <a:solidFill>
                  <a:srgbClr val="000000"/>
                </a:solidFill>
                <a:effectLst/>
                <a:latin typeface="Calibri" panose="020F0502020204030204" pitchFamily="34" charset="0"/>
                <a:ea typeface="Calibri" panose="020F0502020204030204" pitchFamily="34" charset="0"/>
              </a:rPr>
              <a:t>n </a:t>
            </a:r>
            <a:r>
              <a:rPr lang="en-IN" sz="1800" b="1" dirty="0">
                <a:solidFill>
                  <a:srgbClr val="000000"/>
                </a:solidFill>
                <a:effectLst/>
                <a:latin typeface="Calibri" panose="020F0502020204030204" pitchFamily="34" charset="0"/>
                <a:ea typeface="Calibri" panose="020F0502020204030204" pitchFamily="34" charset="0"/>
              </a:rPr>
              <a:t>F</a:t>
            </a:r>
            <a:r>
              <a:rPr lang="en-IN" sz="1800" dirty="0">
                <a:solidFill>
                  <a:srgbClr val="000000"/>
                </a:solidFill>
                <a:effectLst/>
                <a:latin typeface="Calibri" panose="020F0502020204030204" pitchFamily="34" charset="0"/>
                <a:ea typeface="Calibri" panose="020F0502020204030204" pitchFamily="34" charset="0"/>
              </a:rPr>
              <a:t>irst </a:t>
            </a:r>
            <a:r>
              <a:rPr lang="en-IN" sz="1800" b="1" dirty="0">
                <a:solidFill>
                  <a:srgbClr val="000000"/>
                </a:solidFill>
                <a:effectLst/>
                <a:latin typeface="Calibri" panose="020F0502020204030204" pitchFamily="34" charset="0"/>
                <a:ea typeface="Calibri" panose="020F0502020204030204" pitchFamily="34" charset="0"/>
              </a:rPr>
              <a:t>O</a:t>
            </a:r>
            <a:r>
              <a:rPr lang="en-IN" sz="1800" dirty="0">
                <a:solidFill>
                  <a:srgbClr val="000000"/>
                </a:solidFill>
                <a:effectLst/>
                <a:latin typeface="Calibri" panose="020F0502020204030204" pitchFamily="34" charset="0"/>
                <a:ea typeface="Calibri" panose="020F0502020204030204" pitchFamily="34" charset="0"/>
              </a:rPr>
              <a:t>ut (FIFO), which means that the element that is inserted first in the queue will be the first one to be removed from the queue. A good example of queue is any queue of consumers for a resource where the consumer who came first is served first.</a:t>
            </a:r>
            <a:br>
              <a:rPr lang="en-IN" sz="1800" dirty="0">
                <a:solidFill>
                  <a:srgbClr val="000000"/>
                </a:solidFill>
                <a:effectLst/>
                <a:latin typeface="Calibri" panose="020F0502020204030204" pitchFamily="34" charset="0"/>
                <a:ea typeface="Calibri" panose="020F0502020204030204" pitchFamily="34" charset="0"/>
              </a:rPr>
            </a:b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difference between stacks and queues is in removing. In a stack, we remove the most recently added item; whereas, in a queue, we remove the least recently added item.</a:t>
            </a: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Operations on Queue:</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Mainly the following four basic operations are performed on queue:</a:t>
            </a: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000000"/>
                </a:solidFill>
                <a:effectLst/>
                <a:latin typeface="Calibri" panose="020F0502020204030204" pitchFamily="34" charset="0"/>
                <a:ea typeface="Calibri" panose="020F0502020204030204" pitchFamily="34" charset="0"/>
              </a:rPr>
              <a:t>Enqueue: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Adds an item to the queue. If the queue is full, then it is said to be an Overflow condition.</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000000"/>
                </a:solidFill>
                <a:effectLst/>
                <a:latin typeface="Calibri" panose="020F0502020204030204" pitchFamily="34" charset="0"/>
                <a:ea typeface="Calibri" panose="020F0502020204030204" pitchFamily="34" charset="0"/>
              </a:rPr>
              <a:t>Dequeue:</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Removes an item from the queue. The items are popped in the same order in which they are pushed. If the queue is empty, then it is said to be an Underflow condition.</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000000"/>
                </a:solidFill>
                <a:effectLst/>
                <a:latin typeface="Calibri" panose="020F0502020204030204" pitchFamily="34" charset="0"/>
                <a:ea typeface="Calibri" panose="020F0502020204030204" pitchFamily="34" charset="0"/>
              </a:rPr>
              <a:t>Front: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Get the front item from queue.</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000000"/>
                </a:solidFill>
                <a:effectLst/>
                <a:latin typeface="Calibri" panose="020F0502020204030204" pitchFamily="34" charset="0"/>
                <a:ea typeface="Calibri" panose="020F0502020204030204" pitchFamily="34" charset="0"/>
              </a:rPr>
              <a:t>Rear:</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Get the last item from queue.</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704741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queue">
            <a:hlinkClick r:id="rId2"/>
            <a:extLst>
              <a:ext uri="{FF2B5EF4-FFF2-40B4-BE49-F238E27FC236}">
                <a16:creationId xmlns:a16="http://schemas.microsoft.com/office/drawing/2014/main" id="{B2110C57-AA4B-458C-9C70-8742F0928D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52826" y="1827261"/>
            <a:ext cx="8325853" cy="3476258"/>
          </a:xfrm>
          <a:prstGeom prst="rect">
            <a:avLst/>
          </a:prstGeom>
          <a:noFill/>
          <a:ln>
            <a:noFill/>
          </a:ln>
        </p:spPr>
      </p:pic>
    </p:spTree>
    <p:extLst>
      <p:ext uri="{BB962C8B-B14F-4D97-AF65-F5344CB8AC3E}">
        <p14:creationId xmlns:p14="http://schemas.microsoft.com/office/powerpoint/2010/main" val="2647326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8C4F3-3E08-40FC-823D-3CFBDE73F1F2}"/>
              </a:ext>
            </a:extLst>
          </p:cNvPr>
          <p:cNvSpPr>
            <a:spLocks noGrp="1"/>
          </p:cNvSpPr>
          <p:nvPr>
            <p:ph type="title"/>
          </p:nvPr>
        </p:nvSpPr>
        <p:spPr/>
        <p:txBody>
          <a:bodyPr/>
          <a:lstStyle/>
          <a:p>
            <a:r>
              <a:rPr lang="en-US" dirty="0"/>
              <a:t>Deque</a:t>
            </a:r>
            <a:endParaRPr lang="en-IN" dirty="0"/>
          </a:p>
        </p:txBody>
      </p:sp>
      <p:sp>
        <p:nvSpPr>
          <p:cNvPr id="3" name="Content Placeholder 2">
            <a:extLst>
              <a:ext uri="{FF2B5EF4-FFF2-40B4-BE49-F238E27FC236}">
                <a16:creationId xmlns:a16="http://schemas.microsoft.com/office/drawing/2014/main" id="{E9E19706-B57B-4129-8BFD-48785DA125D1}"/>
              </a:ext>
            </a:extLst>
          </p:cNvPr>
          <p:cNvSpPr>
            <a:spLocks noGrp="1"/>
          </p:cNvSpPr>
          <p:nvPr>
            <p:ph idx="1"/>
          </p:nvPr>
        </p:nvSpPr>
        <p:spPr/>
        <p:txBody>
          <a:bodyPr>
            <a:normAutofit lnSpcReduction="10000"/>
          </a:bodyPr>
          <a:lstStyle/>
          <a:p>
            <a:pPr fontAlgn="base"/>
            <a:r>
              <a:rPr lang="en-IN" sz="1800" spc="10" dirty="0">
                <a:solidFill>
                  <a:srgbClr val="000000"/>
                </a:solidFill>
                <a:effectLst/>
                <a:latin typeface="Calibri" panose="020F0502020204030204" pitchFamily="34" charset="0"/>
                <a:ea typeface="Times New Roman" panose="02020603050405020304" pitchFamily="18" charset="0"/>
              </a:rPr>
              <a:t>Deque or Double Ended Queue</a:t>
            </a:r>
            <a:r>
              <a:rPr lang="en-IN" sz="1800" spc="10" dirty="0">
                <a:solidFill>
                  <a:srgbClr val="273239"/>
                </a:solidFill>
                <a:effectLst/>
                <a:latin typeface="Calibri" panose="020F0502020204030204" pitchFamily="34" charset="0"/>
                <a:ea typeface="Times New Roman" panose="02020603050405020304" pitchFamily="18" charset="0"/>
              </a:rPr>
              <a:t> is a generalized version of </a:t>
            </a:r>
            <a:r>
              <a:rPr lang="en-IN" sz="1800" spc="10" dirty="0">
                <a:solidFill>
                  <a:srgbClr val="000000"/>
                </a:solidFill>
                <a:effectLst/>
                <a:latin typeface="Calibri" panose="020F0502020204030204" pitchFamily="34" charset="0"/>
                <a:ea typeface="Times New Roman" panose="02020603050405020304" pitchFamily="18" charset="0"/>
              </a:rPr>
              <a:t>Queue data structure </a:t>
            </a:r>
            <a:r>
              <a:rPr lang="en-IN" sz="1800" spc="10" dirty="0">
                <a:solidFill>
                  <a:srgbClr val="273239"/>
                </a:solidFill>
                <a:effectLst/>
                <a:latin typeface="Calibri" panose="020F0502020204030204" pitchFamily="34" charset="0"/>
                <a:ea typeface="Times New Roman" panose="02020603050405020304" pitchFamily="18" charset="0"/>
              </a:rPr>
              <a:t>that allows insert and delete at both ends.</a:t>
            </a:r>
            <a:endParaRPr lang="en-IN" sz="1800" dirty="0">
              <a:effectLst/>
              <a:latin typeface="Times New Roman" panose="02020603050405020304" pitchFamily="18" charset="0"/>
              <a:ea typeface="Times New Roman" panose="02020603050405020304" pitchFamily="18" charset="0"/>
            </a:endParaRPr>
          </a:p>
          <a:p>
            <a:pPr fontAlgn="base"/>
            <a:r>
              <a:rPr lang="en-IN" sz="1800" spc="10" dirty="0">
                <a:solidFill>
                  <a:srgbClr val="273239"/>
                </a:solidFill>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fontAlgn="base"/>
            <a:r>
              <a:rPr lang="en-IN" sz="1800" b="1" spc="10" dirty="0">
                <a:solidFill>
                  <a:srgbClr val="273239"/>
                </a:solidFill>
                <a:effectLst/>
                <a:latin typeface="Calibri" panose="020F0502020204030204" pitchFamily="34" charset="0"/>
                <a:ea typeface="Times New Roman" panose="02020603050405020304" pitchFamily="18" charset="0"/>
              </a:rPr>
              <a:t>Operations on Deque:</a:t>
            </a:r>
            <a:br>
              <a:rPr lang="en-IN" sz="1800" spc="10" dirty="0">
                <a:solidFill>
                  <a:srgbClr val="273239"/>
                </a:solidFill>
                <a:effectLst/>
                <a:latin typeface="Calibri" panose="020F0502020204030204" pitchFamily="34" charset="0"/>
                <a:ea typeface="Times New Roman" panose="02020603050405020304" pitchFamily="18" charset="0"/>
              </a:rPr>
            </a:br>
            <a:r>
              <a:rPr lang="en-IN" sz="1800" spc="10" dirty="0">
                <a:solidFill>
                  <a:srgbClr val="273239"/>
                </a:solidFill>
                <a:effectLst/>
                <a:latin typeface="Calibri" panose="020F0502020204030204" pitchFamily="34" charset="0"/>
                <a:ea typeface="Times New Roman" panose="02020603050405020304" pitchFamily="18" charset="0"/>
              </a:rPr>
              <a:t>Mainly the following four basic operations are performed on queue:</a:t>
            </a:r>
            <a:endParaRPr lang="en-IN" sz="1800" dirty="0">
              <a:effectLst/>
              <a:latin typeface="Times New Roman" panose="02020603050405020304" pitchFamily="18" charset="0"/>
              <a:ea typeface="Times New Roman" panose="02020603050405020304" pitchFamily="18" charset="0"/>
            </a:endParaRPr>
          </a:p>
          <a:p>
            <a:pPr fontAlgn="base"/>
            <a:r>
              <a:rPr lang="en-IN" sz="1800" spc="10" dirty="0">
                <a:solidFill>
                  <a:srgbClr val="273239"/>
                </a:solidFill>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fontAlgn="base"/>
            <a:r>
              <a:rPr lang="en-IN" sz="1800" b="1" i="1" spc="10" dirty="0" err="1">
                <a:solidFill>
                  <a:srgbClr val="273239"/>
                </a:solidFill>
                <a:effectLst/>
                <a:latin typeface="Calibri" panose="020F0502020204030204" pitchFamily="34" charset="0"/>
                <a:ea typeface="Times New Roman" panose="02020603050405020304" pitchFamily="18" charset="0"/>
              </a:rPr>
              <a:t>insertFront</a:t>
            </a:r>
            <a:r>
              <a:rPr lang="en-IN" sz="1800" b="1" i="1" spc="10" dirty="0">
                <a:solidFill>
                  <a:srgbClr val="273239"/>
                </a:solidFill>
                <a:effectLst/>
                <a:latin typeface="Calibri" panose="020F0502020204030204" pitchFamily="34" charset="0"/>
                <a:ea typeface="Times New Roman" panose="02020603050405020304" pitchFamily="18" charset="0"/>
              </a:rPr>
              <a:t>()</a:t>
            </a:r>
            <a:r>
              <a:rPr lang="en-IN" sz="1800" spc="10" dirty="0">
                <a:solidFill>
                  <a:srgbClr val="273239"/>
                </a:solidFill>
                <a:effectLst/>
                <a:latin typeface="Calibri" panose="020F0502020204030204" pitchFamily="34" charset="0"/>
                <a:ea typeface="Times New Roman" panose="02020603050405020304" pitchFamily="18" charset="0"/>
              </a:rPr>
              <a:t>: Adds an item at the front of Deque.</a:t>
            </a:r>
            <a:br>
              <a:rPr lang="en-IN" sz="1800" spc="10" dirty="0">
                <a:solidFill>
                  <a:srgbClr val="273239"/>
                </a:solidFill>
                <a:effectLst/>
                <a:latin typeface="Calibri" panose="020F0502020204030204" pitchFamily="34" charset="0"/>
                <a:ea typeface="Times New Roman" panose="02020603050405020304" pitchFamily="18" charset="0"/>
              </a:rPr>
            </a:br>
            <a:r>
              <a:rPr lang="en-IN" sz="1800" b="1" i="1" spc="10" dirty="0" err="1">
                <a:solidFill>
                  <a:srgbClr val="273239"/>
                </a:solidFill>
                <a:effectLst/>
                <a:latin typeface="Calibri" panose="020F0502020204030204" pitchFamily="34" charset="0"/>
                <a:ea typeface="Times New Roman" panose="02020603050405020304" pitchFamily="18" charset="0"/>
              </a:rPr>
              <a:t>insertLast</a:t>
            </a:r>
            <a:r>
              <a:rPr lang="en-IN" sz="1800" b="1" i="1" spc="10" dirty="0">
                <a:solidFill>
                  <a:srgbClr val="273239"/>
                </a:solidFill>
                <a:effectLst/>
                <a:latin typeface="Calibri" panose="020F0502020204030204" pitchFamily="34" charset="0"/>
                <a:ea typeface="Times New Roman" panose="02020603050405020304" pitchFamily="18" charset="0"/>
              </a:rPr>
              <a:t>()</a:t>
            </a:r>
            <a:r>
              <a:rPr lang="en-IN" sz="1800" spc="10" dirty="0">
                <a:solidFill>
                  <a:srgbClr val="273239"/>
                </a:solidFill>
                <a:effectLst/>
                <a:latin typeface="Calibri" panose="020F0502020204030204" pitchFamily="34" charset="0"/>
                <a:ea typeface="Times New Roman" panose="02020603050405020304" pitchFamily="18" charset="0"/>
              </a:rPr>
              <a:t>: Adds an item at the rear of Deque.</a:t>
            </a:r>
            <a:br>
              <a:rPr lang="en-IN" sz="1800" spc="10" dirty="0">
                <a:solidFill>
                  <a:srgbClr val="273239"/>
                </a:solidFill>
                <a:effectLst/>
                <a:latin typeface="Calibri" panose="020F0502020204030204" pitchFamily="34" charset="0"/>
                <a:ea typeface="Times New Roman" panose="02020603050405020304" pitchFamily="18" charset="0"/>
              </a:rPr>
            </a:br>
            <a:r>
              <a:rPr lang="en-IN" sz="1800" b="1" i="1" spc="10" dirty="0" err="1">
                <a:solidFill>
                  <a:srgbClr val="273239"/>
                </a:solidFill>
                <a:effectLst/>
                <a:latin typeface="Calibri" panose="020F0502020204030204" pitchFamily="34" charset="0"/>
                <a:ea typeface="Times New Roman" panose="02020603050405020304" pitchFamily="18" charset="0"/>
              </a:rPr>
              <a:t>deleteFront</a:t>
            </a:r>
            <a:r>
              <a:rPr lang="en-IN" sz="1800" b="1" i="1" spc="10" dirty="0">
                <a:solidFill>
                  <a:srgbClr val="273239"/>
                </a:solidFill>
                <a:effectLst/>
                <a:latin typeface="Calibri" panose="020F0502020204030204" pitchFamily="34" charset="0"/>
                <a:ea typeface="Times New Roman" panose="02020603050405020304" pitchFamily="18" charset="0"/>
              </a:rPr>
              <a:t>()</a:t>
            </a:r>
            <a:r>
              <a:rPr lang="en-IN" sz="1800" spc="10" dirty="0">
                <a:solidFill>
                  <a:srgbClr val="273239"/>
                </a:solidFill>
                <a:effectLst/>
                <a:latin typeface="Calibri" panose="020F0502020204030204" pitchFamily="34" charset="0"/>
                <a:ea typeface="Times New Roman" panose="02020603050405020304" pitchFamily="18" charset="0"/>
              </a:rPr>
              <a:t>: Deletes an item from front of Deque.</a:t>
            </a:r>
            <a:br>
              <a:rPr lang="en-IN" sz="1800" spc="10" dirty="0">
                <a:solidFill>
                  <a:srgbClr val="273239"/>
                </a:solidFill>
                <a:effectLst/>
                <a:latin typeface="Calibri" panose="020F0502020204030204" pitchFamily="34" charset="0"/>
                <a:ea typeface="Times New Roman" panose="02020603050405020304" pitchFamily="18" charset="0"/>
              </a:rPr>
            </a:br>
            <a:r>
              <a:rPr lang="en-IN" sz="1800" b="1" i="1" spc="10" dirty="0" err="1">
                <a:solidFill>
                  <a:srgbClr val="273239"/>
                </a:solidFill>
                <a:effectLst/>
                <a:latin typeface="Calibri" panose="020F0502020204030204" pitchFamily="34" charset="0"/>
                <a:ea typeface="Times New Roman" panose="02020603050405020304" pitchFamily="18" charset="0"/>
              </a:rPr>
              <a:t>deleteLast</a:t>
            </a:r>
            <a:r>
              <a:rPr lang="en-IN" sz="1800" b="1" i="1" spc="10" dirty="0">
                <a:solidFill>
                  <a:srgbClr val="273239"/>
                </a:solidFill>
                <a:effectLst/>
                <a:latin typeface="Calibri" panose="020F0502020204030204" pitchFamily="34" charset="0"/>
                <a:ea typeface="Times New Roman" panose="02020603050405020304" pitchFamily="18" charset="0"/>
              </a:rPr>
              <a:t>()</a:t>
            </a:r>
            <a:r>
              <a:rPr lang="en-IN" sz="1800" spc="10" dirty="0">
                <a:solidFill>
                  <a:srgbClr val="273239"/>
                </a:solidFill>
                <a:effectLst/>
                <a:latin typeface="Calibri" panose="020F0502020204030204" pitchFamily="34" charset="0"/>
                <a:ea typeface="Times New Roman" panose="02020603050405020304" pitchFamily="18" charset="0"/>
              </a:rPr>
              <a:t>: Deletes an item from rear of Deque.</a:t>
            </a:r>
            <a:endParaRPr lang="en-IN" sz="1800" dirty="0">
              <a:effectLst/>
              <a:latin typeface="Times New Roman" panose="02020603050405020304" pitchFamily="18" charset="0"/>
              <a:ea typeface="Times New Roman" panose="02020603050405020304" pitchFamily="18" charset="0"/>
            </a:endParaRPr>
          </a:p>
          <a:p>
            <a:pPr fontAlgn="base"/>
            <a:r>
              <a:rPr lang="en-IN" sz="1800" spc="10" dirty="0">
                <a:solidFill>
                  <a:srgbClr val="273239"/>
                </a:solidFill>
                <a:effectLst/>
                <a:latin typeface="Calibri" panose="020F0502020204030204" pitchFamily="34" charset="0"/>
                <a:ea typeface="Times New Roman" panose="02020603050405020304" pitchFamily="18" charset="0"/>
              </a:rPr>
              <a:t>In addition to above operations, following operations are also supported</a:t>
            </a:r>
            <a:br>
              <a:rPr lang="en-IN" sz="1800" spc="10" dirty="0">
                <a:solidFill>
                  <a:srgbClr val="273239"/>
                </a:solidFill>
                <a:effectLst/>
                <a:latin typeface="Calibri" panose="020F0502020204030204" pitchFamily="34" charset="0"/>
                <a:ea typeface="Times New Roman" panose="02020603050405020304" pitchFamily="18" charset="0"/>
              </a:rPr>
            </a:br>
            <a:r>
              <a:rPr lang="en-IN" sz="1800" b="1" i="1" spc="10" dirty="0" err="1">
                <a:solidFill>
                  <a:srgbClr val="273239"/>
                </a:solidFill>
                <a:effectLst/>
                <a:latin typeface="Calibri" panose="020F0502020204030204" pitchFamily="34" charset="0"/>
                <a:ea typeface="Times New Roman" panose="02020603050405020304" pitchFamily="18" charset="0"/>
              </a:rPr>
              <a:t>getFront</a:t>
            </a:r>
            <a:r>
              <a:rPr lang="en-IN" sz="1800" b="1" i="1" spc="10" dirty="0">
                <a:solidFill>
                  <a:srgbClr val="273239"/>
                </a:solidFill>
                <a:effectLst/>
                <a:latin typeface="Calibri" panose="020F0502020204030204" pitchFamily="34" charset="0"/>
                <a:ea typeface="Times New Roman" panose="02020603050405020304" pitchFamily="18" charset="0"/>
              </a:rPr>
              <a:t>()</a:t>
            </a:r>
            <a:r>
              <a:rPr lang="en-IN" sz="1800" spc="10" dirty="0">
                <a:solidFill>
                  <a:srgbClr val="273239"/>
                </a:solidFill>
                <a:effectLst/>
                <a:latin typeface="Calibri" panose="020F0502020204030204" pitchFamily="34" charset="0"/>
                <a:ea typeface="Times New Roman" panose="02020603050405020304" pitchFamily="18" charset="0"/>
              </a:rPr>
              <a:t>: Gets the front item from queue.</a:t>
            </a:r>
            <a:br>
              <a:rPr lang="en-IN" sz="1800" spc="10" dirty="0">
                <a:solidFill>
                  <a:srgbClr val="273239"/>
                </a:solidFill>
                <a:effectLst/>
                <a:latin typeface="Calibri" panose="020F0502020204030204" pitchFamily="34" charset="0"/>
                <a:ea typeface="Times New Roman" panose="02020603050405020304" pitchFamily="18" charset="0"/>
              </a:rPr>
            </a:br>
            <a:r>
              <a:rPr lang="en-IN" sz="1800" b="1" i="1" spc="10" dirty="0" err="1">
                <a:solidFill>
                  <a:srgbClr val="273239"/>
                </a:solidFill>
                <a:effectLst/>
                <a:latin typeface="Calibri" panose="020F0502020204030204" pitchFamily="34" charset="0"/>
                <a:ea typeface="Times New Roman" panose="02020603050405020304" pitchFamily="18" charset="0"/>
              </a:rPr>
              <a:t>getRear</a:t>
            </a:r>
            <a:r>
              <a:rPr lang="en-IN" sz="1800" b="1" i="1" spc="10" dirty="0">
                <a:solidFill>
                  <a:srgbClr val="273239"/>
                </a:solidFill>
                <a:effectLst/>
                <a:latin typeface="Calibri" panose="020F0502020204030204" pitchFamily="34" charset="0"/>
                <a:ea typeface="Times New Roman" panose="02020603050405020304" pitchFamily="18" charset="0"/>
              </a:rPr>
              <a:t>()</a:t>
            </a:r>
            <a:r>
              <a:rPr lang="en-IN" sz="1800" spc="10" dirty="0">
                <a:solidFill>
                  <a:srgbClr val="273239"/>
                </a:solidFill>
                <a:effectLst/>
                <a:latin typeface="Calibri" panose="020F0502020204030204" pitchFamily="34" charset="0"/>
                <a:ea typeface="Times New Roman" panose="02020603050405020304" pitchFamily="18" charset="0"/>
              </a:rPr>
              <a:t>: Gets the last item from queue.</a:t>
            </a:r>
            <a:br>
              <a:rPr lang="en-IN" sz="1800" spc="10" dirty="0">
                <a:solidFill>
                  <a:srgbClr val="273239"/>
                </a:solidFill>
                <a:effectLst/>
                <a:latin typeface="Calibri" panose="020F0502020204030204" pitchFamily="34" charset="0"/>
                <a:ea typeface="Times New Roman" panose="02020603050405020304" pitchFamily="18" charset="0"/>
              </a:rPr>
            </a:br>
            <a:r>
              <a:rPr lang="en-IN" sz="1800" b="1" i="1" spc="10" dirty="0" err="1">
                <a:solidFill>
                  <a:srgbClr val="273239"/>
                </a:solidFill>
                <a:effectLst/>
                <a:latin typeface="Calibri" panose="020F0502020204030204" pitchFamily="34" charset="0"/>
                <a:ea typeface="Times New Roman" panose="02020603050405020304" pitchFamily="18" charset="0"/>
              </a:rPr>
              <a:t>isEmpty</a:t>
            </a:r>
            <a:r>
              <a:rPr lang="en-IN" sz="1800" b="1" i="1" spc="10" dirty="0">
                <a:solidFill>
                  <a:srgbClr val="273239"/>
                </a:solidFill>
                <a:effectLst/>
                <a:latin typeface="Calibri" panose="020F0502020204030204" pitchFamily="34" charset="0"/>
                <a:ea typeface="Times New Roman" panose="02020603050405020304" pitchFamily="18" charset="0"/>
              </a:rPr>
              <a:t>()</a:t>
            </a:r>
            <a:r>
              <a:rPr lang="en-IN" sz="1800" spc="10" dirty="0">
                <a:solidFill>
                  <a:srgbClr val="273239"/>
                </a:solidFill>
                <a:effectLst/>
                <a:latin typeface="Calibri" panose="020F0502020204030204" pitchFamily="34" charset="0"/>
                <a:ea typeface="Times New Roman" panose="02020603050405020304" pitchFamily="18" charset="0"/>
              </a:rPr>
              <a:t>: Checks whether Deque is empty or not.</a:t>
            </a:r>
            <a:br>
              <a:rPr lang="en-IN" sz="1800" spc="10" dirty="0">
                <a:solidFill>
                  <a:srgbClr val="273239"/>
                </a:solidFill>
                <a:effectLst/>
                <a:latin typeface="Calibri" panose="020F0502020204030204" pitchFamily="34" charset="0"/>
                <a:ea typeface="Times New Roman" panose="02020603050405020304" pitchFamily="18" charset="0"/>
              </a:rPr>
            </a:br>
            <a:r>
              <a:rPr lang="en-IN" sz="1800" b="1" i="1" spc="10" dirty="0" err="1">
                <a:solidFill>
                  <a:srgbClr val="273239"/>
                </a:solidFill>
                <a:effectLst/>
                <a:latin typeface="Calibri" panose="020F0502020204030204" pitchFamily="34" charset="0"/>
                <a:ea typeface="Times New Roman" panose="02020603050405020304" pitchFamily="18" charset="0"/>
              </a:rPr>
              <a:t>isFull</a:t>
            </a:r>
            <a:r>
              <a:rPr lang="en-IN" sz="1800" b="1" i="1" spc="10" dirty="0">
                <a:solidFill>
                  <a:srgbClr val="273239"/>
                </a:solidFill>
                <a:effectLst/>
                <a:latin typeface="Calibri" panose="020F0502020204030204" pitchFamily="34" charset="0"/>
                <a:ea typeface="Times New Roman" panose="02020603050405020304" pitchFamily="18" charset="0"/>
              </a:rPr>
              <a:t>()</a:t>
            </a:r>
            <a:r>
              <a:rPr lang="en-IN" sz="1800" spc="10" dirty="0">
                <a:solidFill>
                  <a:srgbClr val="273239"/>
                </a:solidFill>
                <a:effectLst/>
                <a:latin typeface="Calibri" panose="020F0502020204030204" pitchFamily="34" charset="0"/>
                <a:ea typeface="Times New Roman" panose="02020603050405020304" pitchFamily="18" charset="0"/>
              </a:rPr>
              <a:t>: Checks whether Deque is full or not.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956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D16C-B88F-4B44-A452-F3C4F9CA6AE6}"/>
              </a:ext>
            </a:extLst>
          </p:cNvPr>
          <p:cNvSpPr>
            <a:spLocks noGrp="1"/>
          </p:cNvSpPr>
          <p:nvPr>
            <p:ph type="title"/>
          </p:nvPr>
        </p:nvSpPr>
        <p:spPr/>
        <p:txBody>
          <a:bodyPr/>
          <a:lstStyle/>
          <a:p>
            <a:r>
              <a:rPr lang="en-US" dirty="0"/>
              <a:t>Tree</a:t>
            </a:r>
            <a:endParaRPr lang="en-IN" dirty="0"/>
          </a:p>
        </p:txBody>
      </p:sp>
      <p:sp>
        <p:nvSpPr>
          <p:cNvPr id="3" name="Content Placeholder 2">
            <a:extLst>
              <a:ext uri="{FF2B5EF4-FFF2-40B4-BE49-F238E27FC236}">
                <a16:creationId xmlns:a16="http://schemas.microsoft.com/office/drawing/2014/main" id="{184BB1EE-9252-40C7-AB35-DD235D7D9E9B}"/>
              </a:ext>
            </a:extLst>
          </p:cNvPr>
          <p:cNvSpPr>
            <a:spLocks noGrp="1"/>
          </p:cNvSpPr>
          <p:nvPr>
            <p:ph idx="1"/>
          </p:nvPr>
        </p:nvSpPr>
        <p:spPr/>
        <p:txBody>
          <a:bodyPr/>
          <a:lstStyle/>
          <a:p>
            <a:r>
              <a:rPr lang="en-IN" sz="1800" b="1" i="1" dirty="0">
                <a:solidFill>
                  <a:srgbClr val="000000"/>
                </a:solidFill>
                <a:effectLst/>
                <a:latin typeface="Calibri" panose="020F0502020204030204" pitchFamily="34" charset="0"/>
                <a:ea typeface="Calibri" panose="020F0502020204030204" pitchFamily="34" charset="0"/>
              </a:rPr>
              <a:t>A Tree is a non-linear data structure where each node is connected to a number of nodes with the help of pointers or references.</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92A8B973-24D8-4F3B-9053-4A60A0D8D4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65171" y="2637322"/>
            <a:ext cx="9480883" cy="3855553"/>
          </a:xfrm>
          <a:prstGeom prst="rect">
            <a:avLst/>
          </a:prstGeom>
          <a:noFill/>
          <a:ln>
            <a:noFill/>
          </a:ln>
        </p:spPr>
      </p:pic>
    </p:spTree>
    <p:extLst>
      <p:ext uri="{BB962C8B-B14F-4D97-AF65-F5344CB8AC3E}">
        <p14:creationId xmlns:p14="http://schemas.microsoft.com/office/powerpoint/2010/main" val="1360971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DEAA1A-8B8B-4FD4-A1B4-35B853F5994F}"/>
              </a:ext>
            </a:extLst>
          </p:cNvPr>
          <p:cNvSpPr>
            <a:spLocks noGrp="1"/>
          </p:cNvSpPr>
          <p:nvPr>
            <p:ph idx="1"/>
          </p:nvPr>
        </p:nvSpPr>
        <p:spPr>
          <a:xfrm>
            <a:off x="587141" y="539015"/>
            <a:ext cx="11261558" cy="5637948"/>
          </a:xfrm>
        </p:spPr>
        <p:txBody>
          <a:bodyPr>
            <a:normAutofit/>
          </a:bodyPr>
          <a:lstStyle/>
          <a:p>
            <a:pPr>
              <a:lnSpc>
                <a:spcPct val="107000"/>
              </a:lnSpc>
              <a:spcAft>
                <a:spcPts val="800"/>
              </a:spcAft>
            </a:pPr>
            <a:r>
              <a:rPr lang="en-IN" sz="1800" b="1" dirty="0">
                <a:solidFill>
                  <a:srgbClr val="000000"/>
                </a:solidFill>
                <a:effectLst/>
                <a:latin typeface="Calibri" panose="020F0502020204030204" pitchFamily="34" charset="0"/>
                <a:ea typeface="Calibri" panose="020F0502020204030204" pitchFamily="34" charset="0"/>
              </a:rPr>
              <a:t>Basic Tree Terminologies</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000000"/>
                </a:solidFill>
                <a:effectLst/>
                <a:latin typeface="Calibri" panose="020F0502020204030204" pitchFamily="34" charset="0"/>
                <a:ea typeface="Calibri" panose="020F0502020204030204" pitchFamily="34" charset="0"/>
              </a:rPr>
              <a:t>Root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root of a tree is the first node of the tree. In the above image, the root node is the node 30.</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000000"/>
                </a:solidFill>
                <a:effectLst/>
                <a:latin typeface="Calibri" panose="020F0502020204030204" pitchFamily="34" charset="0"/>
                <a:ea typeface="Calibri" panose="020F0502020204030204" pitchFamily="34" charset="0"/>
              </a:rPr>
              <a:t>Edge</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 edge is a link connecting any two nodes in the tree. For example, in the above image there is an edge between node </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11</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000000"/>
                </a:solidFill>
                <a:effectLst/>
                <a:latin typeface="Calibri" panose="020F0502020204030204" pitchFamily="34" charset="0"/>
                <a:ea typeface="Calibri" panose="020F0502020204030204" pitchFamily="34" charset="0"/>
              </a:rPr>
              <a:t>Siblings</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children nodes of same parent are called siblings. That is, the nodes with same parent are called siblings. In the above tree, nodes </a:t>
            </a:r>
            <a:r>
              <a:rPr lang="en-IN" sz="18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 11, and 63</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are siblings.</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000000"/>
                </a:solidFill>
                <a:effectLst/>
                <a:latin typeface="Calibri" panose="020F0502020204030204" pitchFamily="34" charset="0"/>
                <a:ea typeface="Calibri" panose="020F0502020204030204" pitchFamily="34" charset="0"/>
              </a:rPr>
              <a:t>Leaf Node</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 node is said to be the leaf node if it has no children. In the above tree, node </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15</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one of the leaf nodes.</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000000"/>
                </a:solidFill>
                <a:effectLst/>
                <a:latin typeface="Calibri" panose="020F0502020204030204" pitchFamily="34" charset="0"/>
                <a:ea typeface="Calibri" panose="020F0502020204030204" pitchFamily="34" charset="0"/>
              </a:rPr>
              <a:t>Height of a Tree</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Height of a tree is defined as the total number of levels in the tree or the length of the path from the root node to the node present at the last level. The above tree is of height </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623125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3F869-E4D2-4793-8FA9-92CA8D9D1D4E}"/>
              </a:ext>
            </a:extLst>
          </p:cNvPr>
          <p:cNvSpPr>
            <a:spLocks noGrp="1"/>
          </p:cNvSpPr>
          <p:nvPr>
            <p:ph idx="1"/>
          </p:nvPr>
        </p:nvSpPr>
        <p:spPr>
          <a:xfrm>
            <a:off x="378995" y="346510"/>
            <a:ext cx="11434010" cy="5041182"/>
          </a:xfrm>
        </p:spPr>
        <p:txBody>
          <a:bodyPr/>
          <a:lstStyle/>
          <a:p>
            <a:pPr>
              <a:lnSpc>
                <a:spcPct val="107000"/>
              </a:lnSpc>
              <a:spcAft>
                <a:spcPts val="800"/>
              </a:spcAf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Binary Tree</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b="1" i="1" dirty="0">
                <a:solidFill>
                  <a:srgbClr val="000000"/>
                </a:solidFill>
                <a:effectLst/>
                <a:latin typeface="Calibri" panose="020F0502020204030204" pitchFamily="34" charset="0"/>
                <a:ea typeface="Calibri" panose="020F0502020204030204" pitchFamily="34" charset="0"/>
              </a:rPr>
              <a:t>A Tree is said to be a Binary Tree if all of its nodes have </a:t>
            </a:r>
            <a:r>
              <a:rPr lang="en-IN" sz="1800" b="1" i="1" dirty="0" err="1">
                <a:solidFill>
                  <a:srgbClr val="000000"/>
                </a:solidFill>
                <a:effectLst/>
                <a:latin typeface="Calibri" panose="020F0502020204030204" pitchFamily="34" charset="0"/>
                <a:ea typeface="Calibri" panose="020F0502020204030204" pitchFamily="34" charset="0"/>
              </a:rPr>
              <a:t>atmost</a:t>
            </a:r>
            <a:r>
              <a:rPr lang="en-IN" sz="1800" b="1" i="1" dirty="0">
                <a:solidFill>
                  <a:srgbClr val="000000"/>
                </a:solidFill>
                <a:effectLst/>
                <a:latin typeface="Calibri" panose="020F0502020204030204" pitchFamily="34" charset="0"/>
                <a:ea typeface="Calibri" panose="020F0502020204030204" pitchFamily="34" charset="0"/>
              </a:rPr>
              <a:t> 2 children. That is, all of its node can have either no child, 1 child, or 2 child nodes.</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688C34BE-6388-491B-AB1C-27B3743759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86553" y="2049078"/>
            <a:ext cx="8248850" cy="4659730"/>
          </a:xfrm>
          <a:prstGeom prst="rect">
            <a:avLst/>
          </a:prstGeom>
          <a:noFill/>
          <a:ln>
            <a:noFill/>
          </a:ln>
        </p:spPr>
      </p:pic>
    </p:spTree>
    <p:extLst>
      <p:ext uri="{BB962C8B-B14F-4D97-AF65-F5344CB8AC3E}">
        <p14:creationId xmlns:p14="http://schemas.microsoft.com/office/powerpoint/2010/main" val="3963277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C9CF3-2F17-43F3-B8CB-09D978E431D7}"/>
              </a:ext>
            </a:extLst>
          </p:cNvPr>
          <p:cNvSpPr>
            <a:spLocks noGrp="1"/>
          </p:cNvSpPr>
          <p:nvPr>
            <p:ph type="title"/>
          </p:nvPr>
        </p:nvSpPr>
        <p:spPr/>
        <p:txBody>
          <a:bodyPr/>
          <a:lstStyle/>
          <a:p>
            <a:r>
              <a:rPr lang="en-US" dirty="0"/>
              <a:t>Heap</a:t>
            </a:r>
            <a:endParaRPr lang="en-IN" dirty="0"/>
          </a:p>
        </p:txBody>
      </p:sp>
      <p:sp>
        <p:nvSpPr>
          <p:cNvPr id="3" name="Content Placeholder 2">
            <a:extLst>
              <a:ext uri="{FF2B5EF4-FFF2-40B4-BE49-F238E27FC236}">
                <a16:creationId xmlns:a16="http://schemas.microsoft.com/office/drawing/2014/main" id="{68585DD0-92BB-453C-AB19-9D99EC004C55}"/>
              </a:ext>
            </a:extLst>
          </p:cNvPr>
          <p:cNvSpPr>
            <a:spLocks noGrp="1"/>
          </p:cNvSpPr>
          <p:nvPr>
            <p:ph idx="1"/>
          </p:nvPr>
        </p:nvSpPr>
        <p:spPr/>
        <p:txBody>
          <a:bodyPr/>
          <a:lstStyle/>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Heap is a Tree-based data structure, which satisfies the below properties:</a:t>
            </a: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Heap is a complete tree (All levels are completely filled except possibly the last level and the last level has all keys as left as possible).</a:t>
            </a:r>
            <a:endParaRPr lang="en-IN" sz="1800" dirty="0">
              <a:solidFill>
                <a:srgbClr val="000000"/>
              </a:solidFill>
              <a:effectLst/>
              <a:latin typeface="Calibri" panose="020F0502020204030204" pitchFamily="34" charset="0"/>
              <a:ea typeface="Calibri" panose="020F0502020204030204" pitchFamily="34" charset="0"/>
            </a:endParaRPr>
          </a:p>
          <a:p>
            <a:pPr marL="457200">
              <a:lnSpc>
                <a:spcPct val="107000"/>
              </a:lnSpc>
              <a:spcAft>
                <a:spcPts val="800"/>
              </a:spcAft>
            </a:pP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startAt="2"/>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Heap is either Min Heap or Max Heap. In a Min-Heap, the key at root must be minimum among all keys present in the Binary Heap. The same property must be recursively true for all nodes in the Tree. Max Heap is similar to </a:t>
            </a:r>
            <a:r>
              <a:rPr lang="en-IN"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MinHeap</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633439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9F8454-02B0-47E8-A357-4EC47F3473A2}"/>
              </a:ext>
            </a:extLst>
          </p:cNvPr>
          <p:cNvSpPr>
            <a:spLocks noGrp="1"/>
          </p:cNvSpPr>
          <p:nvPr>
            <p:ph idx="1"/>
          </p:nvPr>
        </p:nvSpPr>
        <p:spPr>
          <a:xfrm>
            <a:off x="838200" y="558265"/>
            <a:ext cx="10515600" cy="5618698"/>
          </a:xfrm>
        </p:spPr>
        <p:txBody>
          <a:bodyPr/>
          <a:lstStyle/>
          <a:p>
            <a:r>
              <a:rPr lang="en-IN" sz="1800" b="1" dirty="0">
                <a:solidFill>
                  <a:srgbClr val="000000"/>
                </a:solidFill>
                <a:effectLst/>
                <a:latin typeface="Calibri" panose="020F0502020204030204" pitchFamily="34" charset="0"/>
                <a:ea typeface="Calibri" panose="020F0502020204030204" pitchFamily="34" charset="0"/>
              </a:rPr>
              <a:t>Binary Heap</a:t>
            </a:r>
            <a:r>
              <a:rPr lang="en-IN" sz="1800" dirty="0">
                <a:solidFill>
                  <a:srgbClr val="000000"/>
                </a:solidFill>
                <a:effectLst/>
                <a:latin typeface="Calibri" panose="020F0502020204030204" pitchFamily="34" charset="0"/>
                <a:ea typeface="Calibri" panose="020F0502020204030204" pitchFamily="34" charset="0"/>
              </a:rPr>
              <a:t>: A Binary Heap is a heap where each node can have at most two children. In other words, a Binary Heap is a complete Binary Tree satisfying the above-mentioned properties.</a:t>
            </a:r>
            <a:br>
              <a:rPr lang="en-IN" sz="1800" dirty="0">
                <a:solidFill>
                  <a:srgbClr val="000000"/>
                </a:solidFill>
                <a:effectLst/>
                <a:latin typeface="Calibri" panose="020F0502020204030204" pitchFamily="34" charset="0"/>
                <a:ea typeface="Calibri" panose="020F0502020204030204" pitchFamily="34" charset="0"/>
              </a:rPr>
            </a:br>
            <a:endParaRPr lang="en-IN" dirty="0"/>
          </a:p>
        </p:txBody>
      </p:sp>
      <p:pic>
        <p:nvPicPr>
          <p:cNvPr id="4" name="Picture 3">
            <a:extLst>
              <a:ext uri="{FF2B5EF4-FFF2-40B4-BE49-F238E27FC236}">
                <a16:creationId xmlns:a16="http://schemas.microsoft.com/office/drawing/2014/main" id="{043ED523-AF4F-4536-89F9-84A4A3286F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3972" y="1437439"/>
            <a:ext cx="10258710" cy="4664977"/>
          </a:xfrm>
          <a:prstGeom prst="rect">
            <a:avLst/>
          </a:prstGeom>
          <a:noFill/>
          <a:ln>
            <a:noFill/>
          </a:ln>
        </p:spPr>
      </p:pic>
    </p:spTree>
    <p:extLst>
      <p:ext uri="{BB962C8B-B14F-4D97-AF65-F5344CB8AC3E}">
        <p14:creationId xmlns:p14="http://schemas.microsoft.com/office/powerpoint/2010/main" val="204268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E519C-C38B-4C05-B67F-89B486AC916E}"/>
              </a:ext>
            </a:extLst>
          </p:cNvPr>
          <p:cNvSpPr>
            <a:spLocks noGrp="1"/>
          </p:cNvSpPr>
          <p:nvPr>
            <p:ph type="title"/>
          </p:nvPr>
        </p:nvSpPr>
        <p:spPr/>
        <p:txBody>
          <a:bodyPr/>
          <a:lstStyle/>
          <a:p>
            <a:r>
              <a:rPr lang="en-US" dirty="0"/>
              <a:t>Graph</a:t>
            </a:r>
            <a:endParaRPr lang="en-IN" dirty="0"/>
          </a:p>
        </p:txBody>
      </p:sp>
      <p:sp>
        <p:nvSpPr>
          <p:cNvPr id="3" name="Content Placeholder 2">
            <a:extLst>
              <a:ext uri="{FF2B5EF4-FFF2-40B4-BE49-F238E27FC236}">
                <a16:creationId xmlns:a16="http://schemas.microsoft.com/office/drawing/2014/main" id="{3283F93F-B55B-4B7C-AD87-0732F9FADE97}"/>
              </a:ext>
            </a:extLst>
          </p:cNvPr>
          <p:cNvSpPr>
            <a:spLocks noGrp="1"/>
          </p:cNvSpPr>
          <p:nvPr>
            <p:ph idx="1"/>
          </p:nvPr>
        </p:nvSpPr>
        <p:spPr/>
        <p:txBody>
          <a:bodyPr/>
          <a:lstStyle/>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a:t>
            </a:r>
            <a:r>
              <a:rPr lang="en-IN" sz="1800" b="1"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Graph</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a data structure that consists of the following two components:</a:t>
            </a: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finite set of vertices also called nodes.</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finite set of ordered pair of the form (u, v) called as edge. The pair is ordered because (u, v) is not the same as (v, u) in case of a directed graph(digraph). The pair of the form (u, v) indicates that there is an edge from vertex u to vertex v. The edges may contain weight/value/cost.</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3A1C710F-099E-483D-B77F-BB1544CCAA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7818" y="4350227"/>
            <a:ext cx="3634740" cy="1914541"/>
          </a:xfrm>
          <a:prstGeom prst="rect">
            <a:avLst/>
          </a:prstGeom>
          <a:noFill/>
          <a:ln>
            <a:noFill/>
          </a:ln>
        </p:spPr>
      </p:pic>
      <p:pic>
        <p:nvPicPr>
          <p:cNvPr id="5" name="Picture 4">
            <a:extLst>
              <a:ext uri="{FF2B5EF4-FFF2-40B4-BE49-F238E27FC236}">
                <a16:creationId xmlns:a16="http://schemas.microsoft.com/office/drawing/2014/main" id="{0802E273-15B9-415E-9E4C-17C53FDA89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40391" y="4531209"/>
            <a:ext cx="2695575" cy="1552575"/>
          </a:xfrm>
          <a:prstGeom prst="rect">
            <a:avLst/>
          </a:prstGeom>
          <a:noFill/>
          <a:ln>
            <a:noFill/>
          </a:ln>
        </p:spPr>
      </p:pic>
    </p:spTree>
    <p:extLst>
      <p:ext uri="{BB962C8B-B14F-4D97-AF65-F5344CB8AC3E}">
        <p14:creationId xmlns:p14="http://schemas.microsoft.com/office/powerpoint/2010/main" val="1541463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E6A7-35C3-4605-A18E-F751CAB904C8}"/>
              </a:ext>
            </a:extLst>
          </p:cNvPr>
          <p:cNvSpPr>
            <a:spLocks noGrp="1"/>
          </p:cNvSpPr>
          <p:nvPr>
            <p:ph type="title"/>
          </p:nvPr>
        </p:nvSpPr>
        <p:spPr>
          <a:xfrm>
            <a:off x="838200" y="365126"/>
            <a:ext cx="10515600" cy="1035050"/>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AA66088-3959-4EB3-9787-8A96117D40A6}"/>
              </a:ext>
            </a:extLst>
          </p:cNvPr>
          <p:cNvSpPr>
            <a:spLocks noGrp="1"/>
          </p:cNvSpPr>
          <p:nvPr>
            <p:ph idx="1"/>
          </p:nvPr>
        </p:nvSpPr>
        <p:spPr>
          <a:xfrm>
            <a:off x="838200" y="1557338"/>
            <a:ext cx="10515600" cy="4619625"/>
          </a:xfrm>
        </p:spPr>
        <p:txBody>
          <a:bodyPr>
            <a:normAutofit fontScale="92500" lnSpcReduction="10000"/>
          </a:bodyPr>
          <a:lstStyle/>
          <a:p>
            <a:pPr>
              <a:lnSpc>
                <a:spcPct val="107000"/>
              </a:lnSpc>
              <a:spcAft>
                <a:spcPts val="805"/>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Asymptotic notations are mathematical tools to represent the time complexity of algorithms for asymptotic analysis. The following 3 asymptotic notations are mostly used to represent the time complexity of algorithms:</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5"/>
              </a:spcAft>
            </a:pPr>
            <a:r>
              <a:rPr lang="en-IN" sz="1800" b="1" dirty="0">
                <a:solidFill>
                  <a:srgbClr val="000000"/>
                </a:solidFill>
                <a:effectLst/>
                <a:latin typeface="Calibri" panose="020F0502020204030204" pitchFamily="34" charset="0"/>
                <a:ea typeface="Calibri" panose="020F0502020204030204" pitchFamily="34" charset="0"/>
              </a:rPr>
              <a:t>1) Θ Notation:</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theta notation bounds a functions from above and below, so it defines exact asymptotic </a:t>
            </a:r>
            <a:r>
              <a:rPr lang="en-IN"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behavior</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simple way to get Theta notation of an expression is to drop low order terms and ignore leading constants. </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5"/>
              </a:spcAft>
            </a:pPr>
            <a:r>
              <a:rPr lang="en-IN" sz="1800" b="1" dirty="0">
                <a:solidFill>
                  <a:srgbClr val="000000"/>
                </a:solidFill>
                <a:effectLst/>
                <a:latin typeface="Calibri" panose="020F0502020204030204" pitchFamily="34" charset="0"/>
                <a:ea typeface="Calibri" panose="020F0502020204030204" pitchFamily="34" charset="0"/>
              </a:rPr>
              <a:t>2) Big O Notation:</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Big O notation defines an upper bound of an algorithm, it bounds a function only from above. For example, consider the case of Insertion Sort. It takes linear time in best case and quadratic time in worst case. We can safely say that the time complexity of Insertion sort is O(n^2). Note that O(n^2) also covers linear time.</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5"/>
              </a:spcAft>
            </a:pPr>
            <a:r>
              <a:rPr lang="en-IN" sz="1800" b="1" dirty="0">
                <a:solidFill>
                  <a:srgbClr val="000000"/>
                </a:solidFill>
                <a:effectLst/>
                <a:latin typeface="Calibri" panose="020F0502020204030204" pitchFamily="34" charset="0"/>
                <a:ea typeface="Calibri" panose="020F0502020204030204" pitchFamily="34" charset="0"/>
              </a:rPr>
              <a:t>3) Ω Notation:</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Just as Big O notation provides an asymptotic upper bound on a function, Ω notation provides an asymptotic lower bound.</a:t>
            </a: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Ω Notation can be useful when we have lower bound on time complexity of an algorithm. The Omega notation is the least used notation among all three.</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008161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EDD58-9115-453A-B2DE-33CFC5F4FC34}"/>
              </a:ext>
            </a:extLst>
          </p:cNvPr>
          <p:cNvSpPr>
            <a:spLocks noGrp="1"/>
          </p:cNvSpPr>
          <p:nvPr>
            <p:ph type="title"/>
          </p:nvPr>
        </p:nvSpPr>
        <p:spPr>
          <a:xfrm>
            <a:off x="4505425" y="2386430"/>
            <a:ext cx="2713522" cy="1325563"/>
          </a:xfrm>
        </p:spPr>
        <p:txBody>
          <a:bodyPr/>
          <a:lstStyle/>
          <a:p>
            <a:r>
              <a:rPr lang="en-US" dirty="0"/>
              <a:t>Thank You</a:t>
            </a:r>
            <a:endParaRPr lang="en-IN" dirty="0"/>
          </a:p>
        </p:txBody>
      </p:sp>
    </p:spTree>
    <p:extLst>
      <p:ext uri="{BB962C8B-B14F-4D97-AF65-F5344CB8AC3E}">
        <p14:creationId xmlns:p14="http://schemas.microsoft.com/office/powerpoint/2010/main" val="3967466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F8D96C-1495-4582-8F95-EBBF84A1E9C9}"/>
              </a:ext>
            </a:extLst>
          </p:cNvPr>
          <p:cNvSpPr>
            <a:spLocks noGrp="1"/>
          </p:cNvSpPr>
          <p:nvPr>
            <p:ph idx="1"/>
          </p:nvPr>
        </p:nvSpPr>
        <p:spPr>
          <a:xfrm>
            <a:off x="838200" y="657225"/>
            <a:ext cx="10515600" cy="5519738"/>
          </a:xfrm>
        </p:spPr>
        <p:txBody>
          <a:bodyPr>
            <a:normAutofit fontScale="85000" lnSpcReduction="10000"/>
          </a:bodyPr>
          <a:lstStyle/>
          <a:p>
            <a:pPr>
              <a:lnSpc>
                <a:spcPct val="107000"/>
              </a:lnSpc>
              <a:spcAft>
                <a:spcPts val="8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can have three cases to </a:t>
            </a: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analyze</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 algorithm:</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Worst Case</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Average Case</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Best Case</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solidFill>
                  <a:srgbClr val="000000"/>
                </a:solidFill>
                <a:effectLst/>
                <a:latin typeface="Calibri" panose="020F0502020204030204" pitchFamily="34" charset="0"/>
                <a:ea typeface="Calibri" panose="020F0502020204030204" pitchFamily="34" charset="0"/>
              </a:rPr>
              <a:t>Worst Case Analysis (Usually Done)</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 the worst case analysis, we calculate upper bound on running time of an algorithm. We must know the case that causes the maximum number of operations to be executed. For Linear Search, the worst case happens when the element to be searched (x in the above code) is not present in the array. When x is not present, the search() functions compares it with all the elements of </a:t>
            </a:r>
            <a:r>
              <a:rPr lang="en-IN"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arr</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one by one. Therefore, the worst case time complexity of linear search would be O(N), where N is the number of elements in the array.</a:t>
            </a: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Average Case Analysis (Sometimes done)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average case analysis, we take all possible inputs and calculate computing time for all of the inputs. Sum all the calculated values and divide the sum by total number of inputs. We must know (or predict) distribution of cases. For the linear search problem, let us assume that all cases are uniformly distributed (including the case of x not being present in array). So we sum all the cases and divide the sum by (N+1).</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solidFill>
                  <a:srgbClr val="000000"/>
                </a:solidFill>
                <a:effectLst/>
                <a:latin typeface="Calibri" panose="020F0502020204030204" pitchFamily="34" charset="0"/>
                <a:ea typeface="Calibri" panose="020F0502020204030204" pitchFamily="34" charset="0"/>
              </a:rPr>
              <a:t>Best Case Analysis (Bogus)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 the best case analysis, we calculate lower bound on running time of an algorithm. We must know the case that causes minimum number of operations to be executed. In the linear search problem, the best case occurs when x is present at the first location. The number of operations in the best case is constant (not dependent on N). So time complexity in the best case would be O(1)</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800117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A6728-28E3-4100-BD96-459B2E717422}"/>
              </a:ext>
            </a:extLst>
          </p:cNvPr>
          <p:cNvSpPr>
            <a:spLocks noGrp="1"/>
          </p:cNvSpPr>
          <p:nvPr>
            <p:ph type="title"/>
          </p:nvPr>
        </p:nvSpPr>
        <p:spPr/>
        <p:txBody>
          <a:bodyPr/>
          <a:lstStyle/>
          <a:p>
            <a:r>
              <a:rPr lang="en-US" dirty="0"/>
              <a:t>Mathematics</a:t>
            </a:r>
            <a:endParaRPr lang="en-IN" dirty="0"/>
          </a:p>
        </p:txBody>
      </p:sp>
      <p:sp>
        <p:nvSpPr>
          <p:cNvPr id="3" name="Content Placeholder 2">
            <a:extLst>
              <a:ext uri="{FF2B5EF4-FFF2-40B4-BE49-F238E27FC236}">
                <a16:creationId xmlns:a16="http://schemas.microsoft.com/office/drawing/2014/main" id="{59A153E1-2F21-4F26-93D4-19CC3C8D095E}"/>
              </a:ext>
            </a:extLst>
          </p:cNvPr>
          <p:cNvSpPr>
            <a:spLocks noGrp="1"/>
          </p:cNvSpPr>
          <p:nvPr>
            <p:ph idx="1"/>
          </p:nvPr>
        </p:nvSpPr>
        <p:spPr/>
        <p:txBody>
          <a:bodyPr/>
          <a:lstStyle/>
          <a:p>
            <a:pPr>
              <a:lnSpc>
                <a:spcPct val="107000"/>
              </a:lnSpc>
              <a:spcAft>
                <a:spcPts val="805"/>
              </a:spcAf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Arithmetic Progression</a:t>
            </a:r>
            <a:endParaRPr lang="en-IN" sz="1800" dirty="0">
              <a:solidFill>
                <a:srgbClr val="000000"/>
              </a:solidFill>
              <a:effectLst/>
              <a:latin typeface="Calibri" panose="020F0502020204030204" pitchFamily="34" charset="0"/>
              <a:ea typeface="Calibri" panose="020F0502020204030204" pitchFamily="34" charset="0"/>
            </a:endParaRPr>
          </a:p>
          <a:p>
            <a:r>
              <a:rPr lang="en-IN" sz="1800" dirty="0">
                <a:solidFill>
                  <a:srgbClr val="000000"/>
                </a:solidFill>
                <a:effectLst/>
                <a:latin typeface="Calibri" panose="020F0502020204030204" pitchFamily="34" charset="0"/>
                <a:ea typeface="Calibri" panose="020F0502020204030204" pitchFamily="34" charset="0"/>
              </a:rPr>
              <a:t>A sequence of numbers is said to be in an </a:t>
            </a:r>
            <a:r>
              <a:rPr lang="en-IN" sz="1800" b="1" dirty="0">
                <a:solidFill>
                  <a:srgbClr val="000000"/>
                </a:solidFill>
                <a:effectLst/>
                <a:latin typeface="Calibri" panose="020F0502020204030204" pitchFamily="34" charset="0"/>
                <a:ea typeface="Calibri" panose="020F0502020204030204" pitchFamily="34" charset="0"/>
              </a:rPr>
              <a:t>Arithmetic progression</a:t>
            </a:r>
            <a:r>
              <a:rPr lang="en-IN" sz="1800" dirty="0">
                <a:solidFill>
                  <a:srgbClr val="000000"/>
                </a:solidFill>
                <a:effectLst/>
                <a:latin typeface="Calibri" panose="020F0502020204030204" pitchFamily="34" charset="0"/>
                <a:ea typeface="Calibri" panose="020F0502020204030204" pitchFamily="34" charset="0"/>
              </a:rPr>
              <a:t> if the difference between any two consecutive terms is always the</a:t>
            </a:r>
            <a:r>
              <a:rPr lang="en-IN" sz="1800" b="1" dirty="0">
                <a:solidFill>
                  <a:srgbClr val="000000"/>
                </a:solidFill>
                <a:effectLst/>
                <a:latin typeface="Calibri" panose="020F0502020204030204" pitchFamily="34" charset="0"/>
                <a:ea typeface="Calibri" panose="020F0502020204030204" pitchFamily="34" charset="0"/>
              </a:rPr>
              <a:t> same</a:t>
            </a:r>
            <a:r>
              <a:rPr lang="en-IN" sz="1800" dirty="0">
                <a:solidFill>
                  <a:srgbClr val="000000"/>
                </a:solidFill>
                <a:effectLst/>
                <a:latin typeface="Calibri" panose="020F0502020204030204" pitchFamily="34" charset="0"/>
                <a:ea typeface="Calibri" panose="020F0502020204030204" pitchFamily="34" charset="0"/>
              </a:rPr>
              <a:t>. In simple terms, it means that the next number in the series is calculated by adding a fixed number to the previous number in the series. For example, 2, 4, 6, 8, 10 is an AP because the difference between any two consecutive terms in the series (common difference) is same (4 - 2 = 6 - 4 = 8 - 6 = 10 - 8 = 2).</a:t>
            </a:r>
          </a:p>
          <a:p>
            <a:pPr marL="0" indent="0">
              <a:buNone/>
            </a:pP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Geometric Progression</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sequence of numbers is said to be in a</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Geometric progression</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if the ratio of any two consecutive terms is always the same. In simple terms, it means that the next number in the series is calculated by multiplying a fixed number to the previous number in the series. For example, 2, 4, 8, 16 is a GP because ratio of any two consecutive terms in the series (common ratio) is the same (4 / 2 = 8 / 4 = 16 / 8 = 2).</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781408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5EF44F-3D3C-4D82-89B2-4EE97CC83DEC}"/>
              </a:ext>
            </a:extLst>
          </p:cNvPr>
          <p:cNvSpPr>
            <a:spLocks noGrp="1"/>
          </p:cNvSpPr>
          <p:nvPr>
            <p:ph idx="1"/>
          </p:nvPr>
        </p:nvSpPr>
        <p:spPr>
          <a:xfrm>
            <a:off x="838200" y="592931"/>
            <a:ext cx="10515600" cy="5584032"/>
          </a:xfrm>
        </p:spPr>
        <p:txBody>
          <a:bodyPr/>
          <a:lstStyle/>
          <a:p>
            <a:pPr>
              <a:lnSpc>
                <a:spcPct val="107000"/>
              </a:lnSpc>
              <a:spcAft>
                <a:spcPts val="800"/>
              </a:spcAf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Prime Numbers :-</a:t>
            </a:r>
            <a:endParaRPr lang="en-IN" sz="1800" dirty="0">
              <a:solidFill>
                <a:srgbClr val="000000"/>
              </a:solidFill>
              <a:effectLst/>
              <a:latin typeface="Calibri" panose="020F0502020204030204" pitchFamily="34" charset="0"/>
              <a:ea typeface="Calibri" panose="020F0502020204030204" pitchFamily="34" charset="0"/>
            </a:endParaRPr>
          </a:p>
          <a:p>
            <a:r>
              <a:rPr lang="en-IN" sz="1800" dirty="0">
                <a:solidFill>
                  <a:srgbClr val="000000"/>
                </a:solidFill>
                <a:effectLst/>
                <a:latin typeface="Calibri" panose="020F0502020204030204" pitchFamily="34" charset="0"/>
                <a:ea typeface="Calibri" panose="020F0502020204030204" pitchFamily="34" charset="0"/>
              </a:rPr>
              <a:t>A </a:t>
            </a:r>
            <a:r>
              <a:rPr lang="en-IN" sz="1800" b="1" dirty="0">
                <a:solidFill>
                  <a:srgbClr val="000000"/>
                </a:solidFill>
                <a:effectLst/>
                <a:latin typeface="Calibri" panose="020F0502020204030204" pitchFamily="34" charset="0"/>
                <a:ea typeface="Calibri" panose="020F0502020204030204" pitchFamily="34" charset="0"/>
              </a:rPr>
              <a:t>prime number</a:t>
            </a:r>
            <a:r>
              <a:rPr lang="en-IN" sz="1800" dirty="0">
                <a:solidFill>
                  <a:srgbClr val="000000"/>
                </a:solidFill>
                <a:effectLst/>
                <a:latin typeface="Calibri" panose="020F0502020204030204" pitchFamily="34" charset="0"/>
                <a:ea typeface="Calibri" panose="020F0502020204030204" pitchFamily="34" charset="0"/>
              </a:rPr>
              <a:t> is a whole number greater than 1, which is only divisible by 1 and itself. First few prime numbers are : 2, 3, 5, 7, 11, 13, 17, 19, 23, ........</a:t>
            </a:r>
          </a:p>
          <a:p>
            <a:endParaRPr lang="en-IN" sz="1800" dirty="0">
              <a:solidFill>
                <a:srgbClr val="000000"/>
              </a:solidFill>
              <a:latin typeface="Calibri" panose="020F0502020204030204" pitchFamily="34" charset="0"/>
            </a:endParaRPr>
          </a:p>
          <a:p>
            <a:endParaRPr lang="en-IN" dirty="0"/>
          </a:p>
          <a:p>
            <a:endParaRPr lang="en-IN" dirty="0"/>
          </a:p>
          <a:p>
            <a:endParaRPr lang="en-IN" dirty="0"/>
          </a:p>
          <a:p>
            <a:endParaRPr lang="en-IN" dirty="0"/>
          </a:p>
          <a:p>
            <a:pPr>
              <a:lnSpc>
                <a:spcPct val="107000"/>
              </a:lnSpc>
              <a:spcAft>
                <a:spcPts val="800"/>
              </a:spcAf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Factorials :-</a:t>
            </a:r>
            <a:endParaRPr lang="en-IN" sz="1800" dirty="0">
              <a:solidFill>
                <a:srgbClr val="000000"/>
              </a:solidFill>
              <a:effectLst/>
              <a:latin typeface="Calibri" panose="020F0502020204030204" pitchFamily="34" charset="0"/>
              <a:ea typeface="Calibri" panose="020F0502020204030204" pitchFamily="34" charset="0"/>
            </a:endParaRPr>
          </a:p>
          <a:p>
            <a:r>
              <a:rPr lang="en-IN" sz="1800" b="1" dirty="0">
                <a:solidFill>
                  <a:srgbClr val="000000"/>
                </a:solidFill>
                <a:effectLst/>
                <a:latin typeface="Calibri" panose="020F0502020204030204" pitchFamily="34" charset="0"/>
                <a:ea typeface="Calibri" panose="020F0502020204030204" pitchFamily="34" charset="0"/>
              </a:rPr>
              <a:t>Factorial</a:t>
            </a:r>
            <a:r>
              <a:rPr lang="en-IN" sz="1800" dirty="0">
                <a:solidFill>
                  <a:srgbClr val="000000"/>
                </a:solidFill>
                <a:effectLst/>
                <a:latin typeface="Calibri" panose="020F0502020204030204" pitchFamily="34" charset="0"/>
                <a:ea typeface="Calibri" panose="020F0502020204030204" pitchFamily="34" charset="0"/>
              </a:rPr>
              <a:t>: In mathematics, the factorial of a number say </a:t>
            </a:r>
            <a:r>
              <a:rPr lang="en-IN" sz="1800" b="1" dirty="0">
                <a:solidFill>
                  <a:srgbClr val="000000"/>
                </a:solidFill>
                <a:effectLst/>
                <a:latin typeface="Calibri" panose="020F0502020204030204" pitchFamily="34" charset="0"/>
                <a:ea typeface="Calibri" panose="020F0502020204030204" pitchFamily="34" charset="0"/>
              </a:rPr>
              <a:t>N </a:t>
            </a:r>
            <a:r>
              <a:rPr lang="en-IN" sz="1800" dirty="0">
                <a:solidFill>
                  <a:srgbClr val="000000"/>
                </a:solidFill>
                <a:effectLst/>
                <a:latin typeface="Calibri" panose="020F0502020204030204" pitchFamily="34" charset="0"/>
                <a:ea typeface="Calibri" panose="020F0502020204030204" pitchFamily="34" charset="0"/>
              </a:rPr>
              <a:t>is denoted by </a:t>
            </a:r>
            <a:r>
              <a:rPr lang="en-IN" sz="1800" b="1" dirty="0">
                <a:solidFill>
                  <a:srgbClr val="000000"/>
                </a:solidFill>
                <a:effectLst/>
                <a:latin typeface="Calibri" panose="020F0502020204030204" pitchFamily="34" charset="0"/>
                <a:ea typeface="Calibri" panose="020F0502020204030204" pitchFamily="34" charset="0"/>
              </a:rPr>
              <a:t>N!</a:t>
            </a:r>
            <a:r>
              <a:rPr lang="en-IN" sz="1800" dirty="0">
                <a:solidFill>
                  <a:srgbClr val="000000"/>
                </a:solidFill>
                <a:effectLst/>
                <a:latin typeface="Calibri" panose="020F0502020204030204" pitchFamily="34" charset="0"/>
                <a:ea typeface="Calibri" panose="020F0502020204030204" pitchFamily="34" charset="0"/>
              </a:rPr>
              <a:t>. The factorial of a number is calculated by multiplying all the integers between 1 and N(both inclusive).</a:t>
            </a:r>
            <a:br>
              <a:rPr lang="en-IN" sz="1800" dirty="0">
                <a:solidFill>
                  <a:srgbClr val="000000"/>
                </a:solidFill>
                <a:effectLst/>
                <a:latin typeface="Calibri" panose="020F0502020204030204" pitchFamily="34" charset="0"/>
                <a:ea typeface="Calibri" panose="020F0502020204030204" pitchFamily="34" charset="0"/>
              </a:rPr>
            </a:br>
            <a:r>
              <a:rPr lang="en-IN" sz="1800" dirty="0">
                <a:solidFill>
                  <a:srgbClr val="000000"/>
                </a:solidFill>
                <a:effectLst/>
                <a:latin typeface="Calibri" panose="020F0502020204030204" pitchFamily="34" charset="0"/>
                <a:ea typeface="Calibri" panose="020F0502020204030204" pitchFamily="34" charset="0"/>
              </a:rPr>
              <a:t>For Example, </a:t>
            </a:r>
            <a:r>
              <a:rPr lang="en-IN" sz="1800" b="1" dirty="0">
                <a:solidFill>
                  <a:srgbClr val="000000"/>
                </a:solidFill>
                <a:effectLst/>
                <a:latin typeface="Calibri" panose="020F0502020204030204" pitchFamily="34" charset="0"/>
                <a:ea typeface="Calibri" panose="020F0502020204030204" pitchFamily="34" charset="0"/>
              </a:rPr>
              <a:t>4!</a:t>
            </a:r>
            <a:r>
              <a:rPr lang="en-IN" sz="1800" dirty="0">
                <a:solidFill>
                  <a:srgbClr val="000000"/>
                </a:solidFill>
                <a:effectLst/>
                <a:latin typeface="Calibri" panose="020F0502020204030204" pitchFamily="34" charset="0"/>
                <a:ea typeface="Calibri" panose="020F0502020204030204" pitchFamily="34" charset="0"/>
              </a:rPr>
              <a:t> = </a:t>
            </a:r>
            <a:r>
              <a:rPr lang="en-IN" sz="1800" b="1" dirty="0">
                <a:solidFill>
                  <a:srgbClr val="000000"/>
                </a:solidFill>
                <a:effectLst/>
                <a:latin typeface="Calibri" panose="020F0502020204030204" pitchFamily="34" charset="0"/>
                <a:ea typeface="Calibri" panose="020F0502020204030204" pitchFamily="34" charset="0"/>
              </a:rPr>
              <a:t>4 * 3 * 2 * 1 </a:t>
            </a:r>
            <a:r>
              <a:rPr lang="en-IN" sz="1800" dirty="0">
                <a:solidFill>
                  <a:srgbClr val="000000"/>
                </a:solidFill>
                <a:effectLst/>
                <a:latin typeface="Calibri" panose="020F0502020204030204" pitchFamily="34" charset="0"/>
                <a:ea typeface="Calibri" panose="020F0502020204030204" pitchFamily="34" charset="0"/>
              </a:rPr>
              <a:t>=</a:t>
            </a:r>
            <a:r>
              <a:rPr lang="en-IN" sz="1800" b="1" dirty="0">
                <a:solidFill>
                  <a:srgbClr val="000000"/>
                </a:solidFill>
                <a:effectLst/>
                <a:latin typeface="Calibri" panose="020F0502020204030204" pitchFamily="34" charset="0"/>
                <a:ea typeface="Calibri" panose="020F0502020204030204" pitchFamily="34" charset="0"/>
              </a:rPr>
              <a:t> 24</a:t>
            </a:r>
            <a:r>
              <a:rPr lang="en-IN" sz="1800" dirty="0">
                <a:solidFill>
                  <a:srgbClr val="000000"/>
                </a:solidFill>
                <a:effectLst/>
                <a:latin typeface="Calibri" panose="020F0502020204030204" pitchFamily="34" charset="0"/>
                <a:ea typeface="Calibri" panose="020F0502020204030204" pitchFamily="34" charset="0"/>
              </a:rPr>
              <a:t>.</a:t>
            </a:r>
            <a:br>
              <a:rPr lang="en-IN" sz="1800" dirty="0">
                <a:solidFill>
                  <a:srgbClr val="000000"/>
                </a:solidFill>
                <a:effectLst/>
                <a:latin typeface="Calibri" panose="020F0502020204030204" pitchFamily="34" charset="0"/>
                <a:ea typeface="Calibri" panose="020F0502020204030204" pitchFamily="34" charset="0"/>
              </a:rPr>
            </a:br>
            <a:endParaRPr lang="en-IN" dirty="0"/>
          </a:p>
        </p:txBody>
      </p:sp>
      <p:pic>
        <p:nvPicPr>
          <p:cNvPr id="10" name="Picture 9">
            <a:extLst>
              <a:ext uri="{FF2B5EF4-FFF2-40B4-BE49-F238E27FC236}">
                <a16:creationId xmlns:a16="http://schemas.microsoft.com/office/drawing/2014/main" id="{F5791AB1-0FAE-4714-9D58-3783FEFDFA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6107" y="2409825"/>
            <a:ext cx="2705100" cy="752475"/>
          </a:xfrm>
          <a:prstGeom prst="rect">
            <a:avLst/>
          </a:prstGeom>
          <a:noFill/>
          <a:ln>
            <a:noFill/>
          </a:ln>
        </p:spPr>
      </p:pic>
    </p:spTree>
    <p:extLst>
      <p:ext uri="{BB962C8B-B14F-4D97-AF65-F5344CB8AC3E}">
        <p14:creationId xmlns:p14="http://schemas.microsoft.com/office/powerpoint/2010/main" val="170336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59E0-9887-475C-9F54-CAF68597DEC2}"/>
              </a:ext>
            </a:extLst>
          </p:cNvPr>
          <p:cNvSpPr>
            <a:spLocks noGrp="1"/>
          </p:cNvSpPr>
          <p:nvPr>
            <p:ph type="title"/>
          </p:nvPr>
        </p:nvSpPr>
        <p:spPr/>
        <p:txBody>
          <a:bodyPr/>
          <a:lstStyle/>
          <a:p>
            <a:r>
              <a:rPr lang="en-US" dirty="0"/>
              <a:t>Bit Magic</a:t>
            </a:r>
            <a:endParaRPr lang="en-IN" dirty="0"/>
          </a:p>
        </p:txBody>
      </p:sp>
      <p:sp>
        <p:nvSpPr>
          <p:cNvPr id="3" name="Content Placeholder 2">
            <a:extLst>
              <a:ext uri="{FF2B5EF4-FFF2-40B4-BE49-F238E27FC236}">
                <a16:creationId xmlns:a16="http://schemas.microsoft.com/office/drawing/2014/main" id="{FE6E7188-42F3-4490-99CA-ECF64608A726}"/>
              </a:ext>
            </a:extLst>
          </p:cNvPr>
          <p:cNvSpPr>
            <a:spLocks noGrp="1"/>
          </p:cNvSpPr>
          <p:nvPr>
            <p:ph idx="1"/>
          </p:nvPr>
        </p:nvSpPr>
        <p:spPr/>
        <p:txBody>
          <a:bodyPr>
            <a:normAutofit lnSpcReduction="10000"/>
          </a:bodyPr>
          <a:lstStyle/>
          <a:p>
            <a:pPr>
              <a:lnSpc>
                <a:spcPct val="107000"/>
              </a:lnSpc>
              <a:spcAft>
                <a:spcPts val="800"/>
              </a:spcAf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Bitwise Algorithms Basics </a:t>
            </a:r>
            <a:endParaRPr lang="en-IN" sz="1800" dirty="0">
              <a:solidFill>
                <a:srgbClr val="000000"/>
              </a:solidFill>
              <a:effectLst/>
              <a:latin typeface="Calibri" panose="020F0502020204030204" pitchFamily="34" charset="0"/>
              <a:ea typeface="Calibri" panose="020F0502020204030204" pitchFamily="34" charset="0"/>
            </a:endParaRPr>
          </a:p>
          <a:p>
            <a:r>
              <a:rPr lang="en-IN" sz="1800" dirty="0">
                <a:solidFill>
                  <a:srgbClr val="000000"/>
                </a:solidFill>
                <a:effectLst/>
                <a:latin typeface="Calibri" panose="020F0502020204030204" pitchFamily="34" charset="0"/>
                <a:ea typeface="Calibri" panose="020F0502020204030204" pitchFamily="34" charset="0"/>
              </a:rPr>
              <a:t>The Bitwise Algorithms are used to perform operations at bit-level or to manipulate bits in different ways. The bitwise operations are found to be much faster and are some times used to improve the efficiency of a program.</a:t>
            </a:r>
          </a:p>
          <a:p>
            <a:endParaRPr lang="en-IN" sz="1800" dirty="0">
              <a:solidFill>
                <a:srgbClr val="000000"/>
              </a:solidFill>
              <a:latin typeface="Calibri" panose="020F0502020204030204" pitchFamily="34" charset="0"/>
            </a:endParaRPr>
          </a:p>
          <a:p>
            <a:pPr algn="ctr">
              <a:spcAft>
                <a:spcPts val="750"/>
              </a:spcAft>
            </a:pPr>
            <a:r>
              <a:rPr lang="en-IN" sz="1800" b="1" dirty="0">
                <a:solidFill>
                  <a:srgbClr val="000000"/>
                </a:solidFill>
                <a:effectLst/>
                <a:latin typeface="Calibri" panose="020F0502020204030204" pitchFamily="34" charset="0"/>
                <a:ea typeface="Times New Roman" panose="02020603050405020304" pitchFamily="18" charset="0"/>
              </a:rPr>
              <a:t>Bitwise Operators</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Calibri" panose="020F0502020204030204" pitchFamily="34" charset="0"/>
              </a:rPr>
              <a:t>The operators that works at Bit level are called bitwise operators. In general there are six types of Bitwise Operators as described:</a:t>
            </a:r>
          </a:p>
          <a:p>
            <a:endParaRPr lang="en-IN" sz="1800" dirty="0">
              <a:solidFill>
                <a:srgbClr val="000000"/>
              </a:solidFill>
              <a:latin typeface="Calibri" panose="020F0502020204030204" pitchFamily="34" charset="0"/>
              <a:ea typeface="Calibri" panose="020F0502020204030204" pitchFamily="34" charset="0"/>
            </a:endParaRPr>
          </a:p>
          <a:p>
            <a:r>
              <a:rPr lang="en-IN" sz="1800" b="1" dirty="0">
                <a:solidFill>
                  <a:srgbClr val="000000"/>
                </a:solidFill>
                <a:effectLst/>
                <a:latin typeface="Calibri" panose="020F0502020204030204" pitchFamily="34" charset="0"/>
                <a:ea typeface="Calibri" panose="020F0502020204030204" pitchFamily="34" charset="0"/>
              </a:rPr>
              <a:t>&amp; (bitwise AND)</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Takes two numbers as operands and does AND on every bit of two numbers. The result of AND is 1 only if both bits are 1. Suppose </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 5</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 = 3</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therefore </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&amp; B = 1</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solidFill>
                <a:srgbClr val="000000"/>
              </a:solidFill>
              <a:effectLst/>
              <a:latin typeface="Calibri" panose="020F0502020204030204" pitchFamily="34" charset="0"/>
              <a:ea typeface="Calibri" panose="020F0502020204030204" pitchFamily="34" charset="0"/>
            </a:endParaRPr>
          </a:p>
          <a:p>
            <a:br>
              <a:rPr lang="en-IN" sz="1800" dirty="0">
                <a:solidFill>
                  <a:srgbClr val="000000"/>
                </a:solidFill>
                <a:effectLst/>
                <a:latin typeface="Calibri" panose="020F0502020204030204" pitchFamily="34" charset="0"/>
                <a:ea typeface="Calibri" panose="020F0502020204030204" pitchFamily="34" charset="0"/>
              </a:rPr>
            </a:br>
            <a:endParaRPr lang="en-IN" dirty="0"/>
          </a:p>
        </p:txBody>
      </p:sp>
    </p:spTree>
    <p:extLst>
      <p:ext uri="{BB962C8B-B14F-4D97-AF65-F5344CB8AC3E}">
        <p14:creationId xmlns:p14="http://schemas.microsoft.com/office/powerpoint/2010/main" val="4053576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45939B-430C-4AB1-8A35-255A11B663A1}"/>
              </a:ext>
            </a:extLst>
          </p:cNvPr>
          <p:cNvSpPr>
            <a:spLocks noGrp="1"/>
          </p:cNvSpPr>
          <p:nvPr>
            <p:ph idx="1"/>
          </p:nvPr>
        </p:nvSpPr>
        <p:spPr>
          <a:xfrm>
            <a:off x="838200" y="500514"/>
            <a:ext cx="10515600" cy="5676449"/>
          </a:xfrm>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000000"/>
                </a:solidFill>
                <a:effectLst/>
                <a:latin typeface="Calibri" panose="020F0502020204030204" pitchFamily="34" charset="0"/>
                <a:ea typeface="Calibri" panose="020F0502020204030204" pitchFamily="34" charset="0"/>
              </a:rPr>
              <a:t>| (bitwise OR)</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Takes two numbers as operands and does OR on every bit of two numbers. The result of OR is 1 if any of the two bits is 1. Suppose </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 5</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 = 3</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therefore </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 B = 7</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000000"/>
                </a:solidFill>
                <a:effectLst/>
                <a:latin typeface="Calibri" panose="020F0502020204030204" pitchFamily="34" charset="0"/>
                <a:ea typeface="Calibri" panose="020F0502020204030204" pitchFamily="34" charset="0"/>
              </a:rPr>
              <a:t>^ (bitwise XOR)</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Takes two numbers as operands and does XOR on every bit of two numbers. The result of XOR is 1 if the two bits are different. Suppose </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 5</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 = 3</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therefore </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 B = 6</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000000"/>
                </a:solidFill>
                <a:effectLst/>
                <a:latin typeface="Calibri" panose="020F0502020204030204" pitchFamily="34" charset="0"/>
                <a:ea typeface="Calibri" panose="020F0502020204030204" pitchFamily="34" charset="0"/>
              </a:rPr>
              <a:t>&lt;&lt; (left shift)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Takes two numbers, left shifts the bits of the first operand, the second operand decides the number of places to shift.</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000000"/>
                </a:solidFill>
                <a:effectLst/>
                <a:latin typeface="Calibri" panose="020F0502020204030204" pitchFamily="34" charset="0"/>
                <a:ea typeface="Calibri" panose="020F0502020204030204" pitchFamily="34" charset="0"/>
              </a:rPr>
              <a:t>&gt;&gt; (right shift)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Takes two numbers, right shifts the bits of the first operand, the second operand decides the number of places to shift.</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000000"/>
                </a:solidFill>
                <a:effectLst/>
                <a:latin typeface="Calibri" panose="020F0502020204030204" pitchFamily="34" charset="0"/>
                <a:ea typeface="Calibri" panose="020F0502020204030204" pitchFamily="34" charset="0"/>
              </a:rPr>
              <a:t>~ (bitwise NOT)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Takes one number and inverts all bits of it. Suppose </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 5</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therefore </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 2</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305711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5203D-D9A1-4B9A-A00D-29F338C8773F}"/>
              </a:ext>
            </a:extLst>
          </p:cNvPr>
          <p:cNvSpPr>
            <a:spLocks noGrp="1"/>
          </p:cNvSpPr>
          <p:nvPr>
            <p:ph type="title"/>
          </p:nvPr>
        </p:nvSpPr>
        <p:spPr/>
        <p:txBody>
          <a:bodyPr/>
          <a:lstStyle/>
          <a:p>
            <a:r>
              <a:rPr lang="en-US" dirty="0"/>
              <a:t>Recursion</a:t>
            </a:r>
            <a:endParaRPr lang="en-IN" dirty="0"/>
          </a:p>
        </p:txBody>
      </p:sp>
      <p:sp>
        <p:nvSpPr>
          <p:cNvPr id="3" name="Content Placeholder 2">
            <a:extLst>
              <a:ext uri="{FF2B5EF4-FFF2-40B4-BE49-F238E27FC236}">
                <a16:creationId xmlns:a16="http://schemas.microsoft.com/office/drawing/2014/main" id="{AAE666A0-05F4-4D7D-B3D2-7D8AD1CE1B3D}"/>
              </a:ext>
            </a:extLst>
          </p:cNvPr>
          <p:cNvSpPr>
            <a:spLocks noGrp="1"/>
          </p:cNvSpPr>
          <p:nvPr>
            <p:ph idx="1"/>
          </p:nvPr>
        </p:nvSpPr>
        <p:spPr/>
        <p:txBody>
          <a:bodyPr/>
          <a:lstStyle/>
          <a:p>
            <a:pPr algn="ctr">
              <a:spcAft>
                <a:spcPts val="750"/>
              </a:spcAft>
            </a:pPr>
            <a:r>
              <a:rPr lang="en-IN" sz="1800" b="1" dirty="0">
                <a:solidFill>
                  <a:srgbClr val="000000"/>
                </a:solidFill>
                <a:effectLst/>
                <a:latin typeface="Calibri" panose="020F0502020204030204" pitchFamily="34" charset="0"/>
                <a:ea typeface="Times New Roman" panose="02020603050405020304" pitchFamily="18" charset="0"/>
              </a:rPr>
              <a:t>What is Recursion?</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process in which a function calls itself directly or indirectly is called recursion and the corresponding function is called as recursive function. Using recursive algorithm, certain problems can be solved quite easily. Examples of such problems are Towers of Hanoi (TOH), Inorder/Preorder/Postorder Tree Traversals, DFS of Graph, etc.</a:t>
            </a:r>
            <a:b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7EB74AD7-2B25-4CB2-A24D-4FCB48AFDB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0112" y="4150493"/>
            <a:ext cx="4181475" cy="1752600"/>
          </a:xfrm>
          <a:prstGeom prst="rect">
            <a:avLst/>
          </a:prstGeom>
          <a:noFill/>
          <a:ln>
            <a:noFill/>
          </a:ln>
        </p:spPr>
      </p:pic>
    </p:spTree>
    <p:extLst>
      <p:ext uri="{BB962C8B-B14F-4D97-AF65-F5344CB8AC3E}">
        <p14:creationId xmlns:p14="http://schemas.microsoft.com/office/powerpoint/2010/main" val="945685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3256</Words>
  <Application>Microsoft Office PowerPoint</Application>
  <PresentationFormat>Widescreen</PresentationFormat>
  <Paragraphs>134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Symbol</vt:lpstr>
      <vt:lpstr>Times New Roman</vt:lpstr>
      <vt:lpstr>Office Theme</vt:lpstr>
      <vt:lpstr>Data Structure &amp; Algorithms</vt:lpstr>
      <vt:lpstr>PowerPoint Presentation</vt:lpstr>
      <vt:lpstr>Introduction</vt:lpstr>
      <vt:lpstr>PowerPoint Presentation</vt:lpstr>
      <vt:lpstr>Mathematics</vt:lpstr>
      <vt:lpstr>PowerPoint Presentation</vt:lpstr>
      <vt:lpstr>Bit Magic</vt:lpstr>
      <vt:lpstr>PowerPoint Presentation</vt:lpstr>
      <vt:lpstr>Recursion</vt:lpstr>
      <vt:lpstr>Array</vt:lpstr>
      <vt:lpstr>PowerPoint Presentation</vt:lpstr>
      <vt:lpstr>Hashing</vt:lpstr>
      <vt:lpstr>PowerPoint Presentation</vt:lpstr>
      <vt:lpstr>PowerPoint Presentation</vt:lpstr>
      <vt:lpstr>String</vt:lpstr>
      <vt:lpstr>PowerPoint Presentation</vt:lpstr>
      <vt:lpstr>Linked List</vt:lpstr>
      <vt:lpstr>PowerPoint Presentation</vt:lpstr>
      <vt:lpstr>Stack</vt:lpstr>
      <vt:lpstr>PowerPoint Presentation</vt:lpstr>
      <vt:lpstr>Queue</vt:lpstr>
      <vt:lpstr>PowerPoint Presentation</vt:lpstr>
      <vt:lpstr>Deque</vt:lpstr>
      <vt:lpstr>Tree</vt:lpstr>
      <vt:lpstr>PowerPoint Presentation</vt:lpstr>
      <vt:lpstr>PowerPoint Presentation</vt:lpstr>
      <vt:lpstr>Heap</vt:lpstr>
      <vt:lpstr>PowerPoint Presentation</vt:lpstr>
      <vt:lpstr>Graph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Algorithms</dc:title>
  <dc:creator>Mohit Rawat</dc:creator>
  <cp:lastModifiedBy>Mohit Rawat</cp:lastModifiedBy>
  <cp:revision>1</cp:revision>
  <dcterms:created xsi:type="dcterms:W3CDTF">2021-11-07T11:44:35Z</dcterms:created>
  <dcterms:modified xsi:type="dcterms:W3CDTF">2021-11-07T12:10:28Z</dcterms:modified>
</cp:coreProperties>
</file>