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83" r:id="rId4"/>
    <p:sldId id="282" r:id="rId5"/>
    <p:sldId id="281" r:id="rId6"/>
    <p:sldId id="28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9" r:id="rId15"/>
    <p:sldId id="272" r:id="rId16"/>
    <p:sldId id="292" r:id="rId17"/>
    <p:sldId id="263" r:id="rId18"/>
    <p:sldId id="294" r:id="rId19"/>
    <p:sldId id="293" r:id="rId20"/>
    <p:sldId id="257" r:id="rId21"/>
    <p:sldId id="260" r:id="rId22"/>
    <p:sldId id="295" r:id="rId23"/>
    <p:sldId id="297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19E"/>
    <a:srgbClr val="EF3078"/>
    <a:srgbClr val="1C7CBB"/>
    <a:srgbClr val="0070C0"/>
    <a:srgbClr val="385723"/>
    <a:srgbClr val="EE9524"/>
    <a:srgbClr val="EDA244"/>
    <a:srgbClr val="03A1A4"/>
    <a:srgbClr val="25AAE1"/>
    <a:srgbClr val="E6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8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sv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BCB2369-4D37-429D-8C0E-0CE6D766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2"/>
            <a:ext cx="12192000" cy="6858001"/>
          </a:xfrm>
          <a:prstGeom prst="rect">
            <a:avLst/>
          </a:prstGeom>
        </p:spPr>
      </p:pic>
      <p:sp>
        <p:nvSpPr>
          <p:cNvPr id="34" name="Rounded Rectangle 15">
            <a:extLst>
              <a:ext uri="{FF2B5EF4-FFF2-40B4-BE49-F238E27FC236}">
                <a16:creationId xmlns:a16="http://schemas.microsoft.com/office/drawing/2014/main" id="{5944D33A-5E82-4744-8169-9DA656106F47}"/>
              </a:ext>
            </a:extLst>
          </p:cNvPr>
          <p:cNvSpPr/>
          <p:nvPr/>
        </p:nvSpPr>
        <p:spPr>
          <a:xfrm>
            <a:off x="0" y="1393033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-120316" y="2247677"/>
            <a:ext cx="12312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76BE"/>
                </a:solidFill>
                <a:latin typeface="+mj-lt"/>
              </a:rPr>
              <a:t>FINANCIAL RISK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00913" y="3418564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Tw Cen MT" panose="020B0602020104020603" pitchFamily="34" charset="0"/>
              </a:rPr>
              <a:t>CREDIT CARD DEFAULT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A437EE0-6865-4D0C-9AD4-8F800ADC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F4FD9B-EEBF-42D3-9ACB-42799A0ED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1838" y="4205755"/>
            <a:ext cx="552450" cy="5524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EC4E778A-7513-442D-BE3A-CCEB6D0EB1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593" y="4205755"/>
            <a:ext cx="552450" cy="55245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3FEB195-4258-48D0-8775-014183D373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7348" y="4205755"/>
            <a:ext cx="552450" cy="5524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E491839E-21E8-4EF9-9459-0B22DB4B87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1557" y="4196988"/>
            <a:ext cx="552450" cy="55245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A975E31-E178-4AC8-953E-7D4210E1EE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39799" y="4209020"/>
            <a:ext cx="552450" cy="5524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481B7A-13AA-4928-9195-A6A92BCF3391}"/>
              </a:ext>
            </a:extLst>
          </p:cNvPr>
          <p:cNvCxnSpPr>
            <a:cxnSpLocks/>
          </p:cNvCxnSpPr>
          <p:nvPr/>
        </p:nvCxnSpPr>
        <p:spPr>
          <a:xfrm>
            <a:off x="890333" y="3355673"/>
            <a:ext cx="102629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A333F-5764-46DC-A684-23D81E826103}"/>
              </a:ext>
            </a:extLst>
          </p:cNvPr>
          <p:cNvGrpSpPr/>
          <p:nvPr/>
        </p:nvGrpSpPr>
        <p:grpSpPr>
          <a:xfrm>
            <a:off x="9709817" y="3568722"/>
            <a:ext cx="373983" cy="405515"/>
            <a:chOff x="8415130" y="2849217"/>
            <a:chExt cx="450574" cy="450574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8C4C78C9-8E15-4CD7-A888-0E5A9AE58B6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C86C11D-DC75-4E95-B693-E3653A9EF414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B5B921C-10BB-4A27-8C42-07BD1759F9AA}"/>
              </a:ext>
            </a:extLst>
          </p:cNvPr>
          <p:cNvSpPr txBox="1"/>
          <p:nvPr/>
        </p:nvSpPr>
        <p:spPr>
          <a:xfrm>
            <a:off x="9962266" y="3908004"/>
            <a:ext cx="928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3078"/>
                </a:solidFill>
                <a:latin typeface="Tw Cen MT" panose="020B0602020104020603" pitchFamily="34" charset="0"/>
              </a:rPr>
              <a:t>TAIWAN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9CEC9C5-0C9A-4F93-8240-C57539AC01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82101" y="12357"/>
            <a:ext cx="1781349" cy="6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59FD5F5-7B3E-462F-A30D-E8BF50C9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" y="0"/>
            <a:ext cx="121746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348C42B-C619-4618-A120-A6EAA104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69"/>
            <a:ext cx="12192000" cy="6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51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548C67F-1706-46C4-A293-567E25A1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69"/>
            <a:ext cx="12192000" cy="6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7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CB51F40-D1D2-4BB0-A891-CB4D8B00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69"/>
            <a:ext cx="12192000" cy="68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7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9">
            <a:extLst>
              <a:ext uri="{FF2B5EF4-FFF2-40B4-BE49-F238E27FC236}">
                <a16:creationId xmlns:a16="http://schemas.microsoft.com/office/drawing/2014/main" id="{7ADFB2D6-C5C8-4B99-A01D-B0B35D835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70556"/>
              </p:ext>
            </p:extLst>
          </p:nvPr>
        </p:nvGraphicFramePr>
        <p:xfrm>
          <a:off x="609598" y="1277701"/>
          <a:ext cx="5257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434">
                  <a:extLst>
                    <a:ext uri="{9D8B030D-6E8A-4147-A177-3AD203B41FA5}">
                      <a16:colId xmlns:a16="http://schemas.microsoft.com/office/drawing/2014/main" val="45177238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3204085211"/>
                    </a:ext>
                  </a:extLst>
                </a:gridCol>
                <a:gridCol w="2510588">
                  <a:extLst>
                    <a:ext uri="{9D8B030D-6E8A-4147-A177-3AD203B41FA5}">
                      <a16:colId xmlns:a16="http://schemas.microsoft.com/office/drawing/2014/main" val="17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4.94 e</a:t>
                      </a:r>
                      <a:r>
                        <a:rPr lang="en-IN" sz="1600" baseline="30000" dirty="0"/>
                        <a:t>-12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1.23 e</a:t>
                      </a:r>
                      <a:r>
                        <a:rPr lang="en-IN" sz="1600" baseline="30000" dirty="0"/>
                        <a:t>-32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4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8.82 e</a:t>
                      </a:r>
                      <a:r>
                        <a:rPr lang="en-IN" sz="1600" baseline="30000" dirty="0"/>
                        <a:t>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22273"/>
                  </a:ext>
                </a:extLst>
              </a:tr>
            </a:tbl>
          </a:graphicData>
        </a:graphic>
      </p:graphicFrame>
      <p:graphicFrame>
        <p:nvGraphicFramePr>
          <p:cNvPr id="54" name="Table 9">
            <a:extLst>
              <a:ext uri="{FF2B5EF4-FFF2-40B4-BE49-F238E27FC236}">
                <a16:creationId xmlns:a16="http://schemas.microsoft.com/office/drawing/2014/main" id="{C8739C8B-8941-443E-B0D8-DD5B49627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47645"/>
              </p:ext>
            </p:extLst>
          </p:nvPr>
        </p:nvGraphicFramePr>
        <p:xfrm>
          <a:off x="609599" y="3288730"/>
          <a:ext cx="52490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8">
                  <a:extLst>
                    <a:ext uri="{9D8B030D-6E8A-4147-A177-3AD203B41FA5}">
                      <a16:colId xmlns:a16="http://schemas.microsoft.com/office/drawing/2014/main" val="451772380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3204085211"/>
                    </a:ext>
                  </a:extLst>
                </a:gridCol>
                <a:gridCol w="2508068">
                  <a:extLst>
                    <a:ext uri="{9D8B030D-6E8A-4147-A177-3AD203B41FA5}">
                      <a16:colId xmlns:a16="http://schemas.microsoft.com/office/drawing/2014/main" val="17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Repay 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Repay 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4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Repay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2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Repay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Repay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3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Repay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20123"/>
                  </a:ext>
                </a:extLst>
              </a:tr>
            </a:tbl>
          </a:graphicData>
        </a:graphic>
      </p:graphicFrame>
      <p:graphicFrame>
        <p:nvGraphicFramePr>
          <p:cNvPr id="55" name="Table 9">
            <a:extLst>
              <a:ext uri="{FF2B5EF4-FFF2-40B4-BE49-F238E27FC236}">
                <a16:creationId xmlns:a16="http://schemas.microsoft.com/office/drawing/2014/main" id="{B8E680D6-3222-46A5-A11D-9D9E57656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75964"/>
              </p:ext>
            </p:extLst>
          </p:nvPr>
        </p:nvGraphicFramePr>
        <p:xfrm>
          <a:off x="6222374" y="1280544"/>
          <a:ext cx="5257801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804">
                  <a:extLst>
                    <a:ext uri="{9D8B030D-6E8A-4147-A177-3AD203B41FA5}">
                      <a16:colId xmlns:a16="http://schemas.microsoft.com/office/drawing/2014/main" val="451772380"/>
                    </a:ext>
                  </a:extLst>
                </a:gridCol>
                <a:gridCol w="1018997">
                  <a:extLst>
                    <a:ext uri="{9D8B030D-6E8A-4147-A177-3AD203B41FA5}">
                      <a16:colId xmlns:a16="http://schemas.microsoft.com/office/drawing/2014/main" val="3204085211"/>
                    </a:ext>
                  </a:extLst>
                </a:gridCol>
                <a:gridCol w="2553000">
                  <a:extLst>
                    <a:ext uri="{9D8B030D-6E8A-4147-A177-3AD203B41FA5}">
                      <a16:colId xmlns:a16="http://schemas.microsoft.com/office/drawing/2014/main" val="17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Limit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6.12e</a:t>
                      </a:r>
                      <a:r>
                        <a:rPr lang="en-IN" sz="1600" baseline="30000" dirty="0"/>
                        <a:t>-190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/>
                        <a:t>Accept</a:t>
                      </a:r>
                      <a:r>
                        <a:rPr lang="en-IN" dirty="0"/>
                        <a:t>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4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Bill_Amt</a:t>
                      </a:r>
                      <a:r>
                        <a:rPr lang="en-IN" dirty="0"/>
                        <a:t> 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5.75 e</a:t>
                      </a:r>
                      <a:r>
                        <a:rPr lang="en-IN" sz="1600" baseline="30000" dirty="0"/>
                        <a:t>-6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2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Bill_Amt</a:t>
                      </a:r>
                      <a:r>
                        <a:rPr lang="en-IN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0.003</a:t>
                      </a:r>
                      <a:endParaRPr lang="en-IN" sz="16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0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Bill_Amt</a:t>
                      </a:r>
                      <a:r>
                        <a:rPr lang="en-IN" dirty="0"/>
                        <a:t>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3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Bill_Amt</a:t>
                      </a:r>
                      <a:r>
                        <a:rPr lang="en-IN" dirty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</a:t>
                      </a:r>
                      <a:r>
                        <a:rPr lang="en-IN" dirty="0"/>
                        <a:t>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2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Bill_Amt</a:t>
                      </a:r>
                      <a:r>
                        <a:rPr lang="en-IN" dirty="0"/>
                        <a:t>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</a:t>
                      </a:r>
                      <a:r>
                        <a:rPr lang="en-IN" dirty="0"/>
                        <a:t>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0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Bill_Amt</a:t>
                      </a:r>
                      <a:r>
                        <a:rPr lang="en-IN" dirty="0"/>
                        <a:t>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Accept</a:t>
                      </a:r>
                      <a:r>
                        <a:rPr lang="en-IN" dirty="0"/>
                        <a:t>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3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Pre_pay</a:t>
                      </a:r>
                      <a:r>
                        <a:rPr lang="en-IN" dirty="0"/>
                        <a:t> 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2.31e</a:t>
                      </a:r>
                      <a:r>
                        <a:rPr lang="en-IN" sz="1600" baseline="30000" dirty="0"/>
                        <a:t>-170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0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Pre_pay</a:t>
                      </a:r>
                      <a:r>
                        <a:rPr lang="en-IN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4.98e</a:t>
                      </a:r>
                      <a:r>
                        <a:rPr lang="en-IN" sz="1600" baseline="30000" dirty="0"/>
                        <a:t>-151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7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Pre_pay</a:t>
                      </a:r>
                      <a:r>
                        <a:rPr lang="en-IN" dirty="0"/>
                        <a:t> 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4.49e</a:t>
                      </a:r>
                      <a:r>
                        <a:rPr lang="en-IN" sz="1600" baseline="30000" dirty="0"/>
                        <a:t>-129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4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Pre_pay</a:t>
                      </a:r>
                      <a:r>
                        <a:rPr lang="en-IN" dirty="0"/>
                        <a:t> 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3.64e</a:t>
                      </a:r>
                      <a:r>
                        <a:rPr lang="en-IN" sz="1600" baseline="30000" dirty="0"/>
                        <a:t>-109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Pre_pay</a:t>
                      </a:r>
                      <a:r>
                        <a:rPr lang="en-IN" dirty="0"/>
                        <a:t>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5.62 e</a:t>
                      </a:r>
                      <a:r>
                        <a:rPr lang="en-IN" sz="1600" baseline="30000" dirty="0"/>
                        <a:t>-91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9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Pre_pay</a:t>
                      </a:r>
                      <a:r>
                        <a:rPr lang="en-IN" dirty="0"/>
                        <a:t>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1.59 e</a:t>
                      </a:r>
                      <a:r>
                        <a:rPr lang="en-IN" sz="1600" baseline="30000" dirty="0"/>
                        <a:t>-98</a:t>
                      </a:r>
                      <a:endParaRPr lang="en-IN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Reject 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67318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4DDE38F-4A75-4327-8F00-AA146C5154D0}"/>
              </a:ext>
            </a:extLst>
          </p:cNvPr>
          <p:cNvSpPr txBox="1"/>
          <p:nvPr/>
        </p:nvSpPr>
        <p:spPr>
          <a:xfrm>
            <a:off x="1952897" y="909626"/>
            <a:ext cx="2129246" cy="36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1B8517-9336-451B-A28A-8966ED9D839E}"/>
              </a:ext>
            </a:extLst>
          </p:cNvPr>
          <p:cNvSpPr txBox="1"/>
          <p:nvPr/>
        </p:nvSpPr>
        <p:spPr>
          <a:xfrm>
            <a:off x="7842575" y="893482"/>
            <a:ext cx="2129246" cy="36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NUMERICAL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3838A24-25EC-4FF3-AFF6-682C79B4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69D1FC-8AEA-4974-9D92-CB4E9C5D2CDF}"/>
              </a:ext>
            </a:extLst>
          </p:cNvPr>
          <p:cNvSpPr txBox="1"/>
          <p:nvPr/>
        </p:nvSpPr>
        <p:spPr>
          <a:xfrm>
            <a:off x="1447924" y="310511"/>
            <a:ext cx="786451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STATISTICAL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6576881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9057437-C254-4C02-A4E9-92B4FF5F39A8}"/>
              </a:ext>
            </a:extLst>
          </p:cNvPr>
          <p:cNvGrpSpPr/>
          <p:nvPr/>
        </p:nvGrpSpPr>
        <p:grpSpPr>
          <a:xfrm>
            <a:off x="8309995" y="1056236"/>
            <a:ext cx="3334070" cy="3334070"/>
            <a:chOff x="8309995" y="1056236"/>
            <a:chExt cx="3334070" cy="33340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216426-737D-4D7A-A33B-CF38D10C9230}"/>
                </a:ext>
              </a:extLst>
            </p:cNvPr>
            <p:cNvSpPr/>
            <p:nvPr/>
          </p:nvSpPr>
          <p:spPr>
            <a:xfrm>
              <a:off x="8309995" y="1056236"/>
              <a:ext cx="3334070" cy="333407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A03D6F-9381-4333-8E95-267778232384}"/>
                </a:ext>
              </a:extLst>
            </p:cNvPr>
            <p:cNvSpPr txBox="1"/>
            <p:nvPr/>
          </p:nvSpPr>
          <p:spPr>
            <a:xfrm>
              <a:off x="8757364" y="1790772"/>
              <a:ext cx="24603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F1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SCORE</a:t>
              </a:r>
              <a:endParaRPr lang="en-US" sz="9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5746584" y="3207677"/>
            <a:ext cx="2848086" cy="2848086"/>
            <a:chOff x="5746584" y="3207677"/>
            <a:chExt cx="2848086" cy="2848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793E54-EDCB-403F-AB85-619D15D93E6B}"/>
                </a:ext>
              </a:extLst>
            </p:cNvPr>
            <p:cNvSpPr txBox="1"/>
            <p:nvPr/>
          </p:nvSpPr>
          <p:spPr>
            <a:xfrm>
              <a:off x="5755418" y="4251361"/>
              <a:ext cx="2706339" cy="7109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4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RECALL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12C7D-108F-4F76-8A10-FC9A7EDF7FED}"/>
              </a:ext>
            </a:extLst>
          </p:cNvPr>
          <p:cNvGrpSpPr/>
          <p:nvPr/>
        </p:nvGrpSpPr>
        <p:grpSpPr>
          <a:xfrm>
            <a:off x="3338361" y="4390306"/>
            <a:ext cx="2460308" cy="2030750"/>
            <a:chOff x="3338361" y="4390306"/>
            <a:chExt cx="2460308" cy="20307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C8546D-40EE-494E-81BF-73A32120C393}"/>
                </a:ext>
              </a:extLst>
            </p:cNvPr>
            <p:cNvSpPr/>
            <p:nvPr/>
          </p:nvSpPr>
          <p:spPr>
            <a:xfrm>
              <a:off x="3553140" y="4390306"/>
              <a:ext cx="2030750" cy="203075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CA9496-E382-4B3E-B952-4354E7517B07}"/>
                </a:ext>
              </a:extLst>
            </p:cNvPr>
            <p:cNvSpPr txBox="1"/>
            <p:nvPr/>
          </p:nvSpPr>
          <p:spPr>
            <a:xfrm>
              <a:off x="3338361" y="5155664"/>
              <a:ext cx="2460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PRECISION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AFD10C-CB31-4618-B05B-7A144EBA561E}"/>
              </a:ext>
            </a:extLst>
          </p:cNvPr>
          <p:cNvGrpSpPr/>
          <p:nvPr/>
        </p:nvGrpSpPr>
        <p:grpSpPr>
          <a:xfrm>
            <a:off x="1308947" y="4663366"/>
            <a:ext cx="2460308" cy="1484630"/>
            <a:chOff x="1308947" y="4663366"/>
            <a:chExt cx="2460308" cy="14846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6FF624-D8DE-48C3-A710-84C17E808B4E}"/>
                </a:ext>
              </a:extLst>
            </p:cNvPr>
            <p:cNvSpPr/>
            <p:nvPr/>
          </p:nvSpPr>
          <p:spPr>
            <a:xfrm>
              <a:off x="1797889" y="4663366"/>
              <a:ext cx="1484630" cy="1484630"/>
            </a:xfrm>
            <a:prstGeom prst="ellipse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6A06E7-11A6-4ED2-93AE-FFE71C8466FB}"/>
                </a:ext>
              </a:extLst>
            </p:cNvPr>
            <p:cNvSpPr txBox="1"/>
            <p:nvPr/>
          </p:nvSpPr>
          <p:spPr>
            <a:xfrm>
              <a:off x="1308947" y="5094108"/>
              <a:ext cx="24603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rgbClr val="E6E7E9"/>
                  </a:solidFill>
                  <a:latin typeface="Tw Cen MT" panose="020B0602020104020603" pitchFamily="34" charset="0"/>
                </a:rPr>
                <a:t>COHEN’S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KAPPA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9EDEE8-7571-4CCC-9ABD-53EE078F8931}"/>
              </a:ext>
            </a:extLst>
          </p:cNvPr>
          <p:cNvGrpSpPr/>
          <p:nvPr/>
        </p:nvGrpSpPr>
        <p:grpSpPr>
          <a:xfrm>
            <a:off x="351727" y="4764594"/>
            <a:ext cx="1131450" cy="1050394"/>
            <a:chOff x="434140" y="4528400"/>
            <a:chExt cx="1131450" cy="105039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B2B324-B882-4AA8-9BBA-48C5917166DA}"/>
                </a:ext>
              </a:extLst>
            </p:cNvPr>
            <p:cNvSpPr/>
            <p:nvPr/>
          </p:nvSpPr>
          <p:spPr>
            <a:xfrm>
              <a:off x="474668" y="4528400"/>
              <a:ext cx="1050394" cy="10503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FE16B6-7E9A-4449-9207-3F6D4B89329D}"/>
                </a:ext>
              </a:extLst>
            </p:cNvPr>
            <p:cNvSpPr txBox="1"/>
            <p:nvPr/>
          </p:nvSpPr>
          <p:spPr>
            <a:xfrm>
              <a:off x="434140" y="4940219"/>
              <a:ext cx="113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ACCURACY</a:t>
              </a:r>
              <a:endParaRPr lang="en-US" sz="2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C110FF01-C99E-4378-9F34-D21E54B9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175B61-0BDD-4260-BC3F-EB21A6844255}"/>
              </a:ext>
            </a:extLst>
          </p:cNvPr>
          <p:cNvSpPr txBox="1"/>
          <p:nvPr/>
        </p:nvSpPr>
        <p:spPr>
          <a:xfrm>
            <a:off x="1447924" y="310511"/>
            <a:ext cx="565070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EVALUATION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METRICS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BE1BD-4B73-4C94-AD15-9909EF0F259A}"/>
              </a:ext>
            </a:extLst>
          </p:cNvPr>
          <p:cNvSpPr/>
          <p:nvPr/>
        </p:nvSpPr>
        <p:spPr>
          <a:xfrm>
            <a:off x="62035" y="129974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</a:rPr>
              <a:t>Proportion of correctly identified instances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3141D0-17B1-4120-AF89-78492B566D80}"/>
              </a:ext>
            </a:extLst>
          </p:cNvPr>
          <p:cNvSpPr/>
          <p:nvPr/>
        </p:nvSpPr>
        <p:spPr>
          <a:xfrm>
            <a:off x="685496" y="1724075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85723"/>
                </a:solidFill>
                <a:latin typeface="Arial" panose="020B0604020202020204" pitchFamily="34" charset="0"/>
              </a:rPr>
              <a:t>Measure of inter-rater reliability</a:t>
            </a:r>
            <a:endParaRPr lang="en-IN" dirty="0">
              <a:solidFill>
                <a:srgbClr val="385723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D50D7A-BB7C-4CF8-983E-1B914EB68128}"/>
              </a:ext>
            </a:extLst>
          </p:cNvPr>
          <p:cNvCxnSpPr>
            <a:cxnSpLocks/>
          </p:cNvCxnSpPr>
          <p:nvPr/>
        </p:nvCxnSpPr>
        <p:spPr>
          <a:xfrm>
            <a:off x="1879345" y="2090840"/>
            <a:ext cx="0" cy="3064824"/>
          </a:xfrm>
          <a:prstGeom prst="line">
            <a:avLst/>
          </a:prstGeom>
          <a:ln w="19050">
            <a:solidFill>
              <a:srgbClr val="3857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54B20BF-4FDA-4F3E-801E-F64D5F144A32}"/>
              </a:ext>
            </a:extLst>
          </p:cNvPr>
          <p:cNvSpPr/>
          <p:nvPr/>
        </p:nvSpPr>
        <p:spPr>
          <a:xfrm>
            <a:off x="1950340" y="2205266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EE9524"/>
                </a:solidFill>
                <a:latin typeface="Arial" panose="020B0604020202020204" pitchFamily="34" charset="0"/>
              </a:rPr>
              <a:t>Proportion of predicted positives that were correct</a:t>
            </a:r>
            <a:endParaRPr lang="en-IN" dirty="0">
              <a:solidFill>
                <a:srgbClr val="EE9524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F3EA1E-6A51-4B71-B46E-B773F435A1EA}"/>
              </a:ext>
            </a:extLst>
          </p:cNvPr>
          <p:cNvCxnSpPr>
            <a:cxnSpLocks/>
          </p:cNvCxnSpPr>
          <p:nvPr/>
        </p:nvCxnSpPr>
        <p:spPr>
          <a:xfrm>
            <a:off x="3698047" y="2597166"/>
            <a:ext cx="13982" cy="2659198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DA257-9CEB-44CA-A9B7-0D96EB0065B7}"/>
              </a:ext>
            </a:extLst>
          </p:cNvPr>
          <p:cNvSpPr/>
          <p:nvPr/>
        </p:nvSpPr>
        <p:spPr>
          <a:xfrm>
            <a:off x="3801931" y="6475932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3A1A4"/>
                </a:solidFill>
                <a:latin typeface="Arial" panose="020B0604020202020204" pitchFamily="34" charset="0"/>
              </a:rPr>
              <a:t>Proportion of Actual positives predicted correctly</a:t>
            </a:r>
            <a:endParaRPr lang="en-IN" dirty="0">
              <a:solidFill>
                <a:srgbClr val="03A1A4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22AC2D-28AC-4C42-9864-77E0F978B218}"/>
              </a:ext>
            </a:extLst>
          </p:cNvPr>
          <p:cNvCxnSpPr>
            <a:cxnSpLocks/>
          </p:cNvCxnSpPr>
          <p:nvPr/>
        </p:nvCxnSpPr>
        <p:spPr>
          <a:xfrm>
            <a:off x="6013448" y="3904197"/>
            <a:ext cx="13982" cy="2659198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DCD376A-2E45-4257-97E4-050638D38F33}"/>
              </a:ext>
            </a:extLst>
          </p:cNvPr>
          <p:cNvSpPr/>
          <p:nvPr/>
        </p:nvSpPr>
        <p:spPr>
          <a:xfrm>
            <a:off x="7868989" y="604848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EF3078"/>
                </a:solidFill>
                <a:latin typeface="Arial" panose="020B0604020202020204" pitchFamily="34" charset="0"/>
              </a:rPr>
              <a:t>Harmonic mean of Precision and Recall</a:t>
            </a:r>
            <a:endParaRPr lang="en-IN" dirty="0">
              <a:solidFill>
                <a:srgbClr val="EF3078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F1F967-F58C-4BF2-9973-A7F868A84D6A}"/>
              </a:ext>
            </a:extLst>
          </p:cNvPr>
          <p:cNvCxnSpPr>
            <a:cxnSpLocks/>
          </p:cNvCxnSpPr>
          <p:nvPr/>
        </p:nvCxnSpPr>
        <p:spPr>
          <a:xfrm>
            <a:off x="8751514" y="3421069"/>
            <a:ext cx="13982" cy="2659198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9B7A70-35D1-4E85-9023-E3BD48D533EE}"/>
              </a:ext>
            </a:extLst>
          </p:cNvPr>
          <p:cNvCxnSpPr>
            <a:cxnSpLocks/>
          </p:cNvCxnSpPr>
          <p:nvPr/>
        </p:nvCxnSpPr>
        <p:spPr>
          <a:xfrm>
            <a:off x="561480" y="1669073"/>
            <a:ext cx="0" cy="337130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84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55" grpId="0"/>
      <p:bldP spid="62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D3400-8C8A-4E9B-853E-F29B8970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89162"/>
              </p:ext>
            </p:extLst>
          </p:nvPr>
        </p:nvGraphicFramePr>
        <p:xfrm>
          <a:off x="409398" y="1333727"/>
          <a:ext cx="5161223" cy="2597375"/>
        </p:xfrm>
        <a:graphic>
          <a:graphicData uri="http://schemas.openxmlformats.org/drawingml/2006/table">
            <a:tbl>
              <a:tblPr firstRow="1" bandRow="1">
                <a:solidFill>
                  <a:srgbClr val="1C819E"/>
                </a:solidFill>
                <a:tableStyleId>{D113A9D2-9D6B-4929-AA2D-F23B5EE8CBE7}</a:tableStyleId>
              </a:tblPr>
              <a:tblGrid>
                <a:gridCol w="1276361">
                  <a:extLst>
                    <a:ext uri="{9D8B030D-6E8A-4147-A177-3AD203B41FA5}">
                      <a16:colId xmlns:a16="http://schemas.microsoft.com/office/drawing/2014/main" val="234118622"/>
                    </a:ext>
                  </a:extLst>
                </a:gridCol>
                <a:gridCol w="1131582">
                  <a:extLst>
                    <a:ext uri="{9D8B030D-6E8A-4147-A177-3AD203B41FA5}">
                      <a16:colId xmlns:a16="http://schemas.microsoft.com/office/drawing/2014/main" val="1814950132"/>
                    </a:ext>
                  </a:extLst>
                </a:gridCol>
                <a:gridCol w="1016581">
                  <a:extLst>
                    <a:ext uri="{9D8B030D-6E8A-4147-A177-3AD203B41FA5}">
                      <a16:colId xmlns:a16="http://schemas.microsoft.com/office/drawing/2014/main" val="4166179810"/>
                    </a:ext>
                  </a:extLst>
                </a:gridCol>
                <a:gridCol w="834008">
                  <a:extLst>
                    <a:ext uri="{9D8B030D-6E8A-4147-A177-3AD203B41FA5}">
                      <a16:colId xmlns:a16="http://schemas.microsoft.com/office/drawing/2014/main" val="2414118924"/>
                    </a:ext>
                  </a:extLst>
                </a:gridCol>
                <a:gridCol w="902691">
                  <a:extLst>
                    <a:ext uri="{9D8B030D-6E8A-4147-A177-3AD203B41FA5}">
                      <a16:colId xmlns:a16="http://schemas.microsoft.com/office/drawing/2014/main" val="1323794962"/>
                    </a:ext>
                  </a:extLst>
                </a:gridCol>
              </a:tblGrid>
              <a:tr h="404829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C000"/>
                          </a:solidFill>
                          <a:latin typeface="+mj-lt"/>
                        </a:rPr>
                        <a:t>METRIC|</a:t>
                      </a:r>
                    </a:p>
                    <a:p>
                      <a:r>
                        <a:rPr lang="en-IN" sz="1200" b="1" dirty="0">
                          <a:solidFill>
                            <a:srgbClr val="FFC000"/>
                          </a:solidFill>
                          <a:latin typeface="+mj-lt"/>
                        </a:rPr>
                        <a:t>|MODEL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C000"/>
                          </a:solidFill>
                          <a:latin typeface="+mj-lt"/>
                        </a:rPr>
                        <a:t>ACCURACY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C000"/>
                          </a:solidFill>
                          <a:latin typeface="+mj-lt"/>
                        </a:rPr>
                        <a:t>PRECISION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C000"/>
                          </a:solidFill>
                          <a:latin typeface="+mj-lt"/>
                        </a:rPr>
                        <a:t>RECALL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rgbClr val="FFC000"/>
                          </a:solidFill>
                          <a:latin typeface="+mj-lt"/>
                        </a:rPr>
                        <a:t>F1SCORE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90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81205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n-IN" sz="1200" b="1" dirty="0"/>
                        <a:t>LOGISTIC REGRESSION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0.71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0.35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90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26746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r>
                        <a:rPr lang="en-IN" sz="1200" b="1" dirty="0"/>
                        <a:t>KNN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0.79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0.56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0.36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0.43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332508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r>
                        <a:rPr lang="en-IN" sz="1200" b="1" dirty="0"/>
                        <a:t>NAIVE BAYES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0.60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0.51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349408"/>
                  </a:ext>
                </a:extLst>
              </a:tr>
              <a:tr h="372335">
                <a:tc>
                  <a:txBody>
                    <a:bodyPr/>
                    <a:lstStyle/>
                    <a:p>
                      <a:r>
                        <a:rPr lang="en-IN" sz="1200" b="1" dirty="0"/>
                        <a:t>DECISION TREES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0.72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0.38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0.42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0.40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2291431"/>
                  </a:ext>
                </a:extLst>
              </a:tr>
              <a:tr h="521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RANDOM FOREST</a:t>
                      </a:r>
                    </a:p>
                    <a:p>
                      <a:endParaRPr lang="en-IN" sz="1200" b="1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0.81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0.62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0.42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6906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E5231BC-9B4C-4873-B1F2-B32AC852B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t="7591" r="7774" b="6140"/>
          <a:stretch/>
        </p:blipFill>
        <p:spPr>
          <a:xfrm>
            <a:off x="5821679" y="1333728"/>
            <a:ext cx="6243471" cy="4948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4ED89-4F4E-4E35-826F-1AEC3A0D3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07" y="4038274"/>
            <a:ext cx="3115800" cy="22435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16BFAF1-4F0E-4C89-9B17-B3C240D38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CA09F1-B904-4488-B9A9-BB36A46F6F8E}"/>
              </a:ext>
            </a:extLst>
          </p:cNvPr>
          <p:cNvSpPr txBox="1"/>
          <p:nvPr/>
        </p:nvSpPr>
        <p:spPr>
          <a:xfrm>
            <a:off x="1447924" y="310511"/>
            <a:ext cx="565070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BASELINE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28310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phic 60">
            <a:extLst>
              <a:ext uri="{FF2B5EF4-FFF2-40B4-BE49-F238E27FC236}">
                <a16:creationId xmlns:a16="http://schemas.microsoft.com/office/drawing/2014/main" id="{0571585A-C9D5-4EC8-A025-9814879F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6EB455C-412D-4028-BBE4-D9A7B765794A}"/>
              </a:ext>
            </a:extLst>
          </p:cNvPr>
          <p:cNvSpPr txBox="1"/>
          <p:nvPr/>
        </p:nvSpPr>
        <p:spPr>
          <a:xfrm>
            <a:off x="1447924" y="310511"/>
            <a:ext cx="894152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FEATURE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96FBE-9AB4-4C41-9902-922A719E9A6A}"/>
              </a:ext>
            </a:extLst>
          </p:cNvPr>
          <p:cNvSpPr txBox="1"/>
          <p:nvPr/>
        </p:nvSpPr>
        <p:spPr>
          <a:xfrm>
            <a:off x="323384" y="1708802"/>
            <a:ext cx="6670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>
                <a:solidFill>
                  <a:srgbClr val="1C819E"/>
                </a:solidFill>
                <a:latin typeface="+mj-lt"/>
              </a:rPr>
              <a:t>Repay_Cut</a:t>
            </a:r>
            <a:r>
              <a:rPr lang="en-US" sz="2000" b="1" dirty="0">
                <a:solidFill>
                  <a:srgbClr val="1C819E"/>
                </a:solidFill>
                <a:latin typeface="+mj-lt"/>
              </a:rPr>
              <a:t> (April - Sept)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&lt;=0, &gt;0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Monthly Dues (May - Sept)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How much payment is due from each month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1C819E"/>
                </a:solidFill>
                <a:latin typeface="+mj-lt"/>
              </a:rPr>
              <a:t>Bill_amt</a:t>
            </a:r>
            <a:r>
              <a:rPr lang="en-US" sz="2000" b="1" dirty="0">
                <a:solidFill>
                  <a:srgbClr val="1C819E"/>
                </a:solidFill>
                <a:latin typeface="+mj-lt"/>
              </a:rPr>
              <a:t> – </a:t>
            </a:r>
            <a:r>
              <a:rPr lang="en-US" sz="2000" b="1" dirty="0" err="1">
                <a:solidFill>
                  <a:srgbClr val="1C819E"/>
                </a:solidFill>
                <a:latin typeface="+mj-lt"/>
              </a:rPr>
              <a:t>pre_pay</a:t>
            </a:r>
            <a:endParaRPr lang="en-US" sz="2000" b="1" dirty="0">
              <a:solidFill>
                <a:srgbClr val="1C819E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Fraction of Limit Spent (April - Sept)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Proportion of LIMIT spent each month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1C819E"/>
                </a:solidFill>
                <a:latin typeface="+mj-lt"/>
              </a:rPr>
              <a:t>Bill_Amt</a:t>
            </a:r>
            <a:r>
              <a:rPr lang="en-US" sz="2000" b="1" dirty="0">
                <a:solidFill>
                  <a:srgbClr val="1C819E"/>
                </a:solidFill>
                <a:latin typeface="+mj-lt"/>
              </a:rPr>
              <a:t> / LIMIT_BAL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Fraction Paid per Month (May - Sept)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Proportion of Bill Paid each month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1C819E"/>
                </a:solidFill>
                <a:latin typeface="+mj-lt"/>
              </a:rPr>
              <a:t>Pre_Pay</a:t>
            </a:r>
            <a:r>
              <a:rPr lang="en-US" sz="2000" b="1" dirty="0">
                <a:solidFill>
                  <a:srgbClr val="1C819E"/>
                </a:solidFill>
                <a:latin typeface="+mj-lt"/>
              </a:rPr>
              <a:t> / </a:t>
            </a:r>
            <a:r>
              <a:rPr lang="en-US" sz="2000" b="1" dirty="0" err="1">
                <a:solidFill>
                  <a:srgbClr val="1C819E"/>
                </a:solidFill>
                <a:latin typeface="+mj-lt"/>
              </a:rPr>
              <a:t>Bill_Amt</a:t>
            </a:r>
            <a:endParaRPr lang="en-US" sz="2000" b="1" dirty="0">
              <a:solidFill>
                <a:srgbClr val="1C819E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Number of Late Payments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Total number of months with late payments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1C819E"/>
                </a:solidFill>
                <a:latin typeface="+mj-lt"/>
              </a:rPr>
              <a:t>0-6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A32B04C-2D12-4390-A530-9A77469A9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90" y="960073"/>
            <a:ext cx="4474136" cy="27830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5B9939F-6506-460B-B8FD-400791D26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977" y="3801882"/>
            <a:ext cx="4502612" cy="28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84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BC99E1DE-8ED6-4A09-A95B-481AD001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674D4A-048E-419E-B00B-E25DBABBA23A}"/>
              </a:ext>
            </a:extLst>
          </p:cNvPr>
          <p:cNvSpPr txBox="1"/>
          <p:nvPr/>
        </p:nvSpPr>
        <p:spPr>
          <a:xfrm>
            <a:off x="1447924" y="310511"/>
            <a:ext cx="894152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 BALANCING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UNDER 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F8B07-4FB6-4B2E-812A-DA7DB5412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9" y="2296422"/>
            <a:ext cx="5499101" cy="4124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50148-70BF-4540-918B-FA2909F88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517" y="1428750"/>
            <a:ext cx="51435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68343-D52D-42FC-A6B2-2671B03010D8}"/>
              </a:ext>
            </a:extLst>
          </p:cNvPr>
          <p:cNvSpPr txBox="1"/>
          <p:nvPr/>
        </p:nvSpPr>
        <p:spPr>
          <a:xfrm>
            <a:off x="323385" y="1257300"/>
            <a:ext cx="549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Comparing Distributions before and after under sampling:</a:t>
            </a:r>
          </a:p>
        </p:txBody>
      </p:sp>
    </p:spTree>
    <p:extLst>
      <p:ext uri="{BB962C8B-B14F-4D97-AF65-F5344CB8AC3E}">
        <p14:creationId xmlns:p14="http://schemas.microsoft.com/office/powerpoint/2010/main" val="248478761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233000" y="3615905"/>
            <a:ext cx="723424" cy="72342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13028" y="3083835"/>
            <a:ext cx="331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651657" y="5593278"/>
            <a:ext cx="20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Recall 	 =  0.58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F1-Score    =  0.523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E9524"/>
                </a:solidFill>
                <a:latin typeface="Tw Cen MT" panose="020B0602020104020603" pitchFamily="34" charset="0"/>
              </a:rPr>
              <a:t>KNN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H="1" flipV="1">
            <a:off x="6102089" y="4090569"/>
            <a:ext cx="2" cy="1285324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015359" y="2999930"/>
            <a:ext cx="221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F3078"/>
                </a:solidFill>
                <a:latin typeface="Tw Cen MT" panose="020B0602020104020603" pitchFamily="34" charset="0"/>
              </a:rPr>
              <a:t>Naive Bayes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8365838" y="2614749"/>
            <a:ext cx="1" cy="128532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4" y="4382611"/>
            <a:ext cx="174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C7CBB"/>
                </a:solidFill>
                <a:latin typeface="Tw Cen MT" panose="020B0602020104020603" pitchFamily="34" charset="0"/>
              </a:rPr>
              <a:t>Decision Trees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  <a:endCxn id="55" idx="4"/>
          </p:cNvCxnSpPr>
          <p:nvPr/>
        </p:nvCxnSpPr>
        <p:spPr>
          <a:xfrm flipH="1" flipV="1">
            <a:off x="10603765" y="4090569"/>
            <a:ext cx="2" cy="128532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345917" y="2589330"/>
            <a:ext cx="2515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Random Forest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BC99E1DE-8ED6-4A09-A95B-481AD001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674D4A-048E-419E-B00B-E25DBABBA23A}"/>
              </a:ext>
            </a:extLst>
          </p:cNvPr>
          <p:cNvSpPr txBox="1"/>
          <p:nvPr/>
        </p:nvSpPr>
        <p:spPr>
          <a:xfrm>
            <a:off x="1447924" y="310511"/>
            <a:ext cx="894152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 BALANCING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UNDER SAMPLING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86C53-13E6-4CD8-BA78-C260F3FE8C14}"/>
              </a:ext>
            </a:extLst>
          </p:cNvPr>
          <p:cNvSpPr txBox="1"/>
          <p:nvPr/>
        </p:nvSpPr>
        <p:spPr>
          <a:xfrm>
            <a:off x="2824224" y="1912134"/>
            <a:ext cx="20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Recall 	 =  0.665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F1-Score    =  0.474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B106C-2F3B-4ED5-94A0-EEB6DBDD2028}"/>
              </a:ext>
            </a:extLst>
          </p:cNvPr>
          <p:cNvSpPr txBox="1"/>
          <p:nvPr/>
        </p:nvSpPr>
        <p:spPr>
          <a:xfrm>
            <a:off x="5182406" y="5601076"/>
            <a:ext cx="20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Recall 	 =  0.588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F1-Score    =  0.506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0E4BFA-4A92-4649-A4F5-920638820D53}"/>
              </a:ext>
            </a:extLst>
          </p:cNvPr>
          <p:cNvSpPr txBox="1"/>
          <p:nvPr/>
        </p:nvSpPr>
        <p:spPr>
          <a:xfrm>
            <a:off x="7388583" y="1879731"/>
            <a:ext cx="2048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Recall 	 =  0.633</a:t>
            </a:r>
          </a:p>
          <a:p>
            <a:r>
              <a:rPr lang="en-US" b="1" dirty="0">
                <a:latin typeface="Tw Cen MT" panose="020B0602020104020603" pitchFamily="34" charset="0"/>
              </a:rPr>
              <a:t>F1-Score    =  0.426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A6453B-3DCC-439B-84B1-BFB2CBE322B9}"/>
              </a:ext>
            </a:extLst>
          </p:cNvPr>
          <p:cNvSpPr txBox="1"/>
          <p:nvPr/>
        </p:nvSpPr>
        <p:spPr>
          <a:xfrm>
            <a:off x="9638703" y="5591305"/>
            <a:ext cx="2048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Recall 	 =  0.603</a:t>
            </a:r>
          </a:p>
          <a:p>
            <a:r>
              <a:rPr lang="en-US" b="1" dirty="0">
                <a:latin typeface="Tw Cen MT" panose="020B0602020104020603" pitchFamily="34" charset="0"/>
              </a:rPr>
              <a:t>F1-Score   =  0.494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D49BC4D-84DC-49E8-9863-571A46F92DFD}"/>
              </a:ext>
            </a:extLst>
          </p:cNvPr>
          <p:cNvSpPr/>
          <p:nvPr/>
        </p:nvSpPr>
        <p:spPr>
          <a:xfrm>
            <a:off x="1465563" y="3850839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CD0088E-001B-479F-A94B-F787016CEB0D}"/>
              </a:ext>
            </a:extLst>
          </p:cNvPr>
          <p:cNvSpPr/>
          <p:nvPr/>
        </p:nvSpPr>
        <p:spPr>
          <a:xfrm>
            <a:off x="3489540" y="3622816"/>
            <a:ext cx="723424" cy="723424"/>
          </a:xfrm>
          <a:prstGeom prst="ellipse">
            <a:avLst/>
          </a:prstGeom>
          <a:solidFill>
            <a:srgbClr val="EE9524"/>
          </a:solidFill>
          <a:ln>
            <a:solidFill>
              <a:srgbClr val="EDA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A0DEB2-8AD8-48D9-AEDC-F054A2225F4B}"/>
              </a:ext>
            </a:extLst>
          </p:cNvPr>
          <p:cNvSpPr/>
          <p:nvPr/>
        </p:nvSpPr>
        <p:spPr>
          <a:xfrm>
            <a:off x="3722103" y="3845072"/>
            <a:ext cx="278912" cy="27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EB72C5-385B-40FF-92D8-7A0DD35008A3}"/>
              </a:ext>
            </a:extLst>
          </p:cNvPr>
          <p:cNvSpPr/>
          <p:nvPr/>
        </p:nvSpPr>
        <p:spPr>
          <a:xfrm>
            <a:off x="5737528" y="3599992"/>
            <a:ext cx="723424" cy="72342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407E0C-4A5D-433D-B8AC-37D1859D0D49}"/>
              </a:ext>
            </a:extLst>
          </p:cNvPr>
          <p:cNvSpPr/>
          <p:nvPr/>
        </p:nvSpPr>
        <p:spPr>
          <a:xfrm>
            <a:off x="5962413" y="3839229"/>
            <a:ext cx="278912" cy="27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8FFA8D3-18C4-4363-8FA8-BAF2448D4FAD}"/>
              </a:ext>
            </a:extLst>
          </p:cNvPr>
          <p:cNvSpPr/>
          <p:nvPr/>
        </p:nvSpPr>
        <p:spPr>
          <a:xfrm>
            <a:off x="8047266" y="3645087"/>
            <a:ext cx="723424" cy="723424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6BA334A-BE5A-460A-9646-CED3E6A5674B}"/>
              </a:ext>
            </a:extLst>
          </p:cNvPr>
          <p:cNvSpPr/>
          <p:nvPr/>
        </p:nvSpPr>
        <p:spPr>
          <a:xfrm>
            <a:off x="8279829" y="3880021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9ADB07-1559-4A64-AE3C-2BB54B5DBC3C}"/>
              </a:ext>
            </a:extLst>
          </p:cNvPr>
          <p:cNvSpPr/>
          <p:nvPr/>
        </p:nvSpPr>
        <p:spPr>
          <a:xfrm>
            <a:off x="10235576" y="3623430"/>
            <a:ext cx="723424" cy="723424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6385BA7-263A-4180-A9CD-8A409EAEB632}"/>
              </a:ext>
            </a:extLst>
          </p:cNvPr>
          <p:cNvSpPr/>
          <p:nvPr/>
        </p:nvSpPr>
        <p:spPr>
          <a:xfrm>
            <a:off x="10468139" y="3858364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96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/>
      <p:bldP spid="17" grpId="0"/>
      <p:bldP spid="24" grpId="0" animBg="1"/>
      <p:bldP spid="25" grpId="0"/>
      <p:bldP spid="33" grpId="0" animBg="1"/>
      <p:bldP spid="34" grpId="0"/>
      <p:bldP spid="46" grpId="0" animBg="1"/>
      <p:bldP spid="50" grpId="0" animBg="1"/>
      <p:bldP spid="51" grpId="0"/>
      <p:bldP spid="55" grpId="0" animBg="1"/>
      <p:bldP spid="59" grpId="0" animBg="1"/>
      <p:bldP spid="60" grpId="0"/>
      <p:bldP spid="72" grpId="0"/>
      <p:bldP spid="73" grpId="0"/>
      <p:bldP spid="75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>
            <a:extLst>
              <a:ext uri="{FF2B5EF4-FFF2-40B4-BE49-F238E27FC236}">
                <a16:creationId xmlns:a16="http://schemas.microsoft.com/office/drawing/2014/main" id="{61CE4132-2D66-4776-9145-FBE729E4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692" y="5750868"/>
            <a:ext cx="1125108" cy="365125"/>
          </a:xfrm>
        </p:spPr>
        <p:txBody>
          <a:bodyPr/>
          <a:lstStyle/>
          <a:p>
            <a:fld id="{22DC1642-E810-4C74-9561-4440BA0F2242}" type="datetime1">
              <a:rPr lang="en-US" smtClean="0"/>
              <a:t>11/14/2019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3F65E3-FA48-45EB-93D4-7FEDB70F3AC3}"/>
              </a:ext>
            </a:extLst>
          </p:cNvPr>
          <p:cNvGrpSpPr/>
          <p:nvPr/>
        </p:nvGrpSpPr>
        <p:grpSpPr>
          <a:xfrm>
            <a:off x="9840000" y="1611942"/>
            <a:ext cx="2124597" cy="2452269"/>
            <a:chOff x="896732" y="2351258"/>
            <a:chExt cx="2124597" cy="24522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40AD20D-4281-4811-A3B2-F4D7E3A7DF7C}"/>
                </a:ext>
              </a:extLst>
            </p:cNvPr>
            <p:cNvGrpSpPr/>
            <p:nvPr/>
          </p:nvGrpSpPr>
          <p:grpSpPr>
            <a:xfrm>
              <a:off x="962737" y="2351258"/>
              <a:ext cx="1992586" cy="1992586"/>
              <a:chOff x="928460" y="2351258"/>
              <a:chExt cx="1992586" cy="199258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3A84F8A-6B4B-4AF1-AEF6-1455CDB63721}"/>
                  </a:ext>
                </a:extLst>
              </p:cNvPr>
              <p:cNvSpPr/>
              <p:nvPr/>
            </p:nvSpPr>
            <p:spPr>
              <a:xfrm>
                <a:off x="928460" y="2351258"/>
                <a:ext cx="1992586" cy="1992586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5665144-A149-46DE-9416-0F60A4D4D466}"/>
                  </a:ext>
                </a:extLst>
              </p:cNvPr>
              <p:cNvGrpSpPr/>
              <p:nvPr/>
            </p:nvGrpSpPr>
            <p:grpSpPr>
              <a:xfrm>
                <a:off x="1566382" y="2995152"/>
                <a:ext cx="716742" cy="704798"/>
                <a:chOff x="2600325" y="3640138"/>
                <a:chExt cx="285750" cy="280988"/>
              </a:xfrm>
              <a:solidFill>
                <a:srgbClr val="FFC000"/>
              </a:solidFill>
            </p:grpSpPr>
            <p:sp>
              <p:nvSpPr>
                <p:cNvPr id="65" name="Freeform 172">
                  <a:extLst>
                    <a:ext uri="{FF2B5EF4-FFF2-40B4-BE49-F238E27FC236}">
                      <a16:creationId xmlns:a16="http://schemas.microsoft.com/office/drawing/2014/main" id="{BBD2477B-7B30-419D-9CEA-19B38F0672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00325" y="3640138"/>
                  <a:ext cx="285750" cy="280988"/>
                </a:xfrm>
                <a:custGeom>
                  <a:avLst/>
                  <a:gdLst>
                    <a:gd name="T0" fmla="*/ 579 w 902"/>
                    <a:gd name="T1" fmla="*/ 756 h 883"/>
                    <a:gd name="T2" fmla="*/ 704 w 902"/>
                    <a:gd name="T3" fmla="*/ 640 h 883"/>
                    <a:gd name="T4" fmla="*/ 869 w 902"/>
                    <a:gd name="T5" fmla="*/ 780 h 883"/>
                    <a:gd name="T6" fmla="*/ 78 w 902"/>
                    <a:gd name="T7" fmla="*/ 712 h 883"/>
                    <a:gd name="T8" fmla="*/ 228 w 902"/>
                    <a:gd name="T9" fmla="*/ 691 h 883"/>
                    <a:gd name="T10" fmla="*/ 420 w 902"/>
                    <a:gd name="T11" fmla="*/ 825 h 883"/>
                    <a:gd name="T12" fmla="*/ 378 w 902"/>
                    <a:gd name="T13" fmla="*/ 586 h 883"/>
                    <a:gd name="T14" fmla="*/ 566 w 902"/>
                    <a:gd name="T15" fmla="*/ 581 h 883"/>
                    <a:gd name="T16" fmla="*/ 658 w 902"/>
                    <a:gd name="T17" fmla="*/ 663 h 883"/>
                    <a:gd name="T18" fmla="*/ 461 w 902"/>
                    <a:gd name="T19" fmla="*/ 805 h 883"/>
                    <a:gd name="T20" fmla="*/ 257 w 902"/>
                    <a:gd name="T21" fmla="*/ 676 h 883"/>
                    <a:gd name="T22" fmla="*/ 276 w 902"/>
                    <a:gd name="T23" fmla="*/ 410 h 883"/>
                    <a:gd name="T24" fmla="*/ 234 w 902"/>
                    <a:gd name="T25" fmla="*/ 369 h 883"/>
                    <a:gd name="T26" fmla="*/ 261 w 902"/>
                    <a:gd name="T27" fmla="*/ 315 h 883"/>
                    <a:gd name="T28" fmla="*/ 399 w 902"/>
                    <a:gd name="T29" fmla="*/ 220 h 883"/>
                    <a:gd name="T30" fmla="*/ 485 w 902"/>
                    <a:gd name="T31" fmla="*/ 211 h 883"/>
                    <a:gd name="T32" fmla="*/ 631 w 902"/>
                    <a:gd name="T33" fmla="*/ 312 h 883"/>
                    <a:gd name="T34" fmla="*/ 668 w 902"/>
                    <a:gd name="T35" fmla="*/ 357 h 883"/>
                    <a:gd name="T36" fmla="*/ 631 w 902"/>
                    <a:gd name="T37" fmla="*/ 402 h 883"/>
                    <a:gd name="T38" fmla="*/ 544 w 902"/>
                    <a:gd name="T39" fmla="*/ 537 h 883"/>
                    <a:gd name="T40" fmla="*/ 358 w 902"/>
                    <a:gd name="T41" fmla="*/ 537 h 883"/>
                    <a:gd name="T42" fmla="*/ 156 w 902"/>
                    <a:gd name="T43" fmla="*/ 514 h 883"/>
                    <a:gd name="T44" fmla="*/ 62 w 902"/>
                    <a:gd name="T45" fmla="*/ 472 h 883"/>
                    <a:gd name="T46" fmla="*/ 150 w 902"/>
                    <a:gd name="T47" fmla="*/ 302 h 883"/>
                    <a:gd name="T48" fmla="*/ 237 w 902"/>
                    <a:gd name="T49" fmla="*/ 66 h 883"/>
                    <a:gd name="T50" fmla="*/ 357 w 902"/>
                    <a:gd name="T51" fmla="*/ 34 h 883"/>
                    <a:gd name="T52" fmla="*/ 522 w 902"/>
                    <a:gd name="T53" fmla="*/ 41 h 883"/>
                    <a:gd name="T54" fmla="*/ 643 w 902"/>
                    <a:gd name="T55" fmla="*/ 48 h 883"/>
                    <a:gd name="T56" fmla="*/ 736 w 902"/>
                    <a:gd name="T57" fmla="*/ 234 h 883"/>
                    <a:gd name="T58" fmla="*/ 834 w 902"/>
                    <a:gd name="T59" fmla="*/ 460 h 883"/>
                    <a:gd name="T60" fmla="*/ 768 w 902"/>
                    <a:gd name="T61" fmla="*/ 513 h 883"/>
                    <a:gd name="T62" fmla="*/ 662 w 902"/>
                    <a:gd name="T63" fmla="*/ 467 h 883"/>
                    <a:gd name="T64" fmla="*/ 669 w 902"/>
                    <a:gd name="T65" fmla="*/ 420 h 883"/>
                    <a:gd name="T66" fmla="*/ 681 w 902"/>
                    <a:gd name="T67" fmla="*/ 303 h 883"/>
                    <a:gd name="T68" fmla="*/ 583 w 902"/>
                    <a:gd name="T69" fmla="*/ 207 h 883"/>
                    <a:gd name="T70" fmla="*/ 474 w 902"/>
                    <a:gd name="T71" fmla="*/ 154 h 883"/>
                    <a:gd name="T72" fmla="*/ 429 w 902"/>
                    <a:gd name="T73" fmla="*/ 154 h 883"/>
                    <a:gd name="T74" fmla="*/ 319 w 902"/>
                    <a:gd name="T75" fmla="*/ 207 h 883"/>
                    <a:gd name="T76" fmla="*/ 211 w 902"/>
                    <a:gd name="T77" fmla="*/ 319 h 883"/>
                    <a:gd name="T78" fmla="*/ 243 w 902"/>
                    <a:gd name="T79" fmla="*/ 425 h 883"/>
                    <a:gd name="T80" fmla="*/ 219 w 902"/>
                    <a:gd name="T81" fmla="*/ 490 h 883"/>
                    <a:gd name="T82" fmla="*/ 634 w 902"/>
                    <a:gd name="T83" fmla="*/ 578 h 883"/>
                    <a:gd name="T84" fmla="*/ 649 w 902"/>
                    <a:gd name="T85" fmla="*/ 499 h 883"/>
                    <a:gd name="T86" fmla="*/ 790 w 902"/>
                    <a:gd name="T87" fmla="*/ 540 h 883"/>
                    <a:gd name="T88" fmla="*/ 883 w 902"/>
                    <a:gd name="T89" fmla="*/ 450 h 883"/>
                    <a:gd name="T90" fmla="*/ 820 w 902"/>
                    <a:gd name="T91" fmla="*/ 406 h 883"/>
                    <a:gd name="T92" fmla="*/ 744 w 902"/>
                    <a:gd name="T93" fmla="*/ 150 h 883"/>
                    <a:gd name="T94" fmla="*/ 625 w 902"/>
                    <a:gd name="T95" fmla="*/ 6 h 883"/>
                    <a:gd name="T96" fmla="*/ 480 w 902"/>
                    <a:gd name="T97" fmla="*/ 23 h 883"/>
                    <a:gd name="T98" fmla="*/ 319 w 902"/>
                    <a:gd name="T99" fmla="*/ 0 h 883"/>
                    <a:gd name="T100" fmla="*/ 187 w 902"/>
                    <a:gd name="T101" fmla="*/ 82 h 883"/>
                    <a:gd name="T102" fmla="*/ 104 w 902"/>
                    <a:gd name="T103" fmla="*/ 358 h 883"/>
                    <a:gd name="T104" fmla="*/ 26 w 902"/>
                    <a:gd name="T105" fmla="*/ 438 h 883"/>
                    <a:gd name="T106" fmla="*/ 60 w 902"/>
                    <a:gd name="T107" fmla="*/ 513 h 883"/>
                    <a:gd name="T108" fmla="*/ 177 w 902"/>
                    <a:gd name="T109" fmla="*/ 541 h 883"/>
                    <a:gd name="T110" fmla="*/ 295 w 902"/>
                    <a:gd name="T111" fmla="*/ 518 h 883"/>
                    <a:gd name="T112" fmla="*/ 204 w 902"/>
                    <a:gd name="T113" fmla="*/ 603 h 883"/>
                    <a:gd name="T114" fmla="*/ 16 w 902"/>
                    <a:gd name="T115" fmla="*/ 743 h 883"/>
                    <a:gd name="T116" fmla="*/ 878 w 902"/>
                    <a:gd name="T117" fmla="*/ 726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902" h="883">
                      <a:moveTo>
                        <a:pt x="872" y="853"/>
                      </a:moveTo>
                      <a:lnTo>
                        <a:pt x="468" y="853"/>
                      </a:lnTo>
                      <a:lnTo>
                        <a:pt x="470" y="847"/>
                      </a:lnTo>
                      <a:lnTo>
                        <a:pt x="474" y="839"/>
                      </a:lnTo>
                      <a:lnTo>
                        <a:pt x="477" y="833"/>
                      </a:lnTo>
                      <a:lnTo>
                        <a:pt x="482" y="825"/>
                      </a:lnTo>
                      <a:lnTo>
                        <a:pt x="494" y="812"/>
                      </a:lnTo>
                      <a:lnTo>
                        <a:pt x="508" y="801"/>
                      </a:lnTo>
                      <a:lnTo>
                        <a:pt x="523" y="789"/>
                      </a:lnTo>
                      <a:lnTo>
                        <a:pt x="541" y="778"/>
                      </a:lnTo>
                      <a:lnTo>
                        <a:pt x="559" y="767"/>
                      </a:lnTo>
                      <a:lnTo>
                        <a:pt x="579" y="756"/>
                      </a:lnTo>
                      <a:lnTo>
                        <a:pt x="599" y="744"/>
                      </a:lnTo>
                      <a:lnTo>
                        <a:pt x="619" y="732"/>
                      </a:lnTo>
                      <a:lnTo>
                        <a:pt x="640" y="719"/>
                      </a:lnTo>
                      <a:lnTo>
                        <a:pt x="657" y="705"/>
                      </a:lnTo>
                      <a:lnTo>
                        <a:pt x="666" y="699"/>
                      </a:lnTo>
                      <a:lnTo>
                        <a:pt x="673" y="691"/>
                      </a:lnTo>
                      <a:lnTo>
                        <a:pt x="681" y="683"/>
                      </a:lnTo>
                      <a:lnTo>
                        <a:pt x="687" y="675"/>
                      </a:lnTo>
                      <a:lnTo>
                        <a:pt x="692" y="667"/>
                      </a:lnTo>
                      <a:lnTo>
                        <a:pt x="698" y="658"/>
                      </a:lnTo>
                      <a:lnTo>
                        <a:pt x="701" y="650"/>
                      </a:lnTo>
                      <a:lnTo>
                        <a:pt x="704" y="640"/>
                      </a:lnTo>
                      <a:lnTo>
                        <a:pt x="738" y="656"/>
                      </a:lnTo>
                      <a:lnTo>
                        <a:pt x="771" y="673"/>
                      </a:lnTo>
                      <a:lnTo>
                        <a:pt x="786" y="682"/>
                      </a:lnTo>
                      <a:lnTo>
                        <a:pt x="800" y="691"/>
                      </a:lnTo>
                      <a:lnTo>
                        <a:pt x="812" y="701"/>
                      </a:lnTo>
                      <a:lnTo>
                        <a:pt x="824" y="711"/>
                      </a:lnTo>
                      <a:lnTo>
                        <a:pt x="835" y="720"/>
                      </a:lnTo>
                      <a:lnTo>
                        <a:pt x="845" y="731"/>
                      </a:lnTo>
                      <a:lnTo>
                        <a:pt x="852" y="743"/>
                      </a:lnTo>
                      <a:lnTo>
                        <a:pt x="860" y="755"/>
                      </a:lnTo>
                      <a:lnTo>
                        <a:pt x="865" y="767"/>
                      </a:lnTo>
                      <a:lnTo>
                        <a:pt x="869" y="780"/>
                      </a:lnTo>
                      <a:lnTo>
                        <a:pt x="871" y="794"/>
                      </a:lnTo>
                      <a:lnTo>
                        <a:pt x="872" y="808"/>
                      </a:lnTo>
                      <a:lnTo>
                        <a:pt x="872" y="853"/>
                      </a:lnTo>
                      <a:close/>
                      <a:moveTo>
                        <a:pt x="31" y="812"/>
                      </a:moveTo>
                      <a:lnTo>
                        <a:pt x="32" y="797"/>
                      </a:lnTo>
                      <a:lnTo>
                        <a:pt x="34" y="784"/>
                      </a:lnTo>
                      <a:lnTo>
                        <a:pt x="38" y="770"/>
                      </a:lnTo>
                      <a:lnTo>
                        <a:pt x="44" y="757"/>
                      </a:lnTo>
                      <a:lnTo>
                        <a:pt x="50" y="745"/>
                      </a:lnTo>
                      <a:lnTo>
                        <a:pt x="59" y="733"/>
                      </a:lnTo>
                      <a:lnTo>
                        <a:pt x="67" y="722"/>
                      </a:lnTo>
                      <a:lnTo>
                        <a:pt x="78" y="712"/>
                      </a:lnTo>
                      <a:lnTo>
                        <a:pt x="90" y="701"/>
                      </a:lnTo>
                      <a:lnTo>
                        <a:pt x="103" y="691"/>
                      </a:lnTo>
                      <a:lnTo>
                        <a:pt x="117" y="683"/>
                      </a:lnTo>
                      <a:lnTo>
                        <a:pt x="132" y="673"/>
                      </a:lnTo>
                      <a:lnTo>
                        <a:pt x="163" y="656"/>
                      </a:lnTo>
                      <a:lnTo>
                        <a:pt x="198" y="640"/>
                      </a:lnTo>
                      <a:lnTo>
                        <a:pt x="201" y="650"/>
                      </a:lnTo>
                      <a:lnTo>
                        <a:pt x="204" y="658"/>
                      </a:lnTo>
                      <a:lnTo>
                        <a:pt x="210" y="667"/>
                      </a:lnTo>
                      <a:lnTo>
                        <a:pt x="215" y="675"/>
                      </a:lnTo>
                      <a:lnTo>
                        <a:pt x="222" y="684"/>
                      </a:lnTo>
                      <a:lnTo>
                        <a:pt x="228" y="691"/>
                      </a:lnTo>
                      <a:lnTo>
                        <a:pt x="237" y="699"/>
                      </a:lnTo>
                      <a:lnTo>
                        <a:pt x="244" y="705"/>
                      </a:lnTo>
                      <a:lnTo>
                        <a:pt x="262" y="719"/>
                      </a:lnTo>
                      <a:lnTo>
                        <a:pt x="282" y="732"/>
                      </a:lnTo>
                      <a:lnTo>
                        <a:pt x="302" y="744"/>
                      </a:lnTo>
                      <a:lnTo>
                        <a:pt x="323" y="756"/>
                      </a:lnTo>
                      <a:lnTo>
                        <a:pt x="343" y="767"/>
                      </a:lnTo>
                      <a:lnTo>
                        <a:pt x="361" y="778"/>
                      </a:lnTo>
                      <a:lnTo>
                        <a:pt x="378" y="789"/>
                      </a:lnTo>
                      <a:lnTo>
                        <a:pt x="394" y="801"/>
                      </a:lnTo>
                      <a:lnTo>
                        <a:pt x="408" y="814"/>
                      </a:lnTo>
                      <a:lnTo>
                        <a:pt x="420" y="825"/>
                      </a:lnTo>
                      <a:lnTo>
                        <a:pt x="424" y="833"/>
                      </a:lnTo>
                      <a:lnTo>
                        <a:pt x="429" y="839"/>
                      </a:lnTo>
                      <a:lnTo>
                        <a:pt x="432" y="847"/>
                      </a:lnTo>
                      <a:lnTo>
                        <a:pt x="434" y="853"/>
                      </a:lnTo>
                      <a:lnTo>
                        <a:pt x="30" y="853"/>
                      </a:lnTo>
                      <a:lnTo>
                        <a:pt x="31" y="812"/>
                      </a:lnTo>
                      <a:close/>
                      <a:moveTo>
                        <a:pt x="281" y="604"/>
                      </a:moveTo>
                      <a:lnTo>
                        <a:pt x="299" y="597"/>
                      </a:lnTo>
                      <a:lnTo>
                        <a:pt x="318" y="588"/>
                      </a:lnTo>
                      <a:lnTo>
                        <a:pt x="336" y="581"/>
                      </a:lnTo>
                      <a:lnTo>
                        <a:pt x="356" y="572"/>
                      </a:lnTo>
                      <a:lnTo>
                        <a:pt x="378" y="586"/>
                      </a:lnTo>
                      <a:lnTo>
                        <a:pt x="401" y="598"/>
                      </a:lnTo>
                      <a:lnTo>
                        <a:pt x="423" y="609"/>
                      </a:lnTo>
                      <a:lnTo>
                        <a:pt x="446" y="617"/>
                      </a:lnTo>
                      <a:lnTo>
                        <a:pt x="449" y="617"/>
                      </a:lnTo>
                      <a:lnTo>
                        <a:pt x="451" y="618"/>
                      </a:lnTo>
                      <a:lnTo>
                        <a:pt x="453" y="617"/>
                      </a:lnTo>
                      <a:lnTo>
                        <a:pt x="455" y="617"/>
                      </a:lnTo>
                      <a:lnTo>
                        <a:pt x="478" y="609"/>
                      </a:lnTo>
                      <a:lnTo>
                        <a:pt x="501" y="598"/>
                      </a:lnTo>
                      <a:lnTo>
                        <a:pt x="524" y="586"/>
                      </a:lnTo>
                      <a:lnTo>
                        <a:pt x="547" y="572"/>
                      </a:lnTo>
                      <a:lnTo>
                        <a:pt x="566" y="581"/>
                      </a:lnTo>
                      <a:lnTo>
                        <a:pt x="585" y="589"/>
                      </a:lnTo>
                      <a:lnTo>
                        <a:pt x="604" y="597"/>
                      </a:lnTo>
                      <a:lnTo>
                        <a:pt x="624" y="606"/>
                      </a:lnTo>
                      <a:lnTo>
                        <a:pt x="637" y="611"/>
                      </a:lnTo>
                      <a:lnTo>
                        <a:pt x="649" y="616"/>
                      </a:lnTo>
                      <a:lnTo>
                        <a:pt x="662" y="622"/>
                      </a:lnTo>
                      <a:lnTo>
                        <a:pt x="675" y="627"/>
                      </a:lnTo>
                      <a:lnTo>
                        <a:pt x="674" y="635"/>
                      </a:lnTo>
                      <a:lnTo>
                        <a:pt x="671" y="642"/>
                      </a:lnTo>
                      <a:lnTo>
                        <a:pt x="668" y="650"/>
                      </a:lnTo>
                      <a:lnTo>
                        <a:pt x="663" y="657"/>
                      </a:lnTo>
                      <a:lnTo>
                        <a:pt x="658" y="663"/>
                      </a:lnTo>
                      <a:lnTo>
                        <a:pt x="652" y="670"/>
                      </a:lnTo>
                      <a:lnTo>
                        <a:pt x="645" y="676"/>
                      </a:lnTo>
                      <a:lnTo>
                        <a:pt x="638" y="683"/>
                      </a:lnTo>
                      <a:lnTo>
                        <a:pt x="622" y="696"/>
                      </a:lnTo>
                      <a:lnTo>
                        <a:pt x="603" y="706"/>
                      </a:lnTo>
                      <a:lnTo>
                        <a:pt x="584" y="718"/>
                      </a:lnTo>
                      <a:lnTo>
                        <a:pt x="564" y="730"/>
                      </a:lnTo>
                      <a:lnTo>
                        <a:pt x="530" y="749"/>
                      </a:lnTo>
                      <a:lnTo>
                        <a:pt x="499" y="770"/>
                      </a:lnTo>
                      <a:lnTo>
                        <a:pt x="485" y="780"/>
                      </a:lnTo>
                      <a:lnTo>
                        <a:pt x="471" y="792"/>
                      </a:lnTo>
                      <a:lnTo>
                        <a:pt x="461" y="805"/>
                      </a:lnTo>
                      <a:lnTo>
                        <a:pt x="451" y="818"/>
                      </a:lnTo>
                      <a:lnTo>
                        <a:pt x="441" y="805"/>
                      </a:lnTo>
                      <a:lnTo>
                        <a:pt x="430" y="792"/>
                      </a:lnTo>
                      <a:lnTo>
                        <a:pt x="417" y="780"/>
                      </a:lnTo>
                      <a:lnTo>
                        <a:pt x="403" y="770"/>
                      </a:lnTo>
                      <a:lnTo>
                        <a:pt x="372" y="749"/>
                      </a:lnTo>
                      <a:lnTo>
                        <a:pt x="338" y="730"/>
                      </a:lnTo>
                      <a:lnTo>
                        <a:pt x="318" y="718"/>
                      </a:lnTo>
                      <a:lnTo>
                        <a:pt x="299" y="707"/>
                      </a:lnTo>
                      <a:lnTo>
                        <a:pt x="281" y="696"/>
                      </a:lnTo>
                      <a:lnTo>
                        <a:pt x="265" y="683"/>
                      </a:lnTo>
                      <a:lnTo>
                        <a:pt x="257" y="676"/>
                      </a:lnTo>
                      <a:lnTo>
                        <a:pt x="251" y="670"/>
                      </a:lnTo>
                      <a:lnTo>
                        <a:pt x="244" y="663"/>
                      </a:lnTo>
                      <a:lnTo>
                        <a:pt x="239" y="657"/>
                      </a:lnTo>
                      <a:lnTo>
                        <a:pt x="234" y="650"/>
                      </a:lnTo>
                      <a:lnTo>
                        <a:pt x="230" y="642"/>
                      </a:lnTo>
                      <a:lnTo>
                        <a:pt x="228" y="635"/>
                      </a:lnTo>
                      <a:lnTo>
                        <a:pt x="226" y="627"/>
                      </a:lnTo>
                      <a:lnTo>
                        <a:pt x="240" y="622"/>
                      </a:lnTo>
                      <a:lnTo>
                        <a:pt x="253" y="616"/>
                      </a:lnTo>
                      <a:lnTo>
                        <a:pt x="267" y="610"/>
                      </a:lnTo>
                      <a:lnTo>
                        <a:pt x="281" y="604"/>
                      </a:lnTo>
                      <a:close/>
                      <a:moveTo>
                        <a:pt x="276" y="410"/>
                      </a:moveTo>
                      <a:lnTo>
                        <a:pt x="274" y="406"/>
                      </a:lnTo>
                      <a:lnTo>
                        <a:pt x="271" y="402"/>
                      </a:lnTo>
                      <a:lnTo>
                        <a:pt x="267" y="400"/>
                      </a:lnTo>
                      <a:lnTo>
                        <a:pt x="261" y="399"/>
                      </a:lnTo>
                      <a:lnTo>
                        <a:pt x="257" y="398"/>
                      </a:lnTo>
                      <a:lnTo>
                        <a:pt x="254" y="398"/>
                      </a:lnTo>
                      <a:lnTo>
                        <a:pt x="251" y="395"/>
                      </a:lnTo>
                      <a:lnTo>
                        <a:pt x="247" y="394"/>
                      </a:lnTo>
                      <a:lnTo>
                        <a:pt x="243" y="389"/>
                      </a:lnTo>
                      <a:lnTo>
                        <a:pt x="239" y="383"/>
                      </a:lnTo>
                      <a:lnTo>
                        <a:pt x="237" y="376"/>
                      </a:lnTo>
                      <a:lnTo>
                        <a:pt x="234" y="369"/>
                      </a:lnTo>
                      <a:lnTo>
                        <a:pt x="233" y="362"/>
                      </a:lnTo>
                      <a:lnTo>
                        <a:pt x="233" y="357"/>
                      </a:lnTo>
                      <a:lnTo>
                        <a:pt x="233" y="350"/>
                      </a:lnTo>
                      <a:lnTo>
                        <a:pt x="234" y="344"/>
                      </a:lnTo>
                      <a:lnTo>
                        <a:pt x="237" y="336"/>
                      </a:lnTo>
                      <a:lnTo>
                        <a:pt x="239" y="330"/>
                      </a:lnTo>
                      <a:lnTo>
                        <a:pt x="243" y="325"/>
                      </a:lnTo>
                      <a:lnTo>
                        <a:pt x="247" y="319"/>
                      </a:lnTo>
                      <a:lnTo>
                        <a:pt x="251" y="317"/>
                      </a:lnTo>
                      <a:lnTo>
                        <a:pt x="254" y="316"/>
                      </a:lnTo>
                      <a:lnTo>
                        <a:pt x="257" y="315"/>
                      </a:lnTo>
                      <a:lnTo>
                        <a:pt x="261" y="315"/>
                      </a:lnTo>
                      <a:lnTo>
                        <a:pt x="267" y="314"/>
                      </a:lnTo>
                      <a:lnTo>
                        <a:pt x="271" y="312"/>
                      </a:lnTo>
                      <a:lnTo>
                        <a:pt x="274" y="308"/>
                      </a:lnTo>
                      <a:lnTo>
                        <a:pt x="276" y="303"/>
                      </a:lnTo>
                      <a:lnTo>
                        <a:pt x="292" y="239"/>
                      </a:lnTo>
                      <a:lnTo>
                        <a:pt x="313" y="238"/>
                      </a:lnTo>
                      <a:lnTo>
                        <a:pt x="331" y="237"/>
                      </a:lnTo>
                      <a:lnTo>
                        <a:pt x="347" y="234"/>
                      </a:lnTo>
                      <a:lnTo>
                        <a:pt x="362" y="231"/>
                      </a:lnTo>
                      <a:lnTo>
                        <a:pt x="376" y="228"/>
                      </a:lnTo>
                      <a:lnTo>
                        <a:pt x="388" y="224"/>
                      </a:lnTo>
                      <a:lnTo>
                        <a:pt x="399" y="220"/>
                      </a:lnTo>
                      <a:lnTo>
                        <a:pt x="408" y="215"/>
                      </a:lnTo>
                      <a:lnTo>
                        <a:pt x="417" y="211"/>
                      </a:lnTo>
                      <a:lnTo>
                        <a:pt x="423" y="206"/>
                      </a:lnTo>
                      <a:lnTo>
                        <a:pt x="430" y="200"/>
                      </a:lnTo>
                      <a:lnTo>
                        <a:pt x="435" y="195"/>
                      </a:lnTo>
                      <a:lnTo>
                        <a:pt x="445" y="185"/>
                      </a:lnTo>
                      <a:lnTo>
                        <a:pt x="451" y="175"/>
                      </a:lnTo>
                      <a:lnTo>
                        <a:pt x="458" y="185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6"/>
                      </a:lnTo>
                      <a:lnTo>
                        <a:pt x="485" y="211"/>
                      </a:lnTo>
                      <a:lnTo>
                        <a:pt x="494" y="215"/>
                      </a:lnTo>
                      <a:lnTo>
                        <a:pt x="503" y="220"/>
                      </a:lnTo>
                      <a:lnTo>
                        <a:pt x="513" y="224"/>
                      </a:lnTo>
                      <a:lnTo>
                        <a:pt x="526" y="228"/>
                      </a:lnTo>
                      <a:lnTo>
                        <a:pt x="539" y="231"/>
                      </a:lnTo>
                      <a:lnTo>
                        <a:pt x="554" y="234"/>
                      </a:lnTo>
                      <a:lnTo>
                        <a:pt x="571" y="237"/>
                      </a:lnTo>
                      <a:lnTo>
                        <a:pt x="589" y="238"/>
                      </a:lnTo>
                      <a:lnTo>
                        <a:pt x="610" y="239"/>
                      </a:lnTo>
                      <a:lnTo>
                        <a:pt x="626" y="303"/>
                      </a:lnTo>
                      <a:lnTo>
                        <a:pt x="628" y="308"/>
                      </a:lnTo>
                      <a:lnTo>
                        <a:pt x="631" y="312"/>
                      </a:lnTo>
                      <a:lnTo>
                        <a:pt x="635" y="314"/>
                      </a:lnTo>
                      <a:lnTo>
                        <a:pt x="641" y="315"/>
                      </a:lnTo>
                      <a:lnTo>
                        <a:pt x="644" y="315"/>
                      </a:lnTo>
                      <a:lnTo>
                        <a:pt x="648" y="316"/>
                      </a:lnTo>
                      <a:lnTo>
                        <a:pt x="652" y="317"/>
                      </a:lnTo>
                      <a:lnTo>
                        <a:pt x="654" y="319"/>
                      </a:lnTo>
                      <a:lnTo>
                        <a:pt x="659" y="324"/>
                      </a:lnTo>
                      <a:lnTo>
                        <a:pt x="662" y="330"/>
                      </a:lnTo>
                      <a:lnTo>
                        <a:pt x="666" y="336"/>
                      </a:lnTo>
                      <a:lnTo>
                        <a:pt x="667" y="344"/>
                      </a:lnTo>
                      <a:lnTo>
                        <a:pt x="668" y="350"/>
                      </a:lnTo>
                      <a:lnTo>
                        <a:pt x="668" y="357"/>
                      </a:lnTo>
                      <a:lnTo>
                        <a:pt x="668" y="362"/>
                      </a:lnTo>
                      <a:lnTo>
                        <a:pt x="667" y="369"/>
                      </a:lnTo>
                      <a:lnTo>
                        <a:pt x="666" y="376"/>
                      </a:lnTo>
                      <a:lnTo>
                        <a:pt x="662" y="383"/>
                      </a:lnTo>
                      <a:lnTo>
                        <a:pt x="659" y="389"/>
                      </a:lnTo>
                      <a:lnTo>
                        <a:pt x="654" y="394"/>
                      </a:lnTo>
                      <a:lnTo>
                        <a:pt x="652" y="395"/>
                      </a:lnTo>
                      <a:lnTo>
                        <a:pt x="648" y="398"/>
                      </a:lnTo>
                      <a:lnTo>
                        <a:pt x="644" y="398"/>
                      </a:lnTo>
                      <a:lnTo>
                        <a:pt x="641" y="399"/>
                      </a:lnTo>
                      <a:lnTo>
                        <a:pt x="635" y="400"/>
                      </a:lnTo>
                      <a:lnTo>
                        <a:pt x="631" y="402"/>
                      </a:lnTo>
                      <a:lnTo>
                        <a:pt x="628" y="406"/>
                      </a:lnTo>
                      <a:lnTo>
                        <a:pt x="626" y="412"/>
                      </a:lnTo>
                      <a:lnTo>
                        <a:pt x="624" y="421"/>
                      </a:lnTo>
                      <a:lnTo>
                        <a:pt x="620" y="432"/>
                      </a:lnTo>
                      <a:lnTo>
                        <a:pt x="618" y="442"/>
                      </a:lnTo>
                      <a:lnTo>
                        <a:pt x="614" y="450"/>
                      </a:lnTo>
                      <a:lnTo>
                        <a:pt x="605" y="468"/>
                      </a:lnTo>
                      <a:lnTo>
                        <a:pt x="596" y="484"/>
                      </a:lnTo>
                      <a:lnTo>
                        <a:pt x="584" y="499"/>
                      </a:lnTo>
                      <a:lnTo>
                        <a:pt x="571" y="513"/>
                      </a:lnTo>
                      <a:lnTo>
                        <a:pt x="558" y="525"/>
                      </a:lnTo>
                      <a:lnTo>
                        <a:pt x="544" y="537"/>
                      </a:lnTo>
                      <a:lnTo>
                        <a:pt x="530" y="547"/>
                      </a:lnTo>
                      <a:lnTo>
                        <a:pt x="516" y="555"/>
                      </a:lnTo>
                      <a:lnTo>
                        <a:pt x="503" y="564"/>
                      </a:lnTo>
                      <a:lnTo>
                        <a:pt x="491" y="570"/>
                      </a:lnTo>
                      <a:lnTo>
                        <a:pt x="467" y="581"/>
                      </a:lnTo>
                      <a:lnTo>
                        <a:pt x="451" y="587"/>
                      </a:lnTo>
                      <a:lnTo>
                        <a:pt x="434" y="581"/>
                      </a:lnTo>
                      <a:lnTo>
                        <a:pt x="411" y="570"/>
                      </a:lnTo>
                      <a:lnTo>
                        <a:pt x="399" y="564"/>
                      </a:lnTo>
                      <a:lnTo>
                        <a:pt x="386" y="555"/>
                      </a:lnTo>
                      <a:lnTo>
                        <a:pt x="372" y="547"/>
                      </a:lnTo>
                      <a:lnTo>
                        <a:pt x="358" y="537"/>
                      </a:lnTo>
                      <a:lnTo>
                        <a:pt x="344" y="525"/>
                      </a:lnTo>
                      <a:lnTo>
                        <a:pt x="331" y="513"/>
                      </a:lnTo>
                      <a:lnTo>
                        <a:pt x="318" y="499"/>
                      </a:lnTo>
                      <a:lnTo>
                        <a:pt x="306" y="484"/>
                      </a:lnTo>
                      <a:lnTo>
                        <a:pt x="297" y="468"/>
                      </a:lnTo>
                      <a:lnTo>
                        <a:pt x="288" y="450"/>
                      </a:lnTo>
                      <a:lnTo>
                        <a:pt x="284" y="442"/>
                      </a:lnTo>
                      <a:lnTo>
                        <a:pt x="281" y="432"/>
                      </a:lnTo>
                      <a:lnTo>
                        <a:pt x="278" y="421"/>
                      </a:lnTo>
                      <a:lnTo>
                        <a:pt x="276" y="410"/>
                      </a:lnTo>
                      <a:close/>
                      <a:moveTo>
                        <a:pt x="170" y="512"/>
                      </a:moveTo>
                      <a:lnTo>
                        <a:pt x="156" y="514"/>
                      </a:lnTo>
                      <a:lnTo>
                        <a:pt x="141" y="514"/>
                      </a:lnTo>
                      <a:lnTo>
                        <a:pt x="133" y="513"/>
                      </a:lnTo>
                      <a:lnTo>
                        <a:pt x="125" y="512"/>
                      </a:lnTo>
                      <a:lnTo>
                        <a:pt x="118" y="510"/>
                      </a:lnTo>
                      <a:lnTo>
                        <a:pt x="110" y="508"/>
                      </a:lnTo>
                      <a:lnTo>
                        <a:pt x="103" y="505"/>
                      </a:lnTo>
                      <a:lnTo>
                        <a:pt x="95" y="502"/>
                      </a:lnTo>
                      <a:lnTo>
                        <a:pt x="89" y="497"/>
                      </a:lnTo>
                      <a:lnTo>
                        <a:pt x="81" y="492"/>
                      </a:lnTo>
                      <a:lnTo>
                        <a:pt x="75" y="485"/>
                      </a:lnTo>
                      <a:lnTo>
                        <a:pt x="68" y="479"/>
                      </a:lnTo>
                      <a:lnTo>
                        <a:pt x="62" y="472"/>
                      </a:lnTo>
                      <a:lnTo>
                        <a:pt x="57" y="463"/>
                      </a:lnTo>
                      <a:lnTo>
                        <a:pt x="67" y="460"/>
                      </a:lnTo>
                      <a:lnTo>
                        <a:pt x="77" y="453"/>
                      </a:lnTo>
                      <a:lnTo>
                        <a:pt x="87" y="447"/>
                      </a:lnTo>
                      <a:lnTo>
                        <a:pt x="95" y="438"/>
                      </a:lnTo>
                      <a:lnTo>
                        <a:pt x="103" y="429"/>
                      </a:lnTo>
                      <a:lnTo>
                        <a:pt x="109" y="418"/>
                      </a:lnTo>
                      <a:lnTo>
                        <a:pt x="115" y="406"/>
                      </a:lnTo>
                      <a:lnTo>
                        <a:pt x="122" y="393"/>
                      </a:lnTo>
                      <a:lnTo>
                        <a:pt x="133" y="365"/>
                      </a:lnTo>
                      <a:lnTo>
                        <a:pt x="141" y="335"/>
                      </a:lnTo>
                      <a:lnTo>
                        <a:pt x="150" y="302"/>
                      </a:lnTo>
                      <a:lnTo>
                        <a:pt x="157" y="269"/>
                      </a:lnTo>
                      <a:lnTo>
                        <a:pt x="166" y="234"/>
                      </a:lnTo>
                      <a:lnTo>
                        <a:pt x="174" y="199"/>
                      </a:lnTo>
                      <a:lnTo>
                        <a:pt x="180" y="181"/>
                      </a:lnTo>
                      <a:lnTo>
                        <a:pt x="185" y="165"/>
                      </a:lnTo>
                      <a:lnTo>
                        <a:pt x="191" y="148"/>
                      </a:lnTo>
                      <a:lnTo>
                        <a:pt x="197" y="132"/>
                      </a:lnTo>
                      <a:lnTo>
                        <a:pt x="203" y="117"/>
                      </a:lnTo>
                      <a:lnTo>
                        <a:pt x="211" y="103"/>
                      </a:lnTo>
                      <a:lnTo>
                        <a:pt x="218" y="89"/>
                      </a:lnTo>
                      <a:lnTo>
                        <a:pt x="227" y="77"/>
                      </a:lnTo>
                      <a:lnTo>
                        <a:pt x="237" y="66"/>
                      </a:lnTo>
                      <a:lnTo>
                        <a:pt x="247" y="56"/>
                      </a:lnTo>
                      <a:lnTo>
                        <a:pt x="258" y="48"/>
                      </a:lnTo>
                      <a:lnTo>
                        <a:pt x="271" y="41"/>
                      </a:lnTo>
                      <a:lnTo>
                        <a:pt x="278" y="37"/>
                      </a:lnTo>
                      <a:lnTo>
                        <a:pt x="287" y="35"/>
                      </a:lnTo>
                      <a:lnTo>
                        <a:pt x="296" y="33"/>
                      </a:lnTo>
                      <a:lnTo>
                        <a:pt x="305" y="31"/>
                      </a:lnTo>
                      <a:lnTo>
                        <a:pt x="315" y="31"/>
                      </a:lnTo>
                      <a:lnTo>
                        <a:pt x="325" y="31"/>
                      </a:lnTo>
                      <a:lnTo>
                        <a:pt x="334" y="31"/>
                      </a:lnTo>
                      <a:lnTo>
                        <a:pt x="345" y="32"/>
                      </a:lnTo>
                      <a:lnTo>
                        <a:pt x="357" y="34"/>
                      </a:lnTo>
                      <a:lnTo>
                        <a:pt x="367" y="37"/>
                      </a:lnTo>
                      <a:lnTo>
                        <a:pt x="379" y="41"/>
                      </a:lnTo>
                      <a:lnTo>
                        <a:pt x="391" y="44"/>
                      </a:lnTo>
                      <a:lnTo>
                        <a:pt x="417" y="55"/>
                      </a:lnTo>
                      <a:lnTo>
                        <a:pt x="445" y="66"/>
                      </a:lnTo>
                      <a:lnTo>
                        <a:pt x="448" y="67"/>
                      </a:lnTo>
                      <a:lnTo>
                        <a:pt x="451" y="68"/>
                      </a:lnTo>
                      <a:lnTo>
                        <a:pt x="454" y="67"/>
                      </a:lnTo>
                      <a:lnTo>
                        <a:pt x="458" y="66"/>
                      </a:lnTo>
                      <a:lnTo>
                        <a:pt x="484" y="53"/>
                      </a:lnTo>
                      <a:lnTo>
                        <a:pt x="510" y="44"/>
                      </a:lnTo>
                      <a:lnTo>
                        <a:pt x="522" y="41"/>
                      </a:lnTo>
                      <a:lnTo>
                        <a:pt x="534" y="36"/>
                      </a:lnTo>
                      <a:lnTo>
                        <a:pt x="545" y="34"/>
                      </a:lnTo>
                      <a:lnTo>
                        <a:pt x="556" y="32"/>
                      </a:lnTo>
                      <a:lnTo>
                        <a:pt x="567" y="31"/>
                      </a:lnTo>
                      <a:lnTo>
                        <a:pt x="578" y="31"/>
                      </a:lnTo>
                      <a:lnTo>
                        <a:pt x="587" y="31"/>
                      </a:lnTo>
                      <a:lnTo>
                        <a:pt x="597" y="31"/>
                      </a:lnTo>
                      <a:lnTo>
                        <a:pt x="605" y="33"/>
                      </a:lnTo>
                      <a:lnTo>
                        <a:pt x="615" y="35"/>
                      </a:lnTo>
                      <a:lnTo>
                        <a:pt x="623" y="37"/>
                      </a:lnTo>
                      <a:lnTo>
                        <a:pt x="631" y="41"/>
                      </a:lnTo>
                      <a:lnTo>
                        <a:pt x="643" y="48"/>
                      </a:lnTo>
                      <a:lnTo>
                        <a:pt x="655" y="56"/>
                      </a:lnTo>
                      <a:lnTo>
                        <a:pt x="664" y="66"/>
                      </a:lnTo>
                      <a:lnTo>
                        <a:pt x="674" y="77"/>
                      </a:lnTo>
                      <a:lnTo>
                        <a:pt x="683" y="89"/>
                      </a:lnTo>
                      <a:lnTo>
                        <a:pt x="691" y="103"/>
                      </a:lnTo>
                      <a:lnTo>
                        <a:pt x="699" y="117"/>
                      </a:lnTo>
                      <a:lnTo>
                        <a:pt x="705" y="132"/>
                      </a:lnTo>
                      <a:lnTo>
                        <a:pt x="712" y="148"/>
                      </a:lnTo>
                      <a:lnTo>
                        <a:pt x="717" y="165"/>
                      </a:lnTo>
                      <a:lnTo>
                        <a:pt x="722" y="181"/>
                      </a:lnTo>
                      <a:lnTo>
                        <a:pt x="727" y="199"/>
                      </a:lnTo>
                      <a:lnTo>
                        <a:pt x="736" y="234"/>
                      </a:lnTo>
                      <a:lnTo>
                        <a:pt x="744" y="269"/>
                      </a:lnTo>
                      <a:lnTo>
                        <a:pt x="752" y="302"/>
                      </a:lnTo>
                      <a:lnTo>
                        <a:pt x="760" y="335"/>
                      </a:lnTo>
                      <a:lnTo>
                        <a:pt x="770" y="365"/>
                      </a:lnTo>
                      <a:lnTo>
                        <a:pt x="780" y="393"/>
                      </a:lnTo>
                      <a:lnTo>
                        <a:pt x="786" y="406"/>
                      </a:lnTo>
                      <a:lnTo>
                        <a:pt x="792" y="418"/>
                      </a:lnTo>
                      <a:lnTo>
                        <a:pt x="800" y="429"/>
                      </a:lnTo>
                      <a:lnTo>
                        <a:pt x="807" y="438"/>
                      </a:lnTo>
                      <a:lnTo>
                        <a:pt x="816" y="447"/>
                      </a:lnTo>
                      <a:lnTo>
                        <a:pt x="824" y="453"/>
                      </a:lnTo>
                      <a:lnTo>
                        <a:pt x="834" y="460"/>
                      </a:lnTo>
                      <a:lnTo>
                        <a:pt x="845" y="463"/>
                      </a:lnTo>
                      <a:lnTo>
                        <a:pt x="839" y="472"/>
                      </a:lnTo>
                      <a:lnTo>
                        <a:pt x="834" y="479"/>
                      </a:lnTo>
                      <a:lnTo>
                        <a:pt x="827" y="485"/>
                      </a:lnTo>
                      <a:lnTo>
                        <a:pt x="821" y="492"/>
                      </a:lnTo>
                      <a:lnTo>
                        <a:pt x="813" y="497"/>
                      </a:lnTo>
                      <a:lnTo>
                        <a:pt x="806" y="502"/>
                      </a:lnTo>
                      <a:lnTo>
                        <a:pt x="800" y="505"/>
                      </a:lnTo>
                      <a:lnTo>
                        <a:pt x="792" y="508"/>
                      </a:lnTo>
                      <a:lnTo>
                        <a:pt x="785" y="510"/>
                      </a:lnTo>
                      <a:lnTo>
                        <a:pt x="776" y="512"/>
                      </a:lnTo>
                      <a:lnTo>
                        <a:pt x="768" y="513"/>
                      </a:lnTo>
                      <a:lnTo>
                        <a:pt x="761" y="514"/>
                      </a:lnTo>
                      <a:lnTo>
                        <a:pt x="746" y="514"/>
                      </a:lnTo>
                      <a:lnTo>
                        <a:pt x="732" y="512"/>
                      </a:lnTo>
                      <a:lnTo>
                        <a:pt x="717" y="508"/>
                      </a:lnTo>
                      <a:lnTo>
                        <a:pt x="702" y="502"/>
                      </a:lnTo>
                      <a:lnTo>
                        <a:pt x="696" y="498"/>
                      </a:lnTo>
                      <a:lnTo>
                        <a:pt x="689" y="494"/>
                      </a:lnTo>
                      <a:lnTo>
                        <a:pt x="683" y="490"/>
                      </a:lnTo>
                      <a:lnTo>
                        <a:pt x="677" y="484"/>
                      </a:lnTo>
                      <a:lnTo>
                        <a:pt x="672" y="479"/>
                      </a:lnTo>
                      <a:lnTo>
                        <a:pt x="667" y="474"/>
                      </a:lnTo>
                      <a:lnTo>
                        <a:pt x="662" y="467"/>
                      </a:lnTo>
                      <a:lnTo>
                        <a:pt x="659" y="461"/>
                      </a:lnTo>
                      <a:lnTo>
                        <a:pt x="656" y="454"/>
                      </a:lnTo>
                      <a:lnTo>
                        <a:pt x="654" y="447"/>
                      </a:lnTo>
                      <a:lnTo>
                        <a:pt x="653" y="440"/>
                      </a:lnTo>
                      <a:lnTo>
                        <a:pt x="652" y="432"/>
                      </a:lnTo>
                      <a:lnTo>
                        <a:pt x="652" y="432"/>
                      </a:lnTo>
                      <a:lnTo>
                        <a:pt x="652" y="432"/>
                      </a:lnTo>
                      <a:lnTo>
                        <a:pt x="653" y="430"/>
                      </a:lnTo>
                      <a:lnTo>
                        <a:pt x="653" y="427"/>
                      </a:lnTo>
                      <a:lnTo>
                        <a:pt x="659" y="425"/>
                      </a:lnTo>
                      <a:lnTo>
                        <a:pt x="663" y="423"/>
                      </a:lnTo>
                      <a:lnTo>
                        <a:pt x="669" y="420"/>
                      </a:lnTo>
                      <a:lnTo>
                        <a:pt x="673" y="417"/>
                      </a:lnTo>
                      <a:lnTo>
                        <a:pt x="681" y="409"/>
                      </a:lnTo>
                      <a:lnTo>
                        <a:pt x="687" y="401"/>
                      </a:lnTo>
                      <a:lnTo>
                        <a:pt x="691" y="391"/>
                      </a:lnTo>
                      <a:lnTo>
                        <a:pt x="696" y="379"/>
                      </a:lnTo>
                      <a:lnTo>
                        <a:pt x="698" y="369"/>
                      </a:lnTo>
                      <a:lnTo>
                        <a:pt x="699" y="357"/>
                      </a:lnTo>
                      <a:lnTo>
                        <a:pt x="698" y="345"/>
                      </a:lnTo>
                      <a:lnTo>
                        <a:pt x="696" y="333"/>
                      </a:lnTo>
                      <a:lnTo>
                        <a:pt x="691" y="323"/>
                      </a:lnTo>
                      <a:lnTo>
                        <a:pt x="687" y="312"/>
                      </a:lnTo>
                      <a:lnTo>
                        <a:pt x="681" y="303"/>
                      </a:lnTo>
                      <a:lnTo>
                        <a:pt x="672" y="296"/>
                      </a:lnTo>
                      <a:lnTo>
                        <a:pt x="668" y="293"/>
                      </a:lnTo>
                      <a:lnTo>
                        <a:pt x="663" y="289"/>
                      </a:lnTo>
                      <a:lnTo>
                        <a:pt x="658" y="287"/>
                      </a:lnTo>
                      <a:lnTo>
                        <a:pt x="653" y="286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10"/>
                      </a:lnTo>
                      <a:lnTo>
                        <a:pt x="622" y="209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6"/>
                      </a:lnTo>
                      <a:lnTo>
                        <a:pt x="552" y="204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4"/>
                      </a:lnTo>
                      <a:lnTo>
                        <a:pt x="509" y="190"/>
                      </a:lnTo>
                      <a:lnTo>
                        <a:pt x="501" y="185"/>
                      </a:lnTo>
                      <a:lnTo>
                        <a:pt x="495" y="181"/>
                      </a:lnTo>
                      <a:lnTo>
                        <a:pt x="491" y="177"/>
                      </a:lnTo>
                      <a:lnTo>
                        <a:pt x="485" y="171"/>
                      </a:lnTo>
                      <a:lnTo>
                        <a:pt x="479" y="163"/>
                      </a:lnTo>
                      <a:lnTo>
                        <a:pt x="474" y="154"/>
                      </a:lnTo>
                      <a:lnTo>
                        <a:pt x="468" y="145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5"/>
                      </a:lnTo>
                      <a:lnTo>
                        <a:pt x="429" y="154"/>
                      </a:lnTo>
                      <a:lnTo>
                        <a:pt x="423" y="163"/>
                      </a:lnTo>
                      <a:lnTo>
                        <a:pt x="416" y="171"/>
                      </a:lnTo>
                      <a:lnTo>
                        <a:pt x="411" y="177"/>
                      </a:lnTo>
                      <a:lnTo>
                        <a:pt x="406" y="181"/>
                      </a:lnTo>
                      <a:lnTo>
                        <a:pt x="400" y="185"/>
                      </a:lnTo>
                      <a:lnTo>
                        <a:pt x="393" y="190"/>
                      </a:lnTo>
                      <a:lnTo>
                        <a:pt x="385" y="194"/>
                      </a:lnTo>
                      <a:lnTo>
                        <a:pt x="374" y="197"/>
                      </a:lnTo>
                      <a:lnTo>
                        <a:pt x="363" y="200"/>
                      </a:lnTo>
                      <a:lnTo>
                        <a:pt x="350" y="204"/>
                      </a:lnTo>
                      <a:lnTo>
                        <a:pt x="335" y="206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9"/>
                      </a:lnTo>
                      <a:lnTo>
                        <a:pt x="275" y="210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286"/>
                      </a:lnTo>
                      <a:lnTo>
                        <a:pt x="240" y="289"/>
                      </a:lnTo>
                      <a:lnTo>
                        <a:pt x="231" y="294"/>
                      </a:lnTo>
                      <a:lnTo>
                        <a:pt x="224" y="301"/>
                      </a:lnTo>
                      <a:lnTo>
                        <a:pt x="216" y="309"/>
                      </a:lnTo>
                      <a:lnTo>
                        <a:pt x="211" y="319"/>
                      </a:lnTo>
                      <a:lnTo>
                        <a:pt x="207" y="331"/>
                      </a:lnTo>
                      <a:lnTo>
                        <a:pt x="204" y="343"/>
                      </a:lnTo>
                      <a:lnTo>
                        <a:pt x="203" y="357"/>
                      </a:lnTo>
                      <a:lnTo>
                        <a:pt x="204" y="369"/>
                      </a:lnTo>
                      <a:lnTo>
                        <a:pt x="207" y="379"/>
                      </a:lnTo>
                      <a:lnTo>
                        <a:pt x="210" y="391"/>
                      </a:lnTo>
                      <a:lnTo>
                        <a:pt x="215" y="401"/>
                      </a:lnTo>
                      <a:lnTo>
                        <a:pt x="222" y="409"/>
                      </a:lnTo>
                      <a:lnTo>
                        <a:pt x="229" y="417"/>
                      </a:lnTo>
                      <a:lnTo>
                        <a:pt x="233" y="420"/>
                      </a:lnTo>
                      <a:lnTo>
                        <a:pt x="238" y="423"/>
                      </a:lnTo>
                      <a:lnTo>
                        <a:pt x="243" y="425"/>
                      </a:lnTo>
                      <a:lnTo>
                        <a:pt x="248" y="427"/>
                      </a:lnTo>
                      <a:lnTo>
                        <a:pt x="250" y="430"/>
                      </a:lnTo>
                      <a:lnTo>
                        <a:pt x="251" y="433"/>
                      </a:lnTo>
                      <a:lnTo>
                        <a:pt x="250" y="440"/>
                      </a:lnTo>
                      <a:lnTo>
                        <a:pt x="248" y="448"/>
                      </a:lnTo>
                      <a:lnTo>
                        <a:pt x="246" y="455"/>
                      </a:lnTo>
                      <a:lnTo>
                        <a:pt x="243" y="462"/>
                      </a:lnTo>
                      <a:lnTo>
                        <a:pt x="240" y="468"/>
                      </a:lnTo>
                      <a:lnTo>
                        <a:pt x="236" y="474"/>
                      </a:lnTo>
                      <a:lnTo>
                        <a:pt x="230" y="480"/>
                      </a:lnTo>
                      <a:lnTo>
                        <a:pt x="225" y="485"/>
                      </a:lnTo>
                      <a:lnTo>
                        <a:pt x="219" y="490"/>
                      </a:lnTo>
                      <a:lnTo>
                        <a:pt x="213" y="494"/>
                      </a:lnTo>
                      <a:lnTo>
                        <a:pt x="207" y="498"/>
                      </a:lnTo>
                      <a:lnTo>
                        <a:pt x="199" y="502"/>
                      </a:lnTo>
                      <a:lnTo>
                        <a:pt x="185" y="508"/>
                      </a:lnTo>
                      <a:lnTo>
                        <a:pt x="170" y="512"/>
                      </a:lnTo>
                      <a:close/>
                      <a:moveTo>
                        <a:pt x="698" y="603"/>
                      </a:moveTo>
                      <a:lnTo>
                        <a:pt x="698" y="603"/>
                      </a:lnTo>
                      <a:lnTo>
                        <a:pt x="697" y="603"/>
                      </a:lnTo>
                      <a:lnTo>
                        <a:pt x="682" y="597"/>
                      </a:lnTo>
                      <a:lnTo>
                        <a:pt x="667" y="591"/>
                      </a:lnTo>
                      <a:lnTo>
                        <a:pt x="651" y="584"/>
                      </a:lnTo>
                      <a:lnTo>
                        <a:pt x="634" y="578"/>
                      </a:lnTo>
                      <a:lnTo>
                        <a:pt x="619" y="571"/>
                      </a:lnTo>
                      <a:lnTo>
                        <a:pt x="604" y="565"/>
                      </a:lnTo>
                      <a:lnTo>
                        <a:pt x="589" y="558"/>
                      </a:lnTo>
                      <a:lnTo>
                        <a:pt x="573" y="552"/>
                      </a:lnTo>
                      <a:lnTo>
                        <a:pt x="592" y="536"/>
                      </a:lnTo>
                      <a:lnTo>
                        <a:pt x="608" y="518"/>
                      </a:lnTo>
                      <a:lnTo>
                        <a:pt x="615" y="508"/>
                      </a:lnTo>
                      <a:lnTo>
                        <a:pt x="622" y="498"/>
                      </a:lnTo>
                      <a:lnTo>
                        <a:pt x="628" y="489"/>
                      </a:lnTo>
                      <a:lnTo>
                        <a:pt x="634" y="478"/>
                      </a:lnTo>
                      <a:lnTo>
                        <a:pt x="641" y="490"/>
                      </a:lnTo>
                      <a:lnTo>
                        <a:pt x="649" y="499"/>
                      </a:lnTo>
                      <a:lnTo>
                        <a:pt x="660" y="509"/>
                      </a:lnTo>
                      <a:lnTo>
                        <a:pt x="671" y="518"/>
                      </a:lnTo>
                      <a:lnTo>
                        <a:pt x="683" y="526"/>
                      </a:lnTo>
                      <a:lnTo>
                        <a:pt x="697" y="533"/>
                      </a:lnTo>
                      <a:lnTo>
                        <a:pt x="711" y="538"/>
                      </a:lnTo>
                      <a:lnTo>
                        <a:pt x="726" y="541"/>
                      </a:lnTo>
                      <a:lnTo>
                        <a:pt x="736" y="543"/>
                      </a:lnTo>
                      <a:lnTo>
                        <a:pt x="746" y="544"/>
                      </a:lnTo>
                      <a:lnTo>
                        <a:pt x="757" y="544"/>
                      </a:lnTo>
                      <a:lnTo>
                        <a:pt x="767" y="544"/>
                      </a:lnTo>
                      <a:lnTo>
                        <a:pt x="779" y="542"/>
                      </a:lnTo>
                      <a:lnTo>
                        <a:pt x="790" y="540"/>
                      </a:lnTo>
                      <a:lnTo>
                        <a:pt x="801" y="537"/>
                      </a:lnTo>
                      <a:lnTo>
                        <a:pt x="811" y="533"/>
                      </a:lnTo>
                      <a:lnTo>
                        <a:pt x="822" y="527"/>
                      </a:lnTo>
                      <a:lnTo>
                        <a:pt x="832" y="522"/>
                      </a:lnTo>
                      <a:lnTo>
                        <a:pt x="841" y="514"/>
                      </a:lnTo>
                      <a:lnTo>
                        <a:pt x="851" y="505"/>
                      </a:lnTo>
                      <a:lnTo>
                        <a:pt x="860" y="495"/>
                      </a:lnTo>
                      <a:lnTo>
                        <a:pt x="868" y="484"/>
                      </a:lnTo>
                      <a:lnTo>
                        <a:pt x="876" y="472"/>
                      </a:lnTo>
                      <a:lnTo>
                        <a:pt x="882" y="458"/>
                      </a:lnTo>
                      <a:lnTo>
                        <a:pt x="883" y="453"/>
                      </a:lnTo>
                      <a:lnTo>
                        <a:pt x="883" y="450"/>
                      </a:lnTo>
                      <a:lnTo>
                        <a:pt x="882" y="447"/>
                      </a:lnTo>
                      <a:lnTo>
                        <a:pt x="881" y="443"/>
                      </a:lnTo>
                      <a:lnTo>
                        <a:pt x="878" y="440"/>
                      </a:lnTo>
                      <a:lnTo>
                        <a:pt x="876" y="438"/>
                      </a:lnTo>
                      <a:lnTo>
                        <a:pt x="871" y="437"/>
                      </a:lnTo>
                      <a:lnTo>
                        <a:pt x="868" y="436"/>
                      </a:lnTo>
                      <a:lnTo>
                        <a:pt x="859" y="435"/>
                      </a:lnTo>
                      <a:lnTo>
                        <a:pt x="849" y="433"/>
                      </a:lnTo>
                      <a:lnTo>
                        <a:pt x="841" y="429"/>
                      </a:lnTo>
                      <a:lnTo>
                        <a:pt x="834" y="422"/>
                      </a:lnTo>
                      <a:lnTo>
                        <a:pt x="826" y="415"/>
                      </a:lnTo>
                      <a:lnTo>
                        <a:pt x="820" y="406"/>
                      </a:lnTo>
                      <a:lnTo>
                        <a:pt x="813" y="395"/>
                      </a:lnTo>
                      <a:lnTo>
                        <a:pt x="808" y="384"/>
                      </a:lnTo>
                      <a:lnTo>
                        <a:pt x="804" y="372"/>
                      </a:lnTo>
                      <a:lnTo>
                        <a:pt x="798" y="358"/>
                      </a:lnTo>
                      <a:lnTo>
                        <a:pt x="794" y="344"/>
                      </a:lnTo>
                      <a:lnTo>
                        <a:pt x="790" y="329"/>
                      </a:lnTo>
                      <a:lnTo>
                        <a:pt x="781" y="297"/>
                      </a:lnTo>
                      <a:lnTo>
                        <a:pt x="774" y="261"/>
                      </a:lnTo>
                      <a:lnTo>
                        <a:pt x="764" y="225"/>
                      </a:lnTo>
                      <a:lnTo>
                        <a:pt x="755" y="186"/>
                      </a:lnTo>
                      <a:lnTo>
                        <a:pt x="749" y="168"/>
                      </a:lnTo>
                      <a:lnTo>
                        <a:pt x="744" y="150"/>
                      </a:lnTo>
                      <a:lnTo>
                        <a:pt x="737" y="133"/>
                      </a:lnTo>
                      <a:lnTo>
                        <a:pt x="731" y="115"/>
                      </a:lnTo>
                      <a:lnTo>
                        <a:pt x="722" y="98"/>
                      </a:lnTo>
                      <a:lnTo>
                        <a:pt x="715" y="82"/>
                      </a:lnTo>
                      <a:lnTo>
                        <a:pt x="705" y="68"/>
                      </a:lnTo>
                      <a:lnTo>
                        <a:pt x="696" y="55"/>
                      </a:lnTo>
                      <a:lnTo>
                        <a:pt x="684" y="43"/>
                      </a:lnTo>
                      <a:lnTo>
                        <a:pt x="672" y="31"/>
                      </a:lnTo>
                      <a:lnTo>
                        <a:pt x="659" y="21"/>
                      </a:lnTo>
                      <a:lnTo>
                        <a:pt x="644" y="14"/>
                      </a:lnTo>
                      <a:lnTo>
                        <a:pt x="634" y="9"/>
                      </a:lnTo>
                      <a:lnTo>
                        <a:pt x="625" y="6"/>
                      </a:lnTo>
                      <a:lnTo>
                        <a:pt x="615" y="4"/>
                      </a:lnTo>
                      <a:lnTo>
                        <a:pt x="604" y="2"/>
                      </a:lnTo>
                      <a:lnTo>
                        <a:pt x="594" y="1"/>
                      </a:lnTo>
                      <a:lnTo>
                        <a:pt x="582" y="0"/>
                      </a:lnTo>
                      <a:lnTo>
                        <a:pt x="571" y="1"/>
                      </a:lnTo>
                      <a:lnTo>
                        <a:pt x="558" y="2"/>
                      </a:lnTo>
                      <a:lnTo>
                        <a:pt x="547" y="3"/>
                      </a:lnTo>
                      <a:lnTo>
                        <a:pt x="534" y="6"/>
                      </a:lnTo>
                      <a:lnTo>
                        <a:pt x="521" y="9"/>
                      </a:lnTo>
                      <a:lnTo>
                        <a:pt x="508" y="13"/>
                      </a:lnTo>
                      <a:lnTo>
                        <a:pt x="494" y="18"/>
                      </a:lnTo>
                      <a:lnTo>
                        <a:pt x="480" y="23"/>
                      </a:lnTo>
                      <a:lnTo>
                        <a:pt x="466" y="30"/>
                      </a:lnTo>
                      <a:lnTo>
                        <a:pt x="451" y="36"/>
                      </a:lnTo>
                      <a:lnTo>
                        <a:pt x="436" y="30"/>
                      </a:lnTo>
                      <a:lnTo>
                        <a:pt x="422" y="23"/>
                      </a:lnTo>
                      <a:lnTo>
                        <a:pt x="407" y="18"/>
                      </a:lnTo>
                      <a:lnTo>
                        <a:pt x="394" y="13"/>
                      </a:lnTo>
                      <a:lnTo>
                        <a:pt x="380" y="9"/>
                      </a:lnTo>
                      <a:lnTo>
                        <a:pt x="367" y="6"/>
                      </a:lnTo>
                      <a:lnTo>
                        <a:pt x="356" y="3"/>
                      </a:lnTo>
                      <a:lnTo>
                        <a:pt x="343" y="2"/>
                      </a:lnTo>
                      <a:lnTo>
                        <a:pt x="331" y="1"/>
                      </a:lnTo>
                      <a:lnTo>
                        <a:pt x="319" y="0"/>
                      </a:lnTo>
                      <a:lnTo>
                        <a:pt x="308" y="1"/>
                      </a:lnTo>
                      <a:lnTo>
                        <a:pt x="298" y="2"/>
                      </a:lnTo>
                      <a:lnTo>
                        <a:pt x="287" y="4"/>
                      </a:lnTo>
                      <a:lnTo>
                        <a:pt x="277" y="6"/>
                      </a:lnTo>
                      <a:lnTo>
                        <a:pt x="268" y="9"/>
                      </a:lnTo>
                      <a:lnTo>
                        <a:pt x="258" y="14"/>
                      </a:lnTo>
                      <a:lnTo>
                        <a:pt x="243" y="21"/>
                      </a:lnTo>
                      <a:lnTo>
                        <a:pt x="230" y="31"/>
                      </a:lnTo>
                      <a:lnTo>
                        <a:pt x="217" y="43"/>
                      </a:lnTo>
                      <a:lnTo>
                        <a:pt x="207" y="55"/>
                      </a:lnTo>
                      <a:lnTo>
                        <a:pt x="197" y="68"/>
                      </a:lnTo>
                      <a:lnTo>
                        <a:pt x="187" y="82"/>
                      </a:lnTo>
                      <a:lnTo>
                        <a:pt x="179" y="98"/>
                      </a:lnTo>
                      <a:lnTo>
                        <a:pt x="171" y="115"/>
                      </a:lnTo>
                      <a:lnTo>
                        <a:pt x="165" y="133"/>
                      </a:lnTo>
                      <a:lnTo>
                        <a:pt x="158" y="150"/>
                      </a:lnTo>
                      <a:lnTo>
                        <a:pt x="152" y="168"/>
                      </a:lnTo>
                      <a:lnTo>
                        <a:pt x="147" y="186"/>
                      </a:lnTo>
                      <a:lnTo>
                        <a:pt x="137" y="225"/>
                      </a:lnTo>
                      <a:lnTo>
                        <a:pt x="128" y="261"/>
                      </a:lnTo>
                      <a:lnTo>
                        <a:pt x="121" y="297"/>
                      </a:lnTo>
                      <a:lnTo>
                        <a:pt x="112" y="329"/>
                      </a:lnTo>
                      <a:lnTo>
                        <a:pt x="108" y="344"/>
                      </a:lnTo>
                      <a:lnTo>
                        <a:pt x="104" y="358"/>
                      </a:lnTo>
                      <a:lnTo>
                        <a:pt x="98" y="372"/>
                      </a:lnTo>
                      <a:lnTo>
                        <a:pt x="93" y="384"/>
                      </a:lnTo>
                      <a:lnTo>
                        <a:pt x="88" y="395"/>
                      </a:lnTo>
                      <a:lnTo>
                        <a:pt x="82" y="406"/>
                      </a:lnTo>
                      <a:lnTo>
                        <a:pt x="76" y="415"/>
                      </a:lnTo>
                      <a:lnTo>
                        <a:pt x="68" y="422"/>
                      </a:lnTo>
                      <a:lnTo>
                        <a:pt x="61" y="429"/>
                      </a:lnTo>
                      <a:lnTo>
                        <a:pt x="52" y="433"/>
                      </a:lnTo>
                      <a:lnTo>
                        <a:pt x="44" y="435"/>
                      </a:lnTo>
                      <a:lnTo>
                        <a:pt x="34" y="436"/>
                      </a:lnTo>
                      <a:lnTo>
                        <a:pt x="30" y="436"/>
                      </a:lnTo>
                      <a:lnTo>
                        <a:pt x="26" y="438"/>
                      </a:lnTo>
                      <a:lnTo>
                        <a:pt x="23" y="440"/>
                      </a:lnTo>
                      <a:lnTo>
                        <a:pt x="21" y="443"/>
                      </a:lnTo>
                      <a:lnTo>
                        <a:pt x="19" y="446"/>
                      </a:lnTo>
                      <a:lnTo>
                        <a:pt x="19" y="450"/>
                      </a:lnTo>
                      <a:lnTo>
                        <a:pt x="19" y="453"/>
                      </a:lnTo>
                      <a:lnTo>
                        <a:pt x="20" y="458"/>
                      </a:lnTo>
                      <a:lnTo>
                        <a:pt x="25" y="469"/>
                      </a:lnTo>
                      <a:lnTo>
                        <a:pt x="32" y="479"/>
                      </a:lnTo>
                      <a:lnTo>
                        <a:pt x="38" y="490"/>
                      </a:lnTo>
                      <a:lnTo>
                        <a:pt x="45" y="498"/>
                      </a:lnTo>
                      <a:lnTo>
                        <a:pt x="52" y="506"/>
                      </a:lnTo>
                      <a:lnTo>
                        <a:pt x="60" y="513"/>
                      </a:lnTo>
                      <a:lnTo>
                        <a:pt x="67" y="520"/>
                      </a:lnTo>
                      <a:lnTo>
                        <a:pt x="76" y="525"/>
                      </a:lnTo>
                      <a:lnTo>
                        <a:pt x="84" y="529"/>
                      </a:lnTo>
                      <a:lnTo>
                        <a:pt x="93" y="534"/>
                      </a:lnTo>
                      <a:lnTo>
                        <a:pt x="102" y="537"/>
                      </a:lnTo>
                      <a:lnTo>
                        <a:pt x="110" y="540"/>
                      </a:lnTo>
                      <a:lnTo>
                        <a:pt x="120" y="542"/>
                      </a:lnTo>
                      <a:lnTo>
                        <a:pt x="128" y="543"/>
                      </a:lnTo>
                      <a:lnTo>
                        <a:pt x="137" y="544"/>
                      </a:lnTo>
                      <a:lnTo>
                        <a:pt x="147" y="544"/>
                      </a:lnTo>
                      <a:lnTo>
                        <a:pt x="162" y="543"/>
                      </a:lnTo>
                      <a:lnTo>
                        <a:pt x="177" y="541"/>
                      </a:lnTo>
                      <a:lnTo>
                        <a:pt x="192" y="538"/>
                      </a:lnTo>
                      <a:lnTo>
                        <a:pt x="206" y="533"/>
                      </a:lnTo>
                      <a:lnTo>
                        <a:pt x="218" y="526"/>
                      </a:lnTo>
                      <a:lnTo>
                        <a:pt x="231" y="519"/>
                      </a:lnTo>
                      <a:lnTo>
                        <a:pt x="242" y="510"/>
                      </a:lnTo>
                      <a:lnTo>
                        <a:pt x="252" y="501"/>
                      </a:lnTo>
                      <a:lnTo>
                        <a:pt x="260" y="490"/>
                      </a:lnTo>
                      <a:lnTo>
                        <a:pt x="268" y="479"/>
                      </a:lnTo>
                      <a:lnTo>
                        <a:pt x="274" y="489"/>
                      </a:lnTo>
                      <a:lnTo>
                        <a:pt x="281" y="499"/>
                      </a:lnTo>
                      <a:lnTo>
                        <a:pt x="287" y="509"/>
                      </a:lnTo>
                      <a:lnTo>
                        <a:pt x="295" y="518"/>
                      </a:lnTo>
                      <a:lnTo>
                        <a:pt x="311" y="536"/>
                      </a:lnTo>
                      <a:lnTo>
                        <a:pt x="328" y="552"/>
                      </a:lnTo>
                      <a:lnTo>
                        <a:pt x="313" y="558"/>
                      </a:lnTo>
                      <a:lnTo>
                        <a:pt x="299" y="564"/>
                      </a:lnTo>
                      <a:lnTo>
                        <a:pt x="284" y="570"/>
                      </a:lnTo>
                      <a:lnTo>
                        <a:pt x="269" y="577"/>
                      </a:lnTo>
                      <a:lnTo>
                        <a:pt x="253" y="583"/>
                      </a:lnTo>
                      <a:lnTo>
                        <a:pt x="237" y="591"/>
                      </a:lnTo>
                      <a:lnTo>
                        <a:pt x="221" y="597"/>
                      </a:lnTo>
                      <a:lnTo>
                        <a:pt x="204" y="603"/>
                      </a:lnTo>
                      <a:lnTo>
                        <a:pt x="204" y="603"/>
                      </a:lnTo>
                      <a:lnTo>
                        <a:pt x="204" y="603"/>
                      </a:lnTo>
                      <a:lnTo>
                        <a:pt x="183" y="613"/>
                      </a:lnTo>
                      <a:lnTo>
                        <a:pt x="163" y="623"/>
                      </a:lnTo>
                      <a:lnTo>
                        <a:pt x="142" y="632"/>
                      </a:lnTo>
                      <a:lnTo>
                        <a:pt x="124" y="643"/>
                      </a:lnTo>
                      <a:lnTo>
                        <a:pt x="106" y="653"/>
                      </a:lnTo>
                      <a:lnTo>
                        <a:pt x="89" y="665"/>
                      </a:lnTo>
                      <a:lnTo>
                        <a:pt x="74" y="675"/>
                      </a:lnTo>
                      <a:lnTo>
                        <a:pt x="59" y="687"/>
                      </a:lnTo>
                      <a:lnTo>
                        <a:pt x="46" y="700"/>
                      </a:lnTo>
                      <a:lnTo>
                        <a:pt x="34" y="713"/>
                      </a:lnTo>
                      <a:lnTo>
                        <a:pt x="24" y="728"/>
                      </a:lnTo>
                      <a:lnTo>
                        <a:pt x="16" y="743"/>
                      </a:lnTo>
                      <a:lnTo>
                        <a:pt x="9" y="758"/>
                      </a:lnTo>
                      <a:lnTo>
                        <a:pt x="5" y="775"/>
                      </a:lnTo>
                      <a:lnTo>
                        <a:pt x="2" y="793"/>
                      </a:lnTo>
                      <a:lnTo>
                        <a:pt x="1" y="812"/>
                      </a:lnTo>
                      <a:lnTo>
                        <a:pt x="0" y="883"/>
                      </a:lnTo>
                      <a:lnTo>
                        <a:pt x="902" y="883"/>
                      </a:lnTo>
                      <a:lnTo>
                        <a:pt x="902" y="808"/>
                      </a:lnTo>
                      <a:lnTo>
                        <a:pt x="901" y="790"/>
                      </a:lnTo>
                      <a:lnTo>
                        <a:pt x="898" y="773"/>
                      </a:lnTo>
                      <a:lnTo>
                        <a:pt x="893" y="756"/>
                      </a:lnTo>
                      <a:lnTo>
                        <a:pt x="886" y="741"/>
                      </a:lnTo>
                      <a:lnTo>
                        <a:pt x="878" y="726"/>
                      </a:lnTo>
                      <a:lnTo>
                        <a:pt x="868" y="712"/>
                      </a:lnTo>
                      <a:lnTo>
                        <a:pt x="856" y="699"/>
                      </a:lnTo>
                      <a:lnTo>
                        <a:pt x="842" y="686"/>
                      </a:lnTo>
                      <a:lnTo>
                        <a:pt x="828" y="674"/>
                      </a:lnTo>
                      <a:lnTo>
                        <a:pt x="812" y="663"/>
                      </a:lnTo>
                      <a:lnTo>
                        <a:pt x="796" y="653"/>
                      </a:lnTo>
                      <a:lnTo>
                        <a:pt x="778" y="642"/>
                      </a:lnTo>
                      <a:lnTo>
                        <a:pt x="739" y="623"/>
                      </a:lnTo>
                      <a:lnTo>
                        <a:pt x="698" y="6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173">
                  <a:extLst>
                    <a:ext uri="{FF2B5EF4-FFF2-40B4-BE49-F238E27FC236}">
                      <a16:creationId xmlns:a16="http://schemas.microsoft.com/office/drawing/2014/main" id="{6183E0AE-593C-4795-8D0B-3104F5DE8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925" y="3730625"/>
                  <a:ext cx="33338" cy="15875"/>
                </a:xfrm>
                <a:custGeom>
                  <a:avLst/>
                  <a:gdLst>
                    <a:gd name="T0" fmla="*/ 30 w 105"/>
                    <a:gd name="T1" fmla="*/ 32 h 48"/>
                    <a:gd name="T2" fmla="*/ 38 w 105"/>
                    <a:gd name="T3" fmla="*/ 30 h 48"/>
                    <a:gd name="T4" fmla="*/ 53 w 105"/>
                    <a:gd name="T5" fmla="*/ 30 h 48"/>
                    <a:gd name="T6" fmla="*/ 69 w 105"/>
                    <a:gd name="T7" fmla="*/ 30 h 48"/>
                    <a:gd name="T8" fmla="*/ 75 w 105"/>
                    <a:gd name="T9" fmla="*/ 31 h 48"/>
                    <a:gd name="T10" fmla="*/ 77 w 105"/>
                    <a:gd name="T11" fmla="*/ 36 h 48"/>
                    <a:gd name="T12" fmla="*/ 79 w 105"/>
                    <a:gd name="T13" fmla="*/ 42 h 48"/>
                    <a:gd name="T14" fmla="*/ 83 w 105"/>
                    <a:gd name="T15" fmla="*/ 46 h 48"/>
                    <a:gd name="T16" fmla="*/ 88 w 105"/>
                    <a:gd name="T17" fmla="*/ 48 h 48"/>
                    <a:gd name="T18" fmla="*/ 94 w 105"/>
                    <a:gd name="T19" fmla="*/ 48 h 48"/>
                    <a:gd name="T20" fmla="*/ 99 w 105"/>
                    <a:gd name="T21" fmla="*/ 46 h 48"/>
                    <a:gd name="T22" fmla="*/ 103 w 105"/>
                    <a:gd name="T23" fmla="*/ 42 h 48"/>
                    <a:gd name="T24" fmla="*/ 105 w 105"/>
                    <a:gd name="T25" fmla="*/ 36 h 48"/>
                    <a:gd name="T26" fmla="*/ 105 w 105"/>
                    <a:gd name="T27" fmla="*/ 27 h 48"/>
                    <a:gd name="T28" fmla="*/ 101 w 105"/>
                    <a:gd name="T29" fmla="*/ 14 h 48"/>
                    <a:gd name="T30" fmla="*/ 93 w 105"/>
                    <a:gd name="T31" fmla="*/ 6 h 48"/>
                    <a:gd name="T32" fmla="*/ 84 w 105"/>
                    <a:gd name="T33" fmla="*/ 2 h 48"/>
                    <a:gd name="T34" fmla="*/ 69 w 105"/>
                    <a:gd name="T35" fmla="*/ 0 h 48"/>
                    <a:gd name="T36" fmla="*/ 53 w 105"/>
                    <a:gd name="T37" fmla="*/ 0 h 48"/>
                    <a:gd name="T38" fmla="*/ 37 w 105"/>
                    <a:gd name="T39" fmla="*/ 0 h 48"/>
                    <a:gd name="T40" fmla="*/ 22 w 105"/>
                    <a:gd name="T41" fmla="*/ 2 h 48"/>
                    <a:gd name="T42" fmla="*/ 13 w 105"/>
                    <a:gd name="T43" fmla="*/ 6 h 48"/>
                    <a:gd name="T44" fmla="*/ 5 w 105"/>
                    <a:gd name="T45" fmla="*/ 14 h 48"/>
                    <a:gd name="T46" fmla="*/ 0 w 105"/>
                    <a:gd name="T47" fmla="*/ 27 h 48"/>
                    <a:gd name="T48" fmla="*/ 0 w 105"/>
                    <a:gd name="T49" fmla="*/ 36 h 48"/>
                    <a:gd name="T50" fmla="*/ 3 w 105"/>
                    <a:gd name="T51" fmla="*/ 42 h 48"/>
                    <a:gd name="T52" fmla="*/ 7 w 105"/>
                    <a:gd name="T53" fmla="*/ 46 h 48"/>
                    <a:gd name="T54" fmla="*/ 12 w 105"/>
                    <a:gd name="T55" fmla="*/ 48 h 48"/>
                    <a:gd name="T56" fmla="*/ 19 w 105"/>
                    <a:gd name="T57" fmla="*/ 48 h 48"/>
                    <a:gd name="T58" fmla="*/ 24 w 105"/>
                    <a:gd name="T59" fmla="*/ 46 h 48"/>
                    <a:gd name="T60" fmla="*/ 27 w 105"/>
                    <a:gd name="T61" fmla="*/ 42 h 48"/>
                    <a:gd name="T62" fmla="*/ 29 w 105"/>
                    <a:gd name="T63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8">
                      <a:moveTo>
                        <a:pt x="30" y="33"/>
                      </a:moveTo>
                      <a:lnTo>
                        <a:pt x="30" y="32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8" y="30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3"/>
                      </a:lnTo>
                      <a:lnTo>
                        <a:pt x="77" y="36"/>
                      </a:lnTo>
                      <a:lnTo>
                        <a:pt x="78" y="40"/>
                      </a:lnTo>
                      <a:lnTo>
                        <a:pt x="79" y="42"/>
                      </a:lnTo>
                      <a:lnTo>
                        <a:pt x="81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8"/>
                      </a:lnTo>
                      <a:lnTo>
                        <a:pt x="90" y="48"/>
                      </a:lnTo>
                      <a:lnTo>
                        <a:pt x="94" y="48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6"/>
                      </a:lnTo>
                      <a:lnTo>
                        <a:pt x="105" y="33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3" y="6"/>
                      </a:lnTo>
                      <a:lnTo>
                        <a:pt x="88" y="3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8" y="3"/>
                      </a:lnTo>
                      <a:lnTo>
                        <a:pt x="13" y="6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3" y="20"/>
                      </a:lnTo>
                      <a:lnTo>
                        <a:pt x="0" y="27"/>
                      </a:lnTo>
                      <a:lnTo>
                        <a:pt x="0" y="33"/>
                      </a:lnTo>
                      <a:lnTo>
                        <a:pt x="0" y="36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5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8"/>
                      </a:lnTo>
                      <a:lnTo>
                        <a:pt x="15" y="48"/>
                      </a:lnTo>
                      <a:lnTo>
                        <a:pt x="19" y="48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7" y="42"/>
                      </a:lnTo>
                      <a:lnTo>
                        <a:pt x="29" y="40"/>
                      </a:lnTo>
                      <a:lnTo>
                        <a:pt x="29" y="36"/>
                      </a:lnTo>
                      <a:lnTo>
                        <a:pt x="3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174">
                  <a:extLst>
                    <a:ext uri="{FF2B5EF4-FFF2-40B4-BE49-F238E27FC236}">
                      <a16:creationId xmlns:a16="http://schemas.microsoft.com/office/drawing/2014/main" id="{86D01458-8EB6-4B49-91CF-0689A2240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1138" y="3730625"/>
                  <a:ext cx="33338" cy="15875"/>
                </a:xfrm>
                <a:custGeom>
                  <a:avLst/>
                  <a:gdLst>
                    <a:gd name="T0" fmla="*/ 18 w 106"/>
                    <a:gd name="T1" fmla="*/ 48 h 48"/>
                    <a:gd name="T2" fmla="*/ 23 w 106"/>
                    <a:gd name="T3" fmla="*/ 46 h 48"/>
                    <a:gd name="T4" fmla="*/ 27 w 106"/>
                    <a:gd name="T5" fmla="*/ 42 h 48"/>
                    <a:gd name="T6" fmla="*/ 30 w 106"/>
                    <a:gd name="T7" fmla="*/ 36 h 48"/>
                    <a:gd name="T8" fmla="*/ 30 w 106"/>
                    <a:gd name="T9" fmla="*/ 32 h 48"/>
                    <a:gd name="T10" fmla="*/ 37 w 106"/>
                    <a:gd name="T11" fmla="*/ 30 h 48"/>
                    <a:gd name="T12" fmla="*/ 53 w 106"/>
                    <a:gd name="T13" fmla="*/ 30 h 48"/>
                    <a:gd name="T14" fmla="*/ 68 w 106"/>
                    <a:gd name="T15" fmla="*/ 30 h 48"/>
                    <a:gd name="T16" fmla="*/ 76 w 106"/>
                    <a:gd name="T17" fmla="*/ 31 h 48"/>
                    <a:gd name="T18" fmla="*/ 76 w 106"/>
                    <a:gd name="T19" fmla="*/ 36 h 48"/>
                    <a:gd name="T20" fmla="*/ 78 w 106"/>
                    <a:gd name="T21" fmla="*/ 42 h 48"/>
                    <a:gd name="T22" fmla="*/ 82 w 106"/>
                    <a:gd name="T23" fmla="*/ 46 h 48"/>
                    <a:gd name="T24" fmla="*/ 88 w 106"/>
                    <a:gd name="T25" fmla="*/ 48 h 48"/>
                    <a:gd name="T26" fmla="*/ 94 w 106"/>
                    <a:gd name="T27" fmla="*/ 48 h 48"/>
                    <a:gd name="T28" fmla="*/ 99 w 106"/>
                    <a:gd name="T29" fmla="*/ 46 h 48"/>
                    <a:gd name="T30" fmla="*/ 104 w 106"/>
                    <a:gd name="T31" fmla="*/ 42 h 48"/>
                    <a:gd name="T32" fmla="*/ 106 w 106"/>
                    <a:gd name="T33" fmla="*/ 36 h 48"/>
                    <a:gd name="T34" fmla="*/ 105 w 106"/>
                    <a:gd name="T35" fmla="*/ 27 h 48"/>
                    <a:gd name="T36" fmla="*/ 100 w 106"/>
                    <a:gd name="T37" fmla="*/ 14 h 48"/>
                    <a:gd name="T38" fmla="*/ 93 w 106"/>
                    <a:gd name="T39" fmla="*/ 6 h 48"/>
                    <a:gd name="T40" fmla="*/ 83 w 106"/>
                    <a:gd name="T41" fmla="*/ 2 h 48"/>
                    <a:gd name="T42" fmla="*/ 68 w 106"/>
                    <a:gd name="T43" fmla="*/ 0 h 48"/>
                    <a:gd name="T44" fmla="*/ 53 w 106"/>
                    <a:gd name="T45" fmla="*/ 0 h 48"/>
                    <a:gd name="T46" fmla="*/ 37 w 106"/>
                    <a:gd name="T47" fmla="*/ 0 h 48"/>
                    <a:gd name="T48" fmla="*/ 22 w 106"/>
                    <a:gd name="T49" fmla="*/ 2 h 48"/>
                    <a:gd name="T50" fmla="*/ 12 w 106"/>
                    <a:gd name="T51" fmla="*/ 6 h 48"/>
                    <a:gd name="T52" fmla="*/ 5 w 106"/>
                    <a:gd name="T53" fmla="*/ 14 h 48"/>
                    <a:gd name="T54" fmla="*/ 1 w 106"/>
                    <a:gd name="T55" fmla="*/ 27 h 48"/>
                    <a:gd name="T56" fmla="*/ 0 w 106"/>
                    <a:gd name="T57" fmla="*/ 36 h 48"/>
                    <a:gd name="T58" fmla="*/ 3 w 106"/>
                    <a:gd name="T59" fmla="*/ 42 h 48"/>
                    <a:gd name="T60" fmla="*/ 6 w 106"/>
                    <a:gd name="T61" fmla="*/ 46 h 48"/>
                    <a:gd name="T62" fmla="*/ 11 w 106"/>
                    <a:gd name="T6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8">
                      <a:moveTo>
                        <a:pt x="15" y="48"/>
                      </a:moveTo>
                      <a:lnTo>
                        <a:pt x="18" y="48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9" y="40"/>
                      </a:lnTo>
                      <a:lnTo>
                        <a:pt x="30" y="36"/>
                      </a:lnTo>
                      <a:lnTo>
                        <a:pt x="30" y="33"/>
                      </a:lnTo>
                      <a:lnTo>
                        <a:pt x="30" y="32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3" y="30"/>
                      </a:lnTo>
                      <a:lnTo>
                        <a:pt x="57" y="30"/>
                      </a:lnTo>
                      <a:lnTo>
                        <a:pt x="68" y="30"/>
                      </a:lnTo>
                      <a:lnTo>
                        <a:pt x="76" y="30"/>
                      </a:lnTo>
                      <a:lnTo>
                        <a:pt x="76" y="31"/>
                      </a:lnTo>
                      <a:lnTo>
                        <a:pt x="76" y="33"/>
                      </a:lnTo>
                      <a:lnTo>
                        <a:pt x="76" y="36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4" y="47"/>
                      </a:lnTo>
                      <a:lnTo>
                        <a:pt x="88" y="48"/>
                      </a:lnTo>
                      <a:lnTo>
                        <a:pt x="91" y="48"/>
                      </a:lnTo>
                      <a:lnTo>
                        <a:pt x="94" y="48"/>
                      </a:lnTo>
                      <a:lnTo>
                        <a:pt x="96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4" y="42"/>
                      </a:lnTo>
                      <a:lnTo>
                        <a:pt x="105" y="40"/>
                      </a:lnTo>
                      <a:lnTo>
                        <a:pt x="106" y="36"/>
                      </a:lnTo>
                      <a:lnTo>
                        <a:pt x="106" y="33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0" y="14"/>
                      </a:lnTo>
                      <a:lnTo>
                        <a:pt x="97" y="10"/>
                      </a:lnTo>
                      <a:lnTo>
                        <a:pt x="93" y="6"/>
                      </a:lnTo>
                      <a:lnTo>
                        <a:pt x="89" y="3"/>
                      </a:lnTo>
                      <a:lnTo>
                        <a:pt x="83" y="2"/>
                      </a:lnTo>
                      <a:lnTo>
                        <a:pt x="79" y="1"/>
                      </a:lnTo>
                      <a:lnTo>
                        <a:pt x="68" y="0"/>
                      </a:lnTo>
                      <a:lnTo>
                        <a:pt x="57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6" y="1"/>
                      </a:lnTo>
                      <a:lnTo>
                        <a:pt x="22" y="2"/>
                      </a:lnTo>
                      <a:lnTo>
                        <a:pt x="17" y="3"/>
                      </a:lnTo>
                      <a:lnTo>
                        <a:pt x="12" y="6"/>
                      </a:lnTo>
                      <a:lnTo>
                        <a:pt x="8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1" y="27"/>
                      </a:lnTo>
                      <a:lnTo>
                        <a:pt x="0" y="33"/>
                      </a:lnTo>
                      <a:lnTo>
                        <a:pt x="0" y="36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9" y="47"/>
                      </a:lnTo>
                      <a:lnTo>
                        <a:pt x="11" y="48"/>
                      </a:lnTo>
                      <a:lnTo>
                        <a:pt x="15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099003-0D0B-49B6-9832-1AB05F35CE00}"/>
                </a:ext>
              </a:extLst>
            </p:cNvPr>
            <p:cNvSpPr txBox="1"/>
            <p:nvPr/>
          </p:nvSpPr>
          <p:spPr>
            <a:xfrm>
              <a:off x="896732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SRUTHI</a:t>
              </a:r>
              <a:r>
                <a:rPr lang="en-US" sz="1600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BASANI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F79033-DEEA-4B34-9719-646738C6D48E}"/>
              </a:ext>
            </a:extLst>
          </p:cNvPr>
          <p:cNvGrpSpPr>
            <a:grpSpLocks noChangeAspect="1"/>
          </p:cNvGrpSpPr>
          <p:nvPr/>
        </p:nvGrpSpPr>
        <p:grpSpPr>
          <a:xfrm>
            <a:off x="7413932" y="1611942"/>
            <a:ext cx="2124597" cy="2452269"/>
            <a:chOff x="9315178" y="2351258"/>
            <a:chExt cx="2124597" cy="245226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EA9D5E5-07E0-4093-AA8A-371E8F8F3343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138E7D6-CC66-4D03-A632-0A4D10B25689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8FBBCBB-A531-4E65-B607-D39A3690984F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73" name="Freeform 144">
                  <a:extLst>
                    <a:ext uri="{FF2B5EF4-FFF2-40B4-BE49-F238E27FC236}">
                      <a16:creationId xmlns:a16="http://schemas.microsoft.com/office/drawing/2014/main" id="{D8A47FAA-8EDF-413D-BDE8-97CD8AA10F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145">
                  <a:extLst>
                    <a:ext uri="{FF2B5EF4-FFF2-40B4-BE49-F238E27FC236}">
                      <a16:creationId xmlns:a16="http://schemas.microsoft.com/office/drawing/2014/main" id="{B282CF6D-6F33-4699-88BC-350B09D63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46">
                  <a:extLst>
                    <a:ext uri="{FF2B5EF4-FFF2-40B4-BE49-F238E27FC236}">
                      <a16:creationId xmlns:a16="http://schemas.microsoft.com/office/drawing/2014/main" id="{F66D1B85-6D4B-4E4C-8C77-AE22998E4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Rectangle 147">
                  <a:extLst>
                    <a:ext uri="{FF2B5EF4-FFF2-40B4-BE49-F238E27FC236}">
                      <a16:creationId xmlns:a16="http://schemas.microsoft.com/office/drawing/2014/main" id="{55DBC542-276C-4CCB-98C4-1DD5141C3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B63D92-0E25-445D-8B7A-3F4C995602A6}"/>
                </a:ext>
              </a:extLst>
            </p:cNvPr>
            <p:cNvSpPr txBox="1"/>
            <p:nvPr/>
          </p:nvSpPr>
          <p:spPr>
            <a:xfrm>
              <a:off x="9315178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ADARSH</a:t>
              </a:r>
              <a:r>
                <a:rPr lang="en-US" sz="1600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RAJ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B13889-F91F-43D2-9084-B849703E7E6E}"/>
              </a:ext>
            </a:extLst>
          </p:cNvPr>
          <p:cNvGrpSpPr/>
          <p:nvPr/>
        </p:nvGrpSpPr>
        <p:grpSpPr>
          <a:xfrm>
            <a:off x="5044136" y="1611942"/>
            <a:ext cx="2124597" cy="2452269"/>
            <a:chOff x="9315178" y="2351258"/>
            <a:chExt cx="2124597" cy="245226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BD0E013-002B-4511-A549-0DD4F951C84C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DEA346B-B6ED-4A53-B294-D9227B1B363F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6166F76-6E07-4408-901F-9581C8FCE0B4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82" name="Freeform 144">
                  <a:extLst>
                    <a:ext uri="{FF2B5EF4-FFF2-40B4-BE49-F238E27FC236}">
                      <a16:creationId xmlns:a16="http://schemas.microsoft.com/office/drawing/2014/main" id="{6468A8EA-B6EF-4402-A5AC-C250042844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145">
                  <a:extLst>
                    <a:ext uri="{FF2B5EF4-FFF2-40B4-BE49-F238E27FC236}">
                      <a16:creationId xmlns:a16="http://schemas.microsoft.com/office/drawing/2014/main" id="{71D93743-40F3-4149-A28A-E914161E6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146">
                  <a:extLst>
                    <a:ext uri="{FF2B5EF4-FFF2-40B4-BE49-F238E27FC236}">
                      <a16:creationId xmlns:a16="http://schemas.microsoft.com/office/drawing/2014/main" id="{08ECA740-4D50-4030-A9C4-9E7EB8AF3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Rectangle 147">
                  <a:extLst>
                    <a:ext uri="{FF2B5EF4-FFF2-40B4-BE49-F238E27FC236}">
                      <a16:creationId xmlns:a16="http://schemas.microsoft.com/office/drawing/2014/main" id="{98E698C0-29BE-4DFE-8CDB-927A9D0C7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6BFB4D8-1246-4396-A843-37A6739DAA98}"/>
                </a:ext>
              </a:extLst>
            </p:cNvPr>
            <p:cNvSpPr txBox="1"/>
            <p:nvPr/>
          </p:nvSpPr>
          <p:spPr>
            <a:xfrm>
              <a:off x="9315178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RADHAKRISHNA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F4A8C05-83DD-484D-94BD-609B724099B4}"/>
              </a:ext>
            </a:extLst>
          </p:cNvPr>
          <p:cNvGrpSpPr/>
          <p:nvPr/>
        </p:nvGrpSpPr>
        <p:grpSpPr>
          <a:xfrm>
            <a:off x="2604000" y="1611942"/>
            <a:ext cx="2124597" cy="2452269"/>
            <a:chOff x="9315178" y="2351258"/>
            <a:chExt cx="2124597" cy="245226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476FAAD-D30A-40C2-9C2B-505AD9DE96D3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07C49D0-587D-4796-A66B-75D05761A6AF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CE571E-7B7A-4B28-B753-D0C2C09AA59D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91" name="Freeform 144">
                  <a:extLst>
                    <a:ext uri="{FF2B5EF4-FFF2-40B4-BE49-F238E27FC236}">
                      <a16:creationId xmlns:a16="http://schemas.microsoft.com/office/drawing/2014/main" id="{C4AAA17D-204A-4B25-BBAC-AB19D79D64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145">
                  <a:extLst>
                    <a:ext uri="{FF2B5EF4-FFF2-40B4-BE49-F238E27FC236}">
                      <a16:creationId xmlns:a16="http://schemas.microsoft.com/office/drawing/2014/main" id="{B8B270FB-3FC1-4A99-A042-81384B59AE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146">
                  <a:extLst>
                    <a:ext uri="{FF2B5EF4-FFF2-40B4-BE49-F238E27FC236}">
                      <a16:creationId xmlns:a16="http://schemas.microsoft.com/office/drawing/2014/main" id="{3A5F7C37-4D55-4BF3-8597-50ABFFB5A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47">
                  <a:extLst>
                    <a:ext uri="{FF2B5EF4-FFF2-40B4-BE49-F238E27FC236}">
                      <a16:creationId xmlns:a16="http://schemas.microsoft.com/office/drawing/2014/main" id="{5245E939-A7B2-494A-BC8D-F0AD05577D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98D4DEF-AAE6-4B94-9DD2-300DD2CD8F35}"/>
                </a:ext>
              </a:extLst>
            </p:cNvPr>
            <p:cNvSpPr txBox="1"/>
            <p:nvPr/>
          </p:nvSpPr>
          <p:spPr>
            <a:xfrm>
              <a:off x="9315178" y="4526528"/>
              <a:ext cx="212459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MOHIT</a:t>
              </a:r>
              <a:r>
                <a:rPr lang="en-US" b="1" dirty="0">
                  <a:solidFill>
                    <a:srgbClr val="1C819E"/>
                  </a:solidFill>
                  <a:latin typeface="+mj-lt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cs typeface="Segoe UI" panose="020B0502040204020203" pitchFamily="34" charset="0"/>
                </a:rPr>
                <a:t>SARDAR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9D535D-BDFF-4B9F-8B9E-182653EA88B1}"/>
              </a:ext>
            </a:extLst>
          </p:cNvPr>
          <p:cNvGrpSpPr/>
          <p:nvPr/>
        </p:nvGrpSpPr>
        <p:grpSpPr>
          <a:xfrm>
            <a:off x="18971" y="1611942"/>
            <a:ext cx="2651034" cy="2452269"/>
            <a:chOff x="9166091" y="2351258"/>
            <a:chExt cx="2651034" cy="245226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F2A9506-09EE-4F8D-8744-EEF44FAD44EC}"/>
                </a:ext>
              </a:extLst>
            </p:cNvPr>
            <p:cNvGrpSpPr/>
            <p:nvPr/>
          </p:nvGrpSpPr>
          <p:grpSpPr>
            <a:xfrm>
              <a:off x="9381183" y="2351258"/>
              <a:ext cx="1992586" cy="1992586"/>
              <a:chOff x="9273748" y="2351258"/>
              <a:chExt cx="1992586" cy="1992586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CF6C159-4E27-4A6E-8694-AD5CDBFA354F}"/>
                  </a:ext>
                </a:extLst>
              </p:cNvPr>
              <p:cNvSpPr/>
              <p:nvPr/>
            </p:nvSpPr>
            <p:spPr>
              <a:xfrm>
                <a:off x="9273748" y="2351258"/>
                <a:ext cx="1992586" cy="199258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CD82381-7D8C-4463-BB7C-873A699A5798}"/>
                  </a:ext>
                </a:extLst>
              </p:cNvPr>
              <p:cNvGrpSpPr/>
              <p:nvPr/>
            </p:nvGrpSpPr>
            <p:grpSpPr>
              <a:xfrm>
                <a:off x="9909679" y="2989180"/>
                <a:ext cx="720725" cy="716742"/>
                <a:chOff x="5464175" y="3635375"/>
                <a:chExt cx="287338" cy="285750"/>
              </a:xfrm>
              <a:solidFill>
                <a:srgbClr val="FFC000"/>
              </a:solidFill>
            </p:grpSpPr>
            <p:sp>
              <p:nvSpPr>
                <p:cNvPr id="100" name="Freeform 144">
                  <a:extLst>
                    <a:ext uri="{FF2B5EF4-FFF2-40B4-BE49-F238E27FC236}">
                      <a16:creationId xmlns:a16="http://schemas.microsoft.com/office/drawing/2014/main" id="{21535D17-754E-4A91-AC3E-5AC16096F0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64175" y="3635375"/>
                  <a:ext cx="287338" cy="285750"/>
                </a:xfrm>
                <a:custGeom>
                  <a:avLst/>
                  <a:gdLst>
                    <a:gd name="T0" fmla="*/ 506 w 903"/>
                    <a:gd name="T1" fmla="*/ 693 h 901"/>
                    <a:gd name="T2" fmla="*/ 551 w 903"/>
                    <a:gd name="T3" fmla="*/ 600 h 901"/>
                    <a:gd name="T4" fmla="*/ 842 w 903"/>
                    <a:gd name="T5" fmla="*/ 707 h 901"/>
                    <a:gd name="T6" fmla="*/ 873 w 903"/>
                    <a:gd name="T7" fmla="*/ 785 h 901"/>
                    <a:gd name="T8" fmla="*/ 31 w 903"/>
                    <a:gd name="T9" fmla="*/ 785 h 901"/>
                    <a:gd name="T10" fmla="*/ 61 w 903"/>
                    <a:gd name="T11" fmla="*/ 707 h 901"/>
                    <a:gd name="T12" fmla="*/ 353 w 903"/>
                    <a:gd name="T13" fmla="*/ 600 h 901"/>
                    <a:gd name="T14" fmla="*/ 397 w 903"/>
                    <a:gd name="T15" fmla="*/ 693 h 901"/>
                    <a:gd name="T16" fmla="*/ 30 w 903"/>
                    <a:gd name="T17" fmla="*/ 796 h 901"/>
                    <a:gd name="T18" fmla="*/ 423 w 903"/>
                    <a:gd name="T19" fmla="*/ 671 h 901"/>
                    <a:gd name="T20" fmla="*/ 482 w 903"/>
                    <a:gd name="T21" fmla="*/ 671 h 901"/>
                    <a:gd name="T22" fmla="*/ 277 w 903"/>
                    <a:gd name="T23" fmla="*/ 432 h 901"/>
                    <a:gd name="T24" fmla="*/ 262 w 903"/>
                    <a:gd name="T25" fmla="*/ 417 h 901"/>
                    <a:gd name="T26" fmla="*/ 236 w 903"/>
                    <a:gd name="T27" fmla="*/ 388 h 901"/>
                    <a:gd name="T28" fmla="*/ 249 w 903"/>
                    <a:gd name="T29" fmla="*/ 337 h 901"/>
                    <a:gd name="T30" fmla="*/ 277 w 903"/>
                    <a:gd name="T31" fmla="*/ 321 h 901"/>
                    <a:gd name="T32" fmla="*/ 400 w 903"/>
                    <a:gd name="T33" fmla="*/ 219 h 901"/>
                    <a:gd name="T34" fmla="*/ 458 w 903"/>
                    <a:gd name="T35" fmla="*/ 184 h 901"/>
                    <a:gd name="T36" fmla="*/ 527 w 903"/>
                    <a:gd name="T37" fmla="*/ 227 h 901"/>
                    <a:gd name="T38" fmla="*/ 632 w 903"/>
                    <a:gd name="T39" fmla="*/ 330 h 901"/>
                    <a:gd name="T40" fmla="*/ 664 w 903"/>
                    <a:gd name="T41" fmla="*/ 348 h 901"/>
                    <a:gd name="T42" fmla="*/ 664 w 903"/>
                    <a:gd name="T43" fmla="*/ 402 h 901"/>
                    <a:gd name="T44" fmla="*/ 636 w 903"/>
                    <a:gd name="T45" fmla="*/ 418 h 901"/>
                    <a:gd name="T46" fmla="*/ 624 w 903"/>
                    <a:gd name="T47" fmla="*/ 453 h 901"/>
                    <a:gd name="T48" fmla="*/ 588 w 903"/>
                    <a:gd name="T49" fmla="*/ 528 h 901"/>
                    <a:gd name="T50" fmla="*/ 516 w 903"/>
                    <a:gd name="T51" fmla="*/ 586 h 901"/>
                    <a:gd name="T52" fmla="*/ 433 w 903"/>
                    <a:gd name="T53" fmla="*/ 604 h 901"/>
                    <a:gd name="T54" fmla="*/ 362 w 903"/>
                    <a:gd name="T55" fmla="*/ 570 h 901"/>
                    <a:gd name="T56" fmla="*/ 292 w 903"/>
                    <a:gd name="T57" fmla="*/ 494 h 901"/>
                    <a:gd name="T58" fmla="*/ 266 w 903"/>
                    <a:gd name="T59" fmla="*/ 86 h 901"/>
                    <a:gd name="T60" fmla="*/ 349 w 903"/>
                    <a:gd name="T61" fmla="*/ 42 h 901"/>
                    <a:gd name="T62" fmla="*/ 468 w 903"/>
                    <a:gd name="T63" fmla="*/ 30 h 901"/>
                    <a:gd name="T64" fmla="*/ 578 w 903"/>
                    <a:gd name="T65" fmla="*/ 50 h 901"/>
                    <a:gd name="T66" fmla="*/ 652 w 903"/>
                    <a:gd name="T67" fmla="*/ 104 h 901"/>
                    <a:gd name="T68" fmla="*/ 668 w 903"/>
                    <a:gd name="T69" fmla="*/ 311 h 901"/>
                    <a:gd name="T70" fmla="*/ 602 w 903"/>
                    <a:gd name="T71" fmla="*/ 208 h 901"/>
                    <a:gd name="T72" fmla="*/ 503 w 903"/>
                    <a:gd name="T73" fmla="*/ 185 h 901"/>
                    <a:gd name="T74" fmla="*/ 460 w 903"/>
                    <a:gd name="T75" fmla="*/ 135 h 901"/>
                    <a:gd name="T76" fmla="*/ 434 w 903"/>
                    <a:gd name="T77" fmla="*/ 144 h 901"/>
                    <a:gd name="T78" fmla="*/ 385 w 903"/>
                    <a:gd name="T79" fmla="*/ 193 h 901"/>
                    <a:gd name="T80" fmla="*/ 276 w 903"/>
                    <a:gd name="T81" fmla="*/ 209 h 901"/>
                    <a:gd name="T82" fmla="*/ 220 w 903"/>
                    <a:gd name="T83" fmla="*/ 193 h 901"/>
                    <a:gd name="T84" fmla="*/ 794 w 903"/>
                    <a:gd name="T85" fmla="*/ 635 h 901"/>
                    <a:gd name="T86" fmla="*/ 651 w 903"/>
                    <a:gd name="T87" fmla="*/ 475 h 901"/>
                    <a:gd name="T88" fmla="*/ 682 w 903"/>
                    <a:gd name="T89" fmla="*/ 427 h 901"/>
                    <a:gd name="T90" fmla="*/ 696 w 903"/>
                    <a:gd name="T91" fmla="*/ 352 h 901"/>
                    <a:gd name="T92" fmla="*/ 705 w 903"/>
                    <a:gd name="T93" fmla="*/ 140 h 901"/>
                    <a:gd name="T94" fmla="*/ 649 w 903"/>
                    <a:gd name="T95" fmla="*/ 56 h 901"/>
                    <a:gd name="T96" fmla="*/ 551 w 903"/>
                    <a:gd name="T97" fmla="*/ 10 h 901"/>
                    <a:gd name="T98" fmla="*/ 416 w 903"/>
                    <a:gd name="T99" fmla="*/ 1 h 901"/>
                    <a:gd name="T100" fmla="*/ 298 w 903"/>
                    <a:gd name="T101" fmla="*/ 29 h 901"/>
                    <a:gd name="T102" fmla="*/ 219 w 903"/>
                    <a:gd name="T103" fmla="*/ 96 h 901"/>
                    <a:gd name="T104" fmla="*/ 190 w 903"/>
                    <a:gd name="T105" fmla="*/ 193 h 901"/>
                    <a:gd name="T106" fmla="*/ 205 w 903"/>
                    <a:gd name="T107" fmla="*/ 387 h 901"/>
                    <a:gd name="T108" fmla="*/ 243 w 903"/>
                    <a:gd name="T109" fmla="*/ 443 h 901"/>
                    <a:gd name="T110" fmla="*/ 283 w 903"/>
                    <a:gd name="T111" fmla="*/ 536 h 901"/>
                    <a:gd name="T112" fmla="*/ 65 w 903"/>
                    <a:gd name="T113" fmla="*/ 661 h 901"/>
                    <a:gd name="T114" fmla="*/ 9 w 903"/>
                    <a:gd name="T115" fmla="*/ 745 h 901"/>
                    <a:gd name="T116" fmla="*/ 903 w 903"/>
                    <a:gd name="T117" fmla="*/ 901 h 901"/>
                    <a:gd name="T118" fmla="*/ 879 w 903"/>
                    <a:gd name="T119" fmla="*/ 709 h 901"/>
                    <a:gd name="T120" fmla="*/ 805 w 903"/>
                    <a:gd name="T121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901">
                      <a:moveTo>
                        <a:pt x="873" y="871"/>
                      </a:moveTo>
                      <a:lnTo>
                        <a:pt x="574" y="871"/>
                      </a:lnTo>
                      <a:lnTo>
                        <a:pt x="476" y="726"/>
                      </a:lnTo>
                      <a:lnTo>
                        <a:pt x="485" y="722"/>
                      </a:lnTo>
                      <a:lnTo>
                        <a:pt x="491" y="717"/>
                      </a:lnTo>
                      <a:lnTo>
                        <a:pt x="498" y="710"/>
                      </a:lnTo>
                      <a:lnTo>
                        <a:pt x="503" y="702"/>
                      </a:lnTo>
                      <a:lnTo>
                        <a:pt x="506" y="693"/>
                      </a:lnTo>
                      <a:lnTo>
                        <a:pt x="510" y="684"/>
                      </a:lnTo>
                      <a:lnTo>
                        <a:pt x="512" y="673"/>
                      </a:lnTo>
                      <a:lnTo>
                        <a:pt x="512" y="661"/>
                      </a:lnTo>
                      <a:lnTo>
                        <a:pt x="512" y="620"/>
                      </a:lnTo>
                      <a:lnTo>
                        <a:pt x="521" y="616"/>
                      </a:lnTo>
                      <a:lnTo>
                        <a:pt x="531" y="611"/>
                      </a:lnTo>
                      <a:lnTo>
                        <a:pt x="542" y="605"/>
                      </a:lnTo>
                      <a:lnTo>
                        <a:pt x="551" y="600"/>
                      </a:lnTo>
                      <a:lnTo>
                        <a:pt x="784" y="664"/>
                      </a:lnTo>
                      <a:lnTo>
                        <a:pt x="794" y="669"/>
                      </a:lnTo>
                      <a:lnTo>
                        <a:pt x="803" y="673"/>
                      </a:lnTo>
                      <a:lnTo>
                        <a:pt x="812" y="678"/>
                      </a:lnTo>
                      <a:lnTo>
                        <a:pt x="820" y="685"/>
                      </a:lnTo>
                      <a:lnTo>
                        <a:pt x="828" y="691"/>
                      </a:lnTo>
                      <a:lnTo>
                        <a:pt x="835" y="699"/>
                      </a:lnTo>
                      <a:lnTo>
                        <a:pt x="842" y="707"/>
                      </a:lnTo>
                      <a:lnTo>
                        <a:pt x="848" y="716"/>
                      </a:lnTo>
                      <a:lnTo>
                        <a:pt x="854" y="724"/>
                      </a:lnTo>
                      <a:lnTo>
                        <a:pt x="859" y="734"/>
                      </a:lnTo>
                      <a:lnTo>
                        <a:pt x="863" y="744"/>
                      </a:lnTo>
                      <a:lnTo>
                        <a:pt x="867" y="754"/>
                      </a:lnTo>
                      <a:lnTo>
                        <a:pt x="869" y="764"/>
                      </a:lnTo>
                      <a:lnTo>
                        <a:pt x="871" y="775"/>
                      </a:lnTo>
                      <a:lnTo>
                        <a:pt x="873" y="785"/>
                      </a:lnTo>
                      <a:lnTo>
                        <a:pt x="873" y="796"/>
                      </a:lnTo>
                      <a:lnTo>
                        <a:pt x="873" y="871"/>
                      </a:lnTo>
                      <a:close/>
                      <a:moveTo>
                        <a:pt x="366" y="871"/>
                      </a:moveTo>
                      <a:lnTo>
                        <a:pt x="452" y="744"/>
                      </a:lnTo>
                      <a:lnTo>
                        <a:pt x="537" y="871"/>
                      </a:lnTo>
                      <a:lnTo>
                        <a:pt x="366" y="871"/>
                      </a:lnTo>
                      <a:close/>
                      <a:moveTo>
                        <a:pt x="30" y="796"/>
                      </a:move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5" y="764"/>
                      </a:lnTo>
                      <a:lnTo>
                        <a:pt x="37" y="754"/>
                      </a:lnTo>
                      <a:lnTo>
                        <a:pt x="41" y="744"/>
                      </a:lnTo>
                      <a:lnTo>
                        <a:pt x="45" y="734"/>
                      </a:lnTo>
                      <a:lnTo>
                        <a:pt x="50" y="724"/>
                      </a:lnTo>
                      <a:lnTo>
                        <a:pt x="55" y="716"/>
                      </a:lnTo>
                      <a:lnTo>
                        <a:pt x="61" y="707"/>
                      </a:lnTo>
                      <a:lnTo>
                        <a:pt x="68" y="700"/>
                      </a:lnTo>
                      <a:lnTo>
                        <a:pt x="75" y="692"/>
                      </a:lnTo>
                      <a:lnTo>
                        <a:pt x="83" y="685"/>
                      </a:lnTo>
                      <a:lnTo>
                        <a:pt x="91" y="678"/>
                      </a:lnTo>
                      <a:lnTo>
                        <a:pt x="100" y="673"/>
                      </a:lnTo>
                      <a:lnTo>
                        <a:pt x="109" y="669"/>
                      </a:lnTo>
                      <a:lnTo>
                        <a:pt x="118" y="664"/>
                      </a:lnTo>
                      <a:lnTo>
                        <a:pt x="353" y="600"/>
                      </a:lnTo>
                      <a:lnTo>
                        <a:pt x="363" y="606"/>
                      </a:lnTo>
                      <a:lnTo>
                        <a:pt x="372" y="612"/>
                      </a:lnTo>
                      <a:lnTo>
                        <a:pt x="382" y="616"/>
                      </a:lnTo>
                      <a:lnTo>
                        <a:pt x="392" y="620"/>
                      </a:lnTo>
                      <a:lnTo>
                        <a:pt x="392" y="661"/>
                      </a:lnTo>
                      <a:lnTo>
                        <a:pt x="393" y="673"/>
                      </a:lnTo>
                      <a:lnTo>
                        <a:pt x="394" y="684"/>
                      </a:lnTo>
                      <a:lnTo>
                        <a:pt x="397" y="693"/>
                      </a:lnTo>
                      <a:lnTo>
                        <a:pt x="401" y="702"/>
                      </a:lnTo>
                      <a:lnTo>
                        <a:pt x="406" y="710"/>
                      </a:lnTo>
                      <a:lnTo>
                        <a:pt x="412" y="717"/>
                      </a:lnTo>
                      <a:lnTo>
                        <a:pt x="419" y="722"/>
                      </a:lnTo>
                      <a:lnTo>
                        <a:pt x="427" y="726"/>
                      </a:lnTo>
                      <a:lnTo>
                        <a:pt x="330" y="871"/>
                      </a:lnTo>
                      <a:lnTo>
                        <a:pt x="30" y="871"/>
                      </a:lnTo>
                      <a:lnTo>
                        <a:pt x="30" y="796"/>
                      </a:lnTo>
                      <a:close/>
                      <a:moveTo>
                        <a:pt x="452" y="701"/>
                      </a:moveTo>
                      <a:lnTo>
                        <a:pt x="445" y="701"/>
                      </a:lnTo>
                      <a:lnTo>
                        <a:pt x="439" y="699"/>
                      </a:lnTo>
                      <a:lnTo>
                        <a:pt x="433" y="695"/>
                      </a:lnTo>
                      <a:lnTo>
                        <a:pt x="429" y="691"/>
                      </a:lnTo>
                      <a:lnTo>
                        <a:pt x="426" y="686"/>
                      </a:lnTo>
                      <a:lnTo>
                        <a:pt x="424" y="678"/>
                      </a:lnTo>
                      <a:lnTo>
                        <a:pt x="423" y="671"/>
                      </a:lnTo>
                      <a:lnTo>
                        <a:pt x="422" y="661"/>
                      </a:lnTo>
                      <a:lnTo>
                        <a:pt x="422" y="631"/>
                      </a:lnTo>
                      <a:lnTo>
                        <a:pt x="438" y="635"/>
                      </a:lnTo>
                      <a:lnTo>
                        <a:pt x="452" y="636"/>
                      </a:lnTo>
                      <a:lnTo>
                        <a:pt x="466" y="635"/>
                      </a:lnTo>
                      <a:lnTo>
                        <a:pt x="482" y="631"/>
                      </a:lnTo>
                      <a:lnTo>
                        <a:pt x="482" y="661"/>
                      </a:lnTo>
                      <a:lnTo>
                        <a:pt x="482" y="671"/>
                      </a:lnTo>
                      <a:lnTo>
                        <a:pt x="479" y="678"/>
                      </a:lnTo>
                      <a:lnTo>
                        <a:pt x="477" y="686"/>
                      </a:lnTo>
                      <a:lnTo>
                        <a:pt x="474" y="691"/>
                      </a:lnTo>
                      <a:lnTo>
                        <a:pt x="470" y="695"/>
                      </a:lnTo>
                      <a:lnTo>
                        <a:pt x="464" y="699"/>
                      </a:lnTo>
                      <a:lnTo>
                        <a:pt x="459" y="701"/>
                      </a:lnTo>
                      <a:lnTo>
                        <a:pt x="452" y="701"/>
                      </a:lnTo>
                      <a:close/>
                      <a:moveTo>
                        <a:pt x="277" y="432"/>
                      </a:moveTo>
                      <a:lnTo>
                        <a:pt x="277" y="428"/>
                      </a:lnTo>
                      <a:lnTo>
                        <a:pt x="276" y="426"/>
                      </a:lnTo>
                      <a:lnTo>
                        <a:pt x="275" y="423"/>
                      </a:lnTo>
                      <a:lnTo>
                        <a:pt x="273" y="421"/>
                      </a:lnTo>
                      <a:lnTo>
                        <a:pt x="270" y="419"/>
                      </a:lnTo>
                      <a:lnTo>
                        <a:pt x="268" y="418"/>
                      </a:lnTo>
                      <a:lnTo>
                        <a:pt x="265" y="417"/>
                      </a:lnTo>
                      <a:lnTo>
                        <a:pt x="262" y="417"/>
                      </a:lnTo>
                      <a:lnTo>
                        <a:pt x="259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9" y="412"/>
                      </a:lnTo>
                      <a:lnTo>
                        <a:pt x="244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6" y="388"/>
                      </a:lnTo>
                      <a:lnTo>
                        <a:pt x="235" y="380"/>
                      </a:lnTo>
                      <a:lnTo>
                        <a:pt x="234" y="375"/>
                      </a:lnTo>
                      <a:lnTo>
                        <a:pt x="235" y="368"/>
                      </a:lnTo>
                      <a:lnTo>
                        <a:pt x="236" y="362"/>
                      </a:lnTo>
                      <a:lnTo>
                        <a:pt x="237" y="356"/>
                      </a:lnTo>
                      <a:lnTo>
                        <a:pt x="240" y="348"/>
                      </a:lnTo>
                      <a:lnTo>
                        <a:pt x="244" y="343"/>
                      </a:lnTo>
                      <a:lnTo>
                        <a:pt x="249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9" y="333"/>
                      </a:lnTo>
                      <a:lnTo>
                        <a:pt x="262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5" y="326"/>
                      </a:lnTo>
                      <a:lnTo>
                        <a:pt x="277" y="321"/>
                      </a:lnTo>
                      <a:lnTo>
                        <a:pt x="293" y="238"/>
                      </a:lnTo>
                      <a:lnTo>
                        <a:pt x="313" y="238"/>
                      </a:lnTo>
                      <a:lnTo>
                        <a:pt x="333" y="235"/>
                      </a:lnTo>
                      <a:lnTo>
                        <a:pt x="349" y="233"/>
                      </a:lnTo>
                      <a:lnTo>
                        <a:pt x="364" y="230"/>
                      </a:lnTo>
                      <a:lnTo>
                        <a:pt x="378" y="227"/>
                      </a:lnTo>
                      <a:lnTo>
                        <a:pt x="389" y="224"/>
                      </a:lnTo>
                      <a:lnTo>
                        <a:pt x="400" y="219"/>
                      </a:lnTo>
                      <a:lnTo>
                        <a:pt x="409" y="215"/>
                      </a:lnTo>
                      <a:lnTo>
                        <a:pt x="417" y="210"/>
                      </a:lnTo>
                      <a:lnTo>
                        <a:pt x="425" y="204"/>
                      </a:lnTo>
                      <a:lnTo>
                        <a:pt x="431" y="200"/>
                      </a:lnTo>
                      <a:lnTo>
                        <a:pt x="437" y="195"/>
                      </a:lnTo>
                      <a:lnTo>
                        <a:pt x="445" y="184"/>
                      </a:lnTo>
                      <a:lnTo>
                        <a:pt x="452" y="174"/>
                      </a:lnTo>
                      <a:lnTo>
                        <a:pt x="458" y="184"/>
                      </a:lnTo>
                      <a:lnTo>
                        <a:pt x="468" y="195"/>
                      </a:lnTo>
                      <a:lnTo>
                        <a:pt x="473" y="200"/>
                      </a:lnTo>
                      <a:lnTo>
                        <a:pt x="478" y="204"/>
                      </a:lnTo>
                      <a:lnTo>
                        <a:pt x="486" y="210"/>
                      </a:lnTo>
                      <a:lnTo>
                        <a:pt x="494" y="215"/>
                      </a:lnTo>
                      <a:lnTo>
                        <a:pt x="504" y="219"/>
                      </a:lnTo>
                      <a:lnTo>
                        <a:pt x="515" y="224"/>
                      </a:lnTo>
                      <a:lnTo>
                        <a:pt x="527" y="227"/>
                      </a:lnTo>
                      <a:lnTo>
                        <a:pt x="540" y="230"/>
                      </a:lnTo>
                      <a:lnTo>
                        <a:pt x="555" y="233"/>
                      </a:lnTo>
                      <a:lnTo>
                        <a:pt x="572" y="235"/>
                      </a:lnTo>
                      <a:lnTo>
                        <a:pt x="590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9" y="326"/>
                      </a:lnTo>
                      <a:lnTo>
                        <a:pt x="632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6" y="333"/>
                      </a:lnTo>
                      <a:lnTo>
                        <a:pt x="649" y="334"/>
                      </a:lnTo>
                      <a:lnTo>
                        <a:pt x="652" y="335"/>
                      </a:lnTo>
                      <a:lnTo>
                        <a:pt x="655" y="337"/>
                      </a:lnTo>
                      <a:lnTo>
                        <a:pt x="660" y="343"/>
                      </a:lnTo>
                      <a:lnTo>
                        <a:pt x="664" y="348"/>
                      </a:lnTo>
                      <a:lnTo>
                        <a:pt x="666" y="356"/>
                      </a:lnTo>
                      <a:lnTo>
                        <a:pt x="668" y="362"/>
                      </a:lnTo>
                      <a:lnTo>
                        <a:pt x="668" y="368"/>
                      </a:lnTo>
                      <a:lnTo>
                        <a:pt x="669" y="375"/>
                      </a:lnTo>
                      <a:lnTo>
                        <a:pt x="668" y="380"/>
                      </a:lnTo>
                      <a:lnTo>
                        <a:pt x="668" y="388"/>
                      </a:lnTo>
                      <a:lnTo>
                        <a:pt x="666" y="394"/>
                      </a:lnTo>
                      <a:lnTo>
                        <a:pt x="664" y="402"/>
                      </a:lnTo>
                      <a:lnTo>
                        <a:pt x="660" y="407"/>
                      </a:lnTo>
                      <a:lnTo>
                        <a:pt x="655" y="412"/>
                      </a:lnTo>
                      <a:lnTo>
                        <a:pt x="652" y="415"/>
                      </a:lnTo>
                      <a:lnTo>
                        <a:pt x="649" y="416"/>
                      </a:lnTo>
                      <a:lnTo>
                        <a:pt x="646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6" y="418"/>
                      </a:lnTo>
                      <a:lnTo>
                        <a:pt x="633" y="419"/>
                      </a:lnTo>
                      <a:lnTo>
                        <a:pt x="631" y="421"/>
                      </a:lnTo>
                      <a:lnTo>
                        <a:pt x="629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6" y="442"/>
                      </a:lnTo>
                      <a:lnTo>
                        <a:pt x="624" y="453"/>
                      </a:lnTo>
                      <a:lnTo>
                        <a:pt x="622" y="464"/>
                      </a:lnTo>
                      <a:lnTo>
                        <a:pt x="620" y="475"/>
                      </a:lnTo>
                      <a:lnTo>
                        <a:pt x="616" y="484"/>
                      </a:lnTo>
                      <a:lnTo>
                        <a:pt x="611" y="494"/>
                      </a:lnTo>
                      <a:lnTo>
                        <a:pt x="606" y="502"/>
                      </a:lnTo>
                      <a:lnTo>
                        <a:pt x="601" y="512"/>
                      </a:lnTo>
                      <a:lnTo>
                        <a:pt x="595" y="521"/>
                      </a:lnTo>
                      <a:lnTo>
                        <a:pt x="588" y="528"/>
                      </a:lnTo>
                      <a:lnTo>
                        <a:pt x="581" y="537"/>
                      </a:lnTo>
                      <a:lnTo>
                        <a:pt x="574" y="544"/>
                      </a:lnTo>
                      <a:lnTo>
                        <a:pt x="559" y="558"/>
                      </a:lnTo>
                      <a:lnTo>
                        <a:pt x="543" y="570"/>
                      </a:lnTo>
                      <a:lnTo>
                        <a:pt x="542" y="571"/>
                      </a:lnTo>
                      <a:lnTo>
                        <a:pt x="541" y="571"/>
                      </a:lnTo>
                      <a:lnTo>
                        <a:pt x="528" y="580"/>
                      </a:lnTo>
                      <a:lnTo>
                        <a:pt x="516" y="586"/>
                      </a:lnTo>
                      <a:lnTo>
                        <a:pt x="503" y="592"/>
                      </a:lnTo>
                      <a:lnTo>
                        <a:pt x="491" y="597"/>
                      </a:lnTo>
                      <a:lnTo>
                        <a:pt x="481" y="601"/>
                      </a:lnTo>
                      <a:lnTo>
                        <a:pt x="470" y="604"/>
                      </a:lnTo>
                      <a:lnTo>
                        <a:pt x="460" y="605"/>
                      </a:lnTo>
                      <a:lnTo>
                        <a:pt x="452" y="606"/>
                      </a:lnTo>
                      <a:lnTo>
                        <a:pt x="443" y="605"/>
                      </a:lnTo>
                      <a:lnTo>
                        <a:pt x="433" y="604"/>
                      </a:lnTo>
                      <a:lnTo>
                        <a:pt x="424" y="601"/>
                      </a:lnTo>
                      <a:lnTo>
                        <a:pt x="412" y="597"/>
                      </a:lnTo>
                      <a:lnTo>
                        <a:pt x="400" y="592"/>
                      </a:lnTo>
                      <a:lnTo>
                        <a:pt x="388" y="586"/>
                      </a:lnTo>
                      <a:lnTo>
                        <a:pt x="377" y="580"/>
                      </a:lnTo>
                      <a:lnTo>
                        <a:pt x="364" y="572"/>
                      </a:lnTo>
                      <a:lnTo>
                        <a:pt x="363" y="571"/>
                      </a:lnTo>
                      <a:lnTo>
                        <a:pt x="362" y="570"/>
                      </a:lnTo>
                      <a:lnTo>
                        <a:pt x="345" y="558"/>
                      </a:lnTo>
                      <a:lnTo>
                        <a:pt x="330" y="544"/>
                      </a:lnTo>
                      <a:lnTo>
                        <a:pt x="323" y="537"/>
                      </a:lnTo>
                      <a:lnTo>
                        <a:pt x="315" y="529"/>
                      </a:lnTo>
                      <a:lnTo>
                        <a:pt x="309" y="521"/>
                      </a:lnTo>
                      <a:lnTo>
                        <a:pt x="303" y="512"/>
                      </a:lnTo>
                      <a:lnTo>
                        <a:pt x="297" y="503"/>
                      </a:lnTo>
                      <a:lnTo>
                        <a:pt x="292" y="494"/>
                      </a:lnTo>
                      <a:lnTo>
                        <a:pt x="288" y="484"/>
                      </a:lnTo>
                      <a:lnTo>
                        <a:pt x="284" y="475"/>
                      </a:lnTo>
                      <a:lnTo>
                        <a:pt x="281" y="464"/>
                      </a:lnTo>
                      <a:lnTo>
                        <a:pt x="279" y="453"/>
                      </a:lnTo>
                      <a:lnTo>
                        <a:pt x="278" y="442"/>
                      </a:lnTo>
                      <a:lnTo>
                        <a:pt x="277" y="432"/>
                      </a:lnTo>
                      <a:close/>
                      <a:moveTo>
                        <a:pt x="259" y="94"/>
                      </a:moveTo>
                      <a:lnTo>
                        <a:pt x="266" y="86"/>
                      </a:lnTo>
                      <a:lnTo>
                        <a:pt x="275" y="79"/>
                      </a:lnTo>
                      <a:lnTo>
                        <a:pt x="283" y="73"/>
                      </a:lnTo>
                      <a:lnTo>
                        <a:pt x="293" y="66"/>
                      </a:lnTo>
                      <a:lnTo>
                        <a:pt x="303" y="61"/>
                      </a:lnTo>
                      <a:lnTo>
                        <a:pt x="313" y="55"/>
                      </a:lnTo>
                      <a:lnTo>
                        <a:pt x="325" y="50"/>
                      </a:lnTo>
                      <a:lnTo>
                        <a:pt x="337" y="46"/>
                      </a:lnTo>
                      <a:lnTo>
                        <a:pt x="349" y="42"/>
                      </a:lnTo>
                      <a:lnTo>
                        <a:pt x="362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4" y="32"/>
                      </a:lnTo>
                      <a:lnTo>
                        <a:pt x="419" y="31"/>
                      </a:lnTo>
                      <a:lnTo>
                        <a:pt x="436" y="30"/>
                      </a:lnTo>
                      <a:lnTo>
                        <a:pt x="452" y="30"/>
                      </a:lnTo>
                      <a:lnTo>
                        <a:pt x="468" y="30"/>
                      </a:lnTo>
                      <a:lnTo>
                        <a:pt x="484" y="31"/>
                      </a:lnTo>
                      <a:lnTo>
                        <a:pt x="499" y="32"/>
                      </a:lnTo>
                      <a:lnTo>
                        <a:pt x="514" y="34"/>
                      </a:lnTo>
                      <a:lnTo>
                        <a:pt x="528" y="36"/>
                      </a:lnTo>
                      <a:lnTo>
                        <a:pt x="542" y="38"/>
                      </a:lnTo>
                      <a:lnTo>
                        <a:pt x="555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90" y="54"/>
                      </a:lnTo>
                      <a:lnTo>
                        <a:pt x="601" y="60"/>
                      </a:lnTo>
                      <a:lnTo>
                        <a:pt x="610" y="66"/>
                      </a:lnTo>
                      <a:lnTo>
                        <a:pt x="620" y="73"/>
                      </a:lnTo>
                      <a:lnTo>
                        <a:pt x="629" y="79"/>
                      </a:lnTo>
                      <a:lnTo>
                        <a:pt x="637" y="86"/>
                      </a:lnTo>
                      <a:lnTo>
                        <a:pt x="645" y="94"/>
                      </a:lnTo>
                      <a:lnTo>
                        <a:pt x="652" y="104"/>
                      </a:lnTo>
                      <a:lnTo>
                        <a:pt x="659" y="112"/>
                      </a:lnTo>
                      <a:lnTo>
                        <a:pt x="664" y="122"/>
                      </a:lnTo>
                      <a:lnTo>
                        <a:pt x="669" y="131"/>
                      </a:lnTo>
                      <a:lnTo>
                        <a:pt x="676" y="150"/>
                      </a:lnTo>
                      <a:lnTo>
                        <a:pt x="680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8" y="311"/>
                      </a:lnTo>
                      <a:lnTo>
                        <a:pt x="662" y="307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5" y="215"/>
                      </a:lnTo>
                      <a:lnTo>
                        <a:pt x="632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2" y="208"/>
                      </a:lnTo>
                      <a:lnTo>
                        <a:pt x="583" y="207"/>
                      </a:lnTo>
                      <a:lnTo>
                        <a:pt x="567" y="204"/>
                      </a:lnTo>
                      <a:lnTo>
                        <a:pt x="552" y="202"/>
                      </a:lnTo>
                      <a:lnTo>
                        <a:pt x="540" y="200"/>
                      </a:lnTo>
                      <a:lnTo>
                        <a:pt x="529" y="197"/>
                      </a:lnTo>
                      <a:lnTo>
                        <a:pt x="518" y="193"/>
                      </a:lnTo>
                      <a:lnTo>
                        <a:pt x="510" y="188"/>
                      </a:lnTo>
                      <a:lnTo>
                        <a:pt x="503" y="185"/>
                      </a:lnTo>
                      <a:lnTo>
                        <a:pt x="497" y="180"/>
                      </a:lnTo>
                      <a:lnTo>
                        <a:pt x="491" y="175"/>
                      </a:lnTo>
                      <a:lnTo>
                        <a:pt x="487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9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8" y="134"/>
                      </a:lnTo>
                      <a:lnTo>
                        <a:pt x="455" y="133"/>
                      </a:lnTo>
                      <a:lnTo>
                        <a:pt x="452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1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4" y="161"/>
                      </a:lnTo>
                      <a:lnTo>
                        <a:pt x="417" y="171"/>
                      </a:lnTo>
                      <a:lnTo>
                        <a:pt x="412" y="175"/>
                      </a:lnTo>
                      <a:lnTo>
                        <a:pt x="408" y="180"/>
                      </a:lnTo>
                      <a:lnTo>
                        <a:pt x="401" y="184"/>
                      </a:lnTo>
                      <a:lnTo>
                        <a:pt x="394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4" y="200"/>
                      </a:lnTo>
                      <a:lnTo>
                        <a:pt x="351" y="202"/>
                      </a:lnTo>
                      <a:lnTo>
                        <a:pt x="337" y="204"/>
                      </a:lnTo>
                      <a:lnTo>
                        <a:pt x="320" y="207"/>
                      </a:lnTo>
                      <a:lnTo>
                        <a:pt x="302" y="208"/>
                      </a:lnTo>
                      <a:lnTo>
                        <a:pt x="281" y="208"/>
                      </a:lnTo>
                      <a:lnTo>
                        <a:pt x="276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50" y="304"/>
                      </a:lnTo>
                      <a:lnTo>
                        <a:pt x="241" y="307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8" y="150"/>
                      </a:lnTo>
                      <a:lnTo>
                        <a:pt x="234" y="131"/>
                      </a:lnTo>
                      <a:lnTo>
                        <a:pt x="239" y="122"/>
                      </a:lnTo>
                      <a:lnTo>
                        <a:pt x="245" y="113"/>
                      </a:lnTo>
                      <a:lnTo>
                        <a:pt x="251" y="104"/>
                      </a:lnTo>
                      <a:lnTo>
                        <a:pt x="259" y="94"/>
                      </a:lnTo>
                      <a:close/>
                      <a:moveTo>
                        <a:pt x="794" y="635"/>
                      </a:moveTo>
                      <a:lnTo>
                        <a:pt x="581" y="576"/>
                      </a:lnTo>
                      <a:lnTo>
                        <a:pt x="595" y="564"/>
                      </a:lnTo>
                      <a:lnTo>
                        <a:pt x="609" y="550"/>
                      </a:lnTo>
                      <a:lnTo>
                        <a:pt x="621" y="535"/>
                      </a:lnTo>
                      <a:lnTo>
                        <a:pt x="632" y="519"/>
                      </a:lnTo>
                      <a:lnTo>
                        <a:pt x="640" y="501"/>
                      </a:lnTo>
                      <a:lnTo>
                        <a:pt x="648" y="484"/>
                      </a:lnTo>
                      <a:lnTo>
                        <a:pt x="651" y="475"/>
                      </a:lnTo>
                      <a:lnTo>
                        <a:pt x="653" y="465"/>
                      </a:lnTo>
                      <a:lnTo>
                        <a:pt x="654" y="455"/>
                      </a:lnTo>
                      <a:lnTo>
                        <a:pt x="656" y="445"/>
                      </a:lnTo>
                      <a:lnTo>
                        <a:pt x="661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5" y="435"/>
                      </a:lnTo>
                      <a:lnTo>
                        <a:pt x="682" y="427"/>
                      </a:lnTo>
                      <a:lnTo>
                        <a:pt x="689" y="419"/>
                      </a:lnTo>
                      <a:lnTo>
                        <a:pt x="693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9" y="367"/>
                      </a:lnTo>
                      <a:lnTo>
                        <a:pt x="698" y="360"/>
                      </a:lnTo>
                      <a:lnTo>
                        <a:pt x="696" y="352"/>
                      </a:lnTo>
                      <a:lnTo>
                        <a:pt x="694" y="345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3" y="178"/>
                      </a:lnTo>
                      <a:lnTo>
                        <a:pt x="710" y="160"/>
                      </a:lnTo>
                      <a:lnTo>
                        <a:pt x="708" y="151"/>
                      </a:lnTo>
                      <a:lnTo>
                        <a:pt x="705" y="140"/>
                      </a:lnTo>
                      <a:lnTo>
                        <a:pt x="701" y="129"/>
                      </a:lnTo>
                      <a:lnTo>
                        <a:pt x="697" y="119"/>
                      </a:lnTo>
                      <a:lnTo>
                        <a:pt x="691" y="108"/>
                      </a:lnTo>
                      <a:lnTo>
                        <a:pt x="684" y="96"/>
                      </a:lnTo>
                      <a:lnTo>
                        <a:pt x="677" y="85"/>
                      </a:lnTo>
                      <a:lnTo>
                        <a:pt x="667" y="74"/>
                      </a:lnTo>
                      <a:lnTo>
                        <a:pt x="659" y="65"/>
                      </a:lnTo>
                      <a:lnTo>
                        <a:pt x="649" y="56"/>
                      </a:lnTo>
                      <a:lnTo>
                        <a:pt x="639" y="49"/>
                      </a:lnTo>
                      <a:lnTo>
                        <a:pt x="629" y="41"/>
                      </a:lnTo>
                      <a:lnTo>
                        <a:pt x="617" y="35"/>
                      </a:lnTo>
                      <a:lnTo>
                        <a:pt x="605" y="29"/>
                      </a:lnTo>
                      <a:lnTo>
                        <a:pt x="593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7" y="1"/>
                      </a:lnTo>
                      <a:lnTo>
                        <a:pt x="470" y="0"/>
                      </a:lnTo>
                      <a:lnTo>
                        <a:pt x="452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3" y="4"/>
                      </a:lnTo>
                      <a:lnTo>
                        <a:pt x="367" y="7"/>
                      </a:lnTo>
                      <a:lnTo>
                        <a:pt x="352" y="10"/>
                      </a:lnTo>
                      <a:lnTo>
                        <a:pt x="338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5" y="41"/>
                      </a:lnTo>
                      <a:lnTo>
                        <a:pt x="265" y="49"/>
                      </a:lnTo>
                      <a:lnTo>
                        <a:pt x="254" y="56"/>
                      </a:lnTo>
                      <a:lnTo>
                        <a:pt x="245" y="65"/>
                      </a:lnTo>
                      <a:lnTo>
                        <a:pt x="236" y="74"/>
                      </a:lnTo>
                      <a:lnTo>
                        <a:pt x="228" y="85"/>
                      </a:lnTo>
                      <a:lnTo>
                        <a:pt x="219" y="96"/>
                      </a:lnTo>
                      <a:lnTo>
                        <a:pt x="213" y="108"/>
                      </a:lnTo>
                      <a:lnTo>
                        <a:pt x="207" y="119"/>
                      </a:lnTo>
                      <a:lnTo>
                        <a:pt x="202" y="129"/>
                      </a:lnTo>
                      <a:lnTo>
                        <a:pt x="199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5"/>
                      </a:lnTo>
                      <a:lnTo>
                        <a:pt x="207" y="352"/>
                      </a:lnTo>
                      <a:lnTo>
                        <a:pt x="206" y="360"/>
                      </a:lnTo>
                      <a:lnTo>
                        <a:pt x="205" y="367"/>
                      </a:lnTo>
                      <a:lnTo>
                        <a:pt x="204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6" y="419"/>
                      </a:lnTo>
                      <a:lnTo>
                        <a:pt x="221" y="427"/>
                      </a:lnTo>
                      <a:lnTo>
                        <a:pt x="229" y="435"/>
                      </a:lnTo>
                      <a:lnTo>
                        <a:pt x="233" y="438"/>
                      </a:lnTo>
                      <a:lnTo>
                        <a:pt x="237" y="440"/>
                      </a:lnTo>
                      <a:lnTo>
                        <a:pt x="243" y="443"/>
                      </a:lnTo>
                      <a:lnTo>
                        <a:pt x="248" y="445"/>
                      </a:lnTo>
                      <a:lnTo>
                        <a:pt x="249" y="455"/>
                      </a:lnTo>
                      <a:lnTo>
                        <a:pt x="251" y="465"/>
                      </a:lnTo>
                      <a:lnTo>
                        <a:pt x="253" y="475"/>
                      </a:lnTo>
                      <a:lnTo>
                        <a:pt x="255" y="484"/>
                      </a:lnTo>
                      <a:lnTo>
                        <a:pt x="263" y="502"/>
                      </a:lnTo>
                      <a:lnTo>
                        <a:pt x="273" y="520"/>
                      </a:lnTo>
                      <a:lnTo>
                        <a:pt x="283" y="536"/>
                      </a:lnTo>
                      <a:lnTo>
                        <a:pt x="295" y="551"/>
                      </a:lnTo>
                      <a:lnTo>
                        <a:pt x="308" y="565"/>
                      </a:lnTo>
                      <a:lnTo>
                        <a:pt x="323" y="577"/>
                      </a:lnTo>
                      <a:lnTo>
                        <a:pt x="109" y="635"/>
                      </a:lnTo>
                      <a:lnTo>
                        <a:pt x="97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5" y="661"/>
                      </a:lnTo>
                      <a:lnTo>
                        <a:pt x="56" y="670"/>
                      </a:lnTo>
                      <a:lnTo>
                        <a:pt x="46" y="678"/>
                      </a:lnTo>
                      <a:lnTo>
                        <a:pt x="39" y="688"/>
                      </a:lnTo>
                      <a:lnTo>
                        <a:pt x="31" y="699"/>
                      </a:lnTo>
                      <a:lnTo>
                        <a:pt x="24" y="709"/>
                      </a:lnTo>
                      <a:lnTo>
                        <a:pt x="18" y="721"/>
                      </a:lnTo>
                      <a:lnTo>
                        <a:pt x="13" y="733"/>
                      </a:lnTo>
                      <a:lnTo>
                        <a:pt x="9" y="745"/>
                      </a:lnTo>
                      <a:lnTo>
                        <a:pt x="6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338" y="901"/>
                      </a:lnTo>
                      <a:lnTo>
                        <a:pt x="565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3" y="783"/>
                      </a:lnTo>
                      <a:lnTo>
                        <a:pt x="901" y="770"/>
                      </a:lnTo>
                      <a:lnTo>
                        <a:pt x="899" y="758"/>
                      </a:lnTo>
                      <a:lnTo>
                        <a:pt x="895" y="745"/>
                      </a:lnTo>
                      <a:lnTo>
                        <a:pt x="891" y="733"/>
                      </a:lnTo>
                      <a:lnTo>
                        <a:pt x="886" y="721"/>
                      </a:lnTo>
                      <a:lnTo>
                        <a:pt x="879" y="709"/>
                      </a:lnTo>
                      <a:lnTo>
                        <a:pt x="873" y="699"/>
                      </a:lnTo>
                      <a:lnTo>
                        <a:pt x="865" y="688"/>
                      </a:lnTo>
                      <a:lnTo>
                        <a:pt x="857" y="678"/>
                      </a:lnTo>
                      <a:lnTo>
                        <a:pt x="847" y="670"/>
                      </a:lnTo>
                      <a:lnTo>
                        <a:pt x="838" y="661"/>
                      </a:lnTo>
                      <a:lnTo>
                        <a:pt x="828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4" y="6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145">
                  <a:extLst>
                    <a:ext uri="{FF2B5EF4-FFF2-40B4-BE49-F238E27FC236}">
                      <a16:creationId xmlns:a16="http://schemas.microsoft.com/office/drawing/2014/main" id="{7843DBB3-FF1D-4C92-AA77-DE274A54D7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7363" y="3736975"/>
                  <a:ext cx="33338" cy="15875"/>
                </a:xfrm>
                <a:custGeom>
                  <a:avLst/>
                  <a:gdLst>
                    <a:gd name="T0" fmla="*/ 30 w 106"/>
                    <a:gd name="T1" fmla="*/ 31 h 49"/>
                    <a:gd name="T2" fmla="*/ 37 w 106"/>
                    <a:gd name="T3" fmla="*/ 30 h 49"/>
                    <a:gd name="T4" fmla="*/ 52 w 106"/>
                    <a:gd name="T5" fmla="*/ 30 h 49"/>
                    <a:gd name="T6" fmla="*/ 69 w 106"/>
                    <a:gd name="T7" fmla="*/ 30 h 49"/>
                    <a:gd name="T8" fmla="*/ 76 w 106"/>
                    <a:gd name="T9" fmla="*/ 31 h 49"/>
                    <a:gd name="T10" fmla="*/ 76 w 106"/>
                    <a:gd name="T11" fmla="*/ 37 h 49"/>
                    <a:gd name="T12" fmla="*/ 78 w 106"/>
                    <a:gd name="T13" fmla="*/ 42 h 49"/>
                    <a:gd name="T14" fmla="*/ 83 w 106"/>
                    <a:gd name="T15" fmla="*/ 46 h 49"/>
                    <a:gd name="T16" fmla="*/ 88 w 106"/>
                    <a:gd name="T17" fmla="*/ 49 h 49"/>
                    <a:gd name="T18" fmla="*/ 94 w 106"/>
                    <a:gd name="T19" fmla="*/ 49 h 49"/>
                    <a:gd name="T20" fmla="*/ 100 w 106"/>
                    <a:gd name="T21" fmla="*/ 46 h 49"/>
                    <a:gd name="T22" fmla="*/ 103 w 106"/>
                    <a:gd name="T23" fmla="*/ 42 h 49"/>
                    <a:gd name="T24" fmla="*/ 106 w 106"/>
                    <a:gd name="T25" fmla="*/ 37 h 49"/>
                    <a:gd name="T26" fmla="*/ 105 w 106"/>
                    <a:gd name="T27" fmla="*/ 27 h 49"/>
                    <a:gd name="T28" fmla="*/ 101 w 106"/>
                    <a:gd name="T29" fmla="*/ 14 h 49"/>
                    <a:gd name="T30" fmla="*/ 93 w 106"/>
                    <a:gd name="T31" fmla="*/ 7 h 49"/>
                    <a:gd name="T32" fmla="*/ 84 w 106"/>
                    <a:gd name="T33" fmla="*/ 2 h 49"/>
                    <a:gd name="T34" fmla="*/ 69 w 106"/>
                    <a:gd name="T35" fmla="*/ 0 h 49"/>
                    <a:gd name="T36" fmla="*/ 52 w 106"/>
                    <a:gd name="T37" fmla="*/ 0 h 49"/>
                    <a:gd name="T38" fmla="*/ 37 w 106"/>
                    <a:gd name="T39" fmla="*/ 0 h 49"/>
                    <a:gd name="T40" fmla="*/ 22 w 106"/>
                    <a:gd name="T41" fmla="*/ 2 h 49"/>
                    <a:gd name="T42" fmla="*/ 13 w 106"/>
                    <a:gd name="T43" fmla="*/ 7 h 49"/>
                    <a:gd name="T44" fmla="*/ 5 w 106"/>
                    <a:gd name="T45" fmla="*/ 14 h 49"/>
                    <a:gd name="T46" fmla="*/ 0 w 106"/>
                    <a:gd name="T47" fmla="*/ 27 h 49"/>
                    <a:gd name="T48" fmla="*/ 0 w 106"/>
                    <a:gd name="T49" fmla="*/ 37 h 49"/>
                    <a:gd name="T50" fmla="*/ 2 w 106"/>
                    <a:gd name="T51" fmla="*/ 42 h 49"/>
                    <a:gd name="T52" fmla="*/ 6 w 106"/>
                    <a:gd name="T53" fmla="*/ 46 h 49"/>
                    <a:gd name="T54" fmla="*/ 12 w 106"/>
                    <a:gd name="T55" fmla="*/ 49 h 49"/>
                    <a:gd name="T56" fmla="*/ 18 w 106"/>
                    <a:gd name="T57" fmla="*/ 49 h 49"/>
                    <a:gd name="T58" fmla="*/ 24 w 106"/>
                    <a:gd name="T59" fmla="*/ 46 h 49"/>
                    <a:gd name="T60" fmla="*/ 28 w 106"/>
                    <a:gd name="T61" fmla="*/ 42 h 49"/>
                    <a:gd name="T62" fmla="*/ 30 w 106"/>
                    <a:gd name="T63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49">
                      <a:moveTo>
                        <a:pt x="30" y="34"/>
                      </a:move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7" y="30"/>
                      </a:lnTo>
                      <a:lnTo>
                        <a:pt x="48" y="30"/>
                      </a:lnTo>
                      <a:lnTo>
                        <a:pt x="52" y="30"/>
                      </a:lnTo>
                      <a:lnTo>
                        <a:pt x="58" y="29"/>
                      </a:lnTo>
                      <a:lnTo>
                        <a:pt x="69" y="30"/>
                      </a:lnTo>
                      <a:lnTo>
                        <a:pt x="75" y="30"/>
                      </a:lnTo>
                      <a:lnTo>
                        <a:pt x="76" y="31"/>
                      </a:lnTo>
                      <a:lnTo>
                        <a:pt x="76" y="34"/>
                      </a:lnTo>
                      <a:lnTo>
                        <a:pt x="76" y="37"/>
                      </a:lnTo>
                      <a:lnTo>
                        <a:pt x="77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3" y="46"/>
                      </a:lnTo>
                      <a:lnTo>
                        <a:pt x="85" y="47"/>
                      </a:lnTo>
                      <a:lnTo>
                        <a:pt x="88" y="49"/>
                      </a:lnTo>
                      <a:lnTo>
                        <a:pt x="91" y="49"/>
                      </a:lnTo>
                      <a:lnTo>
                        <a:pt x="94" y="49"/>
                      </a:lnTo>
                      <a:lnTo>
                        <a:pt x="96" y="47"/>
                      </a:lnTo>
                      <a:lnTo>
                        <a:pt x="100" y="46"/>
                      </a:lnTo>
                      <a:lnTo>
                        <a:pt x="102" y="44"/>
                      </a:lnTo>
                      <a:lnTo>
                        <a:pt x="103" y="42"/>
                      </a:lnTo>
                      <a:lnTo>
                        <a:pt x="105" y="40"/>
                      </a:lnTo>
                      <a:lnTo>
                        <a:pt x="106" y="37"/>
                      </a:lnTo>
                      <a:lnTo>
                        <a:pt x="106" y="34"/>
                      </a:lnTo>
                      <a:lnTo>
                        <a:pt x="105" y="27"/>
                      </a:lnTo>
                      <a:lnTo>
                        <a:pt x="104" y="20"/>
                      </a:lnTo>
                      <a:lnTo>
                        <a:pt x="101" y="14"/>
                      </a:lnTo>
                      <a:lnTo>
                        <a:pt x="98" y="10"/>
                      </a:lnTo>
                      <a:lnTo>
                        <a:pt x="93" y="7"/>
                      </a:lnTo>
                      <a:lnTo>
                        <a:pt x="89" y="4"/>
                      </a:lnTo>
                      <a:lnTo>
                        <a:pt x="84" y="2"/>
                      </a:lnTo>
                      <a:lnTo>
                        <a:pt x="79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5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6" y="46"/>
                      </a:lnTo>
                      <a:lnTo>
                        <a:pt x="10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lnTo>
                        <a:pt x="18" y="49"/>
                      </a:lnTo>
                      <a:lnTo>
                        <a:pt x="21" y="47"/>
                      </a:lnTo>
                      <a:lnTo>
                        <a:pt x="24" y="46"/>
                      </a:lnTo>
                      <a:lnTo>
                        <a:pt x="26" y="44"/>
                      </a:lnTo>
                      <a:lnTo>
                        <a:pt x="28" y="42"/>
                      </a:lnTo>
                      <a:lnTo>
                        <a:pt x="29" y="40"/>
                      </a:lnTo>
                      <a:lnTo>
                        <a:pt x="30" y="37"/>
                      </a:lnTo>
                      <a:lnTo>
                        <a:pt x="30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46">
                  <a:extLst>
                    <a:ext uri="{FF2B5EF4-FFF2-40B4-BE49-F238E27FC236}">
                      <a16:creationId xmlns:a16="http://schemas.microsoft.com/office/drawing/2014/main" id="{34F0B0C8-DB87-4DAB-9828-5BB4D9859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4988" y="3736975"/>
                  <a:ext cx="33338" cy="15875"/>
                </a:xfrm>
                <a:custGeom>
                  <a:avLst/>
                  <a:gdLst>
                    <a:gd name="T0" fmla="*/ 17 w 105"/>
                    <a:gd name="T1" fmla="*/ 49 h 49"/>
                    <a:gd name="T2" fmla="*/ 23 w 105"/>
                    <a:gd name="T3" fmla="*/ 46 h 49"/>
                    <a:gd name="T4" fmla="*/ 27 w 105"/>
                    <a:gd name="T5" fmla="*/ 42 h 49"/>
                    <a:gd name="T6" fmla="*/ 29 w 105"/>
                    <a:gd name="T7" fmla="*/ 37 h 49"/>
                    <a:gd name="T8" fmla="*/ 30 w 105"/>
                    <a:gd name="T9" fmla="*/ 31 h 49"/>
                    <a:gd name="T10" fmla="*/ 38 w 105"/>
                    <a:gd name="T11" fmla="*/ 30 h 49"/>
                    <a:gd name="T12" fmla="*/ 53 w 105"/>
                    <a:gd name="T13" fmla="*/ 30 h 49"/>
                    <a:gd name="T14" fmla="*/ 68 w 105"/>
                    <a:gd name="T15" fmla="*/ 30 h 49"/>
                    <a:gd name="T16" fmla="*/ 75 w 105"/>
                    <a:gd name="T17" fmla="*/ 31 h 49"/>
                    <a:gd name="T18" fmla="*/ 75 w 105"/>
                    <a:gd name="T19" fmla="*/ 37 h 49"/>
                    <a:gd name="T20" fmla="*/ 78 w 105"/>
                    <a:gd name="T21" fmla="*/ 42 h 49"/>
                    <a:gd name="T22" fmla="*/ 82 w 105"/>
                    <a:gd name="T23" fmla="*/ 46 h 49"/>
                    <a:gd name="T24" fmla="*/ 87 w 105"/>
                    <a:gd name="T25" fmla="*/ 49 h 49"/>
                    <a:gd name="T26" fmla="*/ 93 w 105"/>
                    <a:gd name="T27" fmla="*/ 49 h 49"/>
                    <a:gd name="T28" fmla="*/ 99 w 105"/>
                    <a:gd name="T29" fmla="*/ 46 h 49"/>
                    <a:gd name="T30" fmla="*/ 103 w 105"/>
                    <a:gd name="T31" fmla="*/ 42 h 49"/>
                    <a:gd name="T32" fmla="*/ 105 w 105"/>
                    <a:gd name="T33" fmla="*/ 37 h 49"/>
                    <a:gd name="T34" fmla="*/ 105 w 105"/>
                    <a:gd name="T35" fmla="*/ 27 h 49"/>
                    <a:gd name="T36" fmla="*/ 101 w 105"/>
                    <a:gd name="T37" fmla="*/ 14 h 49"/>
                    <a:gd name="T38" fmla="*/ 92 w 105"/>
                    <a:gd name="T39" fmla="*/ 7 h 49"/>
                    <a:gd name="T40" fmla="*/ 84 w 105"/>
                    <a:gd name="T41" fmla="*/ 2 h 49"/>
                    <a:gd name="T42" fmla="*/ 69 w 105"/>
                    <a:gd name="T43" fmla="*/ 0 h 49"/>
                    <a:gd name="T44" fmla="*/ 53 w 105"/>
                    <a:gd name="T45" fmla="*/ 0 h 49"/>
                    <a:gd name="T46" fmla="*/ 37 w 105"/>
                    <a:gd name="T47" fmla="*/ 0 h 49"/>
                    <a:gd name="T48" fmla="*/ 22 w 105"/>
                    <a:gd name="T49" fmla="*/ 2 h 49"/>
                    <a:gd name="T50" fmla="*/ 13 w 105"/>
                    <a:gd name="T51" fmla="*/ 7 h 49"/>
                    <a:gd name="T52" fmla="*/ 4 w 105"/>
                    <a:gd name="T53" fmla="*/ 14 h 49"/>
                    <a:gd name="T54" fmla="*/ 0 w 105"/>
                    <a:gd name="T55" fmla="*/ 27 h 49"/>
                    <a:gd name="T56" fmla="*/ 0 w 105"/>
                    <a:gd name="T57" fmla="*/ 37 h 49"/>
                    <a:gd name="T58" fmla="*/ 2 w 105"/>
                    <a:gd name="T59" fmla="*/ 42 h 49"/>
                    <a:gd name="T60" fmla="*/ 7 w 105"/>
                    <a:gd name="T61" fmla="*/ 46 h 49"/>
                    <a:gd name="T62" fmla="*/ 12 w 105"/>
                    <a:gd name="T6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5" h="49">
                      <a:moveTo>
                        <a:pt x="15" y="49"/>
                      </a:moveTo>
                      <a:lnTo>
                        <a:pt x="17" y="49"/>
                      </a:lnTo>
                      <a:lnTo>
                        <a:pt x="21" y="47"/>
                      </a:lnTo>
                      <a:lnTo>
                        <a:pt x="23" y="46"/>
                      </a:lnTo>
                      <a:lnTo>
                        <a:pt x="25" y="44"/>
                      </a:lnTo>
                      <a:lnTo>
                        <a:pt x="27" y="42"/>
                      </a:lnTo>
                      <a:lnTo>
                        <a:pt x="28" y="40"/>
                      </a:lnTo>
                      <a:lnTo>
                        <a:pt x="29" y="37"/>
                      </a:lnTo>
                      <a:lnTo>
                        <a:pt x="30" y="34"/>
                      </a:lnTo>
                      <a:lnTo>
                        <a:pt x="30" y="31"/>
                      </a:lnTo>
                      <a:lnTo>
                        <a:pt x="30" y="31"/>
                      </a:lnTo>
                      <a:lnTo>
                        <a:pt x="38" y="30"/>
                      </a:lnTo>
                      <a:lnTo>
                        <a:pt x="47" y="30"/>
                      </a:lnTo>
                      <a:lnTo>
                        <a:pt x="53" y="30"/>
                      </a:lnTo>
                      <a:lnTo>
                        <a:pt x="58" y="29"/>
                      </a:lnTo>
                      <a:lnTo>
                        <a:pt x="68" y="30"/>
                      </a:lnTo>
                      <a:lnTo>
                        <a:pt x="75" y="30"/>
                      </a:lnTo>
                      <a:lnTo>
                        <a:pt x="75" y="31"/>
                      </a:lnTo>
                      <a:lnTo>
                        <a:pt x="75" y="34"/>
                      </a:lnTo>
                      <a:lnTo>
                        <a:pt x="75" y="37"/>
                      </a:lnTo>
                      <a:lnTo>
                        <a:pt x="76" y="40"/>
                      </a:lnTo>
                      <a:lnTo>
                        <a:pt x="78" y="42"/>
                      </a:lnTo>
                      <a:lnTo>
                        <a:pt x="80" y="44"/>
                      </a:lnTo>
                      <a:lnTo>
                        <a:pt x="82" y="46"/>
                      </a:lnTo>
                      <a:lnTo>
                        <a:pt x="85" y="47"/>
                      </a:lnTo>
                      <a:lnTo>
                        <a:pt x="87" y="49"/>
                      </a:lnTo>
                      <a:lnTo>
                        <a:pt x="90" y="49"/>
                      </a:lnTo>
                      <a:lnTo>
                        <a:pt x="93" y="49"/>
                      </a:lnTo>
                      <a:lnTo>
                        <a:pt x="97" y="47"/>
                      </a:lnTo>
                      <a:lnTo>
                        <a:pt x="99" y="46"/>
                      </a:lnTo>
                      <a:lnTo>
                        <a:pt x="101" y="44"/>
                      </a:lnTo>
                      <a:lnTo>
                        <a:pt x="103" y="42"/>
                      </a:lnTo>
                      <a:lnTo>
                        <a:pt x="104" y="40"/>
                      </a:lnTo>
                      <a:lnTo>
                        <a:pt x="105" y="37"/>
                      </a:lnTo>
                      <a:lnTo>
                        <a:pt x="105" y="34"/>
                      </a:lnTo>
                      <a:lnTo>
                        <a:pt x="105" y="27"/>
                      </a:lnTo>
                      <a:lnTo>
                        <a:pt x="103" y="20"/>
                      </a:lnTo>
                      <a:lnTo>
                        <a:pt x="101" y="14"/>
                      </a:lnTo>
                      <a:lnTo>
                        <a:pt x="97" y="10"/>
                      </a:lnTo>
                      <a:lnTo>
                        <a:pt x="92" y="7"/>
                      </a:lnTo>
                      <a:lnTo>
                        <a:pt x="88" y="4"/>
                      </a:lnTo>
                      <a:lnTo>
                        <a:pt x="84" y="2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7" y="0"/>
                      </a:lnTo>
                      <a:lnTo>
                        <a:pt x="37" y="0"/>
                      </a:lnTo>
                      <a:lnTo>
                        <a:pt x="27" y="1"/>
                      </a:lnTo>
                      <a:lnTo>
                        <a:pt x="22" y="2"/>
                      </a:lnTo>
                      <a:lnTo>
                        <a:pt x="17" y="4"/>
                      </a:lnTo>
                      <a:lnTo>
                        <a:pt x="13" y="7"/>
                      </a:lnTo>
                      <a:lnTo>
                        <a:pt x="9" y="10"/>
                      </a:lnTo>
                      <a:lnTo>
                        <a:pt x="4" y="14"/>
                      </a:lnTo>
                      <a:lnTo>
                        <a:pt x="2" y="20"/>
                      </a:lnTo>
                      <a:lnTo>
                        <a:pt x="0" y="27"/>
                      </a:lnTo>
                      <a:lnTo>
                        <a:pt x="0" y="34"/>
                      </a:lnTo>
                      <a:lnTo>
                        <a:pt x="0" y="37"/>
                      </a:lnTo>
                      <a:lnTo>
                        <a:pt x="1" y="40"/>
                      </a:lnTo>
                      <a:lnTo>
                        <a:pt x="2" y="42"/>
                      </a:lnTo>
                      <a:lnTo>
                        <a:pt x="4" y="44"/>
                      </a:lnTo>
                      <a:lnTo>
                        <a:pt x="7" y="46"/>
                      </a:lnTo>
                      <a:lnTo>
                        <a:pt x="9" y="47"/>
                      </a:lnTo>
                      <a:lnTo>
                        <a:pt x="12" y="49"/>
                      </a:lnTo>
                      <a:lnTo>
                        <a:pt x="15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Rectangle 147">
                  <a:extLst>
                    <a:ext uri="{FF2B5EF4-FFF2-40B4-BE49-F238E27FC236}">
                      <a16:creationId xmlns:a16="http://schemas.microsoft.com/office/drawing/2014/main" id="{34727D1F-2AAB-4A11-8A34-EEA09AFAC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313" y="3873500"/>
                  <a:ext cx="38100" cy="9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80CD09D-EB09-41CA-9A9B-54A5606DE1E1}"/>
                </a:ext>
              </a:extLst>
            </p:cNvPr>
            <p:cNvSpPr txBox="1"/>
            <p:nvPr/>
          </p:nvSpPr>
          <p:spPr>
            <a:xfrm>
              <a:off x="9166091" y="4526528"/>
              <a:ext cx="26510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ENAVAMSHI GADIKOTA</a:t>
              </a:r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7176518C-41E1-4B2B-9D4A-4C5C092502C9}"/>
              </a:ext>
            </a:extLst>
          </p:cNvPr>
          <p:cNvSpPr/>
          <p:nvPr/>
        </p:nvSpPr>
        <p:spPr>
          <a:xfrm>
            <a:off x="230215" y="1610892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65FBFCD-F061-4638-BB92-73C1CB7840F6}"/>
              </a:ext>
            </a:extLst>
          </p:cNvPr>
          <p:cNvSpPr/>
          <p:nvPr/>
        </p:nvSpPr>
        <p:spPr>
          <a:xfrm>
            <a:off x="2673856" y="1638004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4B4D338-F890-4682-8EBE-4E4B9D9F2EE2}"/>
              </a:ext>
            </a:extLst>
          </p:cNvPr>
          <p:cNvSpPr/>
          <p:nvPr/>
        </p:nvSpPr>
        <p:spPr>
          <a:xfrm>
            <a:off x="5099923" y="1638004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E83C493-46D8-4028-89F5-437D639ED9D4}"/>
              </a:ext>
            </a:extLst>
          </p:cNvPr>
          <p:cNvSpPr/>
          <p:nvPr/>
        </p:nvSpPr>
        <p:spPr>
          <a:xfrm>
            <a:off x="7476089" y="1638004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FCC0EE2-5DD5-4C43-9AF8-98C655EC8F00}"/>
              </a:ext>
            </a:extLst>
          </p:cNvPr>
          <p:cNvSpPr/>
          <p:nvPr/>
        </p:nvSpPr>
        <p:spPr>
          <a:xfrm>
            <a:off x="9886097" y="1621849"/>
            <a:ext cx="1992585" cy="1993636"/>
          </a:xfrm>
          <a:prstGeom prst="ellipse">
            <a:avLst/>
          </a:prstGeom>
          <a:noFill/>
          <a:ln w="1778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C84C59B-A191-4521-9788-7EF84E2C0885}"/>
              </a:ext>
            </a:extLst>
          </p:cNvPr>
          <p:cNvSpPr/>
          <p:nvPr/>
        </p:nvSpPr>
        <p:spPr>
          <a:xfrm>
            <a:off x="3672719" y="4803498"/>
            <a:ext cx="1131227" cy="1129025"/>
          </a:xfrm>
          <a:prstGeom prst="ellipse">
            <a:avLst/>
          </a:prstGeom>
          <a:solidFill>
            <a:srgbClr val="E6E6E6"/>
          </a:solidFill>
          <a:ln w="130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AutoShape 25">
            <a:extLst>
              <a:ext uri="{FF2B5EF4-FFF2-40B4-BE49-F238E27FC236}">
                <a16:creationId xmlns:a16="http://schemas.microsoft.com/office/drawing/2014/main" id="{7D9F556A-DF43-4EFC-B802-F81F4944AF1B}"/>
              </a:ext>
            </a:extLst>
          </p:cNvPr>
          <p:cNvSpPr>
            <a:spLocks/>
          </p:cNvSpPr>
          <p:nvPr/>
        </p:nvSpPr>
        <p:spPr bwMode="auto">
          <a:xfrm>
            <a:off x="4033198" y="5060446"/>
            <a:ext cx="578393" cy="601351"/>
          </a:xfrm>
          <a:custGeom>
            <a:avLst/>
            <a:gdLst/>
            <a:ahLst/>
            <a:cxnLst/>
            <a:rect l="0" t="0" r="r" b="b"/>
            <a:pathLst>
              <a:path w="21479" h="21468">
                <a:moveTo>
                  <a:pt x="7129" y="0"/>
                </a:moveTo>
                <a:cubicBezTo>
                  <a:pt x="5597" y="0"/>
                  <a:pt x="4345" y="1087"/>
                  <a:pt x="4340" y="2425"/>
                </a:cubicBezTo>
                <a:cubicBezTo>
                  <a:pt x="4338" y="3787"/>
                  <a:pt x="5578" y="4880"/>
                  <a:pt x="7122" y="4882"/>
                </a:cubicBezTo>
                <a:cubicBezTo>
                  <a:pt x="8692" y="4883"/>
                  <a:pt x="9942" y="3798"/>
                  <a:pt x="9940" y="2438"/>
                </a:cubicBezTo>
                <a:cubicBezTo>
                  <a:pt x="9934" y="1090"/>
                  <a:pt x="8680" y="0"/>
                  <a:pt x="7129" y="0"/>
                </a:cubicBezTo>
                <a:close/>
                <a:moveTo>
                  <a:pt x="21318" y="998"/>
                </a:moveTo>
                <a:cubicBezTo>
                  <a:pt x="21280" y="996"/>
                  <a:pt x="21238" y="1011"/>
                  <a:pt x="21204" y="1047"/>
                </a:cubicBezTo>
                <a:cubicBezTo>
                  <a:pt x="19364" y="3050"/>
                  <a:pt x="17523" y="5055"/>
                  <a:pt x="15683" y="7058"/>
                </a:cubicBezTo>
                <a:cubicBezTo>
                  <a:pt x="15351" y="6817"/>
                  <a:pt x="14871" y="6794"/>
                  <a:pt x="14406" y="7027"/>
                </a:cubicBezTo>
                <a:cubicBezTo>
                  <a:pt x="13733" y="7363"/>
                  <a:pt x="13035" y="7632"/>
                  <a:pt x="12308" y="7837"/>
                </a:cubicBezTo>
                <a:cubicBezTo>
                  <a:pt x="12277" y="7791"/>
                  <a:pt x="12244" y="7746"/>
                  <a:pt x="12208" y="7700"/>
                </a:cubicBezTo>
                <a:cubicBezTo>
                  <a:pt x="11575" y="6893"/>
                  <a:pt x="10796" y="6204"/>
                  <a:pt x="9947" y="5574"/>
                </a:cubicBezTo>
                <a:cubicBezTo>
                  <a:pt x="9546" y="5276"/>
                  <a:pt x="9033" y="5114"/>
                  <a:pt x="8506" y="5112"/>
                </a:cubicBezTo>
                <a:cubicBezTo>
                  <a:pt x="8296" y="5112"/>
                  <a:pt x="8089" y="5113"/>
                  <a:pt x="7878" y="5112"/>
                </a:cubicBezTo>
                <a:lnTo>
                  <a:pt x="7514" y="5848"/>
                </a:lnTo>
                <a:lnTo>
                  <a:pt x="6944" y="5848"/>
                </a:lnTo>
                <a:lnTo>
                  <a:pt x="6580" y="5112"/>
                </a:lnTo>
                <a:cubicBezTo>
                  <a:pt x="6304" y="5113"/>
                  <a:pt x="6035" y="5111"/>
                  <a:pt x="5760" y="5112"/>
                </a:cubicBezTo>
                <a:cubicBezTo>
                  <a:pt x="5671" y="5112"/>
                  <a:pt x="5577" y="5122"/>
                  <a:pt x="5489" y="5137"/>
                </a:cubicBezTo>
                <a:cubicBezTo>
                  <a:pt x="4900" y="5223"/>
                  <a:pt x="4429" y="5509"/>
                  <a:pt x="3990" y="5842"/>
                </a:cubicBezTo>
                <a:cubicBezTo>
                  <a:pt x="1688" y="7580"/>
                  <a:pt x="448" y="9819"/>
                  <a:pt x="10" y="12420"/>
                </a:cubicBezTo>
                <a:cubicBezTo>
                  <a:pt x="-61" y="12826"/>
                  <a:pt x="259" y="13223"/>
                  <a:pt x="702" y="13355"/>
                </a:cubicBezTo>
                <a:cubicBezTo>
                  <a:pt x="1384" y="13552"/>
                  <a:pt x="1969" y="13182"/>
                  <a:pt x="2093" y="12482"/>
                </a:cubicBezTo>
                <a:cubicBezTo>
                  <a:pt x="2243" y="11615"/>
                  <a:pt x="2513" y="10774"/>
                  <a:pt x="2956" y="9988"/>
                </a:cubicBezTo>
                <a:cubicBezTo>
                  <a:pt x="3239" y="9481"/>
                  <a:pt x="3583" y="9002"/>
                  <a:pt x="3898" y="8510"/>
                </a:cubicBezTo>
                <a:cubicBezTo>
                  <a:pt x="3924" y="8518"/>
                  <a:pt x="3952" y="8530"/>
                  <a:pt x="3983" y="8542"/>
                </a:cubicBezTo>
                <a:cubicBezTo>
                  <a:pt x="3983" y="8569"/>
                  <a:pt x="3990" y="8596"/>
                  <a:pt x="3990" y="8623"/>
                </a:cubicBezTo>
                <a:cubicBezTo>
                  <a:pt x="3990" y="9462"/>
                  <a:pt x="3995" y="10308"/>
                  <a:pt x="3990" y="11148"/>
                </a:cubicBezTo>
                <a:cubicBezTo>
                  <a:pt x="3990" y="14159"/>
                  <a:pt x="3983" y="17171"/>
                  <a:pt x="3983" y="20182"/>
                </a:cubicBezTo>
                <a:cubicBezTo>
                  <a:pt x="3983" y="20929"/>
                  <a:pt x="4586" y="21478"/>
                  <a:pt x="5374" y="21466"/>
                </a:cubicBezTo>
                <a:cubicBezTo>
                  <a:pt x="6260" y="21455"/>
                  <a:pt x="6760" y="20810"/>
                  <a:pt x="6751" y="20176"/>
                </a:cubicBezTo>
                <a:cubicBezTo>
                  <a:pt x="6725" y="18155"/>
                  <a:pt x="6744" y="16136"/>
                  <a:pt x="6744" y="14115"/>
                </a:cubicBezTo>
                <a:lnTo>
                  <a:pt x="6744" y="13847"/>
                </a:lnTo>
                <a:lnTo>
                  <a:pt x="7044" y="13847"/>
                </a:lnTo>
                <a:cubicBezTo>
                  <a:pt x="7393" y="13847"/>
                  <a:pt x="7671" y="14091"/>
                  <a:pt x="7671" y="14396"/>
                </a:cubicBezTo>
                <a:lnTo>
                  <a:pt x="7671" y="15381"/>
                </a:lnTo>
                <a:cubicBezTo>
                  <a:pt x="7671" y="16976"/>
                  <a:pt x="7667" y="18571"/>
                  <a:pt x="7671" y="20169"/>
                </a:cubicBezTo>
                <a:cubicBezTo>
                  <a:pt x="7671" y="21021"/>
                  <a:pt x="8444" y="21600"/>
                  <a:pt x="9348" y="21441"/>
                </a:cubicBezTo>
                <a:cubicBezTo>
                  <a:pt x="10021" y="21321"/>
                  <a:pt x="10439" y="20834"/>
                  <a:pt x="10439" y="20188"/>
                </a:cubicBezTo>
                <a:lnTo>
                  <a:pt x="10439" y="8697"/>
                </a:lnTo>
                <a:cubicBezTo>
                  <a:pt x="10524" y="8771"/>
                  <a:pt x="10543" y="8780"/>
                  <a:pt x="10561" y="8803"/>
                </a:cubicBezTo>
                <a:cubicBezTo>
                  <a:pt x="10600" y="8854"/>
                  <a:pt x="10642" y="8905"/>
                  <a:pt x="10682" y="8959"/>
                </a:cubicBezTo>
                <a:cubicBezTo>
                  <a:pt x="10824" y="9154"/>
                  <a:pt x="10952" y="9356"/>
                  <a:pt x="11074" y="9558"/>
                </a:cubicBezTo>
                <a:cubicBezTo>
                  <a:pt x="11203" y="9771"/>
                  <a:pt x="11482" y="9889"/>
                  <a:pt x="11752" y="9838"/>
                </a:cubicBezTo>
                <a:cubicBezTo>
                  <a:pt x="13056" y="9594"/>
                  <a:pt x="14295" y="9167"/>
                  <a:pt x="15469" y="8573"/>
                </a:cubicBezTo>
                <a:cubicBezTo>
                  <a:pt x="16049" y="8283"/>
                  <a:pt x="16232" y="7749"/>
                  <a:pt x="15918" y="7288"/>
                </a:cubicBezTo>
                <a:cubicBezTo>
                  <a:pt x="15915" y="7283"/>
                  <a:pt x="15907" y="7281"/>
                  <a:pt x="15904" y="7276"/>
                </a:cubicBezTo>
                <a:cubicBezTo>
                  <a:pt x="17749" y="5268"/>
                  <a:pt x="19594" y="3261"/>
                  <a:pt x="21440" y="1253"/>
                </a:cubicBezTo>
                <a:cubicBezTo>
                  <a:pt x="21539" y="1145"/>
                  <a:pt x="21434" y="1001"/>
                  <a:pt x="21318" y="998"/>
                </a:cubicBezTo>
                <a:close/>
                <a:moveTo>
                  <a:pt x="6965" y="5985"/>
                </a:moveTo>
                <a:lnTo>
                  <a:pt x="7500" y="5985"/>
                </a:lnTo>
                <a:lnTo>
                  <a:pt x="8007" y="10107"/>
                </a:lnTo>
                <a:cubicBezTo>
                  <a:pt x="8007" y="10107"/>
                  <a:pt x="7251" y="10799"/>
                  <a:pt x="7251" y="10799"/>
                </a:cubicBezTo>
                <a:lnTo>
                  <a:pt x="6487" y="10107"/>
                </a:lnTo>
                <a:lnTo>
                  <a:pt x="6965" y="5985"/>
                </a:lnTo>
                <a:close/>
                <a:moveTo>
                  <a:pt x="6965" y="5985"/>
                </a:moveTo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0" tIns="0" rIns="0" bIns="0"/>
          <a:lstStyle/>
          <a:p>
            <a:endParaRPr lang="pl-PL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A36095-D298-4D6D-B031-29DB03492812}"/>
              </a:ext>
            </a:extLst>
          </p:cNvPr>
          <p:cNvSpPr txBox="1"/>
          <p:nvPr/>
        </p:nvSpPr>
        <p:spPr>
          <a:xfrm>
            <a:off x="5549387" y="5430796"/>
            <a:ext cx="9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DF3B2C-17CB-4162-8850-0D272D04168F}"/>
              </a:ext>
            </a:extLst>
          </p:cNvPr>
          <p:cNvSpPr txBox="1"/>
          <p:nvPr/>
        </p:nvSpPr>
        <p:spPr>
          <a:xfrm>
            <a:off x="5164425" y="5186728"/>
            <a:ext cx="19925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NAVEEN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  <a:cs typeface="Segoe UI" panose="020B0502040204020203" pitchFamily="34" charset="0"/>
              </a:rPr>
              <a:t>KONETI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20C7A158-F99E-440E-B026-67A05B97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1E54DB04-77A4-4509-B2A8-DC982AF58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37089552-8683-4E12-9710-65CD1DFFCEAA}"/>
              </a:ext>
            </a:extLst>
          </p:cNvPr>
          <p:cNvSpPr txBox="1"/>
          <p:nvPr/>
        </p:nvSpPr>
        <p:spPr>
          <a:xfrm>
            <a:off x="1447924" y="310511"/>
            <a:ext cx="2889717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THE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CREW</a:t>
            </a:r>
          </a:p>
        </p:txBody>
      </p:sp>
    </p:spTree>
    <p:extLst>
      <p:ext uri="{BB962C8B-B14F-4D97-AF65-F5344CB8AC3E}">
        <p14:creationId xmlns:p14="http://schemas.microsoft.com/office/powerpoint/2010/main" val="1155332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04" grpId="0" animBg="1"/>
      <p:bldP spid="105" grpId="0" animBg="1"/>
      <p:bldP spid="106" grpId="0" animBg="1"/>
      <p:bldP spid="107" grpId="0" animBg="1"/>
      <p:bldP spid="108" grpId="0" animBg="1"/>
      <p:bldP spid="114" grpId="0" animBg="1"/>
      <p:bldP spid="115" grpId="0" animBg="1"/>
      <p:bldP spid="116" grpId="0"/>
      <p:bldP spid="1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233000" y="3615905"/>
            <a:ext cx="723424" cy="72342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13028" y="3083835"/>
            <a:ext cx="331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651657" y="5593278"/>
            <a:ext cx="20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Recall 	 =  0.006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F1-Score    =  0.013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E9524"/>
                </a:solidFill>
                <a:latin typeface="Tw Cen MT" panose="020B0602020104020603" pitchFamily="34" charset="0"/>
              </a:rPr>
              <a:t>KNN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H="1" flipV="1">
            <a:off x="6102089" y="4090569"/>
            <a:ext cx="2" cy="1285324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015359" y="2999930"/>
            <a:ext cx="221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F3078"/>
                </a:solidFill>
                <a:latin typeface="Tw Cen MT" panose="020B0602020104020603" pitchFamily="34" charset="0"/>
              </a:rPr>
              <a:t>Naive Bayes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8365838" y="2614749"/>
            <a:ext cx="1" cy="128532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4" y="4382611"/>
            <a:ext cx="174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C7CBB"/>
                </a:solidFill>
                <a:latin typeface="Tw Cen MT" panose="020B0602020104020603" pitchFamily="34" charset="0"/>
              </a:rPr>
              <a:t>Gradient Boosting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  <a:endCxn id="55" idx="4"/>
          </p:cNvCxnSpPr>
          <p:nvPr/>
        </p:nvCxnSpPr>
        <p:spPr>
          <a:xfrm flipH="1" flipV="1">
            <a:off x="10603765" y="4090569"/>
            <a:ext cx="2" cy="128532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345917" y="3038041"/>
            <a:ext cx="251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XGB Classifier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BC99E1DE-8ED6-4A09-A95B-481AD001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674D4A-048E-419E-B00B-E25DBABBA23A}"/>
              </a:ext>
            </a:extLst>
          </p:cNvPr>
          <p:cNvSpPr txBox="1"/>
          <p:nvPr/>
        </p:nvSpPr>
        <p:spPr>
          <a:xfrm>
            <a:off x="1447924" y="310511"/>
            <a:ext cx="894152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 BALANCING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OVER SAMPLING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B86C53-13E6-4CD8-BA78-C260F3FE8C14}"/>
              </a:ext>
            </a:extLst>
          </p:cNvPr>
          <p:cNvSpPr txBox="1"/>
          <p:nvPr/>
        </p:nvSpPr>
        <p:spPr>
          <a:xfrm>
            <a:off x="2824224" y="1912134"/>
            <a:ext cx="20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Recall 	 =  0.731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F1-Score    =  0.468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B106C-2F3B-4ED5-94A0-EEB6DBDD2028}"/>
              </a:ext>
            </a:extLst>
          </p:cNvPr>
          <p:cNvSpPr txBox="1"/>
          <p:nvPr/>
        </p:nvSpPr>
        <p:spPr>
          <a:xfrm>
            <a:off x="5182406" y="5601076"/>
            <a:ext cx="20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Recall 	 =  0.843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F1-Score    =  0.389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0E4BFA-4A92-4649-A4F5-920638820D53}"/>
              </a:ext>
            </a:extLst>
          </p:cNvPr>
          <p:cNvSpPr txBox="1"/>
          <p:nvPr/>
        </p:nvSpPr>
        <p:spPr>
          <a:xfrm>
            <a:off x="7388583" y="1879731"/>
            <a:ext cx="2048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Recall 	 =  0.556</a:t>
            </a:r>
          </a:p>
          <a:p>
            <a:r>
              <a:rPr lang="en-US" b="1" dirty="0">
                <a:latin typeface="Tw Cen MT" panose="020B0602020104020603" pitchFamily="34" charset="0"/>
              </a:rPr>
              <a:t>F1-Score    =  0.525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A6453B-3DCC-439B-84B1-BFB2CBE322B9}"/>
              </a:ext>
            </a:extLst>
          </p:cNvPr>
          <p:cNvSpPr txBox="1"/>
          <p:nvPr/>
        </p:nvSpPr>
        <p:spPr>
          <a:xfrm>
            <a:off x="9638703" y="5591305"/>
            <a:ext cx="2048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Recall 	 =  0.556</a:t>
            </a:r>
          </a:p>
          <a:p>
            <a:r>
              <a:rPr lang="en-US" b="1" dirty="0">
                <a:latin typeface="Tw Cen MT" panose="020B0602020104020603" pitchFamily="34" charset="0"/>
              </a:rPr>
              <a:t>F1-Score   =  0.525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D49BC4D-84DC-49E8-9863-571A46F92DFD}"/>
              </a:ext>
            </a:extLst>
          </p:cNvPr>
          <p:cNvSpPr/>
          <p:nvPr/>
        </p:nvSpPr>
        <p:spPr>
          <a:xfrm>
            <a:off x="1465563" y="3850839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CD0088E-001B-479F-A94B-F787016CEB0D}"/>
              </a:ext>
            </a:extLst>
          </p:cNvPr>
          <p:cNvSpPr/>
          <p:nvPr/>
        </p:nvSpPr>
        <p:spPr>
          <a:xfrm>
            <a:off x="3489540" y="3622816"/>
            <a:ext cx="723424" cy="723424"/>
          </a:xfrm>
          <a:prstGeom prst="ellipse">
            <a:avLst/>
          </a:prstGeom>
          <a:solidFill>
            <a:srgbClr val="EE9524"/>
          </a:solidFill>
          <a:ln>
            <a:solidFill>
              <a:srgbClr val="EDA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A0DEB2-8AD8-48D9-AEDC-F054A2225F4B}"/>
              </a:ext>
            </a:extLst>
          </p:cNvPr>
          <p:cNvSpPr/>
          <p:nvPr/>
        </p:nvSpPr>
        <p:spPr>
          <a:xfrm>
            <a:off x="3722103" y="3845072"/>
            <a:ext cx="278912" cy="278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EB72C5-385B-40FF-92D8-7A0DD35008A3}"/>
              </a:ext>
            </a:extLst>
          </p:cNvPr>
          <p:cNvSpPr/>
          <p:nvPr/>
        </p:nvSpPr>
        <p:spPr>
          <a:xfrm>
            <a:off x="5737528" y="3599992"/>
            <a:ext cx="723424" cy="723424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407E0C-4A5D-433D-B8AC-37D1859D0D49}"/>
              </a:ext>
            </a:extLst>
          </p:cNvPr>
          <p:cNvSpPr/>
          <p:nvPr/>
        </p:nvSpPr>
        <p:spPr>
          <a:xfrm>
            <a:off x="5962413" y="3851907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8FFA8D3-18C4-4363-8FA8-BAF2448D4FAD}"/>
              </a:ext>
            </a:extLst>
          </p:cNvPr>
          <p:cNvSpPr/>
          <p:nvPr/>
        </p:nvSpPr>
        <p:spPr>
          <a:xfrm>
            <a:off x="8047266" y="3645087"/>
            <a:ext cx="723424" cy="723424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6BA334A-BE5A-460A-9646-CED3E6A5674B}"/>
              </a:ext>
            </a:extLst>
          </p:cNvPr>
          <p:cNvSpPr/>
          <p:nvPr/>
        </p:nvSpPr>
        <p:spPr>
          <a:xfrm>
            <a:off x="8279829" y="3880021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9ADB07-1559-4A64-AE3C-2BB54B5DBC3C}"/>
              </a:ext>
            </a:extLst>
          </p:cNvPr>
          <p:cNvSpPr/>
          <p:nvPr/>
        </p:nvSpPr>
        <p:spPr>
          <a:xfrm>
            <a:off x="10235576" y="3623430"/>
            <a:ext cx="723424" cy="723424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6385BA7-263A-4180-A9CD-8A409EAEB632}"/>
              </a:ext>
            </a:extLst>
          </p:cNvPr>
          <p:cNvSpPr/>
          <p:nvPr/>
        </p:nvSpPr>
        <p:spPr>
          <a:xfrm>
            <a:off x="10468139" y="3858364"/>
            <a:ext cx="278912" cy="253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B67030-13B2-41EB-A9EA-FA83B6493E10}"/>
              </a:ext>
            </a:extLst>
          </p:cNvPr>
          <p:cNvSpPr txBox="1"/>
          <p:nvPr/>
        </p:nvSpPr>
        <p:spPr>
          <a:xfrm>
            <a:off x="269940" y="952055"/>
            <a:ext cx="117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Border Line</a:t>
            </a:r>
          </a:p>
          <a:p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SMOTE</a:t>
            </a:r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/>
      <p:bldP spid="17" grpId="0"/>
      <p:bldP spid="24" grpId="0" animBg="1"/>
      <p:bldP spid="25" grpId="0"/>
      <p:bldP spid="33" grpId="0" animBg="1"/>
      <p:bldP spid="34" grpId="0"/>
      <p:bldP spid="46" grpId="0" animBg="1"/>
      <p:bldP spid="50" grpId="0" animBg="1"/>
      <p:bldP spid="51" grpId="0"/>
      <p:bldP spid="55" grpId="0" animBg="1"/>
      <p:bldP spid="59" grpId="0" animBg="1"/>
      <p:bldP spid="60" grpId="0"/>
      <p:bldP spid="72" grpId="0"/>
      <p:bldP spid="73" grpId="0"/>
      <p:bldP spid="75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64723" y="2142394"/>
            <a:ext cx="3439383" cy="796806"/>
            <a:chOff x="764723" y="2142394"/>
            <a:chExt cx="3439383" cy="7968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+mj-lt"/>
                </a:rPr>
                <a:t>1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435199" y="2142394"/>
              <a:ext cx="2768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Random Forest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B30B13-2444-4D78-BE00-D81DD0C03A4D}"/>
              </a:ext>
            </a:extLst>
          </p:cNvPr>
          <p:cNvSpPr txBox="1"/>
          <p:nvPr/>
        </p:nvSpPr>
        <p:spPr>
          <a:xfrm>
            <a:off x="1435200" y="4310105"/>
            <a:ext cx="234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Voting Classifier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4504627" y="4310105"/>
            <a:ext cx="3308017" cy="796806"/>
            <a:chOff x="4504627" y="3420415"/>
            <a:chExt cx="3308017" cy="7968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  <a:latin typeface="Century Gothic"/>
                </a:rPr>
                <a:t>5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175103" y="3420415"/>
              <a:ext cx="2637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Gradient Boosting(default)</a:t>
              </a: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894BE3-25B9-424E-A330-7A9131DA37B4}"/>
              </a:ext>
            </a:extLst>
          </p:cNvPr>
          <p:cNvSpPr txBox="1"/>
          <p:nvPr/>
        </p:nvSpPr>
        <p:spPr>
          <a:xfrm>
            <a:off x="8915007" y="4310105"/>
            <a:ext cx="314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Gradient Boosting(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Random Forest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367A5-7D6B-4AE6-B3B0-603F081EF5BF}"/>
              </a:ext>
            </a:extLst>
          </p:cNvPr>
          <p:cNvSpPr txBox="1"/>
          <p:nvPr/>
        </p:nvSpPr>
        <p:spPr>
          <a:xfrm>
            <a:off x="5175103" y="2142394"/>
            <a:ext cx="335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Extra Trees Classifier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2D0DD2-B5C6-4864-B725-91E7E07A0919}"/>
              </a:ext>
            </a:extLst>
          </p:cNvPr>
          <p:cNvSpPr txBox="1"/>
          <p:nvPr/>
        </p:nvSpPr>
        <p:spPr>
          <a:xfrm>
            <a:off x="8915008" y="2142394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XG Boosting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350A787-C34A-4448-8B3C-1548A988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A79BC92-4AA5-41EC-8932-D892220A5916}"/>
              </a:ext>
            </a:extLst>
          </p:cNvPr>
          <p:cNvSpPr txBox="1"/>
          <p:nvPr/>
        </p:nvSpPr>
        <p:spPr>
          <a:xfrm>
            <a:off x="1514474" y="310511"/>
            <a:ext cx="8874977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ENSEMBLE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METHODS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A733150-C5A5-4C4F-81CC-618552770ADC}"/>
              </a:ext>
            </a:extLst>
          </p:cNvPr>
          <p:cNvSpPr/>
          <p:nvPr/>
        </p:nvSpPr>
        <p:spPr>
          <a:xfrm>
            <a:off x="4473686" y="2217569"/>
            <a:ext cx="662056" cy="662056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entury Gothic"/>
              </a:rPr>
              <a:t>2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D2AC389-D928-4305-A2C1-8E5700D9234B}"/>
              </a:ext>
            </a:extLst>
          </p:cNvPr>
          <p:cNvSpPr/>
          <p:nvPr/>
        </p:nvSpPr>
        <p:spPr>
          <a:xfrm>
            <a:off x="8252951" y="2165515"/>
            <a:ext cx="662056" cy="662056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entury Gothic"/>
              </a:rPr>
              <a:t>3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77A6E5-749F-4F5D-9944-53E529EF9A97}"/>
              </a:ext>
            </a:extLst>
          </p:cNvPr>
          <p:cNvSpPr/>
          <p:nvPr/>
        </p:nvSpPr>
        <p:spPr>
          <a:xfrm>
            <a:off x="8252951" y="4366317"/>
            <a:ext cx="662056" cy="662056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entury Gothic"/>
              </a:rPr>
              <a:t>6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981B0CA-300F-43F5-BF3C-9A7D9265ABAF}"/>
              </a:ext>
            </a:extLst>
          </p:cNvPr>
          <p:cNvSpPr/>
          <p:nvPr/>
        </p:nvSpPr>
        <p:spPr>
          <a:xfrm>
            <a:off x="750244" y="4444855"/>
            <a:ext cx="662056" cy="662056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  <a:latin typeface="Century Gothic"/>
              </a:rPr>
              <a:t>4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4B57D1-FE15-4103-A460-32F44710BF86}"/>
              </a:ext>
            </a:extLst>
          </p:cNvPr>
          <p:cNvSpPr txBox="1"/>
          <p:nvPr/>
        </p:nvSpPr>
        <p:spPr>
          <a:xfrm>
            <a:off x="8939721" y="2422686"/>
            <a:ext cx="20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Recall	 =  0.556</a:t>
            </a:r>
          </a:p>
          <a:p>
            <a:r>
              <a:rPr lang="en-US" dirty="0">
                <a:latin typeface="Tw Cen MT" panose="020B0602020104020603" pitchFamily="34" charset="0"/>
              </a:rPr>
              <a:t>F1-Score   =  0.525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609589-F53E-4D72-9E97-7137B796F72A}"/>
              </a:ext>
            </a:extLst>
          </p:cNvPr>
          <p:cNvSpPr txBox="1"/>
          <p:nvPr/>
        </p:nvSpPr>
        <p:spPr>
          <a:xfrm>
            <a:off x="8964435" y="4624994"/>
            <a:ext cx="20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Recall	 =  0.487</a:t>
            </a:r>
          </a:p>
          <a:p>
            <a:r>
              <a:rPr lang="en-US" dirty="0">
                <a:latin typeface="Tw Cen MT" panose="020B0602020104020603" pitchFamily="34" charset="0"/>
              </a:rPr>
              <a:t>F1-Score   =  0.506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103CD7-FAB7-4830-8FA2-3B0B6CE3F89D}"/>
              </a:ext>
            </a:extLst>
          </p:cNvPr>
          <p:cNvSpPr txBox="1"/>
          <p:nvPr/>
        </p:nvSpPr>
        <p:spPr>
          <a:xfrm>
            <a:off x="5202149" y="2450420"/>
            <a:ext cx="20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Recall	 =  0.556</a:t>
            </a:r>
          </a:p>
          <a:p>
            <a:r>
              <a:rPr lang="en-US" dirty="0">
                <a:latin typeface="Tw Cen MT" panose="020B0602020104020603" pitchFamily="34" charset="0"/>
              </a:rPr>
              <a:t>F1-Score   =  0.525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96AEF7-ECD4-43A1-98C9-7F3F2B3C26E5}"/>
              </a:ext>
            </a:extLst>
          </p:cNvPr>
          <p:cNvSpPr txBox="1"/>
          <p:nvPr/>
        </p:nvSpPr>
        <p:spPr>
          <a:xfrm>
            <a:off x="5210052" y="4650604"/>
            <a:ext cx="20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Recall	 =  0.556</a:t>
            </a:r>
          </a:p>
          <a:p>
            <a:r>
              <a:rPr lang="en-US" dirty="0">
                <a:latin typeface="Tw Cen MT" panose="020B0602020104020603" pitchFamily="34" charset="0"/>
              </a:rPr>
              <a:t>F1-Score   =  0.525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9B7C34-1C22-4875-8737-D921136D029B}"/>
              </a:ext>
            </a:extLst>
          </p:cNvPr>
          <p:cNvSpPr txBox="1"/>
          <p:nvPr/>
        </p:nvSpPr>
        <p:spPr>
          <a:xfrm>
            <a:off x="1460221" y="2435939"/>
            <a:ext cx="20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Recall	 =  0.618</a:t>
            </a:r>
          </a:p>
          <a:p>
            <a:r>
              <a:rPr lang="en-US" dirty="0">
                <a:latin typeface="Tw Cen MT" panose="020B0602020104020603" pitchFamily="34" charset="0"/>
              </a:rPr>
              <a:t>F1-Score   =  0.537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C417DF-164C-46EA-846C-9D06D353F27F}"/>
              </a:ext>
            </a:extLst>
          </p:cNvPr>
          <p:cNvSpPr txBox="1"/>
          <p:nvPr/>
        </p:nvSpPr>
        <p:spPr>
          <a:xfrm>
            <a:off x="1460221" y="4628662"/>
            <a:ext cx="20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Recall	 =  0.753</a:t>
            </a:r>
          </a:p>
          <a:p>
            <a:r>
              <a:rPr lang="en-US" dirty="0">
                <a:latin typeface="Tw Cen MT" panose="020B0602020104020603" pitchFamily="34" charset="0"/>
              </a:rPr>
              <a:t>F1-Score   =  0.47</a:t>
            </a:r>
          </a:p>
        </p:txBody>
      </p:sp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7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BC99E1DE-8ED6-4A09-A95B-481AD001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674D4A-048E-419E-B00B-E25DBABBA23A}"/>
              </a:ext>
            </a:extLst>
          </p:cNvPr>
          <p:cNvSpPr txBox="1"/>
          <p:nvPr/>
        </p:nvSpPr>
        <p:spPr>
          <a:xfrm>
            <a:off x="1447924" y="310511"/>
            <a:ext cx="894152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BEST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8A533-1618-4646-9A03-B6714040A9F5}"/>
              </a:ext>
            </a:extLst>
          </p:cNvPr>
          <p:cNvSpPr txBox="1"/>
          <p:nvPr/>
        </p:nvSpPr>
        <p:spPr>
          <a:xfrm>
            <a:off x="524477" y="1179252"/>
            <a:ext cx="53944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3078"/>
                </a:solidFill>
                <a:latin typeface="+mj-lt"/>
              </a:rPr>
              <a:t>Random Forests 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(Best parameters)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criterion 	    : Gini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max_depth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	    : 5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max_features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	    : log2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min_samples_leaf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min_samples_split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: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8FABB-009A-4872-A69F-9E269DE89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" y="3624421"/>
            <a:ext cx="8985712" cy="3067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CF5BDF-DD2B-4844-A86E-EEE32815FB05}"/>
              </a:ext>
            </a:extLst>
          </p:cNvPr>
          <p:cNvSpPr txBox="1"/>
          <p:nvPr/>
        </p:nvSpPr>
        <p:spPr>
          <a:xfrm>
            <a:off x="6759147" y="1459634"/>
            <a:ext cx="30873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Accuracy 	= 0.764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Precision 	= 0.475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Recall 		= 0.618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F1 Score 	= 0.537</a:t>
            </a: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Cohen Kappa	= 0.383</a:t>
            </a:r>
          </a:p>
        </p:txBody>
      </p:sp>
    </p:spTree>
    <p:extLst>
      <p:ext uri="{BB962C8B-B14F-4D97-AF65-F5344CB8AC3E}">
        <p14:creationId xmlns:p14="http://schemas.microsoft.com/office/powerpoint/2010/main" val="3524637459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BC99E1DE-8ED6-4A09-A95B-481AD001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E674D4A-048E-419E-B00B-E25DBABBA23A}"/>
              </a:ext>
            </a:extLst>
          </p:cNvPr>
          <p:cNvSpPr txBox="1"/>
          <p:nvPr/>
        </p:nvSpPr>
        <p:spPr>
          <a:xfrm>
            <a:off x="1447924" y="310511"/>
            <a:ext cx="894152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BUSINESS SOLUTIONS</a:t>
            </a:r>
            <a:endParaRPr lang="en-US" sz="4000" b="1" dirty="0">
              <a:solidFill>
                <a:srgbClr val="00B0F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8A533-1618-4646-9A03-B6714040A9F5}"/>
              </a:ext>
            </a:extLst>
          </p:cNvPr>
          <p:cNvSpPr txBox="1"/>
          <p:nvPr/>
        </p:nvSpPr>
        <p:spPr>
          <a:xfrm>
            <a:off x="1398209" y="1784609"/>
            <a:ext cx="8759045" cy="163121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Num_Late_Payments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Repay_Sept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Repay_Aug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Repay_July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Repay_Jun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Pre_Pay_Sum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Repay_May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Repay_April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9EDB6-75FB-40FB-B3BA-7EF911F0A062}"/>
              </a:ext>
            </a:extLst>
          </p:cNvPr>
          <p:cNvSpPr txBox="1"/>
          <p:nvPr/>
        </p:nvSpPr>
        <p:spPr>
          <a:xfrm>
            <a:off x="1447924" y="3643372"/>
            <a:ext cx="7844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7CBB"/>
                </a:solidFill>
                <a:latin typeface="+mj-lt"/>
              </a:rPr>
              <a:t>With higher the educational qualifications, lower the default rate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7CBB"/>
                </a:solidFill>
                <a:latin typeface="+mj-lt"/>
              </a:rPr>
              <a:t>Overall Single people spend the most, but on an average married people spend more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7CBB"/>
                </a:solidFill>
                <a:latin typeface="+mj-lt"/>
              </a:rPr>
              <a:t>Married people more likely to default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1C7CBB"/>
                </a:solidFill>
                <a:latin typeface="+mj-lt"/>
              </a:rPr>
              <a:t>On an average, males spend more and have higher default rate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BD78A-CF22-44B9-9F0F-1704ECD42079}"/>
              </a:ext>
            </a:extLst>
          </p:cNvPr>
          <p:cNvSpPr txBox="1"/>
          <p:nvPr/>
        </p:nvSpPr>
        <p:spPr>
          <a:xfrm>
            <a:off x="1447924" y="1216765"/>
            <a:ext cx="46480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F3078"/>
                </a:solidFill>
              </a:rPr>
              <a:t>Important Features: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00240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E32CEC6-3983-4FC5-9F57-533C5BD3F9F6}"/>
              </a:ext>
            </a:extLst>
          </p:cNvPr>
          <p:cNvSpPr txBox="1"/>
          <p:nvPr/>
        </p:nvSpPr>
        <p:spPr>
          <a:xfrm>
            <a:off x="3167393" y="4445215"/>
            <a:ext cx="4779300" cy="10168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THANK</a:t>
            </a:r>
            <a:r>
              <a:rPr lang="en-US" sz="66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66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YOU</a:t>
            </a:r>
            <a:endParaRPr lang="en-US" sz="6600" dirty="0">
              <a:solidFill>
                <a:srgbClr val="00B0F0"/>
              </a:solidFill>
              <a:latin typeface="+mj-lt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0D056829-ADA9-4271-B5B7-FD70A340AB70}"/>
              </a:ext>
            </a:extLst>
          </p:cNvPr>
          <p:cNvSpPr>
            <a:spLocks/>
          </p:cNvSpPr>
          <p:nvPr/>
        </p:nvSpPr>
        <p:spPr bwMode="auto">
          <a:xfrm>
            <a:off x="5114338" y="5957306"/>
            <a:ext cx="1077913" cy="8128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935" y="0"/>
                </a:moveTo>
                <a:cubicBezTo>
                  <a:pt x="13758" y="0"/>
                  <a:pt x="13594" y="56"/>
                  <a:pt x="13443" y="147"/>
                </a:cubicBezTo>
                <a:lnTo>
                  <a:pt x="13437" y="139"/>
                </a:lnTo>
                <a:lnTo>
                  <a:pt x="13412" y="163"/>
                </a:lnTo>
                <a:cubicBezTo>
                  <a:pt x="13360" y="197"/>
                  <a:pt x="13312" y="234"/>
                  <a:pt x="13265" y="277"/>
                </a:cubicBezTo>
                <a:lnTo>
                  <a:pt x="7727" y="4460"/>
                </a:lnTo>
                <a:cubicBezTo>
                  <a:pt x="7342" y="4724"/>
                  <a:pt x="7081" y="5258"/>
                  <a:pt x="7081" y="5871"/>
                </a:cubicBezTo>
                <a:cubicBezTo>
                  <a:pt x="7081" y="6746"/>
                  <a:pt x="7614" y="7453"/>
                  <a:pt x="8274" y="7453"/>
                </a:cubicBezTo>
                <a:cubicBezTo>
                  <a:pt x="8420" y="7453"/>
                  <a:pt x="8562" y="7419"/>
                  <a:pt x="8692" y="7355"/>
                </a:cubicBezTo>
                <a:cubicBezTo>
                  <a:pt x="8774" y="7314"/>
                  <a:pt x="8853" y="7262"/>
                  <a:pt x="8925" y="7200"/>
                </a:cubicBezTo>
                <a:cubicBezTo>
                  <a:pt x="9502" y="6817"/>
                  <a:pt x="11015" y="5806"/>
                  <a:pt x="11808" y="5251"/>
                </a:cubicBezTo>
                <a:cubicBezTo>
                  <a:pt x="12801" y="4557"/>
                  <a:pt x="13443" y="5325"/>
                  <a:pt x="13443" y="5325"/>
                </a:cubicBezTo>
                <a:lnTo>
                  <a:pt x="18096" y="11375"/>
                </a:lnTo>
                <a:lnTo>
                  <a:pt x="18102" y="11383"/>
                </a:lnTo>
                <a:cubicBezTo>
                  <a:pt x="18321" y="11706"/>
                  <a:pt x="18635" y="11905"/>
                  <a:pt x="18988" y="11905"/>
                </a:cubicBezTo>
                <a:cubicBezTo>
                  <a:pt x="19012" y="11905"/>
                  <a:pt x="19038" y="11907"/>
                  <a:pt x="19061" y="11905"/>
                </a:cubicBezTo>
                <a:lnTo>
                  <a:pt x="19068" y="11905"/>
                </a:lnTo>
                <a:lnTo>
                  <a:pt x="19104" y="11897"/>
                </a:lnTo>
                <a:cubicBezTo>
                  <a:pt x="19149" y="11891"/>
                  <a:pt x="19196" y="11885"/>
                  <a:pt x="19240" y="11872"/>
                </a:cubicBezTo>
                <a:lnTo>
                  <a:pt x="21600" y="11375"/>
                </a:lnTo>
                <a:lnTo>
                  <a:pt x="21600" y="2675"/>
                </a:lnTo>
                <a:cubicBezTo>
                  <a:pt x="21600" y="2675"/>
                  <a:pt x="20595" y="2978"/>
                  <a:pt x="19172" y="3441"/>
                </a:cubicBezTo>
                <a:cubicBezTo>
                  <a:pt x="17749" y="3904"/>
                  <a:pt x="17445" y="3612"/>
                  <a:pt x="17445" y="3612"/>
                </a:cubicBezTo>
                <a:lnTo>
                  <a:pt x="14802" y="489"/>
                </a:lnTo>
                <a:cubicBezTo>
                  <a:pt x="14582" y="187"/>
                  <a:pt x="14275" y="0"/>
                  <a:pt x="13935" y="0"/>
                </a:cubicBezTo>
                <a:close/>
                <a:moveTo>
                  <a:pt x="8261" y="261"/>
                </a:moveTo>
                <a:cubicBezTo>
                  <a:pt x="7715" y="254"/>
                  <a:pt x="7315" y="440"/>
                  <a:pt x="7315" y="440"/>
                </a:cubicBezTo>
                <a:cubicBezTo>
                  <a:pt x="7315" y="440"/>
                  <a:pt x="5041" y="1964"/>
                  <a:pt x="4155" y="2658"/>
                </a:cubicBezTo>
                <a:cubicBezTo>
                  <a:pt x="3270" y="3353"/>
                  <a:pt x="2360" y="2846"/>
                  <a:pt x="2360" y="2846"/>
                </a:cubicBezTo>
                <a:lnTo>
                  <a:pt x="0" y="1647"/>
                </a:lnTo>
                <a:lnTo>
                  <a:pt x="0" y="11628"/>
                </a:lnTo>
                <a:lnTo>
                  <a:pt x="1156" y="12190"/>
                </a:lnTo>
                <a:lnTo>
                  <a:pt x="1260" y="12280"/>
                </a:lnTo>
                <a:cubicBezTo>
                  <a:pt x="1271" y="12239"/>
                  <a:pt x="1284" y="12197"/>
                  <a:pt x="1297" y="12158"/>
                </a:cubicBezTo>
                <a:cubicBezTo>
                  <a:pt x="1403" y="11214"/>
                  <a:pt x="2013" y="10486"/>
                  <a:pt x="2754" y="10486"/>
                </a:cubicBezTo>
                <a:cubicBezTo>
                  <a:pt x="3570" y="10486"/>
                  <a:pt x="4235" y="11369"/>
                  <a:pt x="4235" y="12451"/>
                </a:cubicBezTo>
                <a:cubicBezTo>
                  <a:pt x="4235" y="12511"/>
                  <a:pt x="4227" y="12572"/>
                  <a:pt x="4223" y="12631"/>
                </a:cubicBezTo>
                <a:cubicBezTo>
                  <a:pt x="4248" y="12629"/>
                  <a:pt x="4277" y="12622"/>
                  <a:pt x="4303" y="12622"/>
                </a:cubicBezTo>
                <a:cubicBezTo>
                  <a:pt x="5119" y="12622"/>
                  <a:pt x="5778" y="13497"/>
                  <a:pt x="5778" y="14579"/>
                </a:cubicBezTo>
                <a:cubicBezTo>
                  <a:pt x="5778" y="14612"/>
                  <a:pt x="5779" y="14645"/>
                  <a:pt x="5778" y="14677"/>
                </a:cubicBezTo>
                <a:cubicBezTo>
                  <a:pt x="5841" y="14667"/>
                  <a:pt x="5904" y="14661"/>
                  <a:pt x="5969" y="14661"/>
                </a:cubicBezTo>
                <a:cubicBezTo>
                  <a:pt x="6813" y="14661"/>
                  <a:pt x="7499" y="15544"/>
                  <a:pt x="7542" y="16650"/>
                </a:cubicBezTo>
                <a:cubicBezTo>
                  <a:pt x="7666" y="16614"/>
                  <a:pt x="7792" y="16593"/>
                  <a:pt x="7923" y="16593"/>
                </a:cubicBezTo>
                <a:cubicBezTo>
                  <a:pt x="8889" y="16593"/>
                  <a:pt x="9675" y="17628"/>
                  <a:pt x="9675" y="18909"/>
                </a:cubicBezTo>
                <a:cubicBezTo>
                  <a:pt x="9675" y="18957"/>
                  <a:pt x="9671" y="19009"/>
                  <a:pt x="9669" y="19056"/>
                </a:cubicBezTo>
                <a:cubicBezTo>
                  <a:pt x="9675" y="19096"/>
                  <a:pt x="9683" y="19137"/>
                  <a:pt x="9687" y="19178"/>
                </a:cubicBezTo>
                <a:lnTo>
                  <a:pt x="9933" y="19374"/>
                </a:lnTo>
                <a:lnTo>
                  <a:pt x="10339" y="19953"/>
                </a:lnTo>
                <a:cubicBezTo>
                  <a:pt x="10510" y="20264"/>
                  <a:pt x="10789" y="20467"/>
                  <a:pt x="11101" y="20467"/>
                </a:cubicBezTo>
                <a:cubicBezTo>
                  <a:pt x="11620" y="20467"/>
                  <a:pt x="12042" y="19915"/>
                  <a:pt x="12042" y="19227"/>
                </a:cubicBezTo>
                <a:cubicBezTo>
                  <a:pt x="12042" y="18969"/>
                  <a:pt x="11977" y="18725"/>
                  <a:pt x="11876" y="18526"/>
                </a:cubicBezTo>
                <a:lnTo>
                  <a:pt x="11882" y="18518"/>
                </a:lnTo>
                <a:lnTo>
                  <a:pt x="11845" y="18469"/>
                </a:lnTo>
                <a:cubicBezTo>
                  <a:pt x="11797" y="18386"/>
                  <a:pt x="11741" y="18313"/>
                  <a:pt x="11679" y="18249"/>
                </a:cubicBezTo>
                <a:lnTo>
                  <a:pt x="10419" y="16553"/>
                </a:lnTo>
                <a:cubicBezTo>
                  <a:pt x="10386" y="16514"/>
                  <a:pt x="10364" y="16460"/>
                  <a:pt x="10364" y="16398"/>
                </a:cubicBezTo>
                <a:cubicBezTo>
                  <a:pt x="10364" y="16282"/>
                  <a:pt x="10436" y="16186"/>
                  <a:pt x="10523" y="16186"/>
                </a:cubicBezTo>
                <a:cubicBezTo>
                  <a:pt x="10568" y="16186"/>
                  <a:pt x="10605" y="16211"/>
                  <a:pt x="10634" y="16251"/>
                </a:cubicBezTo>
                <a:lnTo>
                  <a:pt x="12447" y="18656"/>
                </a:lnTo>
                <a:lnTo>
                  <a:pt x="12454" y="18648"/>
                </a:lnTo>
                <a:cubicBezTo>
                  <a:pt x="12616" y="18828"/>
                  <a:pt x="12821" y="18942"/>
                  <a:pt x="13050" y="18942"/>
                </a:cubicBezTo>
                <a:cubicBezTo>
                  <a:pt x="13569" y="18942"/>
                  <a:pt x="13990" y="18383"/>
                  <a:pt x="13990" y="17694"/>
                </a:cubicBezTo>
                <a:cubicBezTo>
                  <a:pt x="13990" y="17452"/>
                  <a:pt x="13939" y="17225"/>
                  <a:pt x="13849" y="17034"/>
                </a:cubicBezTo>
                <a:lnTo>
                  <a:pt x="13855" y="17026"/>
                </a:lnTo>
                <a:lnTo>
                  <a:pt x="13806" y="16952"/>
                </a:lnTo>
                <a:cubicBezTo>
                  <a:pt x="13761" y="16871"/>
                  <a:pt x="13711" y="16797"/>
                  <a:pt x="13652" y="16732"/>
                </a:cubicBezTo>
                <a:lnTo>
                  <a:pt x="12152" y="14604"/>
                </a:lnTo>
                <a:cubicBezTo>
                  <a:pt x="12111" y="14570"/>
                  <a:pt x="12079" y="14509"/>
                  <a:pt x="12079" y="14441"/>
                </a:cubicBezTo>
                <a:cubicBezTo>
                  <a:pt x="12079" y="14336"/>
                  <a:pt x="12147" y="14253"/>
                  <a:pt x="12226" y="14253"/>
                </a:cubicBezTo>
                <a:cubicBezTo>
                  <a:pt x="12282" y="14253"/>
                  <a:pt x="12325" y="14297"/>
                  <a:pt x="12349" y="14359"/>
                </a:cubicBezTo>
                <a:lnTo>
                  <a:pt x="14242" y="16814"/>
                </a:lnTo>
                <a:lnTo>
                  <a:pt x="14248" y="16805"/>
                </a:lnTo>
                <a:cubicBezTo>
                  <a:pt x="14414" y="16998"/>
                  <a:pt x="14626" y="17115"/>
                  <a:pt x="14863" y="17115"/>
                </a:cubicBezTo>
                <a:cubicBezTo>
                  <a:pt x="15382" y="17115"/>
                  <a:pt x="15804" y="16556"/>
                  <a:pt x="15804" y="15868"/>
                </a:cubicBezTo>
                <a:cubicBezTo>
                  <a:pt x="15804" y="15594"/>
                  <a:pt x="15738" y="15339"/>
                  <a:pt x="15625" y="15134"/>
                </a:cubicBezTo>
                <a:lnTo>
                  <a:pt x="15631" y="15126"/>
                </a:lnTo>
                <a:lnTo>
                  <a:pt x="15576" y="15052"/>
                </a:lnTo>
                <a:cubicBezTo>
                  <a:pt x="15555" y="15020"/>
                  <a:pt x="15532" y="14992"/>
                  <a:pt x="15508" y="14963"/>
                </a:cubicBezTo>
                <a:lnTo>
                  <a:pt x="14039" y="12940"/>
                </a:lnTo>
                <a:lnTo>
                  <a:pt x="14039" y="12932"/>
                </a:lnTo>
                <a:cubicBezTo>
                  <a:pt x="14010" y="12894"/>
                  <a:pt x="13990" y="12845"/>
                  <a:pt x="13990" y="12785"/>
                </a:cubicBezTo>
                <a:cubicBezTo>
                  <a:pt x="13990" y="12668"/>
                  <a:pt x="14068" y="12573"/>
                  <a:pt x="14156" y="12573"/>
                </a:cubicBezTo>
                <a:cubicBezTo>
                  <a:pt x="14221" y="12573"/>
                  <a:pt x="14272" y="12623"/>
                  <a:pt x="14298" y="12696"/>
                </a:cubicBezTo>
                <a:lnTo>
                  <a:pt x="15828" y="14620"/>
                </a:lnTo>
                <a:lnTo>
                  <a:pt x="15834" y="14620"/>
                </a:lnTo>
                <a:cubicBezTo>
                  <a:pt x="16004" y="14869"/>
                  <a:pt x="16250" y="15020"/>
                  <a:pt x="16523" y="15020"/>
                </a:cubicBezTo>
                <a:cubicBezTo>
                  <a:pt x="17034" y="15020"/>
                  <a:pt x="17445" y="14475"/>
                  <a:pt x="17445" y="13797"/>
                </a:cubicBezTo>
                <a:cubicBezTo>
                  <a:pt x="17445" y="13412"/>
                  <a:pt x="17315" y="13068"/>
                  <a:pt x="17107" y="12843"/>
                </a:cubicBezTo>
                <a:cubicBezTo>
                  <a:pt x="16574" y="12133"/>
                  <a:pt x="13897" y="8561"/>
                  <a:pt x="13173" y="7648"/>
                </a:cubicBezTo>
                <a:cubicBezTo>
                  <a:pt x="12367" y="6634"/>
                  <a:pt x="11384" y="7200"/>
                  <a:pt x="11384" y="7200"/>
                </a:cubicBezTo>
                <a:lnTo>
                  <a:pt x="9054" y="8594"/>
                </a:lnTo>
                <a:cubicBezTo>
                  <a:pt x="8739" y="8846"/>
                  <a:pt x="8374" y="8994"/>
                  <a:pt x="7979" y="8994"/>
                </a:cubicBezTo>
                <a:cubicBezTo>
                  <a:pt x="6820" y="8994"/>
                  <a:pt x="5883" y="7750"/>
                  <a:pt x="5883" y="6213"/>
                </a:cubicBezTo>
                <a:cubicBezTo>
                  <a:pt x="5883" y="5220"/>
                  <a:pt x="6276" y="4349"/>
                  <a:pt x="6866" y="3857"/>
                </a:cubicBezTo>
                <a:lnTo>
                  <a:pt x="6854" y="3832"/>
                </a:lnTo>
                <a:lnTo>
                  <a:pt x="10075" y="1239"/>
                </a:lnTo>
                <a:cubicBezTo>
                  <a:pt x="9501" y="465"/>
                  <a:pt x="8807" y="268"/>
                  <a:pt x="8261" y="261"/>
                </a:cubicBezTo>
                <a:close/>
                <a:moveTo>
                  <a:pt x="2920" y="11742"/>
                </a:moveTo>
                <a:cubicBezTo>
                  <a:pt x="2178" y="11742"/>
                  <a:pt x="1574" y="12551"/>
                  <a:pt x="1574" y="13544"/>
                </a:cubicBezTo>
                <a:cubicBezTo>
                  <a:pt x="1574" y="14537"/>
                  <a:pt x="2178" y="15338"/>
                  <a:pt x="2920" y="15338"/>
                </a:cubicBezTo>
                <a:cubicBezTo>
                  <a:pt x="2943" y="15338"/>
                  <a:pt x="2964" y="15339"/>
                  <a:pt x="2987" y="15338"/>
                </a:cubicBezTo>
                <a:cubicBezTo>
                  <a:pt x="2984" y="15391"/>
                  <a:pt x="2981" y="15446"/>
                  <a:pt x="2981" y="15501"/>
                </a:cubicBezTo>
                <a:cubicBezTo>
                  <a:pt x="2981" y="16494"/>
                  <a:pt x="3579" y="17295"/>
                  <a:pt x="4321" y="17295"/>
                </a:cubicBezTo>
                <a:cubicBezTo>
                  <a:pt x="4350" y="17295"/>
                  <a:pt x="4379" y="17289"/>
                  <a:pt x="4407" y="17287"/>
                </a:cubicBezTo>
                <a:cubicBezTo>
                  <a:pt x="4402" y="17354"/>
                  <a:pt x="4401" y="17429"/>
                  <a:pt x="4401" y="17499"/>
                </a:cubicBezTo>
                <a:cubicBezTo>
                  <a:pt x="4401" y="18561"/>
                  <a:pt x="5046" y="19423"/>
                  <a:pt x="5839" y="19423"/>
                </a:cubicBezTo>
                <a:cubicBezTo>
                  <a:pt x="5905" y="19423"/>
                  <a:pt x="5966" y="19410"/>
                  <a:pt x="6030" y="19398"/>
                </a:cubicBezTo>
                <a:cubicBezTo>
                  <a:pt x="6029" y="19422"/>
                  <a:pt x="6030" y="19448"/>
                  <a:pt x="6030" y="19472"/>
                </a:cubicBezTo>
                <a:cubicBezTo>
                  <a:pt x="6030" y="20648"/>
                  <a:pt x="6744" y="21600"/>
                  <a:pt x="7622" y="21600"/>
                </a:cubicBezTo>
                <a:cubicBezTo>
                  <a:pt x="8501" y="21600"/>
                  <a:pt x="9208" y="20648"/>
                  <a:pt x="9208" y="19472"/>
                </a:cubicBezTo>
                <a:cubicBezTo>
                  <a:pt x="9208" y="18296"/>
                  <a:pt x="8501" y="17344"/>
                  <a:pt x="7622" y="17344"/>
                </a:cubicBezTo>
                <a:cubicBezTo>
                  <a:pt x="7502" y="17344"/>
                  <a:pt x="7384" y="17359"/>
                  <a:pt x="7272" y="17393"/>
                </a:cubicBezTo>
                <a:cubicBezTo>
                  <a:pt x="7232" y="16377"/>
                  <a:pt x="6608" y="15574"/>
                  <a:pt x="5839" y="15574"/>
                </a:cubicBezTo>
                <a:cubicBezTo>
                  <a:pt x="5781" y="15574"/>
                  <a:pt x="5718" y="15581"/>
                  <a:pt x="5661" y="15590"/>
                </a:cubicBezTo>
                <a:cubicBezTo>
                  <a:pt x="5662" y="15560"/>
                  <a:pt x="5667" y="15531"/>
                  <a:pt x="5667" y="15501"/>
                </a:cubicBezTo>
                <a:cubicBezTo>
                  <a:pt x="5667" y="14508"/>
                  <a:pt x="5063" y="13699"/>
                  <a:pt x="4321" y="13699"/>
                </a:cubicBezTo>
                <a:cubicBezTo>
                  <a:pt x="4298" y="13699"/>
                  <a:pt x="4277" y="13705"/>
                  <a:pt x="4254" y="13707"/>
                </a:cubicBezTo>
                <a:cubicBezTo>
                  <a:pt x="4257" y="13653"/>
                  <a:pt x="4260" y="13599"/>
                  <a:pt x="4260" y="13544"/>
                </a:cubicBezTo>
                <a:cubicBezTo>
                  <a:pt x="4260" y="12551"/>
                  <a:pt x="3662" y="11742"/>
                  <a:pt x="2920" y="11742"/>
                </a:cubicBezTo>
                <a:close/>
                <a:moveTo>
                  <a:pt x="2920" y="11742"/>
                </a:moveTo>
              </a:path>
            </a:pathLst>
          </a:custGeom>
          <a:solidFill>
            <a:srgbClr val="EE9524"/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pic>
        <p:nvPicPr>
          <p:cNvPr id="27" name="Graphic 26" descr="Questions">
            <a:extLst>
              <a:ext uri="{FF2B5EF4-FFF2-40B4-BE49-F238E27FC236}">
                <a16:creationId xmlns:a16="http://schemas.microsoft.com/office/drawing/2014/main" id="{ED3CF0F4-1373-4772-9ED1-4AA8C0704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9146" y="87894"/>
            <a:ext cx="1455794" cy="1455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B2ABC6-8480-4156-8CD0-770A3FC0E3E0}"/>
              </a:ext>
            </a:extLst>
          </p:cNvPr>
          <p:cNvSpPr/>
          <p:nvPr/>
        </p:nvSpPr>
        <p:spPr>
          <a:xfrm>
            <a:off x="4138065" y="1692810"/>
            <a:ext cx="2837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>
                <a:solidFill>
                  <a:schemeClr val="accent1">
                    <a:lumMod val="75000"/>
                  </a:schemeClr>
                </a:solidFill>
              </a:rPr>
              <a:t>LET’S</a:t>
            </a:r>
            <a:r>
              <a:rPr lang="en-IN" sz="36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3600" b="1" dirty="0">
                <a:solidFill>
                  <a:srgbClr val="00B0F0"/>
                </a:solidFill>
              </a:rPr>
              <a:t>CLARIFY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F416AE88-B4A0-445B-AE48-27FF461C2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3422" y="3187223"/>
            <a:ext cx="808843" cy="8088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F4B42F0-5D93-4206-9BF1-9C374FD21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9798" y="3187223"/>
            <a:ext cx="808843" cy="80884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081D5DC-2D73-4BA2-B407-2DA89DEC0B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3926" y="3178456"/>
            <a:ext cx="808843" cy="80884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593AAAA-3EA6-4D4F-BEDE-2032AA68C7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4266" y="3178456"/>
            <a:ext cx="808843" cy="80884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80A16E93-E259-4C48-9F44-88C671B0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4430" y="3178456"/>
            <a:ext cx="808843" cy="8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46DEAE6-ABE5-4928-8E08-8C579E15E9C2}"/>
              </a:ext>
            </a:extLst>
          </p:cNvPr>
          <p:cNvSpPr/>
          <p:nvPr/>
        </p:nvSpPr>
        <p:spPr>
          <a:xfrm>
            <a:off x="132346" y="5158382"/>
            <a:ext cx="11526254" cy="303100"/>
          </a:xfrm>
          <a:prstGeom prst="flowChartAlternateProcess">
            <a:avLst/>
          </a:prstGeom>
          <a:gradFill flip="none" rotWithShape="1">
            <a:gsLst>
              <a:gs pos="0">
                <a:srgbClr val="25AAE1">
                  <a:tint val="66000"/>
                  <a:satMod val="160000"/>
                </a:srgbClr>
              </a:gs>
              <a:gs pos="50000">
                <a:srgbClr val="25AAE1">
                  <a:tint val="44500"/>
                  <a:satMod val="160000"/>
                </a:srgbClr>
              </a:gs>
              <a:gs pos="100000">
                <a:srgbClr val="25AAE1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946CDC7C-0115-4A62-9308-2B902FE33D40}"/>
              </a:ext>
            </a:extLst>
          </p:cNvPr>
          <p:cNvSpPr/>
          <p:nvPr/>
        </p:nvSpPr>
        <p:spPr>
          <a:xfrm>
            <a:off x="180474" y="5521641"/>
            <a:ext cx="8458200" cy="303100"/>
          </a:xfrm>
          <a:prstGeom prst="flowChartAlternateProcess">
            <a:avLst/>
          </a:prstGeom>
          <a:gradFill flip="none" rotWithShape="1">
            <a:gsLst>
              <a:gs pos="0">
                <a:srgbClr val="25AAE1">
                  <a:tint val="66000"/>
                  <a:satMod val="160000"/>
                </a:srgbClr>
              </a:gs>
              <a:gs pos="50000">
                <a:srgbClr val="25AAE1">
                  <a:tint val="44500"/>
                  <a:satMod val="160000"/>
                </a:srgbClr>
              </a:gs>
              <a:gs pos="100000">
                <a:srgbClr val="25AAE1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2093D-892B-4993-A76B-82D750CA7A7D}"/>
              </a:ext>
            </a:extLst>
          </p:cNvPr>
          <p:cNvSpPr/>
          <p:nvPr/>
        </p:nvSpPr>
        <p:spPr>
          <a:xfrm>
            <a:off x="132346" y="1098934"/>
            <a:ext cx="117428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0F76BE"/>
                </a:solidFill>
                <a:latin typeface="Tw Cen MT" panose="020B0602020104020603" pitchFamily="34" charset="0"/>
              </a:rPr>
              <a:t>What are Credit Cards?</a:t>
            </a:r>
          </a:p>
          <a:p>
            <a:r>
              <a:rPr lang="en-IN" sz="2200" dirty="0">
                <a:latin typeface="Tw Cen MT" panose="020B0602020104020603" pitchFamily="34" charset="0"/>
              </a:rPr>
              <a:t>A credit card are typically issued by banks, and it enables the cardholder to borrow funds from that institution/bank and issuers customarily pre-set borrowing limits, based on </a:t>
            </a:r>
            <a:r>
              <a:rPr lang="en-IN" sz="2200">
                <a:latin typeface="Tw Cen MT" panose="020B0602020104020603" pitchFamily="34" charset="0"/>
              </a:rPr>
              <a:t>an individual's </a:t>
            </a:r>
            <a:r>
              <a:rPr lang="en-IN" sz="2200" dirty="0">
                <a:latin typeface="Tw Cen MT" panose="020B0602020104020603" pitchFamily="34" charset="0"/>
              </a:rPr>
              <a:t>credit rating, they impose the condition that cardholders pay back the borrowed money, plus interest, as well as any additional agreed-upon charges.</a:t>
            </a:r>
          </a:p>
          <a:p>
            <a:r>
              <a:rPr lang="en-IN" sz="2200" b="1">
                <a:solidFill>
                  <a:srgbClr val="0F76BE"/>
                </a:solidFill>
                <a:latin typeface="Tw Cen MT" panose="020B0602020104020603" pitchFamily="34" charset="0"/>
              </a:rPr>
              <a:t>What’s </a:t>
            </a:r>
            <a:r>
              <a:rPr lang="en-IN" sz="2200" b="1" dirty="0">
                <a:solidFill>
                  <a:srgbClr val="0F76BE"/>
                </a:solidFill>
                <a:latin typeface="Tw Cen MT" panose="020B0602020104020603" pitchFamily="34" charset="0"/>
              </a:rPr>
              <a:t>in it for banks?</a:t>
            </a:r>
          </a:p>
          <a:p>
            <a:r>
              <a:rPr lang="en-IN" sz="2200" dirty="0">
                <a:latin typeface="Tw Cen MT" panose="020B0602020104020603" pitchFamily="34" charset="0"/>
              </a:rPr>
              <a:t>Credit card business is one of the key areas in the banking industry where there exists a huge money flow. Credit card business has been a huge success in the banking market over the years. Most of the banks are also interested in this area expecting a good revenue. Many of the customers use their credit cards beyond their repayment capabilities leading to high debt accumulation and finally defaulting the credits. Classifying the risky and non-risky customers has become a very big challenge for banks.</a:t>
            </a:r>
          </a:p>
          <a:p>
            <a:r>
              <a:rPr lang="en-IN" sz="2200" b="1" dirty="0">
                <a:solidFill>
                  <a:srgbClr val="0F76BE"/>
                </a:solidFill>
                <a:latin typeface="Tw Cen MT" panose="020B0602020104020603" pitchFamily="34" charset="0"/>
              </a:rPr>
              <a:t>Problem Statement..!</a:t>
            </a:r>
          </a:p>
          <a:p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Identifying the risky and non-risky customers based on the customer characteristics, helping the bank to predict if a customer can repay his credits to the bank in the coming months.</a:t>
            </a:r>
            <a:endParaRPr lang="en-IN" sz="2400" b="1" dirty="0">
              <a:latin typeface="Tw Cen MT" panose="020B0602020104020603" pitchFamily="34" charset="0"/>
            </a:endParaRPr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52ED2770-C3E9-4701-9AC5-7C0A470F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F8CBB41C-892D-48E7-AFEB-0C887EB3F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ABDD7242-D3D7-4444-90F2-2A198490CE62}"/>
              </a:ext>
            </a:extLst>
          </p:cNvPr>
          <p:cNvSpPr txBox="1"/>
          <p:nvPr/>
        </p:nvSpPr>
        <p:spPr>
          <a:xfrm>
            <a:off x="1447924" y="310511"/>
            <a:ext cx="4495676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GIST OF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0545301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1447924" y="310511"/>
            <a:ext cx="2889717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MAP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39110" y="1235642"/>
            <a:ext cx="10180825" cy="4544369"/>
            <a:chOff x="1039110" y="1487709"/>
            <a:chExt cx="10092054" cy="4544369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cxnSpLocks/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cxnSpLocks/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cxnSpLocks/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cxnSpLocks/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16641" y="2256678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934554" y="3721299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109435" y="367972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169023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549529" y="5188906"/>
              <a:ext cx="389526" cy="26205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6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39110" y="2514960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dirty="0">
                  <a:ea typeface="Ebrima" panose="02000000000000000000" pitchFamily="2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168938" y="5542585"/>
              <a:ext cx="962225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sz="1400" b="1" dirty="0">
                  <a:ea typeface="Ebrima" panose="02000000000000000000" pitchFamily="2" charset="0"/>
                  <a:cs typeface="Segoe UI" panose="020B0502040204020203" pitchFamily="34" charset="0"/>
                </a:rPr>
                <a:t>BUSINESS SOLUTION</a:t>
              </a:r>
              <a:endParaRPr lang="en-US" b="1" dirty="0"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398248" y="1487709"/>
              <a:ext cx="2864520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EXPLORATORY</a:t>
              </a:r>
            </a:p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DATA ANALYSIS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35000" y="3209739"/>
              <a:ext cx="2267732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PERFORMANCE TUNING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82284" y="3167237"/>
              <a:ext cx="1467690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ENSEMBLES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51243" y="4640448"/>
              <a:ext cx="1467690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PREDICTIONS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4</a:t>
            </a:fld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675991E0-EBCE-4442-A1C1-BCFEE873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57CB20-FBCD-455F-A1EC-D61A3BC7D763}"/>
              </a:ext>
            </a:extLst>
          </p:cNvPr>
          <p:cNvSpPr txBox="1"/>
          <p:nvPr/>
        </p:nvSpPr>
        <p:spPr>
          <a:xfrm>
            <a:off x="9130184" y="1438586"/>
            <a:ext cx="1578589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BASELINE 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F19028-7DE1-49DA-8517-091202D75051}"/>
              </a:ext>
            </a:extLst>
          </p:cNvPr>
          <p:cNvSpPr txBox="1"/>
          <p:nvPr/>
        </p:nvSpPr>
        <p:spPr>
          <a:xfrm>
            <a:off x="5626237" y="4388380"/>
            <a:ext cx="1467690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EVALUATION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CFB150-60E2-4FBD-AE88-FAA9A8BE3452}"/>
              </a:ext>
            </a:extLst>
          </p:cNvPr>
          <p:cNvSpPr txBox="1"/>
          <p:nvPr/>
        </p:nvSpPr>
        <p:spPr>
          <a:xfrm>
            <a:off x="6135047" y="1984013"/>
            <a:ext cx="389526" cy="2620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22F7FE-C386-4602-9D5C-AF28F29CD5E4}"/>
              </a:ext>
            </a:extLst>
          </p:cNvPr>
          <p:cNvSpPr txBox="1"/>
          <p:nvPr/>
        </p:nvSpPr>
        <p:spPr>
          <a:xfrm>
            <a:off x="5330301" y="1405502"/>
            <a:ext cx="2157894" cy="211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STATISTICAL ANALYSIS</a:t>
            </a:r>
          </a:p>
        </p:txBody>
      </p:sp>
      <p:sp>
        <p:nvSpPr>
          <p:cNvPr id="68" name="AutoShape 24">
            <a:extLst>
              <a:ext uri="{FF2B5EF4-FFF2-40B4-BE49-F238E27FC236}">
                <a16:creationId xmlns:a16="http://schemas.microsoft.com/office/drawing/2014/main" id="{87F95210-BB58-437D-A3FB-D410B04506F0}"/>
              </a:ext>
            </a:extLst>
          </p:cNvPr>
          <p:cNvSpPr>
            <a:spLocks/>
          </p:cNvSpPr>
          <p:nvPr/>
        </p:nvSpPr>
        <p:spPr bwMode="auto">
          <a:xfrm>
            <a:off x="10523895" y="4320888"/>
            <a:ext cx="545948" cy="547785"/>
          </a:xfrm>
          <a:custGeom>
            <a:avLst/>
            <a:gdLst/>
            <a:ahLst/>
            <a:cxnLst/>
            <a:rect l="0" t="0" r="r" b="b"/>
            <a:pathLst>
              <a:path w="21600" h="21566">
                <a:moveTo>
                  <a:pt x="10823" y="0"/>
                </a:moveTo>
                <a:cubicBezTo>
                  <a:pt x="10731" y="0"/>
                  <a:pt x="10652" y="73"/>
                  <a:pt x="10652" y="165"/>
                </a:cubicBezTo>
                <a:lnTo>
                  <a:pt x="10652" y="3709"/>
                </a:lnTo>
                <a:cubicBezTo>
                  <a:pt x="10640" y="3717"/>
                  <a:pt x="10628" y="3721"/>
                  <a:pt x="10617" y="3731"/>
                </a:cubicBezTo>
                <a:lnTo>
                  <a:pt x="6133" y="7957"/>
                </a:lnTo>
                <a:cubicBezTo>
                  <a:pt x="6081" y="8006"/>
                  <a:pt x="6010" y="8031"/>
                  <a:pt x="5939" y="8031"/>
                </a:cubicBezTo>
                <a:lnTo>
                  <a:pt x="2322" y="8031"/>
                </a:lnTo>
                <a:cubicBezTo>
                  <a:pt x="2211" y="8031"/>
                  <a:pt x="2109" y="8100"/>
                  <a:pt x="2065" y="8201"/>
                </a:cubicBezTo>
                <a:lnTo>
                  <a:pt x="571" y="11666"/>
                </a:lnTo>
                <a:cubicBezTo>
                  <a:pt x="490" y="11854"/>
                  <a:pt x="628" y="12064"/>
                  <a:pt x="833" y="12064"/>
                </a:cubicBezTo>
                <a:lnTo>
                  <a:pt x="839" y="12064"/>
                </a:lnTo>
                <a:lnTo>
                  <a:pt x="5591" y="12064"/>
                </a:lnTo>
                <a:cubicBezTo>
                  <a:pt x="5662" y="12064"/>
                  <a:pt x="5728" y="12033"/>
                  <a:pt x="5779" y="11984"/>
                </a:cubicBezTo>
                <a:lnTo>
                  <a:pt x="10207" y="7827"/>
                </a:lnTo>
                <a:lnTo>
                  <a:pt x="10806" y="7259"/>
                </a:lnTo>
                <a:lnTo>
                  <a:pt x="11410" y="7827"/>
                </a:lnTo>
                <a:lnTo>
                  <a:pt x="15855" y="11984"/>
                </a:lnTo>
                <a:cubicBezTo>
                  <a:pt x="15907" y="12033"/>
                  <a:pt x="15972" y="12064"/>
                  <a:pt x="16043" y="12064"/>
                </a:cubicBezTo>
                <a:lnTo>
                  <a:pt x="20796" y="12064"/>
                </a:lnTo>
                <a:lnTo>
                  <a:pt x="20801" y="12064"/>
                </a:lnTo>
                <a:cubicBezTo>
                  <a:pt x="21006" y="12064"/>
                  <a:pt x="21145" y="11854"/>
                  <a:pt x="21064" y="11666"/>
                </a:cubicBezTo>
                <a:lnTo>
                  <a:pt x="19569" y="8201"/>
                </a:lnTo>
                <a:cubicBezTo>
                  <a:pt x="19525" y="8100"/>
                  <a:pt x="19424" y="8031"/>
                  <a:pt x="19312" y="8031"/>
                </a:cubicBezTo>
                <a:lnTo>
                  <a:pt x="15695" y="8031"/>
                </a:lnTo>
                <a:cubicBezTo>
                  <a:pt x="15624" y="8031"/>
                  <a:pt x="15559" y="8006"/>
                  <a:pt x="15507" y="7957"/>
                </a:cubicBezTo>
                <a:lnTo>
                  <a:pt x="11000" y="3731"/>
                </a:lnTo>
                <a:cubicBezTo>
                  <a:pt x="10994" y="3727"/>
                  <a:pt x="10988" y="3725"/>
                  <a:pt x="10983" y="3720"/>
                </a:cubicBezTo>
                <a:lnTo>
                  <a:pt x="10983" y="1556"/>
                </a:lnTo>
                <a:cubicBezTo>
                  <a:pt x="11231" y="1393"/>
                  <a:pt x="11531" y="1346"/>
                  <a:pt x="11810" y="1420"/>
                </a:cubicBezTo>
                <a:lnTo>
                  <a:pt x="11810" y="1738"/>
                </a:lnTo>
                <a:cubicBezTo>
                  <a:pt x="12212" y="2139"/>
                  <a:pt x="12862" y="2139"/>
                  <a:pt x="13265" y="1738"/>
                </a:cubicBezTo>
                <a:lnTo>
                  <a:pt x="13265" y="415"/>
                </a:lnTo>
                <a:cubicBezTo>
                  <a:pt x="12996" y="682"/>
                  <a:pt x="12620" y="772"/>
                  <a:pt x="12278" y="681"/>
                </a:cubicBezTo>
                <a:lnTo>
                  <a:pt x="12278" y="363"/>
                </a:lnTo>
                <a:cubicBezTo>
                  <a:pt x="11925" y="14"/>
                  <a:pt x="11382" y="-34"/>
                  <a:pt x="10983" y="227"/>
                </a:cubicBezTo>
                <a:lnTo>
                  <a:pt x="10983" y="182"/>
                </a:lnTo>
                <a:cubicBezTo>
                  <a:pt x="10983" y="175"/>
                  <a:pt x="10988" y="171"/>
                  <a:pt x="10988" y="165"/>
                </a:cubicBezTo>
                <a:cubicBezTo>
                  <a:pt x="10988" y="73"/>
                  <a:pt x="10915" y="0"/>
                  <a:pt x="10823" y="0"/>
                </a:cubicBezTo>
                <a:close/>
                <a:moveTo>
                  <a:pt x="10789" y="8179"/>
                </a:moveTo>
                <a:lnTo>
                  <a:pt x="6030" y="12649"/>
                </a:lnTo>
                <a:cubicBezTo>
                  <a:pt x="6029" y="12650"/>
                  <a:pt x="6030" y="12654"/>
                  <a:pt x="6030" y="12654"/>
                </a:cubicBezTo>
                <a:lnTo>
                  <a:pt x="822" y="12654"/>
                </a:lnTo>
                <a:cubicBezTo>
                  <a:pt x="812" y="12654"/>
                  <a:pt x="803" y="12658"/>
                  <a:pt x="793" y="12660"/>
                </a:cubicBezTo>
                <a:cubicBezTo>
                  <a:pt x="750" y="12673"/>
                  <a:pt x="713" y="12710"/>
                  <a:pt x="713" y="12757"/>
                </a:cubicBezTo>
                <a:lnTo>
                  <a:pt x="713" y="20282"/>
                </a:lnTo>
                <a:cubicBezTo>
                  <a:pt x="713" y="20285"/>
                  <a:pt x="716" y="20288"/>
                  <a:pt x="719" y="20288"/>
                </a:cubicBezTo>
                <a:lnTo>
                  <a:pt x="645" y="20288"/>
                </a:lnTo>
                <a:cubicBezTo>
                  <a:pt x="290" y="20288"/>
                  <a:pt x="0" y="20577"/>
                  <a:pt x="0" y="20930"/>
                </a:cubicBezTo>
                <a:cubicBezTo>
                  <a:pt x="0" y="21283"/>
                  <a:pt x="290" y="21566"/>
                  <a:pt x="645" y="21566"/>
                </a:cubicBezTo>
                <a:lnTo>
                  <a:pt x="20955" y="21566"/>
                </a:lnTo>
                <a:cubicBezTo>
                  <a:pt x="21310" y="21566"/>
                  <a:pt x="21600" y="21283"/>
                  <a:pt x="21600" y="20930"/>
                </a:cubicBezTo>
                <a:cubicBezTo>
                  <a:pt x="21600" y="20577"/>
                  <a:pt x="21310" y="20288"/>
                  <a:pt x="20955" y="20288"/>
                </a:cubicBezTo>
                <a:lnTo>
                  <a:pt x="20875" y="20288"/>
                </a:lnTo>
                <a:cubicBezTo>
                  <a:pt x="20878" y="20288"/>
                  <a:pt x="20881" y="20285"/>
                  <a:pt x="20881" y="20282"/>
                </a:cubicBezTo>
                <a:lnTo>
                  <a:pt x="20881" y="12757"/>
                </a:lnTo>
                <a:cubicBezTo>
                  <a:pt x="20881" y="12710"/>
                  <a:pt x="20851" y="12673"/>
                  <a:pt x="20807" y="12660"/>
                </a:cubicBezTo>
                <a:cubicBezTo>
                  <a:pt x="20797" y="12658"/>
                  <a:pt x="20789" y="12654"/>
                  <a:pt x="20778" y="12654"/>
                </a:cubicBezTo>
                <a:lnTo>
                  <a:pt x="15570" y="12654"/>
                </a:lnTo>
                <a:cubicBezTo>
                  <a:pt x="15570" y="12654"/>
                  <a:pt x="15565" y="12650"/>
                  <a:pt x="15564" y="12649"/>
                </a:cubicBezTo>
                <a:lnTo>
                  <a:pt x="10794" y="8179"/>
                </a:lnTo>
                <a:cubicBezTo>
                  <a:pt x="10792" y="8177"/>
                  <a:pt x="10791" y="8177"/>
                  <a:pt x="10789" y="8179"/>
                </a:cubicBezTo>
                <a:close/>
                <a:moveTo>
                  <a:pt x="10589" y="10939"/>
                </a:moveTo>
                <a:cubicBezTo>
                  <a:pt x="10592" y="10939"/>
                  <a:pt x="10595" y="10942"/>
                  <a:pt x="10595" y="10945"/>
                </a:cubicBezTo>
                <a:lnTo>
                  <a:pt x="10595" y="12217"/>
                </a:lnTo>
                <a:cubicBezTo>
                  <a:pt x="10563" y="12239"/>
                  <a:pt x="10537" y="12266"/>
                  <a:pt x="10515" y="12297"/>
                </a:cubicBezTo>
                <a:cubicBezTo>
                  <a:pt x="10514" y="12298"/>
                  <a:pt x="10509" y="12302"/>
                  <a:pt x="10509" y="12302"/>
                </a:cubicBezTo>
                <a:lnTo>
                  <a:pt x="9984" y="12302"/>
                </a:lnTo>
                <a:cubicBezTo>
                  <a:pt x="9984" y="12302"/>
                  <a:pt x="9978" y="12305"/>
                  <a:pt x="9978" y="12308"/>
                </a:cubicBezTo>
                <a:lnTo>
                  <a:pt x="9978" y="12706"/>
                </a:lnTo>
                <a:cubicBezTo>
                  <a:pt x="9978" y="12708"/>
                  <a:pt x="9978" y="12711"/>
                  <a:pt x="9978" y="12711"/>
                </a:cubicBezTo>
                <a:lnTo>
                  <a:pt x="10509" y="12711"/>
                </a:lnTo>
                <a:cubicBezTo>
                  <a:pt x="10509" y="12711"/>
                  <a:pt x="10514" y="12716"/>
                  <a:pt x="10515" y="12717"/>
                </a:cubicBezTo>
                <a:cubicBezTo>
                  <a:pt x="10580" y="12807"/>
                  <a:pt x="10687" y="12865"/>
                  <a:pt x="10806" y="12865"/>
                </a:cubicBezTo>
                <a:cubicBezTo>
                  <a:pt x="10950" y="12865"/>
                  <a:pt x="11074" y="12783"/>
                  <a:pt x="11131" y="12660"/>
                </a:cubicBezTo>
                <a:cubicBezTo>
                  <a:pt x="11152" y="12615"/>
                  <a:pt x="11165" y="12560"/>
                  <a:pt x="11165" y="12507"/>
                </a:cubicBezTo>
                <a:cubicBezTo>
                  <a:pt x="11165" y="12387"/>
                  <a:pt x="11107" y="12282"/>
                  <a:pt x="11017" y="12217"/>
                </a:cubicBezTo>
                <a:cubicBezTo>
                  <a:pt x="11015" y="12216"/>
                  <a:pt x="11011" y="12219"/>
                  <a:pt x="11011" y="12217"/>
                </a:cubicBezTo>
                <a:lnTo>
                  <a:pt x="11011" y="10945"/>
                </a:lnTo>
                <a:cubicBezTo>
                  <a:pt x="11011" y="10942"/>
                  <a:pt x="11013" y="10939"/>
                  <a:pt x="11017" y="10939"/>
                </a:cubicBezTo>
                <a:cubicBezTo>
                  <a:pt x="11871" y="11046"/>
                  <a:pt x="12534" y="11775"/>
                  <a:pt x="12534" y="12654"/>
                </a:cubicBezTo>
                <a:cubicBezTo>
                  <a:pt x="12534" y="12654"/>
                  <a:pt x="12534" y="12660"/>
                  <a:pt x="12534" y="12660"/>
                </a:cubicBezTo>
                <a:cubicBezTo>
                  <a:pt x="12530" y="13789"/>
                  <a:pt x="11436" y="14660"/>
                  <a:pt x="10247" y="14296"/>
                </a:cubicBezTo>
                <a:cubicBezTo>
                  <a:pt x="9533" y="14077"/>
                  <a:pt x="9066" y="13398"/>
                  <a:pt x="9066" y="12654"/>
                </a:cubicBezTo>
                <a:cubicBezTo>
                  <a:pt x="9066" y="11769"/>
                  <a:pt x="9729" y="11041"/>
                  <a:pt x="10589" y="10939"/>
                </a:cubicBezTo>
                <a:close/>
                <a:moveTo>
                  <a:pt x="2122" y="14955"/>
                </a:moveTo>
                <a:lnTo>
                  <a:pt x="3571" y="14955"/>
                </a:lnTo>
                <a:cubicBezTo>
                  <a:pt x="3575" y="14955"/>
                  <a:pt x="3577" y="14957"/>
                  <a:pt x="3577" y="14960"/>
                </a:cubicBezTo>
                <a:cubicBezTo>
                  <a:pt x="3577" y="14960"/>
                  <a:pt x="3577" y="16403"/>
                  <a:pt x="3577" y="16403"/>
                </a:cubicBezTo>
                <a:cubicBezTo>
                  <a:pt x="3577" y="16406"/>
                  <a:pt x="3575" y="16409"/>
                  <a:pt x="3571" y="16409"/>
                </a:cubicBezTo>
                <a:lnTo>
                  <a:pt x="2122" y="16409"/>
                </a:lnTo>
                <a:cubicBezTo>
                  <a:pt x="2119" y="16409"/>
                  <a:pt x="2117" y="16406"/>
                  <a:pt x="2117" y="16403"/>
                </a:cubicBezTo>
                <a:lnTo>
                  <a:pt x="2117" y="14960"/>
                </a:lnTo>
                <a:cubicBezTo>
                  <a:pt x="2117" y="14957"/>
                  <a:pt x="2119" y="14955"/>
                  <a:pt x="2122" y="14955"/>
                </a:cubicBezTo>
                <a:close/>
                <a:moveTo>
                  <a:pt x="4946" y="14955"/>
                </a:moveTo>
                <a:lnTo>
                  <a:pt x="6396" y="14955"/>
                </a:lnTo>
                <a:cubicBezTo>
                  <a:pt x="6399" y="14955"/>
                  <a:pt x="6401" y="14957"/>
                  <a:pt x="6401" y="14960"/>
                </a:cubicBezTo>
                <a:cubicBezTo>
                  <a:pt x="6401" y="14960"/>
                  <a:pt x="6401" y="16403"/>
                  <a:pt x="6401" y="16403"/>
                </a:cubicBezTo>
                <a:cubicBezTo>
                  <a:pt x="6401" y="16406"/>
                  <a:pt x="6399" y="16409"/>
                  <a:pt x="6396" y="16409"/>
                </a:cubicBezTo>
                <a:lnTo>
                  <a:pt x="4946" y="16409"/>
                </a:lnTo>
                <a:cubicBezTo>
                  <a:pt x="4943" y="16409"/>
                  <a:pt x="4941" y="16406"/>
                  <a:pt x="4941" y="16403"/>
                </a:cubicBezTo>
                <a:lnTo>
                  <a:pt x="4941" y="14960"/>
                </a:lnTo>
                <a:cubicBezTo>
                  <a:pt x="4941" y="14957"/>
                  <a:pt x="4943" y="14955"/>
                  <a:pt x="4946" y="14955"/>
                </a:cubicBezTo>
                <a:close/>
                <a:moveTo>
                  <a:pt x="15204" y="14955"/>
                </a:moveTo>
                <a:lnTo>
                  <a:pt x="16654" y="14955"/>
                </a:lnTo>
                <a:cubicBezTo>
                  <a:pt x="16657" y="14955"/>
                  <a:pt x="16659" y="14957"/>
                  <a:pt x="16659" y="14960"/>
                </a:cubicBezTo>
                <a:cubicBezTo>
                  <a:pt x="16659" y="14960"/>
                  <a:pt x="16659" y="16403"/>
                  <a:pt x="16659" y="16403"/>
                </a:cubicBezTo>
                <a:cubicBezTo>
                  <a:pt x="16659" y="16406"/>
                  <a:pt x="16657" y="16409"/>
                  <a:pt x="16654" y="16409"/>
                </a:cubicBezTo>
                <a:lnTo>
                  <a:pt x="15204" y="16409"/>
                </a:lnTo>
                <a:cubicBezTo>
                  <a:pt x="15201" y="16409"/>
                  <a:pt x="15199" y="16406"/>
                  <a:pt x="15199" y="16403"/>
                </a:cubicBezTo>
                <a:lnTo>
                  <a:pt x="15199" y="14960"/>
                </a:lnTo>
                <a:cubicBezTo>
                  <a:pt x="15199" y="14957"/>
                  <a:pt x="15201" y="14955"/>
                  <a:pt x="15204" y="14955"/>
                </a:cubicBezTo>
                <a:close/>
                <a:moveTo>
                  <a:pt x="18023" y="14955"/>
                </a:moveTo>
                <a:lnTo>
                  <a:pt x="19472" y="14955"/>
                </a:lnTo>
                <a:cubicBezTo>
                  <a:pt x="19475" y="14955"/>
                  <a:pt x="19478" y="14957"/>
                  <a:pt x="19478" y="14960"/>
                </a:cubicBezTo>
                <a:cubicBezTo>
                  <a:pt x="19478" y="14960"/>
                  <a:pt x="19478" y="16403"/>
                  <a:pt x="19478" y="16403"/>
                </a:cubicBezTo>
                <a:cubicBezTo>
                  <a:pt x="19478" y="16406"/>
                  <a:pt x="19475" y="16409"/>
                  <a:pt x="19472" y="16409"/>
                </a:cubicBezTo>
                <a:lnTo>
                  <a:pt x="18023" y="16409"/>
                </a:lnTo>
                <a:cubicBezTo>
                  <a:pt x="18020" y="16409"/>
                  <a:pt x="18023" y="16406"/>
                  <a:pt x="18023" y="16403"/>
                </a:cubicBezTo>
                <a:lnTo>
                  <a:pt x="18023" y="14960"/>
                </a:lnTo>
                <a:cubicBezTo>
                  <a:pt x="18023" y="14957"/>
                  <a:pt x="18020" y="14955"/>
                  <a:pt x="18023" y="14955"/>
                </a:cubicBezTo>
                <a:close/>
                <a:moveTo>
                  <a:pt x="10732" y="16261"/>
                </a:moveTo>
                <a:cubicBezTo>
                  <a:pt x="11345" y="16223"/>
                  <a:pt x="11855" y="16708"/>
                  <a:pt x="11855" y="17312"/>
                </a:cubicBezTo>
                <a:lnTo>
                  <a:pt x="11855" y="20282"/>
                </a:lnTo>
                <a:cubicBezTo>
                  <a:pt x="11855" y="20285"/>
                  <a:pt x="11858" y="20288"/>
                  <a:pt x="11861" y="20288"/>
                </a:cubicBezTo>
                <a:cubicBezTo>
                  <a:pt x="11861" y="20288"/>
                  <a:pt x="9739" y="20288"/>
                  <a:pt x="9739" y="20288"/>
                </a:cubicBezTo>
                <a:cubicBezTo>
                  <a:pt x="9742" y="20288"/>
                  <a:pt x="9745" y="20285"/>
                  <a:pt x="9745" y="20282"/>
                </a:cubicBezTo>
                <a:lnTo>
                  <a:pt x="9745" y="17352"/>
                </a:lnTo>
                <a:cubicBezTo>
                  <a:pt x="9745" y="16789"/>
                  <a:pt x="10168" y="16296"/>
                  <a:pt x="10732" y="16261"/>
                </a:cubicBezTo>
                <a:close/>
                <a:moveTo>
                  <a:pt x="2122" y="17545"/>
                </a:moveTo>
                <a:lnTo>
                  <a:pt x="3571" y="17545"/>
                </a:lnTo>
                <a:cubicBezTo>
                  <a:pt x="3575" y="17545"/>
                  <a:pt x="3577" y="17547"/>
                  <a:pt x="3577" y="17550"/>
                </a:cubicBezTo>
                <a:cubicBezTo>
                  <a:pt x="3577" y="17550"/>
                  <a:pt x="3577" y="18993"/>
                  <a:pt x="3577" y="18993"/>
                </a:cubicBezTo>
                <a:cubicBezTo>
                  <a:pt x="3577" y="18996"/>
                  <a:pt x="3575" y="18999"/>
                  <a:pt x="3571" y="18999"/>
                </a:cubicBezTo>
                <a:lnTo>
                  <a:pt x="2122" y="18999"/>
                </a:lnTo>
                <a:cubicBezTo>
                  <a:pt x="2119" y="18999"/>
                  <a:pt x="2117" y="18996"/>
                  <a:pt x="2117" y="18993"/>
                </a:cubicBezTo>
                <a:lnTo>
                  <a:pt x="2117" y="17550"/>
                </a:lnTo>
                <a:cubicBezTo>
                  <a:pt x="2117" y="17547"/>
                  <a:pt x="2119" y="17545"/>
                  <a:pt x="2122" y="17545"/>
                </a:cubicBezTo>
                <a:close/>
                <a:moveTo>
                  <a:pt x="4946" y="17545"/>
                </a:moveTo>
                <a:lnTo>
                  <a:pt x="6396" y="17545"/>
                </a:lnTo>
                <a:cubicBezTo>
                  <a:pt x="6399" y="17545"/>
                  <a:pt x="6401" y="17547"/>
                  <a:pt x="6401" y="17550"/>
                </a:cubicBezTo>
                <a:cubicBezTo>
                  <a:pt x="6401" y="17550"/>
                  <a:pt x="6401" y="18993"/>
                  <a:pt x="6401" y="18993"/>
                </a:cubicBezTo>
                <a:cubicBezTo>
                  <a:pt x="6401" y="18996"/>
                  <a:pt x="6399" y="18999"/>
                  <a:pt x="6396" y="18999"/>
                </a:cubicBezTo>
                <a:lnTo>
                  <a:pt x="4946" y="18999"/>
                </a:lnTo>
                <a:cubicBezTo>
                  <a:pt x="4943" y="18999"/>
                  <a:pt x="4941" y="18996"/>
                  <a:pt x="4941" y="18993"/>
                </a:cubicBezTo>
                <a:lnTo>
                  <a:pt x="4941" y="17550"/>
                </a:lnTo>
                <a:cubicBezTo>
                  <a:pt x="4941" y="17547"/>
                  <a:pt x="4943" y="17545"/>
                  <a:pt x="4946" y="17545"/>
                </a:cubicBezTo>
                <a:close/>
                <a:moveTo>
                  <a:pt x="15204" y="17545"/>
                </a:moveTo>
                <a:lnTo>
                  <a:pt x="16654" y="17545"/>
                </a:lnTo>
                <a:cubicBezTo>
                  <a:pt x="16657" y="17545"/>
                  <a:pt x="16659" y="17547"/>
                  <a:pt x="16659" y="17550"/>
                </a:cubicBezTo>
                <a:cubicBezTo>
                  <a:pt x="16659" y="17550"/>
                  <a:pt x="16659" y="18993"/>
                  <a:pt x="16659" y="18993"/>
                </a:cubicBezTo>
                <a:cubicBezTo>
                  <a:pt x="16659" y="18996"/>
                  <a:pt x="16657" y="18999"/>
                  <a:pt x="16654" y="18999"/>
                </a:cubicBezTo>
                <a:lnTo>
                  <a:pt x="15204" y="18999"/>
                </a:lnTo>
                <a:cubicBezTo>
                  <a:pt x="15201" y="18999"/>
                  <a:pt x="15199" y="18996"/>
                  <a:pt x="15199" y="18993"/>
                </a:cubicBezTo>
                <a:lnTo>
                  <a:pt x="15199" y="17550"/>
                </a:lnTo>
                <a:cubicBezTo>
                  <a:pt x="15199" y="17547"/>
                  <a:pt x="15201" y="17545"/>
                  <a:pt x="15204" y="17545"/>
                </a:cubicBezTo>
                <a:close/>
                <a:moveTo>
                  <a:pt x="18023" y="17545"/>
                </a:moveTo>
                <a:lnTo>
                  <a:pt x="19472" y="17545"/>
                </a:lnTo>
                <a:cubicBezTo>
                  <a:pt x="19475" y="17545"/>
                  <a:pt x="19478" y="17547"/>
                  <a:pt x="19478" y="17550"/>
                </a:cubicBezTo>
                <a:cubicBezTo>
                  <a:pt x="19478" y="17550"/>
                  <a:pt x="19478" y="18993"/>
                  <a:pt x="19478" y="18993"/>
                </a:cubicBezTo>
                <a:cubicBezTo>
                  <a:pt x="19478" y="18996"/>
                  <a:pt x="19475" y="18999"/>
                  <a:pt x="19472" y="18999"/>
                </a:cubicBezTo>
                <a:lnTo>
                  <a:pt x="18023" y="18999"/>
                </a:lnTo>
                <a:cubicBezTo>
                  <a:pt x="18020" y="18999"/>
                  <a:pt x="18023" y="18996"/>
                  <a:pt x="18023" y="18993"/>
                </a:cubicBezTo>
                <a:lnTo>
                  <a:pt x="18023" y="17550"/>
                </a:lnTo>
                <a:cubicBezTo>
                  <a:pt x="18023" y="17547"/>
                  <a:pt x="18020" y="17545"/>
                  <a:pt x="18023" y="17545"/>
                </a:cubicBezTo>
                <a:close/>
                <a:moveTo>
                  <a:pt x="18023" y="17545"/>
                </a:moveTo>
              </a:path>
            </a:pathLst>
          </a:custGeom>
          <a:solidFill>
            <a:srgbClr val="0F76BE"/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69" name="AutoShape 22">
            <a:extLst>
              <a:ext uri="{FF2B5EF4-FFF2-40B4-BE49-F238E27FC236}">
                <a16:creationId xmlns:a16="http://schemas.microsoft.com/office/drawing/2014/main" id="{6C929284-2A17-4CF8-A510-FF866D1CBB10}"/>
              </a:ext>
            </a:extLst>
          </p:cNvPr>
          <p:cNvSpPr>
            <a:spLocks/>
          </p:cNvSpPr>
          <p:nvPr/>
        </p:nvSpPr>
        <p:spPr bwMode="auto">
          <a:xfrm rot="10800000">
            <a:off x="1070221" y="1388323"/>
            <a:ext cx="414895" cy="55289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027" y="0"/>
                </a:moveTo>
                <a:cubicBezTo>
                  <a:pt x="3825" y="0"/>
                  <a:pt x="3724" y="309"/>
                  <a:pt x="3724" y="461"/>
                </a:cubicBezTo>
                <a:lnTo>
                  <a:pt x="3724" y="1867"/>
                </a:lnTo>
                <a:lnTo>
                  <a:pt x="18419" y="1867"/>
                </a:lnTo>
                <a:cubicBezTo>
                  <a:pt x="18621" y="1867"/>
                  <a:pt x="18869" y="2275"/>
                  <a:pt x="18869" y="2427"/>
                </a:cubicBezTo>
                <a:lnTo>
                  <a:pt x="18869" y="18666"/>
                </a:lnTo>
                <a:lnTo>
                  <a:pt x="21150" y="18666"/>
                </a:lnTo>
                <a:cubicBezTo>
                  <a:pt x="21352" y="18666"/>
                  <a:pt x="21600" y="18812"/>
                  <a:pt x="21600" y="18660"/>
                </a:cubicBezTo>
                <a:lnTo>
                  <a:pt x="21600" y="461"/>
                </a:lnTo>
                <a:cubicBezTo>
                  <a:pt x="21600" y="309"/>
                  <a:pt x="21352" y="0"/>
                  <a:pt x="21150" y="0"/>
                </a:cubicBezTo>
                <a:lnTo>
                  <a:pt x="4027" y="0"/>
                </a:lnTo>
                <a:close/>
                <a:moveTo>
                  <a:pt x="365" y="2800"/>
                </a:moveTo>
                <a:cubicBezTo>
                  <a:pt x="162" y="2800"/>
                  <a:pt x="0" y="2922"/>
                  <a:pt x="0" y="3074"/>
                </a:cubicBezTo>
                <a:lnTo>
                  <a:pt x="0" y="21326"/>
                </a:lnTo>
                <a:cubicBezTo>
                  <a:pt x="0" y="21478"/>
                  <a:pt x="162" y="21600"/>
                  <a:pt x="365" y="21600"/>
                </a:cubicBezTo>
                <a:lnTo>
                  <a:pt x="17496" y="21600"/>
                </a:lnTo>
                <a:cubicBezTo>
                  <a:pt x="17698" y="21600"/>
                  <a:pt x="17860" y="21478"/>
                  <a:pt x="17860" y="21326"/>
                </a:cubicBezTo>
                <a:lnTo>
                  <a:pt x="17860" y="3074"/>
                </a:lnTo>
                <a:cubicBezTo>
                  <a:pt x="17860" y="2922"/>
                  <a:pt x="17698" y="2800"/>
                  <a:pt x="17496" y="2800"/>
                </a:cubicBezTo>
                <a:lnTo>
                  <a:pt x="365" y="2800"/>
                </a:lnTo>
                <a:close/>
                <a:moveTo>
                  <a:pt x="1893" y="4381"/>
                </a:moveTo>
                <a:lnTo>
                  <a:pt x="8403" y="4381"/>
                </a:lnTo>
                <a:lnTo>
                  <a:pt x="8403" y="9595"/>
                </a:lnTo>
                <a:lnTo>
                  <a:pt x="1893" y="9595"/>
                </a:lnTo>
                <a:cubicBezTo>
                  <a:pt x="1893" y="9595"/>
                  <a:pt x="1893" y="4381"/>
                  <a:pt x="1893" y="4381"/>
                </a:cubicBezTo>
                <a:close/>
                <a:moveTo>
                  <a:pt x="9667" y="4381"/>
                </a:moveTo>
                <a:lnTo>
                  <a:pt x="16177" y="4381"/>
                </a:lnTo>
                <a:cubicBezTo>
                  <a:pt x="16177" y="4381"/>
                  <a:pt x="16177" y="5011"/>
                  <a:pt x="16177" y="5011"/>
                </a:cubicBezTo>
                <a:lnTo>
                  <a:pt x="9667" y="5011"/>
                </a:lnTo>
                <a:lnTo>
                  <a:pt x="9667" y="4381"/>
                </a:lnTo>
                <a:close/>
                <a:moveTo>
                  <a:pt x="9667" y="5483"/>
                </a:moveTo>
                <a:lnTo>
                  <a:pt x="16177" y="5483"/>
                </a:lnTo>
                <a:cubicBezTo>
                  <a:pt x="16177" y="5483"/>
                  <a:pt x="16177" y="6119"/>
                  <a:pt x="16177" y="6119"/>
                </a:cubicBezTo>
                <a:lnTo>
                  <a:pt x="9667" y="6119"/>
                </a:lnTo>
                <a:lnTo>
                  <a:pt x="9667" y="5483"/>
                </a:lnTo>
                <a:close/>
                <a:moveTo>
                  <a:pt x="9667" y="6749"/>
                </a:moveTo>
                <a:lnTo>
                  <a:pt x="16177" y="6749"/>
                </a:lnTo>
                <a:cubicBezTo>
                  <a:pt x="16177" y="6749"/>
                  <a:pt x="16177" y="7221"/>
                  <a:pt x="16177" y="7221"/>
                </a:cubicBezTo>
                <a:lnTo>
                  <a:pt x="9667" y="7221"/>
                </a:lnTo>
                <a:lnTo>
                  <a:pt x="9667" y="6749"/>
                </a:lnTo>
                <a:close/>
                <a:moveTo>
                  <a:pt x="9667" y="7857"/>
                </a:moveTo>
                <a:lnTo>
                  <a:pt x="16177" y="7857"/>
                </a:lnTo>
                <a:cubicBezTo>
                  <a:pt x="16177" y="7857"/>
                  <a:pt x="16177" y="8487"/>
                  <a:pt x="16177" y="8487"/>
                </a:cubicBezTo>
                <a:lnTo>
                  <a:pt x="9667" y="8487"/>
                </a:lnTo>
                <a:lnTo>
                  <a:pt x="9667" y="7857"/>
                </a:lnTo>
                <a:close/>
                <a:moveTo>
                  <a:pt x="9667" y="8960"/>
                </a:moveTo>
                <a:lnTo>
                  <a:pt x="16177" y="8960"/>
                </a:lnTo>
                <a:cubicBezTo>
                  <a:pt x="16177" y="8960"/>
                  <a:pt x="16177" y="9595"/>
                  <a:pt x="16177" y="9595"/>
                </a:cubicBezTo>
                <a:lnTo>
                  <a:pt x="9667" y="9595"/>
                </a:lnTo>
                <a:lnTo>
                  <a:pt x="9667" y="8960"/>
                </a:lnTo>
                <a:close/>
                <a:moveTo>
                  <a:pt x="14082" y="10698"/>
                </a:moveTo>
                <a:lnTo>
                  <a:pt x="16177" y="10698"/>
                </a:lnTo>
                <a:cubicBezTo>
                  <a:pt x="16177" y="10698"/>
                  <a:pt x="16177" y="17493"/>
                  <a:pt x="16177" y="17493"/>
                </a:cubicBezTo>
                <a:lnTo>
                  <a:pt x="14082" y="17493"/>
                </a:lnTo>
                <a:lnTo>
                  <a:pt x="14082" y="10698"/>
                </a:lnTo>
                <a:close/>
                <a:moveTo>
                  <a:pt x="1893" y="10855"/>
                </a:moveTo>
                <a:lnTo>
                  <a:pt x="3778" y="10855"/>
                </a:lnTo>
                <a:lnTo>
                  <a:pt x="3778" y="17493"/>
                </a:lnTo>
                <a:lnTo>
                  <a:pt x="1893" y="17493"/>
                </a:lnTo>
                <a:cubicBezTo>
                  <a:pt x="1893" y="17493"/>
                  <a:pt x="1893" y="10855"/>
                  <a:pt x="1893" y="10855"/>
                </a:cubicBezTo>
                <a:close/>
                <a:moveTo>
                  <a:pt x="11770" y="12121"/>
                </a:moveTo>
                <a:lnTo>
                  <a:pt x="13655" y="12121"/>
                </a:lnTo>
                <a:lnTo>
                  <a:pt x="13655" y="17493"/>
                </a:lnTo>
                <a:cubicBezTo>
                  <a:pt x="13655" y="17493"/>
                  <a:pt x="11770" y="17493"/>
                  <a:pt x="11770" y="17493"/>
                </a:cubicBezTo>
                <a:lnTo>
                  <a:pt x="11770" y="12121"/>
                </a:lnTo>
                <a:close/>
                <a:moveTo>
                  <a:pt x="4415" y="12279"/>
                </a:moveTo>
                <a:cubicBezTo>
                  <a:pt x="4415" y="12279"/>
                  <a:pt x="6300" y="12279"/>
                  <a:pt x="6300" y="12279"/>
                </a:cubicBezTo>
                <a:lnTo>
                  <a:pt x="6300" y="17493"/>
                </a:lnTo>
                <a:lnTo>
                  <a:pt x="4415" y="17493"/>
                </a:lnTo>
                <a:lnTo>
                  <a:pt x="4415" y="12279"/>
                </a:lnTo>
                <a:close/>
                <a:moveTo>
                  <a:pt x="9248" y="13387"/>
                </a:moveTo>
                <a:lnTo>
                  <a:pt x="11134" y="13387"/>
                </a:lnTo>
                <a:lnTo>
                  <a:pt x="11134" y="17493"/>
                </a:lnTo>
                <a:lnTo>
                  <a:pt x="9248" y="17493"/>
                </a:lnTo>
                <a:cubicBezTo>
                  <a:pt x="9248" y="17493"/>
                  <a:pt x="9248" y="13387"/>
                  <a:pt x="9248" y="13387"/>
                </a:cubicBezTo>
                <a:close/>
                <a:moveTo>
                  <a:pt x="6727" y="15119"/>
                </a:moveTo>
                <a:cubicBezTo>
                  <a:pt x="6727" y="15119"/>
                  <a:pt x="8822" y="15119"/>
                  <a:pt x="8822" y="15119"/>
                </a:cubicBezTo>
                <a:lnTo>
                  <a:pt x="8822" y="17493"/>
                </a:lnTo>
                <a:lnTo>
                  <a:pt x="6727" y="17493"/>
                </a:lnTo>
                <a:lnTo>
                  <a:pt x="6727" y="15119"/>
                </a:lnTo>
                <a:close/>
                <a:moveTo>
                  <a:pt x="1893" y="17966"/>
                </a:moveTo>
                <a:lnTo>
                  <a:pt x="16177" y="17966"/>
                </a:lnTo>
                <a:cubicBezTo>
                  <a:pt x="16177" y="17966"/>
                  <a:pt x="16177" y="18123"/>
                  <a:pt x="16177" y="18123"/>
                </a:cubicBezTo>
                <a:lnTo>
                  <a:pt x="1893" y="18123"/>
                </a:lnTo>
                <a:lnTo>
                  <a:pt x="1893" y="17966"/>
                </a:lnTo>
                <a:close/>
                <a:moveTo>
                  <a:pt x="1839" y="19214"/>
                </a:moveTo>
                <a:lnTo>
                  <a:pt x="8325" y="19214"/>
                </a:lnTo>
                <a:cubicBezTo>
                  <a:pt x="8325" y="19214"/>
                  <a:pt x="8325" y="19856"/>
                  <a:pt x="8325" y="19856"/>
                </a:cubicBezTo>
                <a:lnTo>
                  <a:pt x="1839" y="19856"/>
                </a:lnTo>
                <a:lnTo>
                  <a:pt x="1839" y="19214"/>
                </a:lnTo>
                <a:close/>
                <a:moveTo>
                  <a:pt x="9605" y="19214"/>
                </a:moveTo>
                <a:lnTo>
                  <a:pt x="16091" y="19214"/>
                </a:lnTo>
                <a:cubicBezTo>
                  <a:pt x="16091" y="19214"/>
                  <a:pt x="16091" y="19856"/>
                  <a:pt x="16091" y="19856"/>
                </a:cubicBezTo>
                <a:lnTo>
                  <a:pt x="9605" y="19856"/>
                </a:lnTo>
                <a:lnTo>
                  <a:pt x="9605" y="19214"/>
                </a:lnTo>
                <a:close/>
                <a:moveTo>
                  <a:pt x="9605" y="19214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pl-P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7B4181-AD4E-428C-8306-7F1A20ACBD6A}"/>
              </a:ext>
            </a:extLst>
          </p:cNvPr>
          <p:cNvSpPr/>
          <p:nvPr/>
        </p:nvSpPr>
        <p:spPr>
          <a:xfrm>
            <a:off x="2504898" y="1790172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A9797D7-FC27-496C-8630-CCA136F45920}"/>
              </a:ext>
            </a:extLst>
          </p:cNvPr>
          <p:cNvSpPr/>
          <p:nvPr/>
        </p:nvSpPr>
        <p:spPr>
          <a:xfrm>
            <a:off x="6015663" y="1799731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11092-104C-460E-BE14-716FC351FFC2}"/>
              </a:ext>
            </a:extLst>
          </p:cNvPr>
          <p:cNvSpPr/>
          <p:nvPr/>
        </p:nvSpPr>
        <p:spPr>
          <a:xfrm>
            <a:off x="9669943" y="179973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435C6DE-C2E0-4F1B-811A-E5F055B8C6CE}"/>
              </a:ext>
            </a:extLst>
          </p:cNvPr>
          <p:cNvSpPr/>
          <p:nvPr/>
        </p:nvSpPr>
        <p:spPr>
          <a:xfrm>
            <a:off x="7937340" y="3230100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FBDA487-0743-4064-BCF3-64A24F7E0D7E}"/>
              </a:ext>
            </a:extLst>
          </p:cNvPr>
          <p:cNvSpPr/>
          <p:nvPr/>
        </p:nvSpPr>
        <p:spPr>
          <a:xfrm>
            <a:off x="4050714" y="3233992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3330E04-E1E1-44EB-A45B-31420391198F}"/>
              </a:ext>
            </a:extLst>
          </p:cNvPr>
          <p:cNvSpPr/>
          <p:nvPr/>
        </p:nvSpPr>
        <p:spPr>
          <a:xfrm>
            <a:off x="2365833" y="4749693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7783F1-4928-47DC-9965-0BBEDFCF2534}"/>
              </a:ext>
            </a:extLst>
          </p:cNvPr>
          <p:cNvSpPr/>
          <p:nvPr/>
        </p:nvSpPr>
        <p:spPr>
          <a:xfrm>
            <a:off x="6035570" y="4773628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521C5E-10A9-4E76-8E7F-084FD227EA93}"/>
              </a:ext>
            </a:extLst>
          </p:cNvPr>
          <p:cNvSpPr txBox="1"/>
          <p:nvPr/>
        </p:nvSpPr>
        <p:spPr>
          <a:xfrm>
            <a:off x="2586580" y="177155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88CE9B-1872-49BE-B102-A1E9BACD331D}"/>
              </a:ext>
            </a:extLst>
          </p:cNvPr>
          <p:cNvSpPr txBox="1"/>
          <p:nvPr/>
        </p:nvSpPr>
        <p:spPr>
          <a:xfrm>
            <a:off x="6058846" y="1758774"/>
            <a:ext cx="4890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934945-D5B0-4E18-ABAF-E3F973961625}"/>
              </a:ext>
            </a:extLst>
          </p:cNvPr>
          <p:cNvSpPr txBox="1"/>
          <p:nvPr/>
        </p:nvSpPr>
        <p:spPr>
          <a:xfrm>
            <a:off x="9772531" y="176147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501ED0-BB27-4FA3-8556-FCB124385E2F}"/>
              </a:ext>
            </a:extLst>
          </p:cNvPr>
          <p:cNvSpPr txBox="1"/>
          <p:nvPr/>
        </p:nvSpPr>
        <p:spPr>
          <a:xfrm>
            <a:off x="8043443" y="318914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CC16B8-7108-4088-B1E6-588DC6F793E6}"/>
              </a:ext>
            </a:extLst>
          </p:cNvPr>
          <p:cNvSpPr txBox="1"/>
          <p:nvPr/>
        </p:nvSpPr>
        <p:spPr>
          <a:xfrm>
            <a:off x="4165334" y="3205679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1549E2-9DA8-4929-BF39-D7467337949E}"/>
              </a:ext>
            </a:extLst>
          </p:cNvPr>
          <p:cNvSpPr txBox="1"/>
          <p:nvPr/>
        </p:nvSpPr>
        <p:spPr>
          <a:xfrm>
            <a:off x="2462962" y="472151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F497E5-7AC5-43DB-BC5F-3EF436B00848}"/>
              </a:ext>
            </a:extLst>
          </p:cNvPr>
          <p:cNvSpPr txBox="1"/>
          <p:nvPr/>
        </p:nvSpPr>
        <p:spPr>
          <a:xfrm>
            <a:off x="6165766" y="4739841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8CAA53-7818-4EBE-9DCB-655EB08E9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1" grpId="0"/>
      <p:bldP spid="82" grpId="0"/>
      <p:bldP spid="83" grpId="0"/>
      <p:bldP spid="84" grpId="0"/>
      <p:bldP spid="85" grpId="0"/>
      <p:bldP spid="86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C2093D-892B-4993-A76B-82D750CA7A7D}"/>
              </a:ext>
            </a:extLst>
          </p:cNvPr>
          <p:cNvSpPr/>
          <p:nvPr/>
        </p:nvSpPr>
        <p:spPr>
          <a:xfrm>
            <a:off x="757989" y="1347589"/>
            <a:ext cx="11032958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LIMIT_BAL</a:t>
            </a:r>
            <a:r>
              <a:rPr lang="en-US" sz="2400" b="1" i="1" dirty="0">
                <a:latin typeface="Tw Cen MT" panose="020B0602020104020603" pitchFamily="34" charset="0"/>
              </a:rPr>
              <a:t>	</a:t>
            </a:r>
            <a:r>
              <a:rPr lang="en-US" sz="2400" b="1" dirty="0">
                <a:latin typeface="Tw Cen MT" panose="020B0602020104020603" pitchFamily="34" charset="0"/>
              </a:rPr>
              <a:t>:</a:t>
            </a:r>
            <a:r>
              <a:rPr lang="en-US" sz="2400" dirty="0">
                <a:latin typeface="Tw Cen MT" panose="020B0602020104020603" pitchFamily="34" charset="0"/>
              </a:rPr>
              <a:t> Amount of the credit offered per month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SEX		:</a:t>
            </a:r>
            <a:r>
              <a:rPr lang="en-US" sz="2400" dirty="0">
                <a:latin typeface="Tw Cen MT" panose="020B0602020104020603" pitchFamily="34" charset="0"/>
              </a:rPr>
              <a:t> Customer’s Gender </a:t>
            </a:r>
            <a:r>
              <a:rPr lang="en-US" sz="1500" b="1" dirty="0">
                <a:latin typeface="Tw Cen MT" panose="020B0602020104020603" pitchFamily="34" charset="0"/>
              </a:rPr>
              <a:t>(1 = Male, 2 = Female)</a:t>
            </a:r>
            <a:endParaRPr lang="en-US" sz="2400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EDUCATION</a:t>
            </a:r>
            <a:r>
              <a:rPr lang="en-US" sz="2400" b="1" i="1" dirty="0">
                <a:latin typeface="Tw Cen MT" panose="020B0602020104020603" pitchFamily="34" charset="0"/>
              </a:rPr>
              <a:t>	</a:t>
            </a:r>
            <a:r>
              <a:rPr lang="en-US" sz="2400" b="1" dirty="0">
                <a:latin typeface="Tw Cen MT" panose="020B0602020104020603" pitchFamily="34" charset="0"/>
              </a:rPr>
              <a:t>:</a:t>
            </a:r>
            <a:r>
              <a:rPr lang="en-US" sz="2400" dirty="0">
                <a:latin typeface="Tw Cen MT" panose="020B0602020104020603" pitchFamily="34" charset="0"/>
              </a:rPr>
              <a:t> Level of education of the customer</a:t>
            </a:r>
            <a:r>
              <a:rPr lang="en-IN" sz="2400" dirty="0">
                <a:latin typeface="Tw Cen MT" panose="020B0602020104020603" pitchFamily="34" charset="0"/>
              </a:rPr>
              <a:t> </a:t>
            </a:r>
            <a:r>
              <a:rPr lang="en-IN" sz="1500" b="1" dirty="0">
                <a:latin typeface="Tw Cen MT" panose="020B0602020104020603" pitchFamily="34" charset="0"/>
              </a:rPr>
              <a:t>(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0 </a:t>
            </a:r>
            <a:r>
              <a:rPr lang="en-IN" sz="1500" b="1" dirty="0">
                <a:latin typeface="Tw Cen MT" panose="020B0602020104020603" pitchFamily="34" charset="0"/>
              </a:rPr>
              <a:t>, 1 = Graduate School, 2 = University, 3 = High School,        						               4 = Others, 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5 </a:t>
            </a:r>
            <a:r>
              <a:rPr lang="en-IN" sz="1500" b="1" dirty="0">
                <a:latin typeface="Tw Cen MT" panose="020B0602020104020603" pitchFamily="34" charset="0"/>
              </a:rPr>
              <a:t>,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6 </a:t>
            </a:r>
            <a:r>
              <a:rPr lang="en-IN" sz="1500" b="1" dirty="0">
                <a:latin typeface="Tw Cen MT" panose="020B0602020104020603" pitchFamily="34" charset="0"/>
              </a:rPr>
              <a:t>)</a:t>
            </a:r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MARRIAGE</a:t>
            </a:r>
            <a:r>
              <a:rPr lang="en-US" sz="2400" b="1" i="1" dirty="0">
                <a:latin typeface="Tw Cen MT" panose="020B0602020104020603" pitchFamily="34" charset="0"/>
              </a:rPr>
              <a:t>	</a:t>
            </a:r>
            <a:r>
              <a:rPr lang="en-US" sz="2400" b="1" dirty="0">
                <a:latin typeface="Tw Cen MT" panose="020B0602020104020603" pitchFamily="34" charset="0"/>
              </a:rPr>
              <a:t>:</a:t>
            </a:r>
            <a:r>
              <a:rPr lang="en-US" sz="2400" dirty="0">
                <a:latin typeface="Tw Cen MT" panose="020B0602020104020603" pitchFamily="34" charset="0"/>
              </a:rPr>
              <a:t> Marital status of the customer</a:t>
            </a:r>
            <a:r>
              <a:rPr lang="en-IN" sz="2400" dirty="0">
                <a:latin typeface="Tw Cen MT" panose="020B0602020104020603" pitchFamily="34" charset="0"/>
              </a:rPr>
              <a:t> </a:t>
            </a:r>
            <a:r>
              <a:rPr lang="en-IN" sz="1500" b="1" dirty="0">
                <a:latin typeface="Tw Cen MT" panose="020B0602020104020603" pitchFamily="34" charset="0"/>
              </a:rPr>
              <a:t>(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0 </a:t>
            </a:r>
            <a:r>
              <a:rPr lang="en-IN" sz="1500" b="1" dirty="0">
                <a:latin typeface="Tw Cen MT" panose="020B0602020104020603" pitchFamily="34" charset="0"/>
              </a:rPr>
              <a:t>, 1 = Married, 2 = Single, 3 = Others)</a:t>
            </a:r>
            <a:endParaRPr lang="en-US" sz="15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AGE</a:t>
            </a:r>
            <a:r>
              <a:rPr lang="en-US" sz="2400" b="1" i="1" dirty="0">
                <a:latin typeface="Tw Cen MT" panose="020B0602020104020603" pitchFamily="34" charset="0"/>
              </a:rPr>
              <a:t>		</a:t>
            </a:r>
            <a:r>
              <a:rPr lang="en-US" sz="2400" b="1" dirty="0">
                <a:latin typeface="Tw Cen MT" panose="020B0602020104020603" pitchFamily="34" charset="0"/>
              </a:rPr>
              <a:t>:</a:t>
            </a:r>
            <a:r>
              <a:rPr lang="en-US" sz="2400" dirty="0">
                <a:latin typeface="Tw Cen MT" panose="020B0602020104020603" pitchFamily="34" charset="0"/>
              </a:rPr>
              <a:t> Customer’s Age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History of past payment (April 2005 to Sept 2005)</a:t>
            </a:r>
          </a:p>
          <a:p>
            <a:pPr lvl="1"/>
            <a:r>
              <a:rPr lang="en-US" b="1" dirty="0">
                <a:latin typeface="Tw Cen MT" panose="020B0602020104020603" pitchFamily="34" charset="0"/>
              </a:rPr>
              <a:t>Repay	:</a:t>
            </a:r>
            <a:r>
              <a:rPr lang="en-US" dirty="0">
                <a:latin typeface="Tw Cen MT" panose="020B0602020104020603" pitchFamily="34" charset="0"/>
              </a:rPr>
              <a:t> Repayment Status</a:t>
            </a:r>
            <a:r>
              <a:rPr lang="en-US" sz="1500" b="1" dirty="0">
                <a:latin typeface="Tw Cen MT" panose="020B0602020104020603" pitchFamily="34" charset="0"/>
              </a:rPr>
              <a:t>[</a:t>
            </a:r>
            <a:r>
              <a:rPr lang="en-US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-2</a:t>
            </a:r>
            <a:r>
              <a:rPr lang="en-US" sz="1500" b="1" dirty="0">
                <a:latin typeface="Tw Cen MT" panose="020B0602020104020603" pitchFamily="34" charset="0"/>
              </a:rPr>
              <a:t>, -1, </a:t>
            </a:r>
            <a:r>
              <a:rPr lang="en-US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0</a:t>
            </a:r>
            <a:r>
              <a:rPr lang="en-US" sz="1500" b="1" dirty="0">
                <a:latin typeface="Tw Cen MT" panose="020B0602020104020603" pitchFamily="34" charset="0"/>
              </a:rPr>
              <a:t>, 1, 2, 3, 4, 5, 6, 7, 8, </a:t>
            </a:r>
            <a:r>
              <a:rPr lang="en-US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9</a:t>
            </a:r>
            <a:r>
              <a:rPr lang="en-US" sz="1500" b="1" dirty="0">
                <a:latin typeface="Tw Cen MT" panose="020B0602020104020603" pitchFamily="34" charset="0"/>
              </a:rPr>
              <a:t>]</a:t>
            </a:r>
          </a:p>
          <a:p>
            <a:pPr lvl="1"/>
            <a:r>
              <a:rPr lang="en-US" b="1" dirty="0" err="1">
                <a:latin typeface="Tw Cen MT" panose="020B0602020104020603" pitchFamily="34" charset="0"/>
              </a:rPr>
              <a:t>Bill_Amt</a:t>
            </a:r>
            <a:r>
              <a:rPr lang="en-US" b="1" i="1" dirty="0">
                <a:latin typeface="Tw Cen MT" panose="020B0602020104020603" pitchFamily="34" charset="0"/>
              </a:rPr>
              <a:t>	</a:t>
            </a:r>
            <a:r>
              <a:rPr lang="en-US" b="1" dirty="0">
                <a:latin typeface="Tw Cen MT" panose="020B0602020104020603" pitchFamily="34" charset="0"/>
              </a:rPr>
              <a:t>:</a:t>
            </a:r>
            <a:r>
              <a:rPr lang="en-US" dirty="0">
                <a:latin typeface="Tw Cen MT" panose="020B0602020104020603" pitchFamily="34" charset="0"/>
              </a:rPr>
              <a:t> Amount of bill statement</a:t>
            </a:r>
          </a:p>
          <a:p>
            <a:pPr lvl="1"/>
            <a:r>
              <a:rPr lang="en-US" b="1" dirty="0" err="1">
                <a:latin typeface="Tw Cen MT" panose="020B0602020104020603" pitchFamily="34" charset="0"/>
              </a:rPr>
              <a:t>Pre_Pay</a:t>
            </a:r>
            <a:r>
              <a:rPr lang="en-US" b="1" i="1" dirty="0">
                <a:latin typeface="Tw Cen MT" panose="020B0602020104020603" pitchFamily="34" charset="0"/>
              </a:rPr>
              <a:t>	</a:t>
            </a:r>
            <a:r>
              <a:rPr lang="en-US" b="1" dirty="0">
                <a:latin typeface="Tw Cen MT" panose="020B0602020104020603" pitchFamily="34" charset="0"/>
              </a:rPr>
              <a:t>:</a:t>
            </a:r>
            <a:r>
              <a:rPr lang="en-US" dirty="0">
                <a:latin typeface="Tw Cen MT" panose="020B0602020104020603" pitchFamily="34" charset="0"/>
              </a:rPr>
              <a:t> Amount of previous payment</a:t>
            </a:r>
          </a:p>
          <a:p>
            <a:r>
              <a:rPr lang="en-US" sz="2400" b="1" dirty="0">
                <a:latin typeface="Tw Cen MT" panose="020B0602020104020603" pitchFamily="34" charset="0"/>
              </a:rPr>
              <a:t>DEFAULT</a:t>
            </a:r>
            <a:endParaRPr lang="en-IN" sz="2400" b="1" dirty="0">
              <a:solidFill>
                <a:srgbClr val="0055A0"/>
              </a:solidFill>
              <a:latin typeface="Tw Cen MT" panose="020B0602020104020603" pitchFamily="34" charset="0"/>
            </a:endParaRPr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52ED2770-C3E9-4701-9AC5-7C0A470F5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Graphic 138">
            <a:extLst>
              <a:ext uri="{FF2B5EF4-FFF2-40B4-BE49-F238E27FC236}">
                <a16:creationId xmlns:a16="http://schemas.microsoft.com/office/drawing/2014/main" id="{F8CBB41C-892D-48E7-AFEB-0C887EB3F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ABDD7242-D3D7-4444-90F2-2A198490CE62}"/>
              </a:ext>
            </a:extLst>
          </p:cNvPr>
          <p:cNvSpPr txBox="1"/>
          <p:nvPr/>
        </p:nvSpPr>
        <p:spPr>
          <a:xfrm>
            <a:off x="1447924" y="310511"/>
            <a:ext cx="522960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49369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FEB55C-C5C7-4D1E-B770-253F338E70E4}"/>
              </a:ext>
            </a:extLst>
          </p:cNvPr>
          <p:cNvGrpSpPr/>
          <p:nvPr/>
        </p:nvGrpSpPr>
        <p:grpSpPr>
          <a:xfrm>
            <a:off x="4012295" y="1713231"/>
            <a:ext cx="4252112" cy="4153441"/>
            <a:chOff x="4192204" y="2084968"/>
            <a:chExt cx="3839622" cy="38075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EAD175-362D-4FE6-92AB-96D440C76C71}"/>
                </a:ext>
              </a:extLst>
            </p:cNvPr>
            <p:cNvGrpSpPr/>
            <p:nvPr/>
          </p:nvGrpSpPr>
          <p:grpSpPr>
            <a:xfrm>
              <a:off x="4906606" y="2798413"/>
              <a:ext cx="2376872" cy="2379745"/>
              <a:chOff x="4906606" y="2557463"/>
              <a:chExt cx="2376872" cy="237974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8A8CC84-A736-4C46-89CC-6852ABEA275D}"/>
                  </a:ext>
                </a:extLst>
              </p:cNvPr>
              <p:cNvGrpSpPr/>
              <p:nvPr/>
            </p:nvGrpSpPr>
            <p:grpSpPr>
              <a:xfrm>
                <a:off x="4906606" y="2557463"/>
                <a:ext cx="2376872" cy="2379745"/>
                <a:chOff x="4906606" y="2557463"/>
                <a:chExt cx="2376872" cy="2379745"/>
              </a:xfrm>
            </p:grpSpPr>
            <p:sp>
              <p:nvSpPr>
                <p:cNvPr id="27" name="Freeform 5">
                  <a:extLst>
                    <a:ext uri="{FF2B5EF4-FFF2-40B4-BE49-F238E27FC236}">
                      <a16:creationId xmlns:a16="http://schemas.microsoft.com/office/drawing/2014/main" id="{FDDF1326-00F9-4266-AEC8-DD93ADFAF6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2582361"/>
                  <a:ext cx="1187478" cy="1165453"/>
                </a:xfrm>
                <a:custGeom>
                  <a:avLst/>
                  <a:gdLst>
                    <a:gd name="T0" fmla="*/ 524 w 524"/>
                    <a:gd name="T1" fmla="*/ 373 h 514"/>
                    <a:gd name="T2" fmla="*/ 176 w 524"/>
                    <a:gd name="T3" fmla="*/ 0 h 514"/>
                    <a:gd name="T4" fmla="*/ 0 w 524"/>
                    <a:gd name="T5" fmla="*/ 19 h 514"/>
                    <a:gd name="T6" fmla="*/ 1 w 524"/>
                    <a:gd name="T7" fmla="*/ 510 h 514"/>
                    <a:gd name="T8" fmla="*/ 495 w 524"/>
                    <a:gd name="T9" fmla="*/ 514 h 514"/>
                    <a:gd name="T10" fmla="*/ 524 w 524"/>
                    <a:gd name="T11" fmla="*/ 373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4" h="514">
                      <a:moveTo>
                        <a:pt x="524" y="373"/>
                      </a:moveTo>
                      <a:cubicBezTo>
                        <a:pt x="477" y="198"/>
                        <a:pt x="346" y="58"/>
                        <a:pt x="176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510"/>
                        <a:pt x="1" y="510"/>
                        <a:pt x="1" y="510"/>
                      </a:cubicBezTo>
                      <a:cubicBezTo>
                        <a:pt x="495" y="514"/>
                        <a:pt x="495" y="514"/>
                        <a:pt x="495" y="514"/>
                      </a:cubicBezTo>
                      <a:lnTo>
                        <a:pt x="524" y="373"/>
                      </a:lnTo>
                      <a:close/>
                    </a:path>
                  </a:pathLst>
                </a:custGeom>
                <a:solidFill>
                  <a:srgbClr val="008F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">
                  <a:extLst>
                    <a:ext uri="{FF2B5EF4-FFF2-40B4-BE49-F238E27FC236}">
                      <a16:creationId xmlns:a16="http://schemas.microsoft.com/office/drawing/2014/main" id="{2076FAB5-606D-4DD6-B1A6-99F3CD45F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606" y="3738238"/>
                  <a:ext cx="1191309" cy="1174071"/>
                </a:xfrm>
                <a:custGeom>
                  <a:avLst/>
                  <a:gdLst>
                    <a:gd name="T0" fmla="*/ 0 w 526"/>
                    <a:gd name="T1" fmla="*/ 145 h 518"/>
                    <a:gd name="T2" fmla="*/ 348 w 526"/>
                    <a:gd name="T3" fmla="*/ 518 h 518"/>
                    <a:gd name="T4" fmla="*/ 525 w 526"/>
                    <a:gd name="T5" fmla="*/ 499 h 518"/>
                    <a:gd name="T6" fmla="*/ 526 w 526"/>
                    <a:gd name="T7" fmla="*/ 0 h 518"/>
                    <a:gd name="T8" fmla="*/ 29 w 526"/>
                    <a:gd name="T9" fmla="*/ 4 h 518"/>
                    <a:gd name="T10" fmla="*/ 0 w 526"/>
                    <a:gd name="T11" fmla="*/ 145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6" h="518">
                      <a:moveTo>
                        <a:pt x="0" y="145"/>
                      </a:moveTo>
                      <a:cubicBezTo>
                        <a:pt x="47" y="320"/>
                        <a:pt x="179" y="460"/>
                        <a:pt x="348" y="518"/>
                      </a:cubicBezTo>
                      <a:cubicBezTo>
                        <a:pt x="525" y="499"/>
                        <a:pt x="525" y="499"/>
                        <a:pt x="525" y="499"/>
                      </a:cubicBezTo>
                      <a:cubicBezTo>
                        <a:pt x="526" y="0"/>
                        <a:pt x="526" y="0"/>
                        <a:pt x="526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lnTo>
                        <a:pt x="0" y="145"/>
                      </a:lnTo>
                      <a:close/>
                    </a:path>
                  </a:pathLst>
                </a:custGeom>
                <a:solidFill>
                  <a:srgbClr val="C64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7">
                  <a:extLst>
                    <a:ext uri="{FF2B5EF4-FFF2-40B4-BE49-F238E27FC236}">
                      <a16:creationId xmlns:a16="http://schemas.microsoft.com/office/drawing/2014/main" id="{DAD66010-08E1-4D25-841D-1F4A5058C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6000" y="3738238"/>
                  <a:ext cx="1165453" cy="1198970"/>
                </a:xfrm>
                <a:custGeom>
                  <a:avLst/>
                  <a:gdLst>
                    <a:gd name="T0" fmla="*/ 141 w 514"/>
                    <a:gd name="T1" fmla="*/ 529 h 529"/>
                    <a:gd name="T2" fmla="*/ 514 w 514"/>
                    <a:gd name="T3" fmla="*/ 180 h 529"/>
                    <a:gd name="T4" fmla="*/ 495 w 514"/>
                    <a:gd name="T5" fmla="*/ 4 h 529"/>
                    <a:gd name="T6" fmla="*/ 1 w 514"/>
                    <a:gd name="T7" fmla="*/ 0 h 529"/>
                    <a:gd name="T8" fmla="*/ 0 w 514"/>
                    <a:gd name="T9" fmla="*/ 499 h 529"/>
                    <a:gd name="T10" fmla="*/ 141 w 514"/>
                    <a:gd name="T11" fmla="*/ 529 h 5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4" h="529">
                      <a:moveTo>
                        <a:pt x="141" y="529"/>
                      </a:moveTo>
                      <a:cubicBezTo>
                        <a:pt x="316" y="482"/>
                        <a:pt x="455" y="350"/>
                        <a:pt x="514" y="180"/>
                      </a:cubicBezTo>
                      <a:cubicBezTo>
                        <a:pt x="495" y="4"/>
                        <a:pt x="495" y="4"/>
                        <a:pt x="495" y="4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499"/>
                        <a:pt x="0" y="499"/>
                        <a:pt x="0" y="499"/>
                      </a:cubicBezTo>
                      <a:lnTo>
                        <a:pt x="141" y="529"/>
                      </a:lnTo>
                      <a:close/>
                    </a:path>
                  </a:pathLst>
                </a:custGeom>
                <a:solidFill>
                  <a:srgbClr val="E37E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8AD6A475-6F45-4A89-A4FF-55400323D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1505" y="2557463"/>
                  <a:ext cx="1166410" cy="1190351"/>
                </a:xfrm>
                <a:custGeom>
                  <a:avLst/>
                  <a:gdLst>
                    <a:gd name="T0" fmla="*/ 372 w 515"/>
                    <a:gd name="T1" fmla="*/ 0 h 525"/>
                    <a:gd name="T2" fmla="*/ 0 w 515"/>
                    <a:gd name="T3" fmla="*/ 349 h 525"/>
                    <a:gd name="T4" fmla="*/ 18 w 515"/>
                    <a:gd name="T5" fmla="*/ 525 h 525"/>
                    <a:gd name="T6" fmla="*/ 515 w 515"/>
                    <a:gd name="T7" fmla="*/ 521 h 525"/>
                    <a:gd name="T8" fmla="*/ 514 w 515"/>
                    <a:gd name="T9" fmla="*/ 30 h 525"/>
                    <a:gd name="T10" fmla="*/ 372 w 515"/>
                    <a:gd name="T11" fmla="*/ 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5" h="525">
                      <a:moveTo>
                        <a:pt x="372" y="0"/>
                      </a:moveTo>
                      <a:cubicBezTo>
                        <a:pt x="198" y="47"/>
                        <a:pt x="58" y="179"/>
                        <a:pt x="0" y="349"/>
                      </a:cubicBezTo>
                      <a:cubicBezTo>
                        <a:pt x="18" y="525"/>
                        <a:pt x="18" y="525"/>
                        <a:pt x="18" y="525"/>
                      </a:cubicBezTo>
                      <a:cubicBezTo>
                        <a:pt x="515" y="521"/>
                        <a:pt x="515" y="521"/>
                        <a:pt x="515" y="521"/>
                      </a:cubicBezTo>
                      <a:cubicBezTo>
                        <a:pt x="514" y="30"/>
                        <a:pt x="514" y="30"/>
                        <a:pt x="514" y="30"/>
                      </a:cubicBezTo>
                      <a:lnTo>
                        <a:pt x="372" y="0"/>
                      </a:lnTo>
                      <a:close/>
                    </a:path>
                  </a:pathLst>
                </a:custGeom>
                <a:solidFill>
                  <a:srgbClr val="6937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" name="Oval 13">
                <a:extLst>
                  <a:ext uri="{FF2B5EF4-FFF2-40B4-BE49-F238E27FC236}">
                    <a16:creationId xmlns:a16="http://schemas.microsoft.com/office/drawing/2014/main" id="{542A1CDC-CB60-45CB-BEA3-9C4E6D67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9664" y="2942436"/>
                <a:ext cx="1610757" cy="160979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24616E-818B-4CE7-959F-6399CB51E552}"/>
                </a:ext>
              </a:extLst>
            </p:cNvPr>
            <p:cNvGrpSpPr/>
            <p:nvPr/>
          </p:nvGrpSpPr>
          <p:grpSpPr>
            <a:xfrm>
              <a:off x="4192204" y="2084968"/>
              <a:ext cx="2293557" cy="1903796"/>
              <a:chOff x="4192204" y="1844018"/>
              <a:chExt cx="2293557" cy="1903796"/>
            </a:xfrm>
          </p:grpSpPr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E2197DA-306D-4A1B-921E-1EBF7C006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204" y="1844018"/>
                <a:ext cx="2293557" cy="1903796"/>
              </a:xfrm>
              <a:custGeom>
                <a:avLst/>
                <a:gdLst>
                  <a:gd name="T0" fmla="*/ 841 w 1012"/>
                  <a:gd name="T1" fmla="*/ 0 h 840"/>
                  <a:gd name="T2" fmla="*/ 841 w 1012"/>
                  <a:gd name="T3" fmla="*/ 2 h 840"/>
                  <a:gd name="T4" fmla="*/ 840 w 1012"/>
                  <a:gd name="T5" fmla="*/ 0 h 840"/>
                  <a:gd name="T6" fmla="*/ 839 w 1012"/>
                  <a:gd name="T7" fmla="*/ 0 h 840"/>
                  <a:gd name="T8" fmla="*/ 0 w 1012"/>
                  <a:gd name="T9" fmla="*/ 840 h 840"/>
                  <a:gd name="T10" fmla="*/ 0 w 1012"/>
                  <a:gd name="T11" fmla="*/ 840 h 840"/>
                  <a:gd name="T12" fmla="*/ 172 w 1012"/>
                  <a:gd name="T13" fmla="*/ 670 h 840"/>
                  <a:gd name="T14" fmla="*/ 345 w 1012"/>
                  <a:gd name="T15" fmla="*/ 834 h 840"/>
                  <a:gd name="T16" fmla="*/ 840 w 1012"/>
                  <a:gd name="T17" fmla="*/ 345 h 840"/>
                  <a:gd name="T18" fmla="*/ 841 w 1012"/>
                  <a:gd name="T19" fmla="*/ 343 h 840"/>
                  <a:gd name="T20" fmla="*/ 841 w 1012"/>
                  <a:gd name="T21" fmla="*/ 345 h 840"/>
                  <a:gd name="T22" fmla="*/ 1012 w 1012"/>
                  <a:gd name="T23" fmla="*/ 172 h 840"/>
                  <a:gd name="T24" fmla="*/ 841 w 1012"/>
                  <a:gd name="T25" fmla="*/ 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2" h="840">
                    <a:moveTo>
                      <a:pt x="841" y="0"/>
                    </a:moveTo>
                    <a:cubicBezTo>
                      <a:pt x="841" y="2"/>
                      <a:pt x="841" y="2"/>
                      <a:pt x="841" y="2"/>
                    </a:cubicBezTo>
                    <a:cubicBezTo>
                      <a:pt x="840" y="0"/>
                      <a:pt x="840" y="0"/>
                      <a:pt x="840" y="0"/>
                    </a:cubicBezTo>
                    <a:cubicBezTo>
                      <a:pt x="839" y="0"/>
                      <a:pt x="839" y="0"/>
                      <a:pt x="839" y="0"/>
                    </a:cubicBezTo>
                    <a:cubicBezTo>
                      <a:pt x="376" y="0"/>
                      <a:pt x="0" y="376"/>
                      <a:pt x="0" y="840"/>
                    </a:cubicBezTo>
                    <a:cubicBezTo>
                      <a:pt x="0" y="840"/>
                      <a:pt x="0" y="840"/>
                      <a:pt x="0" y="840"/>
                    </a:cubicBezTo>
                    <a:cubicBezTo>
                      <a:pt x="1" y="746"/>
                      <a:pt x="78" y="670"/>
                      <a:pt x="172" y="670"/>
                    </a:cubicBezTo>
                    <a:cubicBezTo>
                      <a:pt x="265" y="670"/>
                      <a:pt x="340" y="743"/>
                      <a:pt x="345" y="834"/>
                    </a:cubicBezTo>
                    <a:cubicBezTo>
                      <a:pt x="348" y="563"/>
                      <a:pt x="568" y="345"/>
                      <a:pt x="840" y="345"/>
                    </a:cubicBezTo>
                    <a:cubicBezTo>
                      <a:pt x="841" y="343"/>
                      <a:pt x="841" y="343"/>
                      <a:pt x="841" y="343"/>
                    </a:cubicBezTo>
                    <a:cubicBezTo>
                      <a:pt x="841" y="345"/>
                      <a:pt x="841" y="345"/>
                      <a:pt x="841" y="345"/>
                    </a:cubicBezTo>
                    <a:cubicBezTo>
                      <a:pt x="936" y="344"/>
                      <a:pt x="1012" y="267"/>
                      <a:pt x="1012" y="172"/>
                    </a:cubicBezTo>
                    <a:cubicBezTo>
                      <a:pt x="1012" y="77"/>
                      <a:pt x="936" y="1"/>
                      <a:pt x="841" y="0"/>
                    </a:cubicBezTo>
                    <a:close/>
                  </a:path>
                </a:pathLst>
              </a:custGeom>
              <a:solidFill>
                <a:srgbClr val="8F4A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5B3F0F-CA08-4549-946B-D6116C89E172}"/>
                  </a:ext>
                </a:extLst>
              </p:cNvPr>
              <p:cNvSpPr txBox="1"/>
              <p:nvPr/>
            </p:nvSpPr>
            <p:spPr>
              <a:xfrm rot="19163488">
                <a:off x="4496201" y="2463003"/>
                <a:ext cx="1295801" cy="310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  <a:latin typeface="+mj-lt"/>
                  </a:rPr>
                  <a:t>Strengths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E7D0FC-DD90-4A78-B577-3A91AAB4B459}"/>
                </a:ext>
              </a:extLst>
            </p:cNvPr>
            <p:cNvGrpSpPr/>
            <p:nvPr/>
          </p:nvGrpSpPr>
          <p:grpSpPr>
            <a:xfrm>
              <a:off x="6096000" y="2084968"/>
              <a:ext cx="1903796" cy="2290684"/>
              <a:chOff x="6096000" y="1844018"/>
              <a:chExt cx="1903796" cy="2290684"/>
            </a:xfrm>
          </p:grpSpPr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A7CEF032-1483-4760-A016-EBE2CA896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1844018"/>
                <a:ext cx="1903796" cy="2290684"/>
              </a:xfrm>
              <a:custGeom>
                <a:avLst/>
                <a:gdLst>
                  <a:gd name="T0" fmla="*/ 840 w 840"/>
                  <a:gd name="T1" fmla="*/ 840 h 1011"/>
                  <a:gd name="T2" fmla="*/ 840 w 840"/>
                  <a:gd name="T3" fmla="*/ 840 h 1011"/>
                  <a:gd name="T4" fmla="*/ 0 w 840"/>
                  <a:gd name="T5" fmla="*/ 0 h 1011"/>
                  <a:gd name="T6" fmla="*/ 0 w 840"/>
                  <a:gd name="T7" fmla="*/ 0 h 1011"/>
                  <a:gd name="T8" fmla="*/ 70 w 840"/>
                  <a:gd name="T9" fmla="*/ 178 h 1011"/>
                  <a:gd name="T10" fmla="*/ 0 w 840"/>
                  <a:gd name="T11" fmla="*/ 345 h 1011"/>
                  <a:gd name="T12" fmla="*/ 495 w 840"/>
                  <a:gd name="T13" fmla="*/ 840 h 1011"/>
                  <a:gd name="T14" fmla="*/ 495 w 840"/>
                  <a:gd name="T15" fmla="*/ 840 h 1011"/>
                  <a:gd name="T16" fmla="*/ 667 w 840"/>
                  <a:gd name="T17" fmla="*/ 1011 h 1011"/>
                  <a:gd name="T18" fmla="*/ 840 w 840"/>
                  <a:gd name="T19" fmla="*/ 840 h 1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0" h="1011">
                    <a:moveTo>
                      <a:pt x="840" y="840"/>
                    </a:moveTo>
                    <a:cubicBezTo>
                      <a:pt x="840" y="840"/>
                      <a:pt x="840" y="840"/>
                      <a:pt x="840" y="840"/>
                    </a:cubicBezTo>
                    <a:cubicBezTo>
                      <a:pt x="839" y="376"/>
                      <a:pt x="464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0" y="178"/>
                      <a:pt x="70" y="178"/>
                      <a:pt x="70" y="178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273" y="345"/>
                      <a:pt x="495" y="566"/>
                      <a:pt x="495" y="840"/>
                    </a:cubicBezTo>
                    <a:cubicBezTo>
                      <a:pt x="495" y="840"/>
                      <a:pt x="495" y="840"/>
                      <a:pt x="495" y="840"/>
                    </a:cubicBezTo>
                    <a:cubicBezTo>
                      <a:pt x="496" y="935"/>
                      <a:pt x="573" y="1011"/>
                      <a:pt x="667" y="1011"/>
                    </a:cubicBezTo>
                    <a:cubicBezTo>
                      <a:pt x="762" y="1011"/>
                      <a:pt x="839" y="935"/>
                      <a:pt x="840" y="840"/>
                    </a:cubicBezTo>
                    <a:close/>
                  </a:path>
                </a:pathLst>
              </a:custGeom>
              <a:solidFill>
                <a:srgbClr val="01BC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75ACBF-B5FA-45B7-ACD1-65690863047D}"/>
                  </a:ext>
                </a:extLst>
              </p:cNvPr>
              <p:cNvSpPr txBox="1"/>
              <p:nvPr/>
            </p:nvSpPr>
            <p:spPr>
              <a:xfrm rot="3178264">
                <a:off x="6585555" y="2707765"/>
                <a:ext cx="1359603" cy="305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spc="300" dirty="0">
                    <a:solidFill>
                      <a:schemeClr val="bg1"/>
                    </a:solidFill>
                    <a:latin typeface="+mj-lt"/>
                  </a:rPr>
                  <a:t>Weakness</a:t>
                </a:r>
                <a:endParaRPr lang="en-US" sz="16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93183C-612E-4992-AAF7-1603AD3EEAC8}"/>
                </a:ext>
              </a:extLst>
            </p:cNvPr>
            <p:cNvGrpSpPr/>
            <p:nvPr/>
          </p:nvGrpSpPr>
          <p:grpSpPr>
            <a:xfrm>
              <a:off x="4192204" y="3602834"/>
              <a:ext cx="1903796" cy="2289726"/>
              <a:chOff x="4192204" y="3361884"/>
              <a:chExt cx="1903796" cy="2289726"/>
            </a:xfrm>
          </p:grpSpPr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73BA63EE-2522-483B-8293-C72D4DCCC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204" y="3361884"/>
                <a:ext cx="1903796" cy="2289726"/>
              </a:xfrm>
              <a:custGeom>
                <a:avLst/>
                <a:gdLst>
                  <a:gd name="T0" fmla="*/ 840 w 840"/>
                  <a:gd name="T1" fmla="*/ 665 h 1010"/>
                  <a:gd name="T2" fmla="*/ 344 w 840"/>
                  <a:gd name="T3" fmla="*/ 171 h 1010"/>
                  <a:gd name="T4" fmla="*/ 345 w 840"/>
                  <a:gd name="T5" fmla="*/ 171 h 1010"/>
                  <a:gd name="T6" fmla="*/ 172 w 840"/>
                  <a:gd name="T7" fmla="*/ 0 h 1010"/>
                  <a:gd name="T8" fmla="*/ 0 w 840"/>
                  <a:gd name="T9" fmla="*/ 170 h 1010"/>
                  <a:gd name="T10" fmla="*/ 0 w 840"/>
                  <a:gd name="T11" fmla="*/ 170 h 1010"/>
                  <a:gd name="T12" fmla="*/ 0 w 840"/>
                  <a:gd name="T13" fmla="*/ 171 h 1010"/>
                  <a:gd name="T14" fmla="*/ 0 w 840"/>
                  <a:gd name="T15" fmla="*/ 171 h 1010"/>
                  <a:gd name="T16" fmla="*/ 0 w 840"/>
                  <a:gd name="T17" fmla="*/ 171 h 1010"/>
                  <a:gd name="T18" fmla="*/ 839 w 840"/>
                  <a:gd name="T19" fmla="*/ 1010 h 1010"/>
                  <a:gd name="T20" fmla="*/ 840 w 840"/>
                  <a:gd name="T21" fmla="*/ 1010 h 1010"/>
                  <a:gd name="T22" fmla="*/ 742 w 840"/>
                  <a:gd name="T23" fmla="*/ 827 h 1010"/>
                  <a:gd name="T24" fmla="*/ 840 w 840"/>
                  <a:gd name="T25" fmla="*/ 66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0" h="1010">
                    <a:moveTo>
                      <a:pt x="840" y="665"/>
                    </a:moveTo>
                    <a:cubicBezTo>
                      <a:pt x="567" y="665"/>
                      <a:pt x="345" y="444"/>
                      <a:pt x="344" y="171"/>
                    </a:cubicBezTo>
                    <a:cubicBezTo>
                      <a:pt x="345" y="171"/>
                      <a:pt x="345" y="171"/>
                      <a:pt x="345" y="171"/>
                    </a:cubicBezTo>
                    <a:cubicBezTo>
                      <a:pt x="344" y="77"/>
                      <a:pt x="267" y="0"/>
                      <a:pt x="172" y="0"/>
                    </a:cubicBezTo>
                    <a:cubicBezTo>
                      <a:pt x="78" y="0"/>
                      <a:pt x="1" y="76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634"/>
                      <a:pt x="376" y="1010"/>
                      <a:pt x="839" y="1010"/>
                    </a:cubicBezTo>
                    <a:cubicBezTo>
                      <a:pt x="840" y="1010"/>
                      <a:pt x="840" y="1010"/>
                      <a:pt x="840" y="1010"/>
                    </a:cubicBezTo>
                    <a:cubicBezTo>
                      <a:pt x="742" y="827"/>
                      <a:pt x="742" y="827"/>
                      <a:pt x="742" y="827"/>
                    </a:cubicBezTo>
                    <a:lnTo>
                      <a:pt x="840" y="665"/>
                    </a:lnTo>
                    <a:close/>
                  </a:path>
                </a:pathLst>
              </a:custGeom>
              <a:solidFill>
                <a:srgbClr val="F665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0CC922-D128-4E4F-A20D-54232506193A}"/>
                  </a:ext>
                </a:extLst>
              </p:cNvPr>
              <p:cNvSpPr txBox="1"/>
              <p:nvPr/>
            </p:nvSpPr>
            <p:spPr>
              <a:xfrm rot="2935059" flipV="1">
                <a:off x="4362796" y="4457102"/>
                <a:ext cx="1055412" cy="305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  <a:latin typeface="+mj-lt"/>
                  </a:rPr>
                  <a:t>Threats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7C7A0EF-714C-4E63-BA73-5992C4BB1A26}"/>
                </a:ext>
              </a:extLst>
            </p:cNvPr>
            <p:cNvGrpSpPr/>
            <p:nvPr/>
          </p:nvGrpSpPr>
          <p:grpSpPr>
            <a:xfrm>
              <a:off x="5711027" y="3988764"/>
              <a:ext cx="2320799" cy="1903796"/>
              <a:chOff x="5711027" y="3747814"/>
              <a:chExt cx="2320799" cy="1903796"/>
            </a:xfrm>
          </p:grpSpPr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7F127F31-23AD-4A75-9120-9018F1B3A4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1027" y="3747814"/>
                <a:ext cx="2288769" cy="1903796"/>
              </a:xfrm>
              <a:custGeom>
                <a:avLst/>
                <a:gdLst>
                  <a:gd name="T0" fmla="*/ 1010 w 1010"/>
                  <a:gd name="T1" fmla="*/ 0 h 840"/>
                  <a:gd name="T2" fmla="*/ 1010 w 1010"/>
                  <a:gd name="T3" fmla="*/ 0 h 840"/>
                  <a:gd name="T4" fmla="*/ 821 w 1010"/>
                  <a:gd name="T5" fmla="*/ 77 h 840"/>
                  <a:gd name="T6" fmla="*/ 665 w 1010"/>
                  <a:gd name="T7" fmla="*/ 0 h 840"/>
                  <a:gd name="T8" fmla="*/ 171 w 1010"/>
                  <a:gd name="T9" fmla="*/ 495 h 840"/>
                  <a:gd name="T10" fmla="*/ 171 w 1010"/>
                  <a:gd name="T11" fmla="*/ 495 h 840"/>
                  <a:gd name="T12" fmla="*/ 0 w 1010"/>
                  <a:gd name="T13" fmla="*/ 667 h 840"/>
                  <a:gd name="T14" fmla="*/ 170 w 1010"/>
                  <a:gd name="T15" fmla="*/ 840 h 840"/>
                  <a:gd name="T16" fmla="*/ 170 w 1010"/>
                  <a:gd name="T17" fmla="*/ 840 h 840"/>
                  <a:gd name="T18" fmla="*/ 171 w 1010"/>
                  <a:gd name="T19" fmla="*/ 840 h 840"/>
                  <a:gd name="T20" fmla="*/ 171 w 1010"/>
                  <a:gd name="T21" fmla="*/ 840 h 840"/>
                  <a:gd name="T22" fmla="*/ 171 w 1010"/>
                  <a:gd name="T23" fmla="*/ 840 h 840"/>
                  <a:gd name="T24" fmla="*/ 1010 w 1010"/>
                  <a:gd name="T25" fmla="*/ 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0" h="840">
                    <a:moveTo>
                      <a:pt x="1010" y="0"/>
                    </a:moveTo>
                    <a:cubicBezTo>
                      <a:pt x="1010" y="0"/>
                      <a:pt x="1010" y="0"/>
                      <a:pt x="1010" y="0"/>
                    </a:cubicBezTo>
                    <a:cubicBezTo>
                      <a:pt x="821" y="77"/>
                      <a:pt x="821" y="77"/>
                      <a:pt x="821" y="77"/>
                    </a:cubicBezTo>
                    <a:cubicBezTo>
                      <a:pt x="665" y="0"/>
                      <a:pt x="665" y="0"/>
                      <a:pt x="665" y="0"/>
                    </a:cubicBezTo>
                    <a:cubicBezTo>
                      <a:pt x="665" y="273"/>
                      <a:pt x="444" y="494"/>
                      <a:pt x="171" y="495"/>
                    </a:cubicBezTo>
                    <a:cubicBezTo>
                      <a:pt x="171" y="495"/>
                      <a:pt x="171" y="495"/>
                      <a:pt x="171" y="495"/>
                    </a:cubicBezTo>
                    <a:cubicBezTo>
                      <a:pt x="76" y="496"/>
                      <a:pt x="0" y="572"/>
                      <a:pt x="0" y="667"/>
                    </a:cubicBezTo>
                    <a:cubicBezTo>
                      <a:pt x="0" y="762"/>
                      <a:pt x="76" y="838"/>
                      <a:pt x="170" y="840"/>
                    </a:cubicBezTo>
                    <a:cubicBezTo>
                      <a:pt x="170" y="840"/>
                      <a:pt x="170" y="840"/>
                      <a:pt x="170" y="840"/>
                    </a:cubicBezTo>
                    <a:cubicBezTo>
                      <a:pt x="170" y="840"/>
                      <a:pt x="171" y="840"/>
                      <a:pt x="171" y="840"/>
                    </a:cubicBezTo>
                    <a:cubicBezTo>
                      <a:pt x="171" y="840"/>
                      <a:pt x="171" y="840"/>
                      <a:pt x="171" y="840"/>
                    </a:cubicBezTo>
                    <a:cubicBezTo>
                      <a:pt x="171" y="840"/>
                      <a:pt x="171" y="840"/>
                      <a:pt x="171" y="840"/>
                    </a:cubicBezTo>
                    <a:cubicBezTo>
                      <a:pt x="634" y="839"/>
                      <a:pt x="1009" y="464"/>
                      <a:pt x="1010" y="0"/>
                    </a:cubicBezTo>
                    <a:close/>
                  </a:path>
                </a:pathLst>
              </a:custGeom>
              <a:solidFill>
                <a:srgbClr val="FFA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FE4D29-B44A-42EC-9503-621A99FD42F8}"/>
                  </a:ext>
                </a:extLst>
              </p:cNvPr>
              <p:cNvSpPr txBox="1"/>
              <p:nvPr/>
            </p:nvSpPr>
            <p:spPr>
              <a:xfrm rot="19131790" flipV="1">
                <a:off x="6204793" y="4658002"/>
                <a:ext cx="1827033" cy="310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600" spc="300" dirty="0">
                    <a:solidFill>
                      <a:schemeClr val="bg1"/>
                    </a:solidFill>
                    <a:latin typeface="+mj-lt"/>
                  </a:rPr>
                  <a:t>Opportunities</a:t>
                </a:r>
                <a:endParaRPr lang="en-US" sz="1600" spc="3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292983B-A3B7-4553-ABBA-24505BB3F1FB}"/>
              </a:ext>
            </a:extLst>
          </p:cNvPr>
          <p:cNvSpPr txBox="1"/>
          <p:nvPr/>
        </p:nvSpPr>
        <p:spPr>
          <a:xfrm>
            <a:off x="1262067" y="1509801"/>
            <a:ext cx="1740699" cy="37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rgbClr val="8F4A81"/>
                </a:solidFill>
                <a:latin typeface="+mj-lt"/>
              </a:rPr>
              <a:t>STRENGTHS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C1CF7C-8487-466C-9F05-61B5B2302BE3}"/>
              </a:ext>
            </a:extLst>
          </p:cNvPr>
          <p:cNvSpPr txBox="1"/>
          <p:nvPr/>
        </p:nvSpPr>
        <p:spPr>
          <a:xfrm>
            <a:off x="228600" y="1845332"/>
            <a:ext cx="38396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F4A81"/>
                </a:solidFill>
                <a:latin typeface="+mj-lt"/>
              </a:rPr>
              <a:t>Can Understand the spending patterns of the customers.</a:t>
            </a:r>
            <a:endParaRPr lang="en-IN" sz="1600" b="1" dirty="0">
              <a:solidFill>
                <a:srgbClr val="8F4A81"/>
              </a:solidFill>
              <a:latin typeface="+mj-lt"/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F4A81"/>
                </a:solidFill>
                <a:latin typeface="+mj-lt"/>
              </a:rPr>
              <a:t>No missing values</a:t>
            </a:r>
            <a:endParaRPr lang="en-IN" sz="1600" b="1" dirty="0">
              <a:solidFill>
                <a:srgbClr val="8F4A8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F4A81"/>
                </a:solidFill>
                <a:latin typeface="+mj-lt"/>
              </a:rPr>
              <a:t>No data point can be considered as an outlier in the credit card business </a:t>
            </a:r>
          </a:p>
          <a:p>
            <a:endParaRPr lang="en-US" sz="1600" dirty="0">
              <a:solidFill>
                <a:srgbClr val="8F4A81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F650C5-1A10-43D4-B959-84DEA99CEB11}"/>
              </a:ext>
            </a:extLst>
          </p:cNvPr>
          <p:cNvSpPr txBox="1"/>
          <p:nvPr/>
        </p:nvSpPr>
        <p:spPr>
          <a:xfrm>
            <a:off x="1213682" y="4518713"/>
            <a:ext cx="1740699" cy="37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solidFill>
                  <a:srgbClr val="C64E4F"/>
                </a:solidFill>
                <a:latin typeface="+mj-lt"/>
              </a:rPr>
              <a:t>THREATS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E9228D-0A32-4F3F-B895-13B3E9018993}"/>
              </a:ext>
            </a:extLst>
          </p:cNvPr>
          <p:cNvSpPr txBox="1"/>
          <p:nvPr/>
        </p:nvSpPr>
        <p:spPr>
          <a:xfrm>
            <a:off x="228600" y="4840188"/>
            <a:ext cx="40630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C64E4F"/>
                </a:solidFill>
                <a:latin typeface="+mj-lt"/>
              </a:rPr>
              <a:t>When a good customer classified as a defaulter it can lead to a bad customer experience (basically wrong conclusions)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C64E4F"/>
                </a:solidFill>
                <a:latin typeface="+mj-lt"/>
              </a:rPr>
              <a:t>When a defaulter goes un-identified then it  can be a loss to business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B70DC0-0377-4200-B761-A9B61EBF597D}"/>
              </a:ext>
            </a:extLst>
          </p:cNvPr>
          <p:cNvSpPr txBox="1"/>
          <p:nvPr/>
        </p:nvSpPr>
        <p:spPr>
          <a:xfrm>
            <a:off x="8746531" y="1492591"/>
            <a:ext cx="1740699" cy="37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>
                <a:solidFill>
                  <a:srgbClr val="008F86"/>
                </a:solidFill>
                <a:latin typeface="+mj-lt"/>
              </a:rPr>
              <a:t>WEAKNESS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C745FCE-641C-4757-B6C5-D17ACEF20BAF}"/>
              </a:ext>
            </a:extLst>
          </p:cNvPr>
          <p:cNvSpPr txBox="1"/>
          <p:nvPr/>
        </p:nvSpPr>
        <p:spPr>
          <a:xfrm>
            <a:off x="8060259" y="1882008"/>
            <a:ext cx="41317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8F86"/>
                </a:solidFill>
                <a:latin typeface="+mj-lt"/>
              </a:rPr>
              <a:t>Imbalanced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8F86"/>
                </a:solidFill>
                <a:latin typeface="+mj-lt"/>
              </a:rPr>
              <a:t>Missing information and explanation about the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8F86"/>
                </a:solidFill>
                <a:latin typeface="+mj-lt"/>
              </a:rPr>
              <a:t>Due to the limited information there is a good chance the conclusions do not apply to the entire population.</a:t>
            </a:r>
          </a:p>
          <a:p>
            <a:endParaRPr lang="en-US" sz="16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CEA54D-9C9A-4255-A3FB-AB80B38E8ACB}"/>
              </a:ext>
            </a:extLst>
          </p:cNvPr>
          <p:cNvSpPr txBox="1"/>
          <p:nvPr/>
        </p:nvSpPr>
        <p:spPr>
          <a:xfrm>
            <a:off x="8853530" y="4518857"/>
            <a:ext cx="235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spc="300" dirty="0">
                <a:solidFill>
                  <a:srgbClr val="E37E22"/>
                </a:solidFill>
                <a:latin typeface="+mj-lt"/>
              </a:rPr>
              <a:t>OPPORTUNITIES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35AADD-43FE-4788-BD38-463BAEAB7E59}"/>
              </a:ext>
            </a:extLst>
          </p:cNvPr>
          <p:cNvSpPr txBox="1"/>
          <p:nvPr/>
        </p:nvSpPr>
        <p:spPr>
          <a:xfrm>
            <a:off x="8086911" y="4885395"/>
            <a:ext cx="41050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E37E22"/>
                </a:solidFill>
                <a:latin typeface="+mj-lt"/>
              </a:rPr>
              <a:t>Use the data to create more new features and predict whether the customer will default the next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E37E22"/>
                </a:solidFill>
                <a:latin typeface="+mj-lt"/>
              </a:rPr>
              <a:t>Study the spending and payment pattern and make relevant recommendation to the business</a:t>
            </a:r>
          </a:p>
          <a:p>
            <a:pPr algn="r"/>
            <a:endParaRPr lang="en-US" sz="1600" dirty="0">
              <a:latin typeface="+mj-lt"/>
            </a:endParaRPr>
          </a:p>
        </p:txBody>
      </p:sp>
      <p:pic>
        <p:nvPicPr>
          <p:cNvPr id="1026" name="Picture 2" descr="Image result for strength icon">
            <a:extLst>
              <a:ext uri="{FF2B5EF4-FFF2-40B4-BE49-F238E27FC236}">
                <a16:creationId xmlns:a16="http://schemas.microsoft.com/office/drawing/2014/main" id="{AEA608EC-D91D-4BE2-95E6-A91A2D5EA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4899">
            <a:off x="1625512" y="902593"/>
            <a:ext cx="780996" cy="78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akness icon">
            <a:extLst>
              <a:ext uri="{FF2B5EF4-FFF2-40B4-BE49-F238E27FC236}">
                <a16:creationId xmlns:a16="http://schemas.microsoft.com/office/drawing/2014/main" id="{EA6E4484-FC1C-4F3E-993C-BC36E2B8D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8"/>
          <a:stretch/>
        </p:blipFill>
        <p:spPr bwMode="auto">
          <a:xfrm rot="2771167">
            <a:off x="9259233" y="774793"/>
            <a:ext cx="929412" cy="93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pportunities icon">
            <a:extLst>
              <a:ext uri="{FF2B5EF4-FFF2-40B4-BE49-F238E27FC236}">
                <a16:creationId xmlns:a16="http://schemas.microsoft.com/office/drawing/2014/main" id="{BFF0188E-3657-4C3A-92B4-B577214A0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978" y="3789952"/>
            <a:ext cx="648253" cy="72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4CCF1CD2-72A9-4BE7-B66C-1736CB039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28" y="3843398"/>
            <a:ext cx="715960" cy="71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lated image">
            <a:extLst>
              <a:ext uri="{FF2B5EF4-FFF2-40B4-BE49-F238E27FC236}">
                <a16:creationId xmlns:a16="http://schemas.microsoft.com/office/drawing/2014/main" id="{4213BEB0-B784-49DD-B74F-9AE74400E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995" y="3046524"/>
            <a:ext cx="1474215" cy="147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50C4C10E-C4A4-4EAF-B831-D63B9E41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D412B45-8239-4D83-9263-E50C92877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A6EAD65-7A5A-4090-B366-A4C0E5FDDBC6}"/>
              </a:ext>
            </a:extLst>
          </p:cNvPr>
          <p:cNvSpPr txBox="1"/>
          <p:nvPr/>
        </p:nvSpPr>
        <p:spPr>
          <a:xfrm>
            <a:off x="1447924" y="310511"/>
            <a:ext cx="5229602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SWOT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78787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FD8936E-A316-44E5-896B-163014C80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384" y="166371"/>
            <a:ext cx="1074825" cy="93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E3F92-BBE5-453D-8653-4DE8C7A3C0E5}"/>
              </a:ext>
            </a:extLst>
          </p:cNvPr>
          <p:cNvSpPr txBox="1"/>
          <p:nvPr/>
        </p:nvSpPr>
        <p:spPr>
          <a:xfrm>
            <a:off x="1447924" y="310511"/>
            <a:ext cx="786451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EXPLORATORY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DATA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ANALYSIS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DE0E60-939B-4758-B9E0-493E6F6A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8" y="1075542"/>
            <a:ext cx="4992339" cy="31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2FA63-860E-4501-8876-8D7C07CE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3" y="1075541"/>
            <a:ext cx="4795754" cy="30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6CA1BD5-B930-4F9F-8E44-F0664D52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43" y="4089435"/>
            <a:ext cx="4795754" cy="27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3F75F59-F5DB-4BB1-ABF2-97282FF7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18" y="4176406"/>
            <a:ext cx="4992339" cy="270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4B361D8-9571-4092-BC49-5F4BEB459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0B0A74-D257-4384-9E65-6B8C23B7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547BF-F2B8-4781-A0A5-62D91B32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38" y="55305"/>
            <a:ext cx="2617666" cy="51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3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D17D52-D069-4B35-B779-2F2EE87F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62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13439</TotalTime>
  <Words>1239</Words>
  <Application>Microsoft Office PowerPoint</Application>
  <PresentationFormat>Widescreen</PresentationFormat>
  <Paragraphs>307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Segoe UI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Gadikota EnaVamshi</cp:lastModifiedBy>
  <cp:revision>193</cp:revision>
  <dcterms:created xsi:type="dcterms:W3CDTF">2017-10-30T13:02:30Z</dcterms:created>
  <dcterms:modified xsi:type="dcterms:W3CDTF">2019-11-14T05:53:33Z</dcterms:modified>
</cp:coreProperties>
</file>