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4" r:id="rId18"/>
    <p:sldId id="272" r:id="rId19"/>
    <p:sldId id="271" r:id="rId2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A3A1B45-F44C-480F-9A7A-25B72D964346}">
  <a:tblStyle styleId="{0A3A1B45-F44C-480F-9A7A-25B72D964346}" styleName="Table_0">
    <a:wholeTbl>
      <a:tcTxStyle b="off" i="off">
        <a:font>
          <a:latin typeface="Franklin Gothic Book"/>
          <a:ea typeface="Franklin Gothic Book"/>
          <a:cs typeface="Franklin Gothic 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Franklin Gothic Book"/>
          <a:ea typeface="Franklin Gothic Book"/>
          <a:cs typeface="Franklin Gothic Book"/>
        </a:font>
        <a:schemeClr val="lt1"/>
      </a:tcTxStyle>
      <a:tcStyle>
        <a:tcBdr/>
        <a:fill>
          <a:solidFill>
            <a:schemeClr val="dk1"/>
          </a:solidFill>
        </a:fill>
      </a:tcStyle>
    </a:lastCol>
    <a:firstCol>
      <a:tcTxStyle b="on" i="off">
        <a:font>
          <a:latin typeface="Franklin Gothic Book"/>
          <a:ea typeface="Franklin Gothic Book"/>
          <a:cs typeface="Franklin Gothic Book"/>
        </a:font>
        <a:schemeClr val="lt1"/>
      </a:tcTxStyle>
      <a:tcStyle>
        <a:tcBdr/>
        <a:fill>
          <a:solidFill>
            <a:schemeClr val="dk1"/>
          </a:solidFill>
        </a:fill>
      </a:tcStyle>
    </a:firstCol>
    <a:lastRow>
      <a:tcTxStyle b="on" i="off">
        <a:font>
          <a:latin typeface="Franklin Gothic Book"/>
          <a:ea typeface="Franklin Gothic Book"/>
          <a:cs typeface="Franklin Gothic Book"/>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Franklin Gothic Book"/>
          <a:ea typeface="Franklin Gothic Book"/>
          <a:cs typeface="Franklin Gothic Book"/>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D9F7185E-2FC1-4AE6-B15E-BE7E75C8C0C3}" styleName="Table_1">
    <a:wholeTbl>
      <a:tcTxStyle b="off" i="off">
        <a:font>
          <a:latin typeface="Franklin Gothic Book"/>
          <a:ea typeface="Franklin Gothic Book"/>
          <a:cs typeface="Franklin Gothic 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EDED"/>
          </a:solidFill>
        </a:fill>
      </a:tcStyle>
    </a:wholeTbl>
    <a:band1H>
      <a:tcTxStyle/>
      <a:tcStyle>
        <a:tcBdr/>
        <a:fill>
          <a:solidFill>
            <a:srgbClr val="DADAD8"/>
          </a:solidFill>
        </a:fill>
      </a:tcStyle>
    </a:band1H>
    <a:band2H>
      <a:tcTxStyle/>
      <a:tcStyle>
        <a:tcBdr/>
      </a:tcStyle>
    </a:band2H>
    <a:band1V>
      <a:tcTxStyle/>
      <a:tcStyle>
        <a:tcBdr/>
        <a:fill>
          <a:solidFill>
            <a:srgbClr val="DADAD8"/>
          </a:solidFill>
        </a:fill>
      </a:tcStyle>
    </a:band1V>
    <a:band2V>
      <a:tcTxStyle/>
      <a:tcStyle>
        <a:tcBdr/>
      </a:tcStyle>
    </a:band2V>
    <a:lastCol>
      <a:tcTxStyle b="on" i="off">
        <a:font>
          <a:latin typeface="Franklin Gothic Book"/>
          <a:ea typeface="Franklin Gothic Book"/>
          <a:cs typeface="Franklin Gothic Book"/>
        </a:font>
        <a:schemeClr val="lt1"/>
      </a:tcTxStyle>
      <a:tcStyle>
        <a:tcBdr/>
        <a:fill>
          <a:solidFill>
            <a:schemeClr val="accent1"/>
          </a:solidFill>
        </a:fill>
      </a:tcStyle>
    </a:lastCol>
    <a:firstCol>
      <a:tcTxStyle b="on" i="off">
        <a:font>
          <a:latin typeface="Franklin Gothic Book"/>
          <a:ea typeface="Franklin Gothic Book"/>
          <a:cs typeface="Franklin Gothic Book"/>
        </a:font>
        <a:schemeClr val="lt1"/>
      </a:tcTxStyle>
      <a:tcStyle>
        <a:tcBdr/>
        <a:fill>
          <a:solidFill>
            <a:schemeClr val="accent1"/>
          </a:solidFill>
        </a:fill>
      </a:tcStyle>
    </a:firstCol>
    <a:lastRow>
      <a:tcTxStyle b="on" i="off">
        <a:font>
          <a:latin typeface="Franklin Gothic Book"/>
          <a:ea typeface="Franklin Gothic Book"/>
          <a:cs typeface="Franklin Gothic 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Franklin Gothic Book"/>
          <a:ea typeface="Franklin Gothic Book"/>
          <a:cs typeface="Franklin Gothic 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7"/>
  <c:chart>
    <c:title>
      <c:layout/>
    </c:title>
    <c:plotArea>
      <c:layout/>
      <c:pieChart>
        <c:varyColors val="1"/>
        <c:ser>
          <c:idx val="0"/>
          <c:order val="0"/>
          <c:tx>
            <c:strRef>
              <c:f>Sheet1!$B$1</c:f>
              <c:strCache>
                <c:ptCount val="1"/>
                <c:pt idx="0">
                  <c:v>Prototype Development Cost</c:v>
                </c:pt>
              </c:strCache>
            </c:strRef>
          </c:tx>
          <c:dLbls>
            <c:showPercent val="1"/>
          </c:dLbls>
          <c:cat>
            <c:strRef>
              <c:f>Sheet1!$A$2:$A$5</c:f>
              <c:strCache>
                <c:ptCount val="4"/>
                <c:pt idx="0">
                  <c:v>Hardware Requirements</c:v>
                </c:pt>
                <c:pt idx="1">
                  <c:v>Software Requirements</c:v>
                </c:pt>
                <c:pt idx="2">
                  <c:v>Development Cost</c:v>
                </c:pt>
                <c:pt idx="3">
                  <c:v>Other</c:v>
                </c:pt>
              </c:strCache>
            </c:strRef>
          </c:cat>
          <c:val>
            <c:numRef>
              <c:f>Sheet1!$B$2:$B$5</c:f>
              <c:numCache>
                <c:formatCode>General</c:formatCode>
                <c:ptCount val="4"/>
                <c:pt idx="0">
                  <c:v>5000</c:v>
                </c:pt>
                <c:pt idx="1">
                  <c:v>1000</c:v>
                </c:pt>
                <c:pt idx="2">
                  <c:v>4000</c:v>
                </c:pt>
                <c:pt idx="3">
                  <c:v>4000</c:v>
                </c:pt>
              </c:numCache>
            </c:numRef>
          </c:val>
        </c:ser>
        <c:dLbls>
          <c:showPercent val="1"/>
        </c:dLbls>
        <c:firstSliceAng val="0"/>
      </c:pieChart>
    </c:plotArea>
    <c:legend>
      <c:legendPos val="r"/>
      <c:layout/>
    </c:legend>
    <c:plotVisOnly val="1"/>
  </c:chart>
  <c:txPr>
    <a:bodyPr/>
    <a:lstStyle/>
    <a:p>
      <a:pPr>
        <a:defRPr sz="1800"/>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0.70192</cdr:x>
      <cdr:y>0.90046</cdr:y>
    </cdr:from>
    <cdr:to>
      <cdr:x>0.97433</cdr:x>
      <cdr:y>0.94776</cdr:y>
    </cdr:to>
    <cdr:sp macro="" textlink="">
      <cdr:nvSpPr>
        <cdr:cNvPr id="2" name="TextBox 1"/>
        <cdr:cNvSpPr txBox="1"/>
      </cdr:nvSpPr>
      <cdr:spPr>
        <a:xfrm xmlns:a="http://schemas.openxmlformats.org/drawingml/2006/main">
          <a:off x="4616828" y="3394863"/>
          <a:ext cx="1791787" cy="178333"/>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800" dirty="0" smtClean="0"/>
            <a:t>Total : 14000</a:t>
          </a:r>
          <a:endParaRPr 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A9F5E-166D-4417-B42E-CA38A3F0BB6D}" type="datetimeFigureOut">
              <a:rPr lang="en-IN" smtClean="0"/>
              <a:pPr/>
              <a:t>23-02-2019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0EBED-DE19-4D3D-932D-6D9DFEF57792}" type="slidenum">
              <a:rPr lang="en-IN" smtClean="0"/>
              <a:pPr/>
              <a:t>‹#›</a:t>
            </a:fld>
            <a:endParaRPr lang="en-IN"/>
          </a:p>
        </p:txBody>
      </p:sp>
    </p:spTree>
    <p:extLst>
      <p:ext uri="{BB962C8B-B14F-4D97-AF65-F5344CB8AC3E}">
        <p14:creationId xmlns="" xmlns:p14="http://schemas.microsoft.com/office/powerpoint/2010/main" val="182394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1</a:t>
            </a:fld>
            <a:endParaRPr lang="en-IN"/>
          </a:p>
        </p:txBody>
      </p:sp>
    </p:spTree>
    <p:extLst>
      <p:ext uri="{BB962C8B-B14F-4D97-AF65-F5344CB8AC3E}">
        <p14:creationId xmlns="" xmlns:p14="http://schemas.microsoft.com/office/powerpoint/2010/main" val="330178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10</a:t>
            </a:fld>
            <a:endParaRPr lang="en-IN"/>
          </a:p>
        </p:txBody>
      </p:sp>
    </p:spTree>
    <p:extLst>
      <p:ext uri="{BB962C8B-B14F-4D97-AF65-F5344CB8AC3E}">
        <p14:creationId xmlns="" xmlns:p14="http://schemas.microsoft.com/office/powerpoint/2010/main" val="571829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11</a:t>
            </a:fld>
            <a:endParaRPr lang="en-IN"/>
          </a:p>
        </p:txBody>
      </p:sp>
    </p:spTree>
    <p:extLst>
      <p:ext uri="{BB962C8B-B14F-4D97-AF65-F5344CB8AC3E}">
        <p14:creationId xmlns="" xmlns:p14="http://schemas.microsoft.com/office/powerpoint/2010/main" val="396294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12</a:t>
            </a:fld>
            <a:endParaRPr lang="en-IN"/>
          </a:p>
        </p:txBody>
      </p:sp>
    </p:spTree>
    <p:extLst>
      <p:ext uri="{BB962C8B-B14F-4D97-AF65-F5344CB8AC3E}">
        <p14:creationId xmlns="" xmlns:p14="http://schemas.microsoft.com/office/powerpoint/2010/main" val="3667713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13</a:t>
            </a:fld>
            <a:endParaRPr lang="en-IN"/>
          </a:p>
        </p:txBody>
      </p:sp>
    </p:spTree>
    <p:extLst>
      <p:ext uri="{BB962C8B-B14F-4D97-AF65-F5344CB8AC3E}">
        <p14:creationId xmlns="" xmlns:p14="http://schemas.microsoft.com/office/powerpoint/2010/main" val="1484597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14</a:t>
            </a:fld>
            <a:endParaRPr lang="en-IN"/>
          </a:p>
        </p:txBody>
      </p:sp>
    </p:spTree>
    <p:extLst>
      <p:ext uri="{BB962C8B-B14F-4D97-AF65-F5344CB8AC3E}">
        <p14:creationId xmlns="" xmlns:p14="http://schemas.microsoft.com/office/powerpoint/2010/main" val="146269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15</a:t>
            </a:fld>
            <a:endParaRPr lang="en-IN"/>
          </a:p>
        </p:txBody>
      </p:sp>
    </p:spTree>
    <p:extLst>
      <p:ext uri="{BB962C8B-B14F-4D97-AF65-F5344CB8AC3E}">
        <p14:creationId xmlns="" xmlns:p14="http://schemas.microsoft.com/office/powerpoint/2010/main" val="341143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18</a:t>
            </a:fld>
            <a:endParaRPr lang="en-IN"/>
          </a:p>
        </p:txBody>
      </p:sp>
    </p:spTree>
    <p:extLst>
      <p:ext uri="{BB962C8B-B14F-4D97-AF65-F5344CB8AC3E}">
        <p14:creationId xmlns="" xmlns:p14="http://schemas.microsoft.com/office/powerpoint/2010/main" val="535042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19</a:t>
            </a:fld>
            <a:endParaRPr lang="en-IN"/>
          </a:p>
        </p:txBody>
      </p:sp>
    </p:spTree>
    <p:extLst>
      <p:ext uri="{BB962C8B-B14F-4D97-AF65-F5344CB8AC3E}">
        <p14:creationId xmlns="" xmlns:p14="http://schemas.microsoft.com/office/powerpoint/2010/main" val="369170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2</a:t>
            </a:fld>
            <a:endParaRPr lang="en-IN"/>
          </a:p>
        </p:txBody>
      </p:sp>
    </p:spTree>
    <p:extLst>
      <p:ext uri="{BB962C8B-B14F-4D97-AF65-F5344CB8AC3E}">
        <p14:creationId xmlns="" xmlns:p14="http://schemas.microsoft.com/office/powerpoint/2010/main" val="2830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3</a:t>
            </a:fld>
            <a:endParaRPr lang="en-IN"/>
          </a:p>
        </p:txBody>
      </p:sp>
    </p:spTree>
    <p:extLst>
      <p:ext uri="{BB962C8B-B14F-4D97-AF65-F5344CB8AC3E}">
        <p14:creationId xmlns="" xmlns:p14="http://schemas.microsoft.com/office/powerpoint/2010/main" val="60265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4</a:t>
            </a:fld>
            <a:endParaRPr lang="en-IN"/>
          </a:p>
        </p:txBody>
      </p:sp>
    </p:spTree>
    <p:extLst>
      <p:ext uri="{BB962C8B-B14F-4D97-AF65-F5344CB8AC3E}">
        <p14:creationId xmlns="" xmlns:p14="http://schemas.microsoft.com/office/powerpoint/2010/main" val="287667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5</a:t>
            </a:fld>
            <a:endParaRPr lang="en-IN"/>
          </a:p>
        </p:txBody>
      </p:sp>
    </p:spTree>
    <p:extLst>
      <p:ext uri="{BB962C8B-B14F-4D97-AF65-F5344CB8AC3E}">
        <p14:creationId xmlns="" xmlns:p14="http://schemas.microsoft.com/office/powerpoint/2010/main" val="56135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6</a:t>
            </a:fld>
            <a:endParaRPr lang="en-IN"/>
          </a:p>
        </p:txBody>
      </p:sp>
    </p:spTree>
    <p:extLst>
      <p:ext uri="{BB962C8B-B14F-4D97-AF65-F5344CB8AC3E}">
        <p14:creationId xmlns="" xmlns:p14="http://schemas.microsoft.com/office/powerpoint/2010/main" val="376077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7</a:t>
            </a:fld>
            <a:endParaRPr lang="en-IN"/>
          </a:p>
        </p:txBody>
      </p:sp>
    </p:spTree>
    <p:extLst>
      <p:ext uri="{BB962C8B-B14F-4D97-AF65-F5344CB8AC3E}">
        <p14:creationId xmlns="" xmlns:p14="http://schemas.microsoft.com/office/powerpoint/2010/main" val="219163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8</a:t>
            </a:fld>
            <a:endParaRPr lang="en-IN"/>
          </a:p>
        </p:txBody>
      </p:sp>
    </p:spTree>
    <p:extLst>
      <p:ext uri="{BB962C8B-B14F-4D97-AF65-F5344CB8AC3E}">
        <p14:creationId xmlns="" xmlns:p14="http://schemas.microsoft.com/office/powerpoint/2010/main" val="404749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F40EBED-DE19-4D3D-932D-6D9DFEF57792}" type="slidenum">
              <a:rPr lang="en-IN" smtClean="0"/>
              <a:pPr/>
              <a:t>9</a:t>
            </a:fld>
            <a:endParaRPr lang="en-IN"/>
          </a:p>
        </p:txBody>
      </p:sp>
    </p:spTree>
    <p:extLst>
      <p:ext uri="{BB962C8B-B14F-4D97-AF65-F5344CB8AC3E}">
        <p14:creationId xmlns="" xmlns:p14="http://schemas.microsoft.com/office/powerpoint/2010/main" val="372040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2/23/2019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 xmlns:p14="http://schemas.microsoft.com/office/powerpoint/2010/main" val="17376766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211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400785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369997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2/23/2019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 xmlns:p14="http://schemas.microsoft.com/office/powerpoint/2010/main" val="42086305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107905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2/23/2019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223591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356830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2/23/2019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21021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2/23/2019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73216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2/23/2019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02245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2/23/2019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18074194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C8F07B-7D38-4820-8AC1-2490D63A0CBC}"/>
              </a:ext>
            </a:extLst>
          </p:cNvPr>
          <p:cNvSpPr>
            <a:spLocks noGrp="1"/>
          </p:cNvSpPr>
          <p:nvPr>
            <p:ph type="ctrTitle"/>
          </p:nvPr>
        </p:nvSpPr>
        <p:spPr>
          <a:xfrm>
            <a:off x="1066802" y="1366493"/>
            <a:ext cx="6420678" cy="977621"/>
          </a:xfrm>
        </p:spPr>
        <p:txBody>
          <a:bodyPr>
            <a:normAutofit/>
          </a:bodyPr>
          <a:lstStyle/>
          <a:p>
            <a:r>
              <a:rPr lang="en-IN" sz="6000" u="sng" cap="none" dirty="0">
                <a:solidFill>
                  <a:schemeClr val="bg2">
                    <a:lumMod val="10000"/>
                  </a:schemeClr>
                </a:solidFill>
                <a:latin typeface="Copperplate Gothic Bold" panose="020E0705020206020404" pitchFamily="34" charset="0"/>
              </a:rPr>
              <a:t>Perception.AI</a:t>
            </a:r>
            <a:endParaRPr lang="en-IN" sz="6000" u="sng" dirty="0">
              <a:solidFill>
                <a:schemeClr val="bg2">
                  <a:lumMod val="10000"/>
                </a:schemeClr>
              </a:solidFill>
              <a:latin typeface="Copperplate Gothic Bold" panose="020E0705020206020404" pitchFamily="34" charset="0"/>
            </a:endParaRPr>
          </a:p>
        </p:txBody>
      </p:sp>
      <p:sp>
        <p:nvSpPr>
          <p:cNvPr id="3" name="Subtitle 2">
            <a:extLst>
              <a:ext uri="{FF2B5EF4-FFF2-40B4-BE49-F238E27FC236}">
                <a16:creationId xmlns="" xmlns:a16="http://schemas.microsoft.com/office/drawing/2014/main" id="{166BB68D-E776-40A0-A1BF-0BA69F524CDE}"/>
              </a:ext>
            </a:extLst>
          </p:cNvPr>
          <p:cNvSpPr>
            <a:spLocks noGrp="1"/>
          </p:cNvSpPr>
          <p:nvPr>
            <p:ph type="subTitle" idx="1"/>
          </p:nvPr>
        </p:nvSpPr>
        <p:spPr>
          <a:xfrm>
            <a:off x="1908313" y="2592864"/>
            <a:ext cx="4717774" cy="1223761"/>
          </a:xfrm>
        </p:spPr>
        <p:txBody>
          <a:bodyPr>
            <a:noAutofit/>
          </a:bodyPr>
          <a:lstStyle/>
          <a:p>
            <a:pPr marL="0" indent="0">
              <a:buNone/>
            </a:pPr>
            <a:r>
              <a:rPr lang="en-IN" sz="2400" b="1" cap="none" dirty="0">
                <a:latin typeface="Bahnschrift Light SemiCondensed" panose="020B0502040204020203" pitchFamily="34" charset="0"/>
              </a:rPr>
              <a:t>A finger-worn assistive device for Visually </a:t>
            </a:r>
            <a:r>
              <a:rPr lang="en-IN" sz="2400" b="1" dirty="0">
                <a:latin typeface="Bahnschrift Light SemiCondensed" panose="020B0502040204020203" pitchFamily="34" charset="0"/>
              </a:rPr>
              <a:t>I</a:t>
            </a:r>
            <a:r>
              <a:rPr lang="en-IN" sz="2400" b="1" cap="none" dirty="0">
                <a:latin typeface="Bahnschrift Light SemiCondensed" panose="020B0502040204020203" pitchFamily="34" charset="0"/>
              </a:rPr>
              <a:t>mpaired as well as sighted</a:t>
            </a:r>
          </a:p>
        </p:txBody>
      </p:sp>
      <p:pic>
        <p:nvPicPr>
          <p:cNvPr id="7" name="Picture 6">
            <a:extLst>
              <a:ext uri="{FF2B5EF4-FFF2-40B4-BE49-F238E27FC236}">
                <a16:creationId xmlns="" xmlns:a16="http://schemas.microsoft.com/office/drawing/2014/main" id="{AE03E1A3-F85D-4271-8228-440C405A60CB}"/>
              </a:ext>
            </a:extLst>
          </p:cNvPr>
          <p:cNvPicPr>
            <a:picLocks noChangeAspect="1"/>
          </p:cNvPicPr>
          <p:nvPr/>
        </p:nvPicPr>
        <p:blipFill>
          <a:blip r:embed="rId3"/>
          <a:stretch>
            <a:fillRect/>
          </a:stretch>
        </p:blipFill>
        <p:spPr>
          <a:xfrm>
            <a:off x="7699515" y="2473324"/>
            <a:ext cx="3101007" cy="3001618"/>
          </a:xfrm>
          <a:prstGeom prst="rect">
            <a:avLst/>
          </a:prstGeom>
        </p:spPr>
      </p:pic>
    </p:spTree>
    <p:extLst>
      <p:ext uri="{BB962C8B-B14F-4D97-AF65-F5344CB8AC3E}">
        <p14:creationId xmlns="" xmlns:p14="http://schemas.microsoft.com/office/powerpoint/2010/main" val="429031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716AEB-34C8-4027-8350-0F4985E789C0}"/>
              </a:ext>
            </a:extLst>
          </p:cNvPr>
          <p:cNvSpPr>
            <a:spLocks noGrp="1"/>
          </p:cNvSpPr>
          <p:nvPr>
            <p:ph type="title"/>
          </p:nvPr>
        </p:nvSpPr>
        <p:spPr>
          <a:xfrm>
            <a:off x="1371600" y="685800"/>
            <a:ext cx="9601200" cy="718930"/>
          </a:xfrm>
        </p:spPr>
        <p:txBody>
          <a:bodyPr>
            <a:normAutofit/>
          </a:bodyPr>
          <a:lstStyle/>
          <a:p>
            <a:r>
              <a:rPr lang="en-IN" b="1" u="sng" dirty="0">
                <a:latin typeface="Agency FB" panose="020B0503020202020204" pitchFamily="34" charset="0"/>
              </a:rPr>
              <a:t>Our model will look like this:</a:t>
            </a:r>
          </a:p>
        </p:txBody>
      </p:sp>
      <p:pic>
        <p:nvPicPr>
          <p:cNvPr id="5" name="Content Placeholder 4">
            <a:extLst>
              <a:ext uri="{FF2B5EF4-FFF2-40B4-BE49-F238E27FC236}">
                <a16:creationId xmlns="" xmlns:a16="http://schemas.microsoft.com/office/drawing/2014/main" id="{5BDF2D63-AA4D-4A58-A701-FC587321C043}"/>
              </a:ext>
            </a:extLst>
          </p:cNvPr>
          <p:cNvPicPr>
            <a:picLocks noGrp="1" noChangeAspect="1"/>
          </p:cNvPicPr>
          <p:nvPr>
            <p:ph idx="1"/>
          </p:nvPr>
        </p:nvPicPr>
        <p:blipFill>
          <a:blip r:embed="rId3"/>
          <a:stretch>
            <a:fillRect/>
          </a:stretch>
        </p:blipFill>
        <p:spPr>
          <a:xfrm>
            <a:off x="1929848" y="1593575"/>
            <a:ext cx="4311926" cy="4578625"/>
          </a:xfrm>
        </p:spPr>
      </p:pic>
      <p:pic>
        <p:nvPicPr>
          <p:cNvPr id="7" name="Picture 6">
            <a:extLst>
              <a:ext uri="{FF2B5EF4-FFF2-40B4-BE49-F238E27FC236}">
                <a16:creationId xmlns="" xmlns:a16="http://schemas.microsoft.com/office/drawing/2014/main" id="{95453DE7-B53F-4DF1-8101-18CC8B64DFA5}"/>
              </a:ext>
            </a:extLst>
          </p:cNvPr>
          <p:cNvPicPr>
            <a:picLocks noChangeAspect="1"/>
          </p:cNvPicPr>
          <p:nvPr/>
        </p:nvPicPr>
        <p:blipFill>
          <a:blip r:embed="rId4"/>
          <a:stretch>
            <a:fillRect/>
          </a:stretch>
        </p:blipFill>
        <p:spPr>
          <a:xfrm>
            <a:off x="6841434" y="1593575"/>
            <a:ext cx="4311926" cy="4578625"/>
          </a:xfrm>
          <a:prstGeom prst="rect">
            <a:avLst/>
          </a:prstGeom>
        </p:spPr>
      </p:pic>
    </p:spTree>
    <p:extLst>
      <p:ext uri="{BB962C8B-B14F-4D97-AF65-F5344CB8AC3E}">
        <p14:creationId xmlns="" xmlns:p14="http://schemas.microsoft.com/office/powerpoint/2010/main" val="349702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A52CFD-F337-4BAA-819F-6F989E537CB7}"/>
              </a:ext>
            </a:extLst>
          </p:cNvPr>
          <p:cNvSpPr>
            <a:spLocks noGrp="1"/>
          </p:cNvSpPr>
          <p:nvPr>
            <p:ph type="title"/>
          </p:nvPr>
        </p:nvSpPr>
        <p:spPr>
          <a:xfrm>
            <a:off x="1371600" y="247650"/>
            <a:ext cx="9601200" cy="742950"/>
          </a:xfrm>
        </p:spPr>
        <p:txBody>
          <a:bodyPr/>
          <a:lstStyle/>
          <a:p>
            <a:r>
              <a:rPr lang="en-IN" b="1" u="sng" dirty="0">
                <a:latin typeface="Agency FB" panose="020B0503020202020204" pitchFamily="34" charset="0"/>
              </a:rPr>
              <a:t>Market Analysis:</a:t>
            </a:r>
          </a:p>
        </p:txBody>
      </p:sp>
      <p:sp>
        <p:nvSpPr>
          <p:cNvPr id="3" name="Content Placeholder 2">
            <a:extLst>
              <a:ext uri="{FF2B5EF4-FFF2-40B4-BE49-F238E27FC236}">
                <a16:creationId xmlns="" xmlns:a16="http://schemas.microsoft.com/office/drawing/2014/main" id="{4235E455-036D-4F99-B247-4C4227F93ABC}"/>
              </a:ext>
            </a:extLst>
          </p:cNvPr>
          <p:cNvSpPr>
            <a:spLocks noGrp="1"/>
          </p:cNvSpPr>
          <p:nvPr>
            <p:ph idx="1"/>
          </p:nvPr>
        </p:nvSpPr>
        <p:spPr>
          <a:xfrm>
            <a:off x="1371600" y="1173646"/>
            <a:ext cx="9601200" cy="5436704"/>
          </a:xfrm>
        </p:spPr>
        <p:txBody>
          <a:bodyPr/>
          <a:lstStyle/>
          <a:p>
            <a:pPr marL="0" indent="0">
              <a:buNone/>
            </a:pPr>
            <a:r>
              <a:rPr lang="en-IN" sz="2400" b="1" u="sng" dirty="0">
                <a:latin typeface="Agency FB" panose="020B0503020202020204" pitchFamily="34" charset="0"/>
              </a:rPr>
              <a:t>Target Customer</a:t>
            </a:r>
            <a:r>
              <a:rPr lang="en-IN" b="1" u="sng" dirty="0">
                <a:latin typeface="Agency FB" panose="020B0503020202020204" pitchFamily="34" charset="0"/>
              </a:rPr>
              <a:t>:</a:t>
            </a:r>
          </a:p>
          <a:p>
            <a:pPr>
              <a:buFont typeface="Wingdings" panose="05000000000000000000" pitchFamily="2" charset="2"/>
              <a:buChar char="§"/>
            </a:pPr>
            <a:r>
              <a:rPr lang="en-US" b="1" dirty="0">
                <a:latin typeface="MS Gothic" panose="020B0609070205080204" pitchFamily="49" charset="-128"/>
                <a:ea typeface="MS Gothic" panose="020B0609070205080204" pitchFamily="49" charset="-128"/>
              </a:rPr>
              <a:t>Vision 2020 is a global initiative by WHO  which aims at providing vision to blind by 2020. Indian Government is in collaboration with this. So, we intend to approach them with our product</a:t>
            </a:r>
            <a:r>
              <a:rPr lang="en-US" b="1" u="sng" dirty="0">
                <a:latin typeface="MS Gothic" panose="020B0609070205080204" pitchFamily="49" charset="-128"/>
                <a:ea typeface="MS Gothic" panose="020B0609070205080204" pitchFamily="49" charset="-128"/>
              </a:rPr>
              <a:t>.</a:t>
            </a:r>
          </a:p>
          <a:p>
            <a:pPr>
              <a:buFont typeface="Wingdings" panose="05000000000000000000" pitchFamily="2" charset="2"/>
              <a:buChar char="§"/>
            </a:pPr>
            <a:r>
              <a:rPr lang="en-US" b="1" dirty="0">
                <a:latin typeface="MS Gothic" panose="020B0609070205080204" pitchFamily="49" charset="-128"/>
                <a:ea typeface="MS Gothic" panose="020B0609070205080204" pitchFamily="49" charset="-128"/>
              </a:rPr>
              <a:t>Some NGOs of the country, like Drishti, are working for the betterment of life of VI. These NGOs are a part of our customer segments.</a:t>
            </a:r>
          </a:p>
          <a:p>
            <a:pPr>
              <a:buFont typeface="Wingdings" panose="05000000000000000000" pitchFamily="2" charset="2"/>
              <a:buChar char="§"/>
            </a:pPr>
            <a:r>
              <a:rPr lang="en-US" b="1" dirty="0">
                <a:latin typeface="MS Gothic" panose="020B0609070205080204" pitchFamily="49" charset="-128"/>
                <a:ea typeface="MS Gothic" panose="020B0609070205080204" pitchFamily="49" charset="-128"/>
              </a:rPr>
              <a:t>CSR activities of Maharatna and Navratna companies - focus on education of blind students. These are also form a segment of our customers.</a:t>
            </a:r>
          </a:p>
          <a:p>
            <a:pPr marL="0" indent="0">
              <a:buNone/>
            </a:pPr>
            <a:r>
              <a:rPr lang="en-US" sz="2400" b="1" u="sng" dirty="0">
                <a:latin typeface="Agency FB" panose="020B0503020202020204" pitchFamily="34" charset="0"/>
              </a:rPr>
              <a:t>Growth of Target market in next 10 years:</a:t>
            </a:r>
          </a:p>
          <a:p>
            <a:r>
              <a:rPr lang="en-US" b="1" dirty="0">
                <a:latin typeface="MS Gothic" panose="020B0609070205080204" pitchFamily="49" charset="-128"/>
                <a:ea typeface="MS Gothic" panose="020B0609070205080204" pitchFamily="49" charset="-128"/>
              </a:rPr>
              <a:t>Stats tell that the size of blind population will increase gradually. A</a:t>
            </a:r>
            <a:r>
              <a:rPr lang="en-IN" b="1" dirty="0">
                <a:latin typeface="MS Gothic" panose="020B0609070205080204" pitchFamily="49" charset="-128"/>
                <a:ea typeface="MS Gothic" panose="020B0609070205080204" pitchFamily="49" charset="-128"/>
              </a:rPr>
              <a:t>s social entrepreneurs, it's our responsibility </a:t>
            </a:r>
            <a:r>
              <a:rPr lang="en-US" b="1" dirty="0">
                <a:latin typeface="MS Gothic" panose="020B0609070205080204" pitchFamily="49" charset="-128"/>
                <a:ea typeface="MS Gothic" panose="020B0609070205080204" pitchFamily="49" charset="-128"/>
              </a:rPr>
              <a:t>to uplift the society to a greater level of well being.</a:t>
            </a:r>
          </a:p>
          <a:p>
            <a:pPr>
              <a:buFont typeface="Wingdings" panose="05000000000000000000" pitchFamily="2" charset="2"/>
              <a:buChar char="§"/>
            </a:pPr>
            <a:endParaRPr lang="en-US" b="1" dirty="0">
              <a:latin typeface="MS Gothic" panose="020B0609070205080204" pitchFamily="49" charset="-128"/>
              <a:ea typeface="MS Gothic" panose="020B0609070205080204" pitchFamily="49" charset="-128"/>
            </a:endParaRPr>
          </a:p>
          <a:p>
            <a:pPr marL="0" indent="0">
              <a:buNone/>
            </a:pPr>
            <a:endParaRPr lang="en-IN" b="1" u="sng" dirty="0">
              <a:latin typeface="Agency FB" panose="020B0503020202020204" pitchFamily="34" charset="0"/>
            </a:endParaRPr>
          </a:p>
        </p:txBody>
      </p:sp>
    </p:spTree>
    <p:extLst>
      <p:ext uri="{BB962C8B-B14F-4D97-AF65-F5344CB8AC3E}">
        <p14:creationId xmlns="" xmlns:p14="http://schemas.microsoft.com/office/powerpoint/2010/main" val="135882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FD7ACE-560E-4BB3-9645-C05FDD82B8C8}"/>
              </a:ext>
            </a:extLst>
          </p:cNvPr>
          <p:cNvSpPr>
            <a:spLocks noGrp="1"/>
          </p:cNvSpPr>
          <p:nvPr>
            <p:ph type="title"/>
          </p:nvPr>
        </p:nvSpPr>
        <p:spPr>
          <a:xfrm>
            <a:off x="1371600" y="258417"/>
            <a:ext cx="9601200" cy="732183"/>
          </a:xfrm>
        </p:spPr>
        <p:txBody>
          <a:bodyPr/>
          <a:lstStyle/>
          <a:p>
            <a:r>
              <a:rPr lang="en-IN" b="1" u="sng" dirty="0">
                <a:latin typeface="Agency FB" panose="020B0503020202020204" pitchFamily="34" charset="0"/>
              </a:rPr>
              <a:t>Value Proposition:</a:t>
            </a:r>
          </a:p>
        </p:txBody>
      </p:sp>
      <p:sp>
        <p:nvSpPr>
          <p:cNvPr id="3" name="Content Placeholder 2">
            <a:extLst>
              <a:ext uri="{FF2B5EF4-FFF2-40B4-BE49-F238E27FC236}">
                <a16:creationId xmlns="" xmlns:a16="http://schemas.microsoft.com/office/drawing/2014/main" id="{C6411EB0-FF5A-40ED-BA69-1AAA73D9858D}"/>
              </a:ext>
            </a:extLst>
          </p:cNvPr>
          <p:cNvSpPr>
            <a:spLocks noGrp="1"/>
          </p:cNvSpPr>
          <p:nvPr>
            <p:ph idx="1"/>
          </p:nvPr>
        </p:nvSpPr>
        <p:spPr>
          <a:xfrm>
            <a:off x="1371600" y="990600"/>
            <a:ext cx="9601200" cy="2136914"/>
          </a:xfrm>
        </p:spPr>
        <p:txBody>
          <a:bodyPr/>
          <a:lstStyle/>
          <a:p>
            <a:pPr>
              <a:lnSpc>
                <a:spcPct val="100000"/>
              </a:lnSpc>
            </a:pPr>
            <a:r>
              <a:rPr lang="en-IN" b="1" dirty="0">
                <a:latin typeface="MS Gothic" panose="020B0609070205080204" pitchFamily="49" charset="-128"/>
                <a:ea typeface="MS Gothic" panose="020B0609070205080204" pitchFamily="49" charset="-128"/>
              </a:rPr>
              <a:t>Improve quality of life of VI.</a:t>
            </a:r>
          </a:p>
          <a:p>
            <a:pPr>
              <a:lnSpc>
                <a:spcPct val="100000"/>
              </a:lnSpc>
            </a:pPr>
            <a:r>
              <a:rPr lang="en-IN" b="1" dirty="0">
                <a:latin typeface="MS Gothic" panose="020B0609070205080204" pitchFamily="49" charset="-128"/>
                <a:ea typeface="MS Gothic" panose="020B0609070205080204" pitchFamily="49" charset="-128"/>
              </a:rPr>
              <a:t>Recognizing immediate environment and Instant interaction.</a:t>
            </a:r>
          </a:p>
          <a:p>
            <a:pPr>
              <a:lnSpc>
                <a:spcPct val="100000"/>
              </a:lnSpc>
            </a:pPr>
            <a:r>
              <a:rPr lang="en-IN" b="1" dirty="0">
                <a:latin typeface="MS Gothic" panose="020B0609070205080204" pitchFamily="49" charset="-128"/>
                <a:ea typeface="MS Gothic" panose="020B0609070205080204" pitchFamily="49" charset="-128"/>
              </a:rPr>
              <a:t>Accessibility to huge number of resources. These can be books, newspapers, magazines, articles and so on</a:t>
            </a:r>
            <a:r>
              <a:rPr lang="en-IN" dirty="0"/>
              <a:t>.</a:t>
            </a:r>
          </a:p>
          <a:p>
            <a:pPr>
              <a:lnSpc>
                <a:spcPct val="100000"/>
              </a:lnSpc>
            </a:pPr>
            <a:r>
              <a:rPr lang="en-IN" b="1" u="sng" dirty="0">
                <a:latin typeface="MS Gothic" panose="020B0609070205080204" pitchFamily="49" charset="-128"/>
                <a:ea typeface="MS Gothic" panose="020B0609070205080204" pitchFamily="49" charset="-128"/>
              </a:rPr>
              <a:t>USP</a:t>
            </a:r>
            <a:r>
              <a:rPr lang="en-IN" b="1" dirty="0">
                <a:latin typeface="MS Gothic" panose="020B0609070205080204" pitchFamily="49" charset="-128"/>
                <a:ea typeface="MS Gothic" panose="020B0609070205080204" pitchFamily="49" charset="-128"/>
              </a:rPr>
              <a:t>:</a:t>
            </a:r>
            <a:r>
              <a:rPr lang="en-US" i="1" dirty="0">
                <a:latin typeface="MS Gothic" panose="020B0609070205080204" pitchFamily="49" charset="-128"/>
                <a:ea typeface="MS Gothic" panose="020B0609070205080204" pitchFamily="49" charset="-128"/>
              </a:rPr>
              <a:t>“</a:t>
            </a:r>
            <a:r>
              <a:rPr lang="en-US" b="1" i="1" dirty="0">
                <a:latin typeface="MS Gothic" panose="020B0609070205080204" pitchFamily="49" charset="-128"/>
                <a:ea typeface="MS Gothic" panose="020B0609070205080204" pitchFamily="49" charset="-128"/>
              </a:rPr>
              <a:t>See the world with your ears</a:t>
            </a:r>
            <a:r>
              <a:rPr lang="en-US" i="1" dirty="0">
                <a:latin typeface="MS Gothic" panose="020B0609070205080204" pitchFamily="49" charset="-128"/>
                <a:ea typeface="MS Gothic" panose="020B0609070205080204" pitchFamily="49" charset="-128"/>
              </a:rPr>
              <a:t>!”</a:t>
            </a:r>
            <a:endParaRPr lang="en-IN" i="1" u="sng" dirty="0">
              <a:latin typeface="MS Gothic" panose="020B0609070205080204" pitchFamily="49" charset="-128"/>
              <a:ea typeface="MS Gothic" panose="020B0609070205080204" pitchFamily="49" charset="-128"/>
            </a:endParaRPr>
          </a:p>
        </p:txBody>
      </p:sp>
      <p:sp>
        <p:nvSpPr>
          <p:cNvPr id="4" name="TextBox 3">
            <a:extLst>
              <a:ext uri="{FF2B5EF4-FFF2-40B4-BE49-F238E27FC236}">
                <a16:creationId xmlns="" xmlns:a16="http://schemas.microsoft.com/office/drawing/2014/main" id="{9A627018-971A-486B-BA57-CEF6DB2D7454}"/>
              </a:ext>
            </a:extLst>
          </p:cNvPr>
          <p:cNvSpPr txBox="1"/>
          <p:nvPr/>
        </p:nvSpPr>
        <p:spPr>
          <a:xfrm>
            <a:off x="1371600" y="3203714"/>
            <a:ext cx="9223514" cy="3093154"/>
          </a:xfrm>
          <a:prstGeom prst="rect">
            <a:avLst/>
          </a:prstGeom>
          <a:noFill/>
        </p:spPr>
        <p:txBody>
          <a:bodyPr wrap="square" rtlCol="0">
            <a:spAutoFit/>
          </a:bodyPr>
          <a:lstStyle/>
          <a:p>
            <a:r>
              <a:rPr lang="en-IN" sz="4000" b="1" u="sng" dirty="0">
                <a:latin typeface="Agency FB" panose="020B0503020202020204" pitchFamily="34" charset="0"/>
              </a:rPr>
              <a:t>We are UNIQUE:</a:t>
            </a:r>
          </a:p>
          <a:p>
            <a:pPr>
              <a:lnSpc>
                <a:spcPct val="150000"/>
              </a:lnSpc>
            </a:pPr>
            <a:endParaRPr lang="en-IN" sz="1000" b="1" u="sng" dirty="0">
              <a:latin typeface="Agency FB" panose="020B0503020202020204" pitchFamily="34" charset="0"/>
            </a:endParaRPr>
          </a:p>
          <a:p>
            <a:pPr marL="342900" indent="-342900" algn="just">
              <a:buFont typeface="Wingdings" panose="05000000000000000000" pitchFamily="2" charset="2"/>
              <a:buChar char="§"/>
            </a:pPr>
            <a:r>
              <a:rPr lang="en-IN" sz="2000" b="1" dirty="0">
                <a:latin typeface="MS Gothic" panose="020B0609070205080204" pitchFamily="49" charset="-128"/>
                <a:ea typeface="MS Gothic" panose="020B0609070205080204" pitchFamily="49" charset="-128"/>
              </a:rPr>
              <a:t>No other device is providing the functioning as ours in such a flexible manner.</a:t>
            </a:r>
          </a:p>
          <a:p>
            <a:pPr marL="342900" indent="-342900" algn="just">
              <a:buFont typeface="Wingdings" panose="05000000000000000000" pitchFamily="2" charset="2"/>
              <a:buChar char="§"/>
            </a:pPr>
            <a:r>
              <a:rPr lang="en-IN" sz="2000" b="1" dirty="0">
                <a:latin typeface="MS Gothic" panose="020B0609070205080204" pitchFamily="49" charset="-128"/>
                <a:ea typeface="MS Gothic" panose="020B0609070205080204" pitchFamily="49" charset="-128"/>
              </a:rPr>
              <a:t>This device provides independence to the VI users.</a:t>
            </a:r>
          </a:p>
          <a:p>
            <a:pPr marL="342900" indent="-342900" algn="just">
              <a:buFont typeface="Wingdings" panose="05000000000000000000" pitchFamily="2" charset="2"/>
              <a:buChar char="§"/>
            </a:pPr>
            <a:r>
              <a:rPr lang="en-IN" sz="2000" b="1" dirty="0">
                <a:latin typeface="MS Gothic" panose="020B0609070205080204" pitchFamily="49" charset="-128"/>
                <a:ea typeface="MS Gothic" panose="020B0609070205080204" pitchFamily="49" charset="-128"/>
              </a:rPr>
              <a:t>Our device has some other potential applications like education of children and it can also be used by sighted people for reading purposes. </a:t>
            </a:r>
          </a:p>
          <a:p>
            <a:pPr marL="342900" indent="-342900">
              <a:buFont typeface="Wingdings" panose="05000000000000000000" pitchFamily="2" charset="2"/>
              <a:buChar char="§"/>
            </a:pPr>
            <a:endParaRPr lang="en-IN" sz="2000" b="1" dirty="0">
              <a:latin typeface="MS Gothic" panose="020B0609070205080204" pitchFamily="49" charset="-128"/>
              <a:ea typeface="MS Gothic" panose="020B0609070205080204" pitchFamily="49" charset="-128"/>
            </a:endParaRPr>
          </a:p>
        </p:txBody>
      </p:sp>
    </p:spTree>
    <p:extLst>
      <p:ext uri="{BB962C8B-B14F-4D97-AF65-F5344CB8AC3E}">
        <p14:creationId xmlns="" xmlns:p14="http://schemas.microsoft.com/office/powerpoint/2010/main" val="28778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DF2FF5-AB86-4B98-B03D-BE3C853A0CC4}"/>
              </a:ext>
            </a:extLst>
          </p:cNvPr>
          <p:cNvSpPr>
            <a:spLocks noGrp="1"/>
          </p:cNvSpPr>
          <p:nvPr>
            <p:ph type="title"/>
          </p:nvPr>
        </p:nvSpPr>
        <p:spPr>
          <a:xfrm>
            <a:off x="1371600" y="157795"/>
            <a:ext cx="9601200" cy="798443"/>
          </a:xfrm>
        </p:spPr>
        <p:txBody>
          <a:bodyPr/>
          <a:lstStyle/>
          <a:p>
            <a:r>
              <a:rPr lang="en-IN" b="1" u="sng" dirty="0">
                <a:latin typeface="Agency FB" panose="020B0503020202020204" pitchFamily="34" charset="0"/>
              </a:rPr>
              <a:t>Strengths:</a:t>
            </a:r>
          </a:p>
        </p:txBody>
      </p:sp>
      <p:sp>
        <p:nvSpPr>
          <p:cNvPr id="3" name="Content Placeholder 2">
            <a:extLst>
              <a:ext uri="{FF2B5EF4-FFF2-40B4-BE49-F238E27FC236}">
                <a16:creationId xmlns="" xmlns:a16="http://schemas.microsoft.com/office/drawing/2014/main" id="{B97F0F1D-7062-493F-908F-96E4A765ABBA}"/>
              </a:ext>
            </a:extLst>
          </p:cNvPr>
          <p:cNvSpPr>
            <a:spLocks noGrp="1"/>
          </p:cNvSpPr>
          <p:nvPr>
            <p:ph idx="1"/>
          </p:nvPr>
        </p:nvSpPr>
        <p:spPr>
          <a:xfrm>
            <a:off x="1371600" y="956238"/>
            <a:ext cx="9601200" cy="1835426"/>
          </a:xfrm>
        </p:spPr>
        <p:txBody>
          <a:bodyPr/>
          <a:lstStyle/>
          <a:p>
            <a:pPr algn="just">
              <a:lnSpc>
                <a:spcPct val="100000"/>
              </a:lnSpc>
            </a:pPr>
            <a:r>
              <a:rPr lang="en-IN" b="1" dirty="0">
                <a:latin typeface="MS Gothic" panose="020B0609070205080204" pitchFamily="49" charset="-128"/>
                <a:ea typeface="MS Gothic" panose="020B0609070205080204" pitchFamily="49" charset="-128"/>
              </a:rPr>
              <a:t>Uniqueness of product.</a:t>
            </a:r>
          </a:p>
          <a:p>
            <a:pPr algn="just"/>
            <a:r>
              <a:rPr lang="en-IN" b="1" dirty="0">
                <a:latin typeface="MS Gothic" panose="020B0609070205080204" pitchFamily="49" charset="-128"/>
                <a:ea typeface="MS Gothic" panose="020B0609070205080204" pitchFamily="49" charset="-128"/>
              </a:rPr>
              <a:t>Increasing market opportunities.</a:t>
            </a:r>
          </a:p>
          <a:p>
            <a:pPr algn="just"/>
            <a:r>
              <a:rPr lang="en-IN" b="1" dirty="0">
                <a:latin typeface="MS Gothic" panose="020B0609070205080204" pitchFamily="49" charset="-128"/>
                <a:ea typeface="MS Gothic" panose="020B0609070205080204" pitchFamily="49" charset="-128"/>
              </a:rPr>
              <a:t>Expected support from Govt. policy.</a:t>
            </a:r>
          </a:p>
          <a:p>
            <a:pPr algn="just"/>
            <a:r>
              <a:rPr lang="en-IN" b="1" dirty="0">
                <a:latin typeface="MS Gothic" panose="020B0609070205080204" pitchFamily="49" charset="-128"/>
                <a:ea typeface="MS Gothic" panose="020B0609070205080204" pitchFamily="49" charset="-128"/>
              </a:rPr>
              <a:t>Novelty and proven high accuracy of algorithms.</a:t>
            </a:r>
          </a:p>
          <a:p>
            <a:pPr marL="0" indent="0">
              <a:buNone/>
            </a:pPr>
            <a:endParaRPr lang="en-IN" dirty="0"/>
          </a:p>
        </p:txBody>
      </p:sp>
      <p:sp>
        <p:nvSpPr>
          <p:cNvPr id="4" name="TextBox 3">
            <a:extLst>
              <a:ext uri="{FF2B5EF4-FFF2-40B4-BE49-F238E27FC236}">
                <a16:creationId xmlns="" xmlns:a16="http://schemas.microsoft.com/office/drawing/2014/main" id="{9F15EE3A-733A-4FB9-A0E6-2945D1E98EC2}"/>
              </a:ext>
            </a:extLst>
          </p:cNvPr>
          <p:cNvSpPr txBox="1"/>
          <p:nvPr/>
        </p:nvSpPr>
        <p:spPr>
          <a:xfrm>
            <a:off x="1371600" y="2957686"/>
            <a:ext cx="9852991" cy="3939540"/>
          </a:xfrm>
          <a:prstGeom prst="rect">
            <a:avLst/>
          </a:prstGeom>
          <a:noFill/>
        </p:spPr>
        <p:txBody>
          <a:bodyPr wrap="square" rtlCol="0">
            <a:spAutoFit/>
          </a:bodyPr>
          <a:lstStyle/>
          <a:p>
            <a:r>
              <a:rPr lang="en-IN" sz="4000" b="1" u="sng" dirty="0">
                <a:latin typeface="Agency FB" panose="020B0503020202020204" pitchFamily="34" charset="0"/>
              </a:rPr>
              <a:t>Weakness:</a:t>
            </a:r>
          </a:p>
          <a:p>
            <a:pPr marL="342900" indent="-342900" algn="just">
              <a:lnSpc>
                <a:spcPct val="150000"/>
              </a:lnSpc>
              <a:buFont typeface="Wingdings" panose="05000000000000000000" pitchFamily="2" charset="2"/>
              <a:buChar char="§"/>
            </a:pPr>
            <a:r>
              <a:rPr lang="en-IN" sz="2000" b="1" dirty="0">
                <a:latin typeface="MS Gothic" panose="020B0609070205080204" pitchFamily="49" charset="-128"/>
                <a:ea typeface="MS Gothic" panose="020B0609070205080204" pitchFamily="49" charset="-128"/>
              </a:rPr>
              <a:t>Our scene detection algorithm works only in still environment.</a:t>
            </a:r>
          </a:p>
          <a:p>
            <a:pPr marL="342900" indent="-342900" algn="just">
              <a:lnSpc>
                <a:spcPct val="150000"/>
              </a:lnSpc>
              <a:buFont typeface="Wingdings" panose="05000000000000000000" pitchFamily="2" charset="2"/>
              <a:buChar char="§"/>
            </a:pPr>
            <a:r>
              <a:rPr lang="en-IN" sz="2000" b="1" dirty="0">
                <a:latin typeface="MS Gothic" panose="020B0609070205080204" pitchFamily="49" charset="-128"/>
                <a:ea typeface="MS Gothic" panose="020B0609070205080204" pitchFamily="49" charset="-128"/>
              </a:rPr>
              <a:t>Innovations in medical science are advancing. Researchers of </a:t>
            </a:r>
            <a:r>
              <a:rPr lang="en-US" sz="2000" b="1" dirty="0">
                <a:latin typeface="MS Gothic" panose="020B0609070205080204" pitchFamily="49" charset="-128"/>
                <a:ea typeface="MS Gothic" panose="020B0609070205080204" pitchFamily="49" charset="-128"/>
              </a:rPr>
              <a:t>Max Plank Institute of Research are working on developing an artificial corneal liquid that can help in curing blindness permanently. We will wholeheartedly support this if it is not expensive. But, they have announced an initial cost of 90,000-95,000 INR.</a:t>
            </a:r>
          </a:p>
          <a:p>
            <a:pPr marL="342900" indent="-342900" algn="just">
              <a:lnSpc>
                <a:spcPct val="150000"/>
              </a:lnSpc>
              <a:buFont typeface="Wingdings" panose="05000000000000000000" pitchFamily="2" charset="2"/>
              <a:buChar char="§"/>
            </a:pPr>
            <a:r>
              <a:rPr lang="en-US" sz="2000" b="1" dirty="0">
                <a:latin typeface="MS Gothic" panose="020B0609070205080204" pitchFamily="49" charset="-128"/>
                <a:ea typeface="MS Gothic" panose="020B0609070205080204" pitchFamily="49" charset="-128"/>
              </a:rPr>
              <a:t>Monetary fund issue – Still we are approaching NGOs and PSUs for funds.</a:t>
            </a:r>
            <a:endParaRPr lang="en-IN" sz="2000" b="1" dirty="0">
              <a:latin typeface="MS Gothic" panose="020B0609070205080204" pitchFamily="49" charset="-128"/>
              <a:ea typeface="MS Gothic" panose="020B0609070205080204" pitchFamily="49" charset="-128"/>
            </a:endParaRPr>
          </a:p>
        </p:txBody>
      </p:sp>
    </p:spTree>
    <p:extLst>
      <p:ext uri="{BB962C8B-B14F-4D97-AF65-F5344CB8AC3E}">
        <p14:creationId xmlns="" xmlns:p14="http://schemas.microsoft.com/office/powerpoint/2010/main" val="162350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0322C8-F1A9-4402-87AD-FF9CAFB0963D}"/>
              </a:ext>
            </a:extLst>
          </p:cNvPr>
          <p:cNvSpPr>
            <a:spLocks noGrp="1"/>
          </p:cNvSpPr>
          <p:nvPr>
            <p:ph type="title"/>
          </p:nvPr>
        </p:nvSpPr>
        <p:spPr>
          <a:xfrm>
            <a:off x="1371600" y="473766"/>
            <a:ext cx="9601200" cy="811696"/>
          </a:xfrm>
        </p:spPr>
        <p:txBody>
          <a:bodyPr/>
          <a:lstStyle/>
          <a:p>
            <a:r>
              <a:rPr lang="en-IN" b="1" u="sng" dirty="0">
                <a:latin typeface="Agency FB" panose="020B0503020202020204" pitchFamily="34" charset="0"/>
              </a:rPr>
              <a:t>Future Developments: </a:t>
            </a:r>
          </a:p>
        </p:txBody>
      </p:sp>
      <p:sp>
        <p:nvSpPr>
          <p:cNvPr id="3" name="Content Placeholder 2">
            <a:extLst>
              <a:ext uri="{FF2B5EF4-FFF2-40B4-BE49-F238E27FC236}">
                <a16:creationId xmlns="" xmlns:a16="http://schemas.microsoft.com/office/drawing/2014/main" id="{CF60C913-860C-438C-9DEE-12CC6B555080}"/>
              </a:ext>
            </a:extLst>
          </p:cNvPr>
          <p:cNvSpPr>
            <a:spLocks noGrp="1"/>
          </p:cNvSpPr>
          <p:nvPr>
            <p:ph idx="1"/>
          </p:nvPr>
        </p:nvSpPr>
        <p:spPr>
          <a:xfrm>
            <a:off x="1464365" y="1452770"/>
            <a:ext cx="9601200" cy="2801178"/>
          </a:xfrm>
        </p:spPr>
        <p:txBody>
          <a:bodyPr/>
          <a:lstStyle/>
          <a:p>
            <a:pPr algn="just"/>
            <a:r>
              <a:rPr lang="en-US" b="1" dirty="0">
                <a:latin typeface="MS Gothic" panose="020B0609070205080204" pitchFamily="49" charset="-128"/>
                <a:ea typeface="MS Gothic" panose="020B0609070205080204" pitchFamily="49" charset="-128"/>
              </a:rPr>
              <a:t>Currently, for prototype, we are testing the device on Hindi and English but we will extend our reach to other regional languages of India.</a:t>
            </a:r>
          </a:p>
          <a:p>
            <a:pPr algn="just"/>
            <a:r>
              <a:rPr lang="en-US" b="1" dirty="0">
                <a:latin typeface="MS Gothic" panose="020B0609070205080204" pitchFamily="49" charset="-128"/>
                <a:ea typeface="MS Gothic" panose="020B0609070205080204" pitchFamily="49" charset="-128"/>
              </a:rPr>
              <a:t>We want to make this work for scenes other than still environment too(like traffic). We will include real-time Visual Tracking for that.</a:t>
            </a:r>
          </a:p>
          <a:p>
            <a:pPr algn="just"/>
            <a:r>
              <a:rPr lang="en-US" b="1" dirty="0">
                <a:latin typeface="MS Gothic" panose="020B0609070205080204" pitchFamily="49" charset="-128"/>
                <a:ea typeface="MS Gothic" panose="020B0609070205080204" pitchFamily="49" charset="-128"/>
              </a:rPr>
              <a:t>We also want our device to detect gestures. So, we will append this function too by gesture detection algorithm.  </a:t>
            </a:r>
            <a:endParaRPr lang="en-IN" b="1" dirty="0">
              <a:latin typeface="MS Gothic" panose="020B0609070205080204" pitchFamily="49" charset="-128"/>
              <a:ea typeface="MS Gothic" panose="020B0609070205080204" pitchFamily="49" charset="-128"/>
            </a:endParaRPr>
          </a:p>
        </p:txBody>
      </p:sp>
    </p:spTree>
    <p:extLst>
      <p:ext uri="{BB962C8B-B14F-4D97-AF65-F5344CB8AC3E}">
        <p14:creationId xmlns="" xmlns:p14="http://schemas.microsoft.com/office/powerpoint/2010/main" val="359633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17" name="Google Shape;17;p1"/>
          <p:cNvSpPr txBox="1">
            <a:spLocks noGrp="1"/>
          </p:cNvSpPr>
          <p:nvPr>
            <p:ph type="title"/>
          </p:nvPr>
        </p:nvSpPr>
        <p:spPr>
          <a:xfrm>
            <a:off x="1084217" y="103326"/>
            <a:ext cx="9601200" cy="771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eko"/>
              <a:buNone/>
            </a:pPr>
            <a:r>
              <a:rPr lang="en-IN" b="1" u="sng" dirty="0">
                <a:latin typeface="Teko"/>
                <a:ea typeface="Teko"/>
                <a:cs typeface="Teko"/>
                <a:sym typeface="Teko"/>
              </a:rPr>
              <a:t>Revenue Model:</a:t>
            </a:r>
            <a:endParaRPr dirty="0"/>
          </a:p>
        </p:txBody>
      </p:sp>
      <p:graphicFrame>
        <p:nvGraphicFramePr>
          <p:cNvPr id="18" name="Google Shape;18;p1"/>
          <p:cNvGraphicFramePr/>
          <p:nvPr>
            <p:extLst>
              <p:ext uri="{D42A27DB-BD31-4B8C-83A1-F6EECF244321}">
                <p14:modId xmlns="" xmlns:p14="http://schemas.microsoft.com/office/powerpoint/2010/main" val="1574382231"/>
              </p:ext>
            </p:extLst>
          </p:nvPr>
        </p:nvGraphicFramePr>
        <p:xfrm>
          <a:off x="1567540" y="2302490"/>
          <a:ext cx="9575100" cy="4480600"/>
        </p:xfrm>
        <a:graphic>
          <a:graphicData uri="http://schemas.openxmlformats.org/drawingml/2006/table">
            <a:tbl>
              <a:tblPr firstRow="1" bandRow="1">
                <a:noFill/>
                <a:tableStyleId>{0A3A1B45-F44C-480F-9A7A-25B72D964346}</a:tableStyleId>
              </a:tblPr>
              <a:tblGrid>
                <a:gridCol w="4787550">
                  <a:extLst>
                    <a:ext uri="{9D8B030D-6E8A-4147-A177-3AD203B41FA5}">
                      <a16:colId xmlns="" xmlns:a16="http://schemas.microsoft.com/office/drawing/2014/main" val="20000"/>
                    </a:ext>
                  </a:extLst>
                </a:gridCol>
                <a:gridCol w="4787550">
                  <a:extLst>
                    <a:ext uri="{9D8B030D-6E8A-4147-A177-3AD203B41FA5}">
                      <a16:colId xmlns="" xmlns:a16="http://schemas.microsoft.com/office/drawing/2014/main" val="20001"/>
                    </a:ext>
                  </a:extLst>
                </a:gridCol>
              </a:tblGrid>
              <a:tr h="285775">
                <a:tc>
                  <a:txBody>
                    <a:bodyPr/>
                    <a:lstStyle/>
                    <a:p>
                      <a:pPr marL="0" marR="0" lvl="0" indent="0" algn="l" rtl="0">
                        <a:lnSpc>
                          <a:spcPct val="100000"/>
                        </a:lnSpc>
                        <a:spcBef>
                          <a:spcPts val="0"/>
                        </a:spcBef>
                        <a:spcAft>
                          <a:spcPts val="0"/>
                        </a:spcAft>
                        <a:buNone/>
                        <a:defRPr sz="1400" u="none" strike="noStrike" cap="none"/>
                      </a:pPr>
                      <a:r>
                        <a:rPr lang="en-IN" sz="1800" u="none" strike="noStrike" cap="none" dirty="0"/>
                        <a:t>Revenue Source</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Revenue Model</a:t>
                      </a:r>
                      <a:endParaRPr sz="1800" dirty="0"/>
                    </a:p>
                  </a:txBody>
                  <a:tcPr marL="91450" marR="91450" marT="45725" marB="45725"/>
                </a:tc>
                <a:extLst>
                  <a:ext uri="{0D108BD9-81ED-4DB2-BD59-A6C34878D82A}">
                    <a16:rowId xmlns="" xmlns:a16="http://schemas.microsoft.com/office/drawing/2014/main" val="10000"/>
                  </a:ext>
                </a:extLst>
              </a:tr>
              <a:tr h="928800">
                <a:tc>
                  <a:txBody>
                    <a:bodyPr/>
                    <a:lstStyle/>
                    <a:p>
                      <a:pPr marL="0" marR="0" lvl="0" indent="0" algn="l" rtl="0">
                        <a:lnSpc>
                          <a:spcPct val="100000"/>
                        </a:lnSpc>
                        <a:spcBef>
                          <a:spcPts val="0"/>
                        </a:spcBef>
                        <a:spcAft>
                          <a:spcPts val="0"/>
                        </a:spcAft>
                        <a:buNone/>
                        <a:defRPr sz="1400" u="none" strike="noStrike" cap="none"/>
                      </a:pPr>
                      <a:r>
                        <a:rPr lang="en-IN" sz="1800" dirty="0"/>
                        <a:t>Customers (Gov. / NGOs)</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Our stated price to Customers(including all our expenses)-  Rs. </a:t>
                      </a:r>
                      <a:r>
                        <a:rPr lang="en-IN" sz="1800"/>
                        <a:t>10,500</a:t>
                      </a:r>
                      <a:endParaRPr dirty="0"/>
                    </a:p>
                    <a:p>
                      <a:pPr marL="0" marR="0" lvl="0" indent="0" algn="l" rtl="0">
                        <a:lnSpc>
                          <a:spcPct val="100000"/>
                        </a:lnSpc>
                        <a:spcBef>
                          <a:spcPts val="0"/>
                        </a:spcBef>
                        <a:spcAft>
                          <a:spcPts val="0"/>
                        </a:spcAft>
                        <a:buNone/>
                        <a:defRPr sz="1400" u="none" strike="noStrike" cap="none"/>
                      </a:pPr>
                      <a:r>
                        <a:rPr lang="en-IN" sz="1800" dirty="0"/>
                        <a:t>Our Cost Price per piece –Rs.10,000/-</a:t>
                      </a:r>
                      <a:endParaRPr dirty="0"/>
                    </a:p>
                    <a:p>
                      <a:pPr marL="0" marR="0" lvl="0" indent="0" algn="l" rtl="0">
                        <a:lnSpc>
                          <a:spcPct val="100000"/>
                        </a:lnSpc>
                        <a:spcBef>
                          <a:spcPts val="0"/>
                        </a:spcBef>
                        <a:spcAft>
                          <a:spcPts val="0"/>
                        </a:spcAft>
                        <a:buNone/>
                        <a:defRPr sz="1400" u="none" strike="noStrike" cap="none"/>
                      </a:pPr>
                      <a:r>
                        <a:rPr lang="en-IN" sz="1800" dirty="0"/>
                        <a:t>Profit per piece – Rs. 500/-</a:t>
                      </a:r>
                      <a:endParaRPr sz="1800" dirty="0"/>
                    </a:p>
                  </a:txBody>
                  <a:tcPr marL="91450" marR="91450" marT="45725" marB="45725"/>
                </a:tc>
                <a:extLst>
                  <a:ext uri="{0D108BD9-81ED-4DB2-BD59-A6C34878D82A}">
                    <a16:rowId xmlns="" xmlns:a16="http://schemas.microsoft.com/office/drawing/2014/main" val="10001"/>
                  </a:ext>
                </a:extLst>
              </a:tr>
              <a:tr h="928800">
                <a:tc>
                  <a:txBody>
                    <a:bodyPr/>
                    <a:lstStyle/>
                    <a:p>
                      <a:pPr marL="0" marR="0" lvl="0" indent="0" algn="l" rtl="0">
                        <a:lnSpc>
                          <a:spcPct val="100000"/>
                        </a:lnSpc>
                        <a:spcBef>
                          <a:spcPts val="0"/>
                        </a:spcBef>
                        <a:spcAft>
                          <a:spcPts val="0"/>
                        </a:spcAft>
                        <a:buNone/>
                        <a:defRPr sz="1400" u="none" strike="noStrike" cap="none"/>
                      </a:pPr>
                      <a:r>
                        <a:rPr lang="en-IN" sz="1800" dirty="0"/>
                        <a:t>Partners</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We have approached few hardware companies , which can provide us our hardware design at a low cost or subsidized rate , if we make them partners.</a:t>
                      </a:r>
                      <a:endParaRPr sz="1800" dirty="0"/>
                    </a:p>
                  </a:txBody>
                  <a:tcPr marL="91450" marR="91450" marT="45725" marB="45725"/>
                </a:tc>
                <a:extLst>
                  <a:ext uri="{0D108BD9-81ED-4DB2-BD59-A6C34878D82A}">
                    <a16:rowId xmlns="" xmlns:a16="http://schemas.microsoft.com/office/drawing/2014/main" val="10002"/>
                  </a:ext>
                </a:extLst>
              </a:tr>
              <a:tr h="1357475">
                <a:tc>
                  <a:txBody>
                    <a:bodyPr/>
                    <a:lstStyle/>
                    <a:p>
                      <a:pPr marL="0" marR="0" lvl="0" indent="0" algn="l" rtl="0">
                        <a:lnSpc>
                          <a:spcPct val="100000"/>
                        </a:lnSpc>
                        <a:spcBef>
                          <a:spcPts val="0"/>
                        </a:spcBef>
                        <a:spcAft>
                          <a:spcPts val="0"/>
                        </a:spcAft>
                        <a:buNone/>
                        <a:defRPr sz="1400" u="none" strike="noStrike" cap="none"/>
                      </a:pPr>
                      <a:r>
                        <a:rPr lang="en-IN" sz="1800" dirty="0"/>
                        <a:t>Advertisement</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As saying goes – ‘First Impression is the Last Impression’. With our product we will be distributing a small sample paper in which some common text is written. That would also contain description of device and some advertisements of daily house-hold things .</a:t>
                      </a:r>
                      <a:endParaRPr sz="1800" dirty="0"/>
                    </a:p>
                  </a:txBody>
                  <a:tcPr marL="91450" marR="91450" marT="45725" marB="45725"/>
                </a:tc>
                <a:extLst>
                  <a:ext uri="{0D108BD9-81ED-4DB2-BD59-A6C34878D82A}">
                    <a16:rowId xmlns="" xmlns:a16="http://schemas.microsoft.com/office/drawing/2014/main" val="10003"/>
                  </a:ext>
                </a:extLst>
              </a:tr>
            </a:tbl>
          </a:graphicData>
        </a:graphic>
      </p:graphicFrame>
      <p:graphicFrame>
        <p:nvGraphicFramePr>
          <p:cNvPr id="19" name="Google Shape;19;p1"/>
          <p:cNvGraphicFramePr/>
          <p:nvPr>
            <p:extLst>
              <p:ext uri="{D42A27DB-BD31-4B8C-83A1-F6EECF244321}">
                <p14:modId xmlns="" xmlns:p14="http://schemas.microsoft.com/office/powerpoint/2010/main" val="3640608576"/>
              </p:ext>
            </p:extLst>
          </p:nvPr>
        </p:nvGraphicFramePr>
        <p:xfrm>
          <a:off x="1110342" y="718028"/>
          <a:ext cx="10776875" cy="1574085"/>
        </p:xfrm>
        <a:graphic>
          <a:graphicData uri="http://schemas.openxmlformats.org/drawingml/2006/table">
            <a:tbl>
              <a:tblPr firstRow="1" bandRow="1">
                <a:noFill/>
                <a:tableStyleId>{D9F7185E-2FC1-4AE6-B15E-BE7E75C8C0C3}</a:tableStyleId>
              </a:tblPr>
              <a:tblGrid>
                <a:gridCol w="2155375">
                  <a:extLst>
                    <a:ext uri="{9D8B030D-6E8A-4147-A177-3AD203B41FA5}">
                      <a16:colId xmlns="" xmlns:a16="http://schemas.microsoft.com/office/drawing/2014/main" val="20000"/>
                    </a:ext>
                  </a:extLst>
                </a:gridCol>
                <a:gridCol w="2155375">
                  <a:extLst>
                    <a:ext uri="{9D8B030D-6E8A-4147-A177-3AD203B41FA5}">
                      <a16:colId xmlns="" xmlns:a16="http://schemas.microsoft.com/office/drawing/2014/main" val="20001"/>
                    </a:ext>
                  </a:extLst>
                </a:gridCol>
                <a:gridCol w="2155375">
                  <a:extLst>
                    <a:ext uri="{9D8B030D-6E8A-4147-A177-3AD203B41FA5}">
                      <a16:colId xmlns="" xmlns:a16="http://schemas.microsoft.com/office/drawing/2014/main" val="20002"/>
                    </a:ext>
                  </a:extLst>
                </a:gridCol>
                <a:gridCol w="2155375">
                  <a:extLst>
                    <a:ext uri="{9D8B030D-6E8A-4147-A177-3AD203B41FA5}">
                      <a16:colId xmlns="" xmlns:a16="http://schemas.microsoft.com/office/drawing/2014/main" val="20003"/>
                    </a:ext>
                  </a:extLst>
                </a:gridCol>
                <a:gridCol w="2155375">
                  <a:extLst>
                    <a:ext uri="{9D8B030D-6E8A-4147-A177-3AD203B41FA5}">
                      <a16:colId xmlns="" xmlns:a16="http://schemas.microsoft.com/office/drawing/2014/main" val="20004"/>
                    </a:ext>
                  </a:extLst>
                </a:gridCol>
              </a:tblGrid>
              <a:tr h="659675">
                <a:tc>
                  <a:txBody>
                    <a:bodyPr/>
                    <a:lstStyle/>
                    <a:p>
                      <a:pPr marL="0" marR="0" lvl="0" indent="0" algn="l" rtl="0">
                        <a:lnSpc>
                          <a:spcPct val="100000"/>
                        </a:lnSpc>
                        <a:spcBef>
                          <a:spcPts val="0"/>
                        </a:spcBef>
                        <a:spcAft>
                          <a:spcPts val="0"/>
                        </a:spcAft>
                        <a:buNone/>
                        <a:defRPr sz="1400" u="none" strike="noStrike" cap="none"/>
                      </a:pPr>
                      <a:r>
                        <a:rPr lang="en-IN" sz="1800" dirty="0"/>
                        <a:t>Price  (Actual)</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Price Quoted to Customers </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Difference (Profit per piece)</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Gov. Subsidy ( If sanctioned  -estimated  )</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Price after Subsidy </a:t>
                      </a:r>
                      <a:endParaRPr dirty="0"/>
                    </a:p>
                    <a:p>
                      <a:pPr marL="0" marR="0" lvl="0" indent="0" algn="l" rtl="0">
                        <a:lnSpc>
                          <a:spcPct val="100000"/>
                        </a:lnSpc>
                        <a:spcBef>
                          <a:spcPts val="0"/>
                        </a:spcBef>
                        <a:spcAft>
                          <a:spcPts val="0"/>
                        </a:spcAft>
                        <a:buNone/>
                        <a:defRPr sz="1400" u="none" strike="noStrike" cap="none"/>
                      </a:pPr>
                      <a:r>
                        <a:rPr lang="en-IN" sz="1800" dirty="0"/>
                        <a:t>(At which Local NGOs can buy)</a:t>
                      </a:r>
                      <a:endParaRPr sz="1800" dirty="0"/>
                    </a:p>
                  </a:txBody>
                  <a:tcPr marL="91450" marR="91450" marT="45725" marB="45725"/>
                </a:tc>
                <a:extLst>
                  <a:ext uri="{0D108BD9-81ED-4DB2-BD59-A6C34878D82A}">
                    <a16:rowId xmlns="" xmlns:a16="http://schemas.microsoft.com/office/drawing/2014/main" val="10000"/>
                  </a:ext>
                </a:extLst>
              </a:tr>
              <a:tr h="659675">
                <a:tc>
                  <a:txBody>
                    <a:bodyPr/>
                    <a:lstStyle/>
                    <a:p>
                      <a:pPr marL="0" marR="0" lvl="0" indent="0" algn="l" rtl="0">
                        <a:lnSpc>
                          <a:spcPct val="100000"/>
                        </a:lnSpc>
                        <a:spcBef>
                          <a:spcPts val="0"/>
                        </a:spcBef>
                        <a:spcAft>
                          <a:spcPts val="0"/>
                        </a:spcAft>
                        <a:buNone/>
                        <a:defRPr sz="1400" u="none" strike="noStrike" cap="none"/>
                      </a:pPr>
                      <a:r>
                        <a:rPr lang="en-IN" sz="1800" dirty="0"/>
                        <a:t>Rs.10,000</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Rs. 10,500</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Rs. 500</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30-35 times</a:t>
                      </a:r>
                      <a:endParaRPr sz="1800" dirty="0"/>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IN" sz="1800" dirty="0"/>
                        <a:t>Rs. 300 -400 (approx.)</a:t>
                      </a:r>
                      <a:endParaRPr sz="1800" dirty="0"/>
                    </a:p>
                  </a:txBody>
                  <a:tcPr marL="91450" marR="91450" marT="45725" marB="45725"/>
                </a:tc>
                <a:extLst>
                  <a:ext uri="{0D108BD9-81ED-4DB2-BD59-A6C34878D82A}">
                    <a16:rowId xmlns=""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441" y="14058"/>
            <a:ext cx="4234375" cy="769441"/>
          </a:xfrm>
          <a:prstGeom prst="rect">
            <a:avLst/>
          </a:prstGeom>
          <a:noFill/>
        </p:spPr>
        <p:txBody>
          <a:bodyPr wrap="square" rtlCol="0">
            <a:spAutoFit/>
          </a:bodyPr>
          <a:lstStyle/>
          <a:p>
            <a:r>
              <a:rPr lang="en-US" sz="4400" b="1" u="sng" dirty="0" smtClean="0">
                <a:latin typeface="Agency FB" pitchFamily="34" charset="0"/>
              </a:rPr>
              <a:t>3 Year Plan</a:t>
            </a:r>
            <a:endParaRPr lang="en-US" sz="4400" b="1" u="sng" dirty="0">
              <a:latin typeface="Agency FB" pitchFamily="34" charset="0"/>
            </a:endParaRPr>
          </a:p>
        </p:txBody>
      </p:sp>
      <p:graphicFrame>
        <p:nvGraphicFramePr>
          <p:cNvPr id="4" name="Table 3"/>
          <p:cNvGraphicFramePr>
            <a:graphicFrameLocks noGrp="1"/>
          </p:cNvGraphicFramePr>
          <p:nvPr/>
        </p:nvGraphicFramePr>
        <p:xfrm>
          <a:off x="990981" y="832196"/>
          <a:ext cx="10628936" cy="5608320"/>
        </p:xfrm>
        <a:graphic>
          <a:graphicData uri="http://schemas.openxmlformats.org/drawingml/2006/table">
            <a:tbl>
              <a:tblPr firstRow="1" bandRow="1">
                <a:tableStyleId>{0A3A1B45-F44C-480F-9A7A-25B72D964346}</a:tableStyleId>
              </a:tblPr>
              <a:tblGrid>
                <a:gridCol w="2657234"/>
                <a:gridCol w="2657234"/>
                <a:gridCol w="2657234"/>
                <a:gridCol w="2657234"/>
              </a:tblGrid>
              <a:tr h="370840">
                <a:tc>
                  <a:txBody>
                    <a:bodyPr/>
                    <a:lstStyle/>
                    <a:p>
                      <a:pPr algn="ctr"/>
                      <a:r>
                        <a:rPr lang="en-US" sz="1600" dirty="0" smtClean="0">
                          <a:latin typeface="Times New Roman" pitchFamily="18" charset="0"/>
                          <a:cs typeface="Times New Roman" pitchFamily="18" charset="0"/>
                        </a:rPr>
                        <a:t>Timeline</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Targets</a:t>
                      </a:r>
                      <a:r>
                        <a:rPr lang="en-US" sz="1600" baseline="0" dirty="0" smtClean="0">
                          <a:latin typeface="Times New Roman" pitchFamily="18" charset="0"/>
                          <a:cs typeface="Times New Roman" pitchFamily="18" charset="0"/>
                        </a:rPr>
                        <a:t> Achieved</a:t>
                      </a:r>
                    </a:p>
                    <a:p>
                      <a:pPr algn="ctr"/>
                      <a:r>
                        <a:rPr lang="en-US" sz="1600" baseline="0" dirty="0" smtClean="0">
                          <a:latin typeface="Times New Roman" pitchFamily="18" charset="0"/>
                          <a:cs typeface="Times New Roman" pitchFamily="18" charset="0"/>
                        </a:rPr>
                        <a:t>(Expected)</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Target</a:t>
                      </a:r>
                      <a:r>
                        <a:rPr lang="en-US" sz="1600" baseline="0" dirty="0" smtClean="0">
                          <a:latin typeface="Times New Roman" pitchFamily="18" charset="0"/>
                          <a:cs typeface="Times New Roman" pitchFamily="18" charset="0"/>
                        </a:rPr>
                        <a:t> for next Fiscal  Milestone</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Units</a:t>
                      </a:r>
                      <a:r>
                        <a:rPr lang="en-US" sz="1600" baseline="0" dirty="0" smtClean="0">
                          <a:latin typeface="Times New Roman" pitchFamily="18" charset="0"/>
                          <a:cs typeface="Times New Roman" pitchFamily="18" charset="0"/>
                        </a:rPr>
                        <a:t> Produced</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December 2018</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Prototype Developed</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Market Product</a:t>
                      </a:r>
                      <a:r>
                        <a:rPr lang="en-US" sz="1600" baseline="0" dirty="0" smtClean="0">
                          <a:latin typeface="Times New Roman" pitchFamily="18" charset="0"/>
                          <a:cs typeface="Times New Roman" pitchFamily="18" charset="0"/>
                        </a:rPr>
                        <a:t> Developing and contact the CSR Group events. </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June 2019</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Market</a:t>
                      </a:r>
                      <a:r>
                        <a:rPr lang="en-US" sz="1600" baseline="0" dirty="0" smtClean="0">
                          <a:latin typeface="Times New Roman" pitchFamily="18" charset="0"/>
                          <a:cs typeface="Times New Roman" pitchFamily="18" charset="0"/>
                        </a:rPr>
                        <a:t> Product Developed</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Fund</a:t>
                      </a:r>
                      <a:r>
                        <a:rPr lang="en-US" sz="1600" baseline="0" dirty="0" smtClean="0">
                          <a:latin typeface="Times New Roman" pitchFamily="18" charset="0"/>
                          <a:cs typeface="Times New Roman" pitchFamily="18" charset="0"/>
                        </a:rPr>
                        <a:t> the Market Product for Mass production</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1000</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December 2019</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Mass</a:t>
                      </a:r>
                      <a:r>
                        <a:rPr lang="en-US" sz="1600" baseline="0" dirty="0" smtClean="0">
                          <a:latin typeface="Times New Roman" pitchFamily="18" charset="0"/>
                          <a:cs typeface="Times New Roman" pitchFamily="18" charset="0"/>
                        </a:rPr>
                        <a:t> Production Started</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Product Development</a:t>
                      </a:r>
                      <a:r>
                        <a:rPr lang="en-US" sz="1600" baseline="0" dirty="0" smtClean="0">
                          <a:latin typeface="Times New Roman" pitchFamily="18" charset="0"/>
                          <a:cs typeface="Times New Roman" pitchFamily="18" charset="0"/>
                        </a:rPr>
                        <a:t> in other local languages and contact the govt. of other states for execution</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100000</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June 2020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Product Developed in</a:t>
                      </a:r>
                      <a:r>
                        <a:rPr lang="en-US" sz="1600" baseline="0" dirty="0" smtClean="0">
                          <a:latin typeface="Times New Roman" pitchFamily="18" charset="0"/>
                          <a:cs typeface="Times New Roman" pitchFamily="18" charset="0"/>
                        </a:rPr>
                        <a:t> local languages</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Real time Implementation and other innovation</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100</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December 2020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Real Time Implementation achieved</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Assistive Stick</a:t>
                      </a:r>
                      <a:r>
                        <a:rPr lang="en-US" sz="1600" baseline="0" dirty="0" smtClean="0">
                          <a:latin typeface="Times New Roman" pitchFamily="18" charset="0"/>
                          <a:cs typeface="Times New Roman" pitchFamily="18" charset="0"/>
                        </a:rPr>
                        <a:t> development started for solution extension</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100</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June</a:t>
                      </a:r>
                      <a:r>
                        <a:rPr lang="en-US" sz="1600" baseline="0" dirty="0" smtClean="0">
                          <a:latin typeface="Times New Roman" pitchFamily="18" charset="0"/>
                          <a:cs typeface="Times New Roman" pitchFamily="18" charset="0"/>
                        </a:rPr>
                        <a:t> 2021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Assistive</a:t>
                      </a:r>
                      <a:r>
                        <a:rPr lang="en-US" sz="1600" baseline="0" dirty="0" smtClean="0">
                          <a:latin typeface="Times New Roman" pitchFamily="18" charset="0"/>
                          <a:cs typeface="Times New Roman" pitchFamily="18" charset="0"/>
                        </a:rPr>
                        <a:t> Stick developed</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Mass Production of Assistive Stick</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100</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December 2021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Mass Production of Assistive</a:t>
                      </a:r>
                      <a:r>
                        <a:rPr lang="en-US" sz="1600" baseline="0" dirty="0" smtClean="0">
                          <a:latin typeface="Times New Roman" pitchFamily="18" charset="0"/>
                          <a:cs typeface="Times New Roman" pitchFamily="18" charset="0"/>
                        </a:rPr>
                        <a:t> Stick underway with earlier products</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Further related</a:t>
                      </a:r>
                      <a:r>
                        <a:rPr lang="en-US" sz="1600" baseline="0" dirty="0" smtClean="0">
                          <a:latin typeface="Times New Roman" pitchFamily="18" charset="0"/>
                          <a:cs typeface="Times New Roman" pitchFamily="18" charset="0"/>
                        </a:rPr>
                        <a:t> innovation to be planned later</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10000</a:t>
                      </a:r>
                      <a:endParaRPr lang="en-US" sz="16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1348" y="2813594"/>
            <a:ext cx="5894363" cy="830997"/>
          </a:xfrm>
          <a:prstGeom prst="rect">
            <a:avLst/>
          </a:prstGeom>
          <a:noFill/>
        </p:spPr>
        <p:txBody>
          <a:bodyPr wrap="square" rtlCol="0">
            <a:spAutoFit/>
          </a:bodyPr>
          <a:lstStyle/>
          <a:p>
            <a:r>
              <a:rPr lang="en-US" sz="4800" b="1" u="sng" dirty="0" smtClean="0">
                <a:latin typeface="Agency FB" pitchFamily="34" charset="0"/>
              </a:rPr>
              <a:t>CURRENT STATUS</a:t>
            </a:r>
            <a:endParaRPr lang="en-US" sz="4800" b="1" u="sng" dirty="0">
              <a:latin typeface="Agency FB" pitchFamily="34" charset="0"/>
            </a:endParaRPr>
          </a:p>
        </p:txBody>
      </p:sp>
      <p:sp>
        <p:nvSpPr>
          <p:cNvPr id="3" name="TextBox 2"/>
          <p:cNvSpPr txBox="1"/>
          <p:nvPr/>
        </p:nvSpPr>
        <p:spPr>
          <a:xfrm>
            <a:off x="1209820" y="3685741"/>
            <a:ext cx="5486400" cy="923330"/>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HARDWARE – Under Development </a:t>
            </a:r>
          </a:p>
          <a:p>
            <a:pPr>
              <a:buFont typeface="Arial" pitchFamily="34" charset="0"/>
              <a:buChar char="•"/>
            </a:pPr>
            <a:r>
              <a:rPr lang="en-US" dirty="0" smtClean="0">
                <a:latin typeface="Times New Roman" pitchFamily="18" charset="0"/>
                <a:cs typeface="Times New Roman" pitchFamily="18" charset="0"/>
              </a:rPr>
              <a:t>SOFTWARE – Partially Developed</a:t>
            </a:r>
          </a:p>
          <a:p>
            <a:pPr>
              <a:buFont typeface="Arial" pitchFamily="34" charset="0"/>
              <a:buChar char="•"/>
            </a:pPr>
            <a:r>
              <a:rPr lang="en-US" dirty="0" smtClean="0">
                <a:latin typeface="Times New Roman" pitchFamily="18" charset="0"/>
                <a:cs typeface="Times New Roman" pitchFamily="18" charset="0"/>
              </a:rPr>
              <a:t>CASE DESIGN – Developed</a:t>
            </a:r>
          </a:p>
        </p:txBody>
      </p:sp>
      <p:sp>
        <p:nvSpPr>
          <p:cNvPr id="4" name="TextBox 3"/>
          <p:cNvSpPr txBox="1"/>
          <p:nvPr/>
        </p:nvSpPr>
        <p:spPr>
          <a:xfrm>
            <a:off x="1123068" y="236802"/>
            <a:ext cx="5894363" cy="830997"/>
          </a:xfrm>
          <a:prstGeom prst="rect">
            <a:avLst/>
          </a:prstGeom>
          <a:noFill/>
        </p:spPr>
        <p:txBody>
          <a:bodyPr wrap="square" rtlCol="0">
            <a:spAutoFit/>
          </a:bodyPr>
          <a:lstStyle/>
          <a:p>
            <a:r>
              <a:rPr lang="en-US" sz="4800" b="1" u="sng" dirty="0" smtClean="0">
                <a:latin typeface="Agency FB" pitchFamily="34" charset="0"/>
              </a:rPr>
              <a:t>PROFIT ESTIMATION</a:t>
            </a:r>
            <a:endParaRPr lang="en-US" sz="4800" b="1" u="sng" dirty="0">
              <a:latin typeface="Agency FB" pitchFamily="34" charset="0"/>
            </a:endParaRPr>
          </a:p>
        </p:txBody>
      </p:sp>
      <p:graphicFrame>
        <p:nvGraphicFramePr>
          <p:cNvPr id="6" name="Table 5"/>
          <p:cNvGraphicFramePr>
            <a:graphicFrameLocks noGrp="1"/>
          </p:cNvGraphicFramePr>
          <p:nvPr/>
        </p:nvGraphicFramePr>
        <p:xfrm>
          <a:off x="1201983" y="1099448"/>
          <a:ext cx="8127999" cy="1483360"/>
        </p:xfrm>
        <a:graphic>
          <a:graphicData uri="http://schemas.openxmlformats.org/drawingml/2006/table">
            <a:tbl>
              <a:tblPr firstRow="1" bandRow="1">
                <a:tableStyleId>{0A3A1B45-F44C-480F-9A7A-25B72D964346}</a:tableStyleId>
              </a:tblPr>
              <a:tblGrid>
                <a:gridCol w="2709333"/>
                <a:gridCol w="2709333"/>
                <a:gridCol w="2709333"/>
              </a:tblGrid>
              <a:tr h="370840">
                <a:tc>
                  <a:txBody>
                    <a:bodyPr/>
                    <a:lstStyle/>
                    <a:p>
                      <a:pPr algn="ctr"/>
                      <a:r>
                        <a:rPr lang="en-US" dirty="0" smtClean="0">
                          <a:latin typeface="Times New Roman" pitchFamily="18" charset="0"/>
                          <a:cs typeface="Times New Roman" pitchFamily="18" charset="0"/>
                        </a:rPr>
                        <a:t>Milestone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No.</a:t>
                      </a:r>
                      <a:r>
                        <a:rPr lang="en-US" baseline="0" dirty="0" smtClean="0">
                          <a:latin typeface="Times New Roman" pitchFamily="18" charset="0"/>
                          <a:cs typeface="Times New Roman" pitchFamily="18" charset="0"/>
                        </a:rPr>
                        <a:t> of Units Sold</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Net Profit</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End</a:t>
                      </a:r>
                      <a:r>
                        <a:rPr lang="en-US" baseline="0" dirty="0" smtClean="0">
                          <a:latin typeface="Times New Roman" pitchFamily="18" charset="0"/>
                          <a:cs typeface="Times New Roman" pitchFamily="18" charset="0"/>
                        </a:rPr>
                        <a:t> of 2019</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7000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3500000</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End of 2020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18000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9000000</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End</a:t>
                      </a:r>
                      <a:r>
                        <a:rPr lang="en-US" baseline="0" dirty="0" smtClean="0">
                          <a:latin typeface="Times New Roman" pitchFamily="18" charset="0"/>
                          <a:cs typeface="Times New Roman" pitchFamily="18" charset="0"/>
                        </a:rPr>
                        <a:t> of 2021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28000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14000000</a:t>
                      </a:r>
                      <a:endParaRPr lang="en-US" dirty="0">
                        <a:latin typeface="Times New Roman" pitchFamily="18" charset="0"/>
                        <a:cs typeface="Times New Roman" pitchFamily="18" charset="0"/>
                      </a:endParaRPr>
                    </a:p>
                  </a:txBody>
                  <a:tcPr/>
                </a:tc>
              </a:tr>
            </a:tbl>
          </a:graphicData>
        </a:graphic>
      </p:graphicFrame>
      <p:graphicFrame>
        <p:nvGraphicFramePr>
          <p:cNvPr id="7" name="Chart 6"/>
          <p:cNvGraphicFramePr/>
          <p:nvPr/>
        </p:nvGraphicFramePr>
        <p:xfrm>
          <a:off x="5183163" y="2841672"/>
          <a:ext cx="6577428" cy="377014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C0C4BF1-2120-4FB0-9708-FA097B6B4BC4}"/>
              </a:ext>
            </a:extLst>
          </p:cNvPr>
          <p:cNvPicPr>
            <a:picLocks noGrp="1" noChangeAspect="1"/>
          </p:cNvPicPr>
          <p:nvPr>
            <p:ph idx="1"/>
          </p:nvPr>
        </p:nvPicPr>
        <p:blipFill>
          <a:blip r:embed="rId3"/>
          <a:stretch>
            <a:fillRect/>
          </a:stretch>
        </p:blipFill>
        <p:spPr>
          <a:xfrm>
            <a:off x="1381302" y="209862"/>
            <a:ext cx="9921281" cy="6400800"/>
          </a:xfrm>
        </p:spPr>
      </p:pic>
    </p:spTree>
    <p:extLst>
      <p:ext uri="{BB962C8B-B14F-4D97-AF65-F5344CB8AC3E}">
        <p14:creationId xmlns="" xmlns:p14="http://schemas.microsoft.com/office/powerpoint/2010/main" val="2114597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B9AD61-C1C2-44DE-B3C4-DCB4EDD648C5}"/>
              </a:ext>
            </a:extLst>
          </p:cNvPr>
          <p:cNvSpPr>
            <a:spLocks noGrp="1"/>
          </p:cNvSpPr>
          <p:nvPr>
            <p:ph type="title"/>
          </p:nvPr>
        </p:nvSpPr>
        <p:spPr/>
        <p:txBody>
          <a:bodyPr/>
          <a:lstStyle/>
          <a:p>
            <a:r>
              <a:rPr lang="en-IN" b="1" u="sng" dirty="0">
                <a:latin typeface="Agency FB" panose="020B0503020202020204" pitchFamily="34" charset="0"/>
              </a:rPr>
              <a:t>Team Details:</a:t>
            </a:r>
          </a:p>
        </p:txBody>
      </p:sp>
      <p:sp>
        <p:nvSpPr>
          <p:cNvPr id="3" name="Content Placeholder 2">
            <a:extLst>
              <a:ext uri="{FF2B5EF4-FFF2-40B4-BE49-F238E27FC236}">
                <a16:creationId xmlns="" xmlns:a16="http://schemas.microsoft.com/office/drawing/2014/main" id="{C611B79D-1EDC-4048-9DD9-D413B22780EC}"/>
              </a:ext>
            </a:extLst>
          </p:cNvPr>
          <p:cNvSpPr>
            <a:spLocks noGrp="1"/>
          </p:cNvSpPr>
          <p:nvPr>
            <p:ph idx="1"/>
          </p:nvPr>
        </p:nvSpPr>
        <p:spPr>
          <a:xfrm>
            <a:off x="1371600" y="2106120"/>
            <a:ext cx="9601200" cy="3581400"/>
          </a:xfrm>
        </p:spPr>
        <p:txBody>
          <a:bodyPr>
            <a:normAutofit/>
          </a:bodyPr>
          <a:lstStyle/>
          <a:p>
            <a:r>
              <a:rPr lang="en-IN" sz="2600" b="1" dirty="0">
                <a:latin typeface="MS Gothic" panose="020B0609070205080204" pitchFamily="49" charset="-128"/>
                <a:ea typeface="MS Gothic" panose="020B0609070205080204" pitchFamily="49" charset="-128"/>
              </a:rPr>
              <a:t>Mohit Sarin </a:t>
            </a:r>
          </a:p>
          <a:p>
            <a:r>
              <a:rPr lang="en-IN" sz="2600" b="1" dirty="0">
                <a:latin typeface="MS Gothic" panose="020B0609070205080204" pitchFamily="49" charset="-128"/>
                <a:ea typeface="MS Gothic" panose="020B0609070205080204" pitchFamily="49" charset="-128"/>
              </a:rPr>
              <a:t>Dheeraj Varma</a:t>
            </a:r>
          </a:p>
          <a:p>
            <a:r>
              <a:rPr lang="en-IN" sz="2600" b="1" dirty="0">
                <a:latin typeface="MS Gothic" panose="020B0609070205080204" pitchFamily="49" charset="-128"/>
                <a:ea typeface="MS Gothic" panose="020B0609070205080204" pitchFamily="49" charset="-128"/>
              </a:rPr>
              <a:t>Shreya Chandrakar</a:t>
            </a:r>
          </a:p>
          <a:p>
            <a:r>
              <a:rPr lang="en-IN" sz="2600" b="1" dirty="0">
                <a:latin typeface="MS Gothic" panose="020B0609070205080204" pitchFamily="49" charset="-128"/>
                <a:ea typeface="MS Gothic" panose="020B0609070205080204" pitchFamily="49" charset="-128"/>
              </a:rPr>
              <a:t>Shikhar Mishra</a:t>
            </a:r>
          </a:p>
          <a:p>
            <a:r>
              <a:rPr lang="en-IN" sz="2600" b="1" dirty="0">
                <a:latin typeface="MS Gothic" panose="020B0609070205080204" pitchFamily="49" charset="-128"/>
                <a:ea typeface="MS Gothic" panose="020B0609070205080204" pitchFamily="49" charset="-128"/>
              </a:rPr>
              <a:t>Bharat Giddwani</a:t>
            </a:r>
          </a:p>
          <a:p>
            <a:r>
              <a:rPr lang="en-IN" sz="2600" b="1" dirty="0">
                <a:latin typeface="MS Gothic" panose="020B0609070205080204" pitchFamily="49" charset="-128"/>
                <a:ea typeface="MS Gothic" panose="020B0609070205080204" pitchFamily="49" charset="-128"/>
              </a:rPr>
              <a:t>Apurva Mishra</a:t>
            </a:r>
          </a:p>
        </p:txBody>
      </p:sp>
    </p:spTree>
    <p:extLst>
      <p:ext uri="{BB962C8B-B14F-4D97-AF65-F5344CB8AC3E}">
        <p14:creationId xmlns="" xmlns:p14="http://schemas.microsoft.com/office/powerpoint/2010/main" val="48722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987E8-E40A-4EEF-B8EB-255F86B48EDF}"/>
              </a:ext>
            </a:extLst>
          </p:cNvPr>
          <p:cNvSpPr>
            <a:spLocks noGrp="1"/>
          </p:cNvSpPr>
          <p:nvPr>
            <p:ph type="title"/>
          </p:nvPr>
        </p:nvSpPr>
        <p:spPr>
          <a:xfrm>
            <a:off x="1371600" y="990600"/>
            <a:ext cx="9601200" cy="692426"/>
          </a:xfrm>
        </p:spPr>
        <p:txBody>
          <a:bodyPr/>
          <a:lstStyle/>
          <a:p>
            <a:r>
              <a:rPr lang="en-IN" b="1" u="sng" dirty="0">
                <a:latin typeface="Agency FB" panose="020B0503020202020204" pitchFamily="34" charset="0"/>
              </a:rPr>
              <a:t>Visual Impairment ?</a:t>
            </a:r>
          </a:p>
        </p:txBody>
      </p:sp>
      <p:sp>
        <p:nvSpPr>
          <p:cNvPr id="3" name="Content Placeholder 2">
            <a:extLst>
              <a:ext uri="{FF2B5EF4-FFF2-40B4-BE49-F238E27FC236}">
                <a16:creationId xmlns="" xmlns:a16="http://schemas.microsoft.com/office/drawing/2014/main" id="{95415D88-D188-4B26-9D7F-FCD79BBA4AAB}"/>
              </a:ext>
            </a:extLst>
          </p:cNvPr>
          <p:cNvSpPr>
            <a:spLocks noGrp="1"/>
          </p:cNvSpPr>
          <p:nvPr>
            <p:ph idx="1"/>
          </p:nvPr>
        </p:nvSpPr>
        <p:spPr/>
        <p:txBody>
          <a:bodyPr/>
          <a:lstStyle/>
          <a:p>
            <a:pPr marL="0" indent="0">
              <a:buNone/>
            </a:pPr>
            <a:r>
              <a:rPr lang="en-IN" b="1" dirty="0">
                <a:latin typeface="MS Gothic" panose="020B0609070205080204" pitchFamily="49" charset="-128"/>
                <a:ea typeface="MS Gothic" panose="020B0609070205080204" pitchFamily="49" charset="-128"/>
              </a:rPr>
              <a:t>Vision function is classified into 4 categories. </a:t>
            </a:r>
          </a:p>
          <a:p>
            <a:pPr marL="0" indent="0">
              <a:buNone/>
            </a:pPr>
            <a:endParaRPr lang="en-IN" b="1" dirty="0">
              <a:latin typeface="MS Gothic" panose="020B0609070205080204" pitchFamily="49" charset="-128"/>
              <a:ea typeface="MS Gothic" panose="020B0609070205080204" pitchFamily="49" charset="-128"/>
            </a:endParaRPr>
          </a:p>
          <a:p>
            <a:pPr>
              <a:buFont typeface="Arial" panose="020B0604020202020204" pitchFamily="34" charset="0"/>
              <a:buChar char="•"/>
            </a:pPr>
            <a:r>
              <a:rPr lang="en-IN" b="1" dirty="0">
                <a:latin typeface="MS Gothic" panose="020B0609070205080204" pitchFamily="49" charset="-128"/>
                <a:ea typeface="MS Gothic" panose="020B0609070205080204" pitchFamily="49" charset="-128"/>
              </a:rPr>
              <a:t>Normal Vision</a:t>
            </a:r>
          </a:p>
          <a:p>
            <a:pPr>
              <a:buFont typeface="Arial" panose="020B0604020202020204" pitchFamily="34" charset="0"/>
              <a:buChar char="•"/>
            </a:pPr>
            <a:r>
              <a:rPr lang="en-IN" b="1" dirty="0">
                <a:latin typeface="MS Gothic" panose="020B0609070205080204" pitchFamily="49" charset="-128"/>
                <a:ea typeface="MS Gothic" panose="020B0609070205080204" pitchFamily="49" charset="-128"/>
              </a:rPr>
              <a:t>Moderate vision impairment</a:t>
            </a:r>
          </a:p>
          <a:p>
            <a:pPr>
              <a:buFont typeface="Arial" panose="020B0604020202020204" pitchFamily="34" charset="0"/>
              <a:buChar char="•"/>
            </a:pPr>
            <a:r>
              <a:rPr lang="en-IN" b="1" dirty="0">
                <a:latin typeface="MS Gothic" panose="020B0609070205080204" pitchFamily="49" charset="-128"/>
                <a:ea typeface="MS Gothic" panose="020B0609070205080204" pitchFamily="49" charset="-128"/>
              </a:rPr>
              <a:t>Severe vision impairment</a:t>
            </a:r>
          </a:p>
          <a:p>
            <a:pPr>
              <a:buFont typeface="Arial" panose="020B0604020202020204" pitchFamily="34" charset="0"/>
              <a:buChar char="•"/>
            </a:pPr>
            <a:r>
              <a:rPr lang="en-IN" b="1" dirty="0">
                <a:latin typeface="MS Gothic" panose="020B0609070205080204" pitchFamily="49" charset="-128"/>
                <a:ea typeface="MS Gothic" panose="020B0609070205080204" pitchFamily="49" charset="-128"/>
              </a:rPr>
              <a:t>Blindness</a:t>
            </a:r>
          </a:p>
          <a:p>
            <a:pPr marL="0" indent="0">
              <a:buNone/>
            </a:pPr>
            <a:endParaRPr lang="en-IN" dirty="0"/>
          </a:p>
        </p:txBody>
      </p:sp>
      <p:sp>
        <p:nvSpPr>
          <p:cNvPr id="5" name="Right Brace 4">
            <a:extLst>
              <a:ext uri="{FF2B5EF4-FFF2-40B4-BE49-F238E27FC236}">
                <a16:creationId xmlns="" xmlns:a16="http://schemas.microsoft.com/office/drawing/2014/main" id="{F3D69C9F-A00E-4D40-990E-1C2EFC5246CC}"/>
              </a:ext>
            </a:extLst>
          </p:cNvPr>
          <p:cNvSpPr/>
          <p:nvPr/>
        </p:nvSpPr>
        <p:spPr>
          <a:xfrm>
            <a:off x="5380383" y="3710609"/>
            <a:ext cx="198783" cy="609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6" name="TextBox 5">
            <a:extLst>
              <a:ext uri="{FF2B5EF4-FFF2-40B4-BE49-F238E27FC236}">
                <a16:creationId xmlns="" xmlns:a16="http://schemas.microsoft.com/office/drawing/2014/main" id="{10A3E95C-61C2-4C6C-BDAA-14D95930FFB1}"/>
              </a:ext>
            </a:extLst>
          </p:cNvPr>
          <p:cNvSpPr txBox="1"/>
          <p:nvPr/>
        </p:nvSpPr>
        <p:spPr>
          <a:xfrm>
            <a:off x="5605671" y="3830743"/>
            <a:ext cx="3810000" cy="369332"/>
          </a:xfrm>
          <a:prstGeom prst="rect">
            <a:avLst/>
          </a:prstGeom>
          <a:noFill/>
        </p:spPr>
        <p:txBody>
          <a:bodyPr wrap="square" rtlCol="0">
            <a:spAutoFit/>
          </a:bodyPr>
          <a:lstStyle/>
          <a:p>
            <a:r>
              <a:rPr lang="en-IN" b="1" dirty="0">
                <a:latin typeface="MS Gothic" panose="020B0609070205080204" pitchFamily="49" charset="-128"/>
                <a:ea typeface="MS Gothic" panose="020B0609070205080204" pitchFamily="49" charset="-128"/>
              </a:rPr>
              <a:t>Low Vision</a:t>
            </a:r>
          </a:p>
        </p:txBody>
      </p:sp>
      <p:sp>
        <p:nvSpPr>
          <p:cNvPr id="7" name="Right Brace 6">
            <a:extLst>
              <a:ext uri="{FF2B5EF4-FFF2-40B4-BE49-F238E27FC236}">
                <a16:creationId xmlns="" xmlns:a16="http://schemas.microsoft.com/office/drawing/2014/main" id="{A16F0A81-4BFD-4990-BAD5-B8FCCB7B4A91}"/>
              </a:ext>
            </a:extLst>
          </p:cNvPr>
          <p:cNvSpPr/>
          <p:nvPr/>
        </p:nvSpPr>
        <p:spPr>
          <a:xfrm>
            <a:off x="7510671" y="3710609"/>
            <a:ext cx="198783" cy="106017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 name="TextBox 7">
            <a:extLst>
              <a:ext uri="{FF2B5EF4-FFF2-40B4-BE49-F238E27FC236}">
                <a16:creationId xmlns="" xmlns:a16="http://schemas.microsoft.com/office/drawing/2014/main" id="{CBFC6B20-5DB8-4274-A34D-B60CCFF3DC1A}"/>
              </a:ext>
            </a:extLst>
          </p:cNvPr>
          <p:cNvSpPr txBox="1"/>
          <p:nvPr/>
        </p:nvSpPr>
        <p:spPr>
          <a:xfrm>
            <a:off x="7769090" y="4050844"/>
            <a:ext cx="2905537" cy="369332"/>
          </a:xfrm>
          <a:prstGeom prst="rect">
            <a:avLst/>
          </a:prstGeom>
          <a:noFill/>
        </p:spPr>
        <p:txBody>
          <a:bodyPr wrap="square" rtlCol="0">
            <a:spAutoFit/>
          </a:bodyPr>
          <a:lstStyle/>
          <a:p>
            <a:r>
              <a:rPr lang="en-IN" b="1" dirty="0">
                <a:latin typeface="MS Gothic" panose="020B0609070205080204" pitchFamily="49" charset="-128"/>
                <a:ea typeface="MS Gothic" panose="020B0609070205080204" pitchFamily="49" charset="-128"/>
              </a:rPr>
              <a:t>All Vision Impairment</a:t>
            </a:r>
          </a:p>
        </p:txBody>
      </p:sp>
    </p:spTree>
    <p:extLst>
      <p:ext uri="{BB962C8B-B14F-4D97-AF65-F5344CB8AC3E}">
        <p14:creationId xmlns="" xmlns:p14="http://schemas.microsoft.com/office/powerpoint/2010/main" val="349635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01B77C-A9C0-4D87-B06D-7E38EB48ABC1}"/>
              </a:ext>
            </a:extLst>
          </p:cNvPr>
          <p:cNvSpPr>
            <a:spLocks noGrp="1"/>
          </p:cNvSpPr>
          <p:nvPr>
            <p:ph type="title"/>
          </p:nvPr>
        </p:nvSpPr>
        <p:spPr>
          <a:xfrm>
            <a:off x="1371600" y="284922"/>
            <a:ext cx="9601200" cy="762000"/>
          </a:xfrm>
        </p:spPr>
        <p:txBody>
          <a:bodyPr/>
          <a:lstStyle/>
          <a:p>
            <a:r>
              <a:rPr lang="en-IN" b="1" u="sng" dirty="0">
                <a:solidFill>
                  <a:schemeClr val="tx1">
                    <a:lumMod val="95000"/>
                    <a:lumOff val="5000"/>
                  </a:schemeClr>
                </a:solidFill>
                <a:latin typeface="Agency FB" panose="020B0503020202020204" pitchFamily="34" charset="0"/>
              </a:rPr>
              <a:t>Stats about VI - Around World:</a:t>
            </a:r>
          </a:p>
        </p:txBody>
      </p:sp>
      <p:sp>
        <p:nvSpPr>
          <p:cNvPr id="3" name="Content Placeholder 2">
            <a:extLst>
              <a:ext uri="{FF2B5EF4-FFF2-40B4-BE49-F238E27FC236}">
                <a16:creationId xmlns="" xmlns:a16="http://schemas.microsoft.com/office/drawing/2014/main" id="{1AA5ED4E-BF86-4EA3-92C4-8ABDAB42F48A}"/>
              </a:ext>
            </a:extLst>
          </p:cNvPr>
          <p:cNvSpPr>
            <a:spLocks noGrp="1"/>
          </p:cNvSpPr>
          <p:nvPr>
            <p:ph idx="1"/>
          </p:nvPr>
        </p:nvSpPr>
        <p:spPr>
          <a:xfrm>
            <a:off x="1371600" y="1046922"/>
            <a:ext cx="9601200" cy="1737691"/>
          </a:xfrm>
        </p:spPr>
        <p:txBody>
          <a:bodyPr/>
          <a:lstStyle/>
          <a:p>
            <a:r>
              <a:rPr lang="en-IN" b="1" dirty="0">
                <a:latin typeface="MS Gothic" panose="020B0609070205080204" pitchFamily="49" charset="-128"/>
                <a:ea typeface="MS Gothic" panose="020B0609070205080204" pitchFamily="49" charset="-128"/>
              </a:rPr>
              <a:t>World sight day is observed annually on second Thursday of October, every year to draw attention on blindness and VI.</a:t>
            </a:r>
          </a:p>
          <a:p>
            <a:r>
              <a:rPr lang="en-IN" b="1" dirty="0">
                <a:latin typeface="MS Gothic" panose="020B0609070205080204" pitchFamily="49" charset="-128"/>
                <a:ea typeface="MS Gothic" panose="020B0609070205080204" pitchFamily="49" charset="-128"/>
              </a:rPr>
              <a:t>The stats released on the sight day of last year declare that </a:t>
            </a:r>
            <a:r>
              <a:rPr lang="en-US" b="1" dirty="0">
                <a:latin typeface="MS Gothic" panose="020B0609070205080204" pitchFamily="49" charset="-128"/>
                <a:ea typeface="MS Gothic" panose="020B0609070205080204" pitchFamily="49" charset="-128"/>
              </a:rPr>
              <a:t>an estimated 285 million people live with vision impairment, of which, 39 million are blind and 246 million have low vision.</a:t>
            </a:r>
            <a:endParaRPr lang="en-IN" dirty="0">
              <a:latin typeface="MS Gothic" panose="020B0609070205080204" pitchFamily="49" charset="-128"/>
              <a:ea typeface="MS Gothic" panose="020B0609070205080204" pitchFamily="49" charset="-128"/>
            </a:endParaRPr>
          </a:p>
          <a:p>
            <a:pPr marL="0" indent="0">
              <a:buNone/>
            </a:pPr>
            <a:endParaRPr lang="en-IN" b="1" dirty="0">
              <a:latin typeface="MS Gothic" panose="020B0609070205080204" pitchFamily="49" charset="-128"/>
              <a:ea typeface="MS Gothic" panose="020B0609070205080204" pitchFamily="49" charset="-128"/>
            </a:endParaRPr>
          </a:p>
        </p:txBody>
      </p:sp>
      <p:pic>
        <p:nvPicPr>
          <p:cNvPr id="5" name="Picture 4">
            <a:extLst>
              <a:ext uri="{FF2B5EF4-FFF2-40B4-BE49-F238E27FC236}">
                <a16:creationId xmlns="" xmlns:a16="http://schemas.microsoft.com/office/drawing/2014/main" id="{01384FFA-0E1D-45C1-9C2C-2E80995A3CDA}"/>
              </a:ext>
            </a:extLst>
          </p:cNvPr>
          <p:cNvPicPr>
            <a:picLocks noChangeAspect="1"/>
          </p:cNvPicPr>
          <p:nvPr/>
        </p:nvPicPr>
        <p:blipFill>
          <a:blip r:embed="rId3"/>
          <a:stretch>
            <a:fillRect/>
          </a:stretch>
        </p:blipFill>
        <p:spPr>
          <a:xfrm>
            <a:off x="3154018" y="2784613"/>
            <a:ext cx="6440556" cy="3788465"/>
          </a:xfrm>
          <a:prstGeom prst="rect">
            <a:avLst/>
          </a:prstGeom>
        </p:spPr>
      </p:pic>
    </p:spTree>
    <p:extLst>
      <p:ext uri="{BB962C8B-B14F-4D97-AF65-F5344CB8AC3E}">
        <p14:creationId xmlns="" xmlns:p14="http://schemas.microsoft.com/office/powerpoint/2010/main" val="4597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01B77C-A9C0-4D87-B06D-7E38EB48ABC1}"/>
              </a:ext>
            </a:extLst>
          </p:cNvPr>
          <p:cNvSpPr>
            <a:spLocks noGrp="1"/>
          </p:cNvSpPr>
          <p:nvPr>
            <p:ph type="title"/>
          </p:nvPr>
        </p:nvSpPr>
        <p:spPr>
          <a:xfrm>
            <a:off x="1371600" y="251792"/>
            <a:ext cx="9601200" cy="874643"/>
          </a:xfrm>
        </p:spPr>
        <p:txBody>
          <a:bodyPr/>
          <a:lstStyle/>
          <a:p>
            <a:r>
              <a:rPr lang="en-IN" b="1" u="sng" dirty="0">
                <a:latin typeface="Agency FB" panose="020B0503020202020204" pitchFamily="34" charset="0"/>
              </a:rPr>
              <a:t>Stats about VI – Across India:</a:t>
            </a:r>
          </a:p>
        </p:txBody>
      </p:sp>
      <p:sp>
        <p:nvSpPr>
          <p:cNvPr id="6" name="Content Placeholder 5">
            <a:extLst>
              <a:ext uri="{FF2B5EF4-FFF2-40B4-BE49-F238E27FC236}">
                <a16:creationId xmlns="" xmlns:a16="http://schemas.microsoft.com/office/drawing/2014/main" id="{169C9DE5-A0EA-4E9C-9186-7C2790B44DE5}"/>
              </a:ext>
            </a:extLst>
          </p:cNvPr>
          <p:cNvSpPr>
            <a:spLocks noGrp="1"/>
          </p:cNvSpPr>
          <p:nvPr>
            <p:ph idx="1"/>
          </p:nvPr>
        </p:nvSpPr>
        <p:spPr>
          <a:xfrm>
            <a:off x="1371600" y="1126435"/>
            <a:ext cx="9601200" cy="993913"/>
          </a:xfrm>
        </p:spPr>
        <p:txBody>
          <a:bodyPr/>
          <a:lstStyle/>
          <a:p>
            <a:r>
              <a:rPr lang="en-IN" b="1" dirty="0">
                <a:latin typeface="MS Gothic" panose="020B0609070205080204" pitchFamily="49" charset="-128"/>
                <a:ea typeface="MS Gothic" panose="020B0609070205080204" pitchFamily="49" charset="-128"/>
              </a:rPr>
              <a:t>Major portion of world’s VI are in India. Among the 39 million blind population of the world, India has a large proportion of 15 million people. And there is the population of low vision too.</a:t>
            </a:r>
          </a:p>
        </p:txBody>
      </p:sp>
      <p:pic>
        <p:nvPicPr>
          <p:cNvPr id="8" name="Picture 7">
            <a:extLst>
              <a:ext uri="{FF2B5EF4-FFF2-40B4-BE49-F238E27FC236}">
                <a16:creationId xmlns="" xmlns:a16="http://schemas.microsoft.com/office/drawing/2014/main" id="{538E1884-0C52-46EE-8A1B-B7F93765C363}"/>
              </a:ext>
            </a:extLst>
          </p:cNvPr>
          <p:cNvPicPr>
            <a:picLocks noChangeAspect="1"/>
          </p:cNvPicPr>
          <p:nvPr/>
        </p:nvPicPr>
        <p:blipFill>
          <a:blip r:embed="rId3"/>
          <a:stretch>
            <a:fillRect/>
          </a:stretch>
        </p:blipFill>
        <p:spPr>
          <a:xfrm>
            <a:off x="2941827" y="2251844"/>
            <a:ext cx="6917946" cy="4480262"/>
          </a:xfrm>
          <a:prstGeom prst="rect">
            <a:avLst/>
          </a:prstGeom>
        </p:spPr>
      </p:pic>
    </p:spTree>
    <p:extLst>
      <p:ext uri="{BB962C8B-B14F-4D97-AF65-F5344CB8AC3E}">
        <p14:creationId xmlns="" xmlns:p14="http://schemas.microsoft.com/office/powerpoint/2010/main" val="276440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D33704-B7CE-4923-A6FC-36B04152FFC1}"/>
              </a:ext>
            </a:extLst>
          </p:cNvPr>
          <p:cNvSpPr>
            <a:spLocks noGrp="1"/>
          </p:cNvSpPr>
          <p:nvPr>
            <p:ph type="title"/>
          </p:nvPr>
        </p:nvSpPr>
        <p:spPr>
          <a:xfrm>
            <a:off x="1371600" y="937592"/>
            <a:ext cx="9601200" cy="771939"/>
          </a:xfrm>
        </p:spPr>
        <p:txBody>
          <a:bodyPr/>
          <a:lstStyle/>
          <a:p>
            <a:r>
              <a:rPr lang="en-IN" b="1" u="sng" dirty="0">
                <a:latin typeface="Agency FB" panose="020B0503020202020204" pitchFamily="34" charset="0"/>
              </a:rPr>
              <a:t>Challenges that VI face:</a:t>
            </a:r>
          </a:p>
        </p:txBody>
      </p:sp>
      <p:sp>
        <p:nvSpPr>
          <p:cNvPr id="3" name="Content Placeholder 2">
            <a:extLst>
              <a:ext uri="{FF2B5EF4-FFF2-40B4-BE49-F238E27FC236}">
                <a16:creationId xmlns="" xmlns:a16="http://schemas.microsoft.com/office/drawing/2014/main" id="{03260FBB-E736-4B94-B87E-4EA61D016095}"/>
              </a:ext>
            </a:extLst>
          </p:cNvPr>
          <p:cNvSpPr>
            <a:spLocks noGrp="1"/>
          </p:cNvSpPr>
          <p:nvPr>
            <p:ph idx="1"/>
          </p:nvPr>
        </p:nvSpPr>
        <p:spPr>
          <a:xfrm>
            <a:off x="1371600" y="1835426"/>
            <a:ext cx="9601200" cy="3581400"/>
          </a:xfrm>
        </p:spPr>
        <p:txBody>
          <a:bodyPr/>
          <a:lstStyle/>
          <a:p>
            <a:r>
              <a:rPr lang="en-IN" b="1" dirty="0">
                <a:latin typeface="MS Gothic" panose="020B0609070205080204" pitchFamily="49" charset="-128"/>
                <a:ea typeface="MS Gothic" panose="020B0609070205080204" pitchFamily="49" charset="-128"/>
              </a:rPr>
              <a:t>Environmental: Interaction is difficult. Finding objects during physical movement is a challenge.</a:t>
            </a:r>
          </a:p>
          <a:p>
            <a:r>
              <a:rPr lang="en-IN" b="1" dirty="0">
                <a:latin typeface="MS Gothic" panose="020B0609070205080204" pitchFamily="49" charset="-128"/>
                <a:ea typeface="MS Gothic" panose="020B0609070205080204" pitchFamily="49" charset="-128"/>
              </a:rPr>
              <a:t>Social: Blindness impacts  ability of functioning. It restricts them from participating in many activities.</a:t>
            </a:r>
          </a:p>
          <a:p>
            <a:r>
              <a:rPr lang="en-IN" b="1" dirty="0">
                <a:latin typeface="MS Gothic" panose="020B0609070205080204" pitchFamily="49" charset="-128"/>
                <a:ea typeface="MS Gothic" panose="020B0609070205080204" pitchFamily="49" charset="-128"/>
              </a:rPr>
              <a:t>Transportation: Navigating through a city or even a crowded space is tough. It demands them a hard-coded memory.</a:t>
            </a:r>
          </a:p>
          <a:p>
            <a:r>
              <a:rPr lang="en-IN" b="1" dirty="0">
                <a:latin typeface="MS Gothic" panose="020B0609070205080204" pitchFamily="49" charset="-128"/>
                <a:ea typeface="MS Gothic" panose="020B0609070205080204" pitchFamily="49" charset="-128"/>
              </a:rPr>
              <a:t>Reading: There is a large limitation in this. Braille is the only script available for them.</a:t>
            </a:r>
          </a:p>
          <a:p>
            <a:r>
              <a:rPr lang="en-IN" b="1" dirty="0">
                <a:latin typeface="MS Gothic" panose="020B0609070205080204" pitchFamily="49" charset="-128"/>
                <a:ea typeface="MS Gothic" panose="020B0609070205080204" pitchFamily="49" charset="-128"/>
              </a:rPr>
              <a:t>Lot of advantages of Internet are not being acquired.  </a:t>
            </a:r>
          </a:p>
        </p:txBody>
      </p:sp>
    </p:spTree>
    <p:extLst>
      <p:ext uri="{BB962C8B-B14F-4D97-AF65-F5344CB8AC3E}">
        <p14:creationId xmlns="" xmlns:p14="http://schemas.microsoft.com/office/powerpoint/2010/main" val="135857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7946B4-7DCD-446E-AEDB-B04A9C3A6FB0}"/>
              </a:ext>
            </a:extLst>
          </p:cNvPr>
          <p:cNvSpPr>
            <a:spLocks noGrp="1"/>
          </p:cNvSpPr>
          <p:nvPr>
            <p:ph type="title"/>
          </p:nvPr>
        </p:nvSpPr>
        <p:spPr>
          <a:xfrm>
            <a:off x="1371600" y="771939"/>
            <a:ext cx="9601200" cy="755374"/>
          </a:xfrm>
        </p:spPr>
        <p:txBody>
          <a:bodyPr>
            <a:noAutofit/>
          </a:bodyPr>
          <a:lstStyle/>
          <a:p>
            <a:r>
              <a:rPr lang="en-IN" sz="3600" b="1" u="sng" dirty="0">
                <a:latin typeface="Agency FB" panose="020B0503020202020204" pitchFamily="34" charset="0"/>
              </a:rPr>
              <a:t>Existing technology solutions and Researches in progress:</a:t>
            </a:r>
          </a:p>
        </p:txBody>
      </p:sp>
      <p:sp>
        <p:nvSpPr>
          <p:cNvPr id="3" name="Content Placeholder 2">
            <a:extLst>
              <a:ext uri="{FF2B5EF4-FFF2-40B4-BE49-F238E27FC236}">
                <a16:creationId xmlns="" xmlns:a16="http://schemas.microsoft.com/office/drawing/2014/main" id="{0130CECE-748A-4A82-9C86-76312EAE0D56}"/>
              </a:ext>
            </a:extLst>
          </p:cNvPr>
          <p:cNvSpPr>
            <a:spLocks noGrp="1"/>
          </p:cNvSpPr>
          <p:nvPr>
            <p:ph idx="1"/>
          </p:nvPr>
        </p:nvSpPr>
        <p:spPr>
          <a:xfrm>
            <a:off x="1371600" y="1490870"/>
            <a:ext cx="9932504" cy="5131904"/>
          </a:xfrm>
        </p:spPr>
        <p:txBody>
          <a:bodyPr>
            <a:normAutofit/>
          </a:bodyPr>
          <a:lstStyle/>
          <a:p>
            <a:pPr algn="just"/>
            <a:r>
              <a:rPr lang="en-IN" b="1" dirty="0">
                <a:latin typeface="MS Gothic" panose="020B0609070205080204" pitchFamily="49" charset="-128"/>
                <a:ea typeface="MS Gothic" panose="020B0609070205080204" pitchFamily="49" charset="-128"/>
              </a:rPr>
              <a:t>Assisted Vision Smart Glasses: Being developed at Oxford university, this pair of glasses help the VI to detect obstacles around them. It helps in navigation. Feedback is given through a built-in earpiece. The size of this device is large and trials for reducing the size are in progress. This is designed for people with low vision and not for completely blind.</a:t>
            </a:r>
          </a:p>
          <a:p>
            <a:pPr algn="just"/>
            <a:r>
              <a:rPr lang="en-IN" b="1" dirty="0">
                <a:latin typeface="MS Gothic" panose="020B0609070205080204" pitchFamily="49" charset="-128"/>
                <a:ea typeface="MS Gothic" panose="020B0609070205080204" pitchFamily="49" charset="-128"/>
              </a:rPr>
              <a:t>AI glasses: These are being developed at CINVESTAV, Mexico based on computational geometry, AI and ultrasound techniques. These help VI to interact by recognising colours, obstacles, read signs and currency. But this device is a lot expensive (around $1000-$1500, nearly INR 92,500)</a:t>
            </a:r>
          </a:p>
          <a:p>
            <a:pPr algn="just"/>
            <a:r>
              <a:rPr lang="en-IN" b="1" dirty="0">
                <a:latin typeface="MS Gothic" panose="020B0609070205080204" pitchFamily="49" charset="-128"/>
                <a:ea typeface="MS Gothic" panose="020B0609070205080204" pitchFamily="49" charset="-128"/>
              </a:rPr>
              <a:t>Braille e-book reader: The ANAGRAPHS project took up the idea of </a:t>
            </a:r>
            <a:r>
              <a:rPr lang="en-US" b="1" dirty="0">
                <a:latin typeface="MS Gothic" panose="020B0609070205080204" pitchFamily="49" charset="-128"/>
                <a:ea typeface="MS Gothic" panose="020B0609070205080204" pitchFamily="49" charset="-128"/>
              </a:rPr>
              <a:t>thermo-hydraulic micro actuation based heating system which activates the Braille dots under control of a microprocessor and a software. But this will be only helpful for blind people who have </a:t>
            </a:r>
            <a:r>
              <a:rPr lang="en-IN" b="1" dirty="0">
                <a:latin typeface="MS Gothic" panose="020B0609070205080204" pitchFamily="49" charset="-128"/>
                <a:ea typeface="MS Gothic" panose="020B0609070205080204" pitchFamily="49" charset="-128"/>
              </a:rPr>
              <a:t>Braille literacy. And also translation of majority of sources into Braille is expensive. </a:t>
            </a:r>
          </a:p>
          <a:p>
            <a:pPr algn="just"/>
            <a:endParaRPr lang="en-IN" b="1" dirty="0">
              <a:latin typeface="MS Gothic" panose="020B0609070205080204" pitchFamily="49" charset="-128"/>
              <a:ea typeface="MS Gothic" panose="020B0609070205080204" pitchFamily="49" charset="-128"/>
            </a:endParaRPr>
          </a:p>
          <a:p>
            <a:endParaRPr lang="en-IN" dirty="0">
              <a:latin typeface="MS Gothic" panose="020B0609070205080204" pitchFamily="49" charset="-128"/>
              <a:ea typeface="MS Gothic" panose="020B0609070205080204" pitchFamily="49" charset="-128"/>
            </a:endParaRPr>
          </a:p>
        </p:txBody>
      </p:sp>
    </p:spTree>
    <p:extLst>
      <p:ext uri="{BB962C8B-B14F-4D97-AF65-F5344CB8AC3E}">
        <p14:creationId xmlns="" xmlns:p14="http://schemas.microsoft.com/office/powerpoint/2010/main" val="410002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330C927-2F83-4976-9047-85ABB9FB137D}"/>
              </a:ext>
            </a:extLst>
          </p:cNvPr>
          <p:cNvSpPr>
            <a:spLocks noGrp="1"/>
          </p:cNvSpPr>
          <p:nvPr>
            <p:ph idx="1"/>
          </p:nvPr>
        </p:nvSpPr>
        <p:spPr>
          <a:xfrm>
            <a:off x="1295399" y="1066799"/>
            <a:ext cx="10035209" cy="4949687"/>
          </a:xfrm>
        </p:spPr>
        <p:txBody>
          <a:bodyPr>
            <a:normAutofit lnSpcReduction="10000"/>
          </a:bodyPr>
          <a:lstStyle/>
          <a:p>
            <a:pPr algn="just"/>
            <a:r>
              <a:rPr lang="en-IN" b="1" dirty="0">
                <a:latin typeface="MS Gothic" panose="020B0609070205080204" pitchFamily="49" charset="-128"/>
                <a:ea typeface="MS Gothic" panose="020B0609070205080204" pitchFamily="49" charset="-128"/>
              </a:rPr>
              <a:t>ARIANNA app: </a:t>
            </a:r>
            <a:r>
              <a:rPr lang="en-US" b="1" dirty="0">
                <a:latin typeface="MS Gothic" panose="020B0609070205080204" pitchFamily="49" charset="-128"/>
                <a:ea typeface="MS Gothic" panose="020B0609070205080204" pitchFamily="49" charset="-128"/>
              </a:rPr>
              <a:t>GPS and other navigation systems tend to struggle with indoor environments. This app solves this problem but any reference route should be marked to help this. This is used on a smartphone and so totally blind are not a part of consumers. Also, interaction with mobile app is also a challenge.</a:t>
            </a:r>
          </a:p>
          <a:p>
            <a:pPr algn="just"/>
            <a:r>
              <a:rPr lang="en-US" b="1" dirty="0">
                <a:latin typeface="MS Gothic" panose="020B0609070205080204" pitchFamily="49" charset="-128"/>
                <a:ea typeface="MS Gothic" panose="020B0609070205080204" pitchFamily="49" charset="-128"/>
              </a:rPr>
              <a:t>AIRA: This is an organization, using augmented reality to connect people of less sight to trained professionals who are dedicated to serve the blind. This requires HR and also networking issues hinder the </a:t>
            </a:r>
            <a:r>
              <a:rPr lang="en-IN" b="1" dirty="0">
                <a:latin typeface="MS Gothic" panose="020B0609070205080204" pitchFamily="49" charset="-128"/>
                <a:ea typeface="MS Gothic" panose="020B0609070205080204" pitchFamily="49" charset="-128"/>
              </a:rPr>
              <a:t>interaction. Also, AIRA is a subscription based system which charges an amount monthly.</a:t>
            </a:r>
            <a:endParaRPr lang="en-US" b="1" dirty="0">
              <a:latin typeface="MS Gothic" panose="020B0609070205080204" pitchFamily="49" charset="-128"/>
              <a:ea typeface="MS Gothic" panose="020B0609070205080204" pitchFamily="49" charset="-128"/>
            </a:endParaRPr>
          </a:p>
          <a:p>
            <a:pPr algn="just"/>
            <a:r>
              <a:rPr lang="en-US" b="1" dirty="0">
                <a:latin typeface="MS Gothic" panose="020B0609070205080204" pitchFamily="49" charset="-128"/>
                <a:ea typeface="MS Gothic" panose="020B0609070205080204" pitchFamily="49" charset="-128"/>
              </a:rPr>
              <a:t>Finger reader: This project from MIT media labs is a finger-worn reading device that recognizes printed text and reads aloud. This can be used for reading </a:t>
            </a:r>
            <a:r>
              <a:rPr lang="en-IN" b="1" dirty="0">
                <a:latin typeface="MS Gothic" panose="020B0609070205080204" pitchFamily="49" charset="-128"/>
                <a:ea typeface="MS Gothic" panose="020B0609070205080204" pitchFamily="49" charset="-128"/>
              </a:rPr>
              <a:t>purposes. There are some smartphone apps capable of doing this but this device provides a more natural way of interaction with text for VI. Further, it has very potential applications other than helping VI to read.</a:t>
            </a:r>
          </a:p>
          <a:p>
            <a:pPr marL="0" indent="0" algn="just">
              <a:buNone/>
            </a:pPr>
            <a:endParaRPr lang="en-IN" b="1" dirty="0"/>
          </a:p>
          <a:p>
            <a:pPr algn="just"/>
            <a:endParaRPr lang="en-IN" dirty="0"/>
          </a:p>
        </p:txBody>
      </p:sp>
    </p:spTree>
    <p:extLst>
      <p:ext uri="{BB962C8B-B14F-4D97-AF65-F5344CB8AC3E}">
        <p14:creationId xmlns="" xmlns:p14="http://schemas.microsoft.com/office/powerpoint/2010/main" val="140740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B61D2-9A00-463E-8EA0-A4CF0CF32F38}"/>
              </a:ext>
            </a:extLst>
          </p:cNvPr>
          <p:cNvSpPr>
            <a:spLocks noGrp="1"/>
          </p:cNvSpPr>
          <p:nvPr>
            <p:ph type="title"/>
          </p:nvPr>
        </p:nvSpPr>
        <p:spPr>
          <a:xfrm>
            <a:off x="1371600" y="248479"/>
            <a:ext cx="9601200" cy="742121"/>
          </a:xfrm>
        </p:spPr>
        <p:txBody>
          <a:bodyPr/>
          <a:lstStyle/>
          <a:p>
            <a:r>
              <a:rPr lang="en-IN" b="1" u="sng" dirty="0">
                <a:latin typeface="Agency FB" panose="020B0503020202020204" pitchFamily="34" charset="0"/>
              </a:rPr>
              <a:t>Our Device - Perception.ai:</a:t>
            </a:r>
          </a:p>
        </p:txBody>
      </p:sp>
      <p:sp>
        <p:nvSpPr>
          <p:cNvPr id="3" name="Content Placeholder 2">
            <a:extLst>
              <a:ext uri="{FF2B5EF4-FFF2-40B4-BE49-F238E27FC236}">
                <a16:creationId xmlns="" xmlns:a16="http://schemas.microsoft.com/office/drawing/2014/main" id="{03AC78CB-C320-43A8-97B8-E6D10B9C6034}"/>
              </a:ext>
            </a:extLst>
          </p:cNvPr>
          <p:cNvSpPr>
            <a:spLocks noGrp="1"/>
          </p:cNvSpPr>
          <p:nvPr>
            <p:ph idx="1"/>
          </p:nvPr>
        </p:nvSpPr>
        <p:spPr>
          <a:xfrm>
            <a:off x="1371600" y="990601"/>
            <a:ext cx="9760226" cy="2826026"/>
          </a:xfrm>
        </p:spPr>
        <p:txBody>
          <a:bodyPr/>
          <a:lstStyle/>
          <a:p>
            <a:pPr algn="just"/>
            <a:r>
              <a:rPr lang="en-IN" b="1" dirty="0">
                <a:latin typeface="MS Gothic" panose="020B0609070205080204" pitchFamily="49" charset="-128"/>
                <a:ea typeface="MS Gothic" panose="020B0609070205080204" pitchFamily="49" charset="-128"/>
              </a:rPr>
              <a:t>This is a computer-vision based assistive device for VI which detects the objects in front of them and calculates the distance from them. This is based on depth-calculation using stereo camera(or dual-camera). The info calculated is then converted into speech to give auditory response to the person so that he gets to know and interact smoothly.  </a:t>
            </a:r>
          </a:p>
          <a:p>
            <a:pPr algn="just"/>
            <a:r>
              <a:rPr lang="en-IN" b="1" dirty="0">
                <a:latin typeface="MS Gothic" panose="020B0609070205080204" pitchFamily="49" charset="-128"/>
                <a:ea typeface="MS Gothic" panose="020B0609070205080204" pitchFamily="49" charset="-128"/>
              </a:rPr>
              <a:t>Our device also works the same as Finger Reader of MIT labs which can help blind to access the printed text. This is done with the help of advanced machine learning algorithms in support of some hardware. </a:t>
            </a:r>
          </a:p>
        </p:txBody>
      </p:sp>
      <p:pic>
        <p:nvPicPr>
          <p:cNvPr id="5" name="Picture 4">
            <a:extLst>
              <a:ext uri="{FF2B5EF4-FFF2-40B4-BE49-F238E27FC236}">
                <a16:creationId xmlns="" xmlns:a16="http://schemas.microsoft.com/office/drawing/2014/main" id="{1634160E-183C-4F74-8F61-B2AA1BBECC00}"/>
              </a:ext>
            </a:extLst>
          </p:cNvPr>
          <p:cNvPicPr>
            <a:picLocks noChangeAspect="1"/>
          </p:cNvPicPr>
          <p:nvPr/>
        </p:nvPicPr>
        <p:blipFill>
          <a:blip r:embed="rId3"/>
          <a:stretch>
            <a:fillRect/>
          </a:stretch>
        </p:blipFill>
        <p:spPr>
          <a:xfrm>
            <a:off x="1775790" y="3954117"/>
            <a:ext cx="9276523" cy="2655404"/>
          </a:xfrm>
          <a:prstGeom prst="rect">
            <a:avLst/>
          </a:prstGeom>
        </p:spPr>
      </p:pic>
    </p:spTree>
    <p:extLst>
      <p:ext uri="{BB962C8B-B14F-4D97-AF65-F5344CB8AC3E}">
        <p14:creationId xmlns="" xmlns:p14="http://schemas.microsoft.com/office/powerpoint/2010/main" val="289220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2DDABC-DB79-4FB4-985B-EB65DE8627EA}"/>
              </a:ext>
            </a:extLst>
          </p:cNvPr>
          <p:cNvSpPr>
            <a:spLocks noGrp="1"/>
          </p:cNvSpPr>
          <p:nvPr>
            <p:ph type="title"/>
          </p:nvPr>
        </p:nvSpPr>
        <p:spPr>
          <a:xfrm>
            <a:off x="1411357" y="3959087"/>
            <a:ext cx="9601200" cy="702365"/>
          </a:xfrm>
        </p:spPr>
        <p:txBody>
          <a:bodyPr>
            <a:normAutofit/>
          </a:bodyPr>
          <a:lstStyle/>
          <a:p>
            <a:r>
              <a:rPr lang="en-IN" sz="4000" b="1" u="sng" dirty="0">
                <a:latin typeface="Agency FB" panose="020B0503020202020204" pitchFamily="34" charset="0"/>
              </a:rPr>
              <a:t>The tasks we are trying to achieve:</a:t>
            </a:r>
          </a:p>
        </p:txBody>
      </p:sp>
      <p:sp>
        <p:nvSpPr>
          <p:cNvPr id="3" name="Content Placeholder 2">
            <a:extLst>
              <a:ext uri="{FF2B5EF4-FFF2-40B4-BE49-F238E27FC236}">
                <a16:creationId xmlns="" xmlns:a16="http://schemas.microsoft.com/office/drawing/2014/main" id="{46164F31-DCA7-489D-904A-8340711E96BF}"/>
              </a:ext>
            </a:extLst>
          </p:cNvPr>
          <p:cNvSpPr>
            <a:spLocks noGrp="1"/>
          </p:cNvSpPr>
          <p:nvPr>
            <p:ph idx="1"/>
          </p:nvPr>
        </p:nvSpPr>
        <p:spPr>
          <a:xfrm>
            <a:off x="1411357" y="4721087"/>
            <a:ext cx="9601200" cy="1954697"/>
          </a:xfrm>
        </p:spPr>
        <p:txBody>
          <a:bodyPr/>
          <a:lstStyle/>
          <a:p>
            <a:r>
              <a:rPr lang="en-IN" b="1" dirty="0">
                <a:latin typeface="MS Gothic" panose="020B0609070205080204" pitchFamily="49" charset="-128"/>
                <a:ea typeface="MS Gothic" panose="020B0609070205080204" pitchFamily="49" charset="-128"/>
              </a:rPr>
              <a:t>Provide VI a smooth interaction by finding objects, obstacles, and help them to navigate easily.</a:t>
            </a:r>
          </a:p>
          <a:p>
            <a:r>
              <a:rPr lang="en-IN" b="1" dirty="0">
                <a:latin typeface="MS Gothic" panose="020B0609070205080204" pitchFamily="49" charset="-128"/>
                <a:ea typeface="MS Gothic" panose="020B0609070205080204" pitchFamily="49" charset="-128"/>
              </a:rPr>
              <a:t>Enable easy reading for them. No other scripts required.</a:t>
            </a:r>
          </a:p>
          <a:p>
            <a:r>
              <a:rPr lang="en-IN" b="1" dirty="0">
                <a:latin typeface="MS Gothic" panose="020B0609070205080204" pitchFamily="49" charset="-128"/>
                <a:ea typeface="MS Gothic" panose="020B0609070205080204" pitchFamily="49" charset="-128"/>
              </a:rPr>
              <a:t>Increase the size of library of VI so that they can access any book any number of times.</a:t>
            </a:r>
          </a:p>
          <a:p>
            <a:endParaRPr lang="en-IN" dirty="0"/>
          </a:p>
        </p:txBody>
      </p:sp>
      <p:pic>
        <p:nvPicPr>
          <p:cNvPr id="5" name="Picture 4">
            <a:extLst>
              <a:ext uri="{FF2B5EF4-FFF2-40B4-BE49-F238E27FC236}">
                <a16:creationId xmlns="" xmlns:a16="http://schemas.microsoft.com/office/drawing/2014/main" id="{3931F774-BCF8-49EC-B384-7C900D50F062}"/>
              </a:ext>
            </a:extLst>
          </p:cNvPr>
          <p:cNvPicPr>
            <a:picLocks noChangeAspect="1"/>
          </p:cNvPicPr>
          <p:nvPr/>
        </p:nvPicPr>
        <p:blipFill>
          <a:blip r:embed="rId3"/>
          <a:stretch>
            <a:fillRect/>
          </a:stretch>
        </p:blipFill>
        <p:spPr>
          <a:xfrm>
            <a:off x="2279374" y="156334"/>
            <a:ext cx="8229600" cy="3607283"/>
          </a:xfrm>
          <a:prstGeom prst="rect">
            <a:avLst/>
          </a:prstGeom>
        </p:spPr>
      </p:pic>
    </p:spTree>
    <p:extLst>
      <p:ext uri="{BB962C8B-B14F-4D97-AF65-F5344CB8AC3E}">
        <p14:creationId xmlns="" xmlns:p14="http://schemas.microsoft.com/office/powerpoint/2010/main" val="426512780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1557</Words>
  <Application>Microsoft Office PowerPoint</Application>
  <PresentationFormat>Custom</PresentationFormat>
  <Paragraphs>166</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Crop</vt:lpstr>
      <vt:lpstr>Perception.AI</vt:lpstr>
      <vt:lpstr>Visual Impairment ?</vt:lpstr>
      <vt:lpstr>Stats about VI - Around World:</vt:lpstr>
      <vt:lpstr>Stats about VI – Across India:</vt:lpstr>
      <vt:lpstr>Challenges that VI face:</vt:lpstr>
      <vt:lpstr>Existing technology solutions and Researches in progress:</vt:lpstr>
      <vt:lpstr>Slide 7</vt:lpstr>
      <vt:lpstr>Our Device - Perception.ai:</vt:lpstr>
      <vt:lpstr>The tasks we are trying to achieve:</vt:lpstr>
      <vt:lpstr>Our model will look like this:</vt:lpstr>
      <vt:lpstr>Market Analysis:</vt:lpstr>
      <vt:lpstr>Value Proposition:</vt:lpstr>
      <vt:lpstr>Strengths:</vt:lpstr>
      <vt:lpstr>Future Developments: </vt:lpstr>
      <vt:lpstr>Revenue Model:</vt:lpstr>
      <vt:lpstr>Slide 16</vt:lpstr>
      <vt:lpstr>Slide 17</vt:lpstr>
      <vt:lpstr>Slide 18</vt:lpstr>
      <vt:lpstr>Team Details: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Perception.AI</dc:title>
  <cp:lastModifiedBy>MOHIT SARIN</cp:lastModifiedBy>
  <cp:revision>8</cp:revision>
  <dcterms:modified xsi:type="dcterms:W3CDTF">2019-02-23T09:58:21Z</dcterms:modified>
</cp:coreProperties>
</file>