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9B0552-35ED-4604-B9B6-183BD3DF7D0E}">
  <a:tblStyle styleId="{A49B0552-35ED-4604-B9B6-183BD3DF7D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4def41ed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4def41ed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4def41e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4def41e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ac64b4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ac64b4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4de87a74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4de87a74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4def41edb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4def41edb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4de87a74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4de87a74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4def41e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4def41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4def41ed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4def41ed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def41edb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def41edb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8ac64b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ac64b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def41e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def41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scm.com/docs/git-fetch" TargetMode="External"/><Relationship Id="rId4" Type="http://schemas.openxmlformats.org/officeDocument/2006/relationships/hyperlink" Target="https://www.atlassian.com/git/tutorials/syncing/git-fetch" TargetMode="External"/><Relationship Id="rId5" Type="http://schemas.openxmlformats.org/officeDocument/2006/relationships/hyperlink" Target="https://www.javatpoint.com/git-pull#:~:text=The%20%22git%20pull%22%20command,pull%20from%20the%20remote%20repository" TargetMode="External"/><Relationship Id="rId6" Type="http://schemas.openxmlformats.org/officeDocument/2006/relationships/hyperlink" Target="https://www.javatpoint.com/git-fetch#:~:text=Git%20Fetch%20vs.&amp;text=Pull%20is%20used%20to%20update,your%20current%20working%20copy%20files" TargetMode="External"/><Relationship Id="rId7" Type="http://schemas.openxmlformats.org/officeDocument/2006/relationships/hyperlink" Target="https://git-scm.com/docs/git-cl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mohitsaxenaknoldus/group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61250"/>
            <a:ext cx="8520600" cy="10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 Group Assignment</a:t>
            </a:r>
            <a:endParaRPr/>
          </a:p>
        </p:txBody>
      </p:sp>
      <p:sp>
        <p:nvSpPr>
          <p:cNvPr id="57" name="Google Shape;57;p13"/>
          <p:cNvSpPr txBox="1"/>
          <p:nvPr>
            <p:ph idx="1" type="subTitle"/>
          </p:nvPr>
        </p:nvSpPr>
        <p:spPr>
          <a:xfrm>
            <a:off x="311700" y="2079375"/>
            <a:ext cx="8520600" cy="13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7</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Topic - Git fetch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it fetch vs git pull</a:t>
            </a:r>
            <a:endParaRPr/>
          </a:p>
        </p:txBody>
      </p:sp>
      <p:pic>
        <p:nvPicPr>
          <p:cNvPr id="132" name="Google Shape;132;p22"/>
          <p:cNvPicPr preferRelativeResize="0"/>
          <p:nvPr/>
        </p:nvPicPr>
        <p:blipFill rotWithShape="1">
          <a:blip r:embed="rId3">
            <a:alphaModFix/>
          </a:blip>
          <a:srcRect b="35782" l="16040" r="40013" t="32615"/>
          <a:stretch/>
        </p:blipFill>
        <p:spPr>
          <a:xfrm>
            <a:off x="1798225" y="1687725"/>
            <a:ext cx="5364499" cy="2664149"/>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it fetch vs git clone</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7142"/>
              </a:lnSpc>
              <a:spcBef>
                <a:spcPts val="0"/>
              </a:spcBef>
              <a:spcAft>
                <a:spcPts val="0"/>
              </a:spcAft>
              <a:buNone/>
            </a:pPr>
            <a:r>
              <a:rPr lang="en" sz="1200">
                <a:solidFill>
                  <a:srgbClr val="000000"/>
                </a:solidFill>
                <a:latin typeface="Times New Roman"/>
                <a:ea typeface="Times New Roman"/>
                <a:cs typeface="Times New Roman"/>
                <a:sym typeface="Times New Roman"/>
              </a:rPr>
              <a:t>git clone downloads a copy of the repository into a locally created directory, creates remote-tracking branches for each branch in the cloned repository.</a:t>
            </a:r>
            <a:endParaRPr sz="1200">
              <a:solidFill>
                <a:srgbClr val="000000"/>
              </a:solidFill>
              <a:latin typeface="Times New Roman"/>
              <a:ea typeface="Times New Roman"/>
              <a:cs typeface="Times New Roman"/>
              <a:sym typeface="Times New Roman"/>
            </a:endParaRPr>
          </a:p>
          <a:p>
            <a:pPr indent="0" lvl="0" marL="0" rtl="0" algn="l">
              <a:lnSpc>
                <a:spcPct val="157142"/>
              </a:lnSpc>
              <a:spcBef>
                <a:spcPts val="800"/>
              </a:spcBef>
              <a:spcAft>
                <a:spcPts val="0"/>
              </a:spcAft>
              <a:buNone/>
            </a:pPr>
            <a:r>
              <a:rPr lang="en" sz="1200">
                <a:solidFill>
                  <a:srgbClr val="000000"/>
                </a:solidFill>
                <a:latin typeface="Times New Roman"/>
                <a:ea typeface="Times New Roman"/>
                <a:cs typeface="Times New Roman"/>
                <a:sym typeface="Times New Roman"/>
              </a:rPr>
              <a:t>Command for checking the remote-tracking branches: </a:t>
            </a:r>
            <a:r>
              <a:rPr lang="en" sz="1200">
                <a:solidFill>
                  <a:srgbClr val="000000"/>
                </a:solidFill>
                <a:latin typeface="Times New Roman"/>
                <a:ea typeface="Times New Roman"/>
                <a:cs typeface="Times New Roman"/>
                <a:sym typeface="Times New Roman"/>
              </a:rPr>
              <a:t>git branch --remotes</a:t>
            </a:r>
            <a:endParaRPr sz="1200">
              <a:solidFill>
                <a:srgbClr val="000000"/>
              </a:solidFill>
              <a:latin typeface="Times New Roman"/>
              <a:ea typeface="Times New Roman"/>
              <a:cs typeface="Times New Roman"/>
              <a:sym typeface="Times New Roman"/>
            </a:endParaRPr>
          </a:p>
          <a:p>
            <a:pPr indent="0" lvl="0" marL="0" rtl="0" algn="l">
              <a:lnSpc>
                <a:spcPct val="157142"/>
              </a:lnSpc>
              <a:spcBef>
                <a:spcPts val="800"/>
              </a:spcBef>
              <a:spcAft>
                <a:spcPts val="0"/>
              </a:spcAft>
              <a:buNone/>
            </a:pPr>
            <a:r>
              <a:rPr lang="en" sz="1200">
                <a:solidFill>
                  <a:srgbClr val="000000"/>
                </a:solidFill>
                <a:latin typeface="Times New Roman"/>
                <a:ea typeface="Times New Roman"/>
                <a:cs typeface="Times New Roman"/>
                <a:sym typeface="Times New Roman"/>
              </a:rPr>
              <a:t>After a clone, the git fetch command will update all the remote-tracking branches. </a:t>
            </a:r>
            <a:endParaRPr sz="1200">
              <a:solidFill>
                <a:srgbClr val="000000"/>
              </a:solidFill>
              <a:latin typeface="Times New Roman"/>
              <a:ea typeface="Times New Roman"/>
              <a:cs typeface="Times New Roman"/>
              <a:sym typeface="Times New Roman"/>
            </a:endParaRPr>
          </a:p>
          <a:p>
            <a:pPr indent="0" lvl="0" marL="0" rtl="0" algn="l">
              <a:lnSpc>
                <a:spcPct val="157142"/>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7142"/>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7142"/>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7142"/>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sz="1200">
              <a:latin typeface="Times New Roman"/>
              <a:ea typeface="Times New Roman"/>
              <a:cs typeface="Times New Roman"/>
              <a:sym typeface="Times New Roman"/>
            </a:endParaRPr>
          </a:p>
        </p:txBody>
      </p:sp>
      <p:pic>
        <p:nvPicPr>
          <p:cNvPr id="139" name="Google Shape;139;p23"/>
          <p:cNvPicPr preferRelativeResize="0"/>
          <p:nvPr/>
        </p:nvPicPr>
        <p:blipFill>
          <a:blip r:embed="rId3">
            <a:alphaModFix/>
          </a:blip>
          <a:stretch>
            <a:fillRect/>
          </a:stretch>
        </p:blipFill>
        <p:spPr>
          <a:xfrm>
            <a:off x="319075" y="2753600"/>
            <a:ext cx="8505825" cy="203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https://git-scm.com/docs/git-fetch</a:t>
            </a:r>
            <a:endParaRPr/>
          </a:p>
          <a:p>
            <a:pPr indent="-342900" lvl="0" marL="457200" rtl="0" algn="l">
              <a:spcBef>
                <a:spcPts val="0"/>
              </a:spcBef>
              <a:spcAft>
                <a:spcPts val="0"/>
              </a:spcAft>
              <a:buSzPts val="1800"/>
              <a:buChar char="●"/>
            </a:pPr>
            <a:r>
              <a:rPr lang="en" u="sng">
                <a:solidFill>
                  <a:schemeClr val="hlink"/>
                </a:solidFill>
                <a:hlinkClick r:id="rId4"/>
              </a:rPr>
              <a:t>https://www.atlassian.com/git/tutorials/syncing/git-fetch</a:t>
            </a:r>
            <a:endParaRPr/>
          </a:p>
          <a:p>
            <a:pPr indent="-342900" lvl="0" marL="457200" rtl="0" algn="l">
              <a:spcBef>
                <a:spcPts val="0"/>
              </a:spcBef>
              <a:spcAft>
                <a:spcPts val="0"/>
              </a:spcAft>
              <a:buSzPts val="1800"/>
              <a:buChar char="●"/>
            </a:pPr>
            <a:r>
              <a:rPr lang="en" u="sng">
                <a:solidFill>
                  <a:schemeClr val="hlink"/>
                </a:solidFill>
                <a:hlinkClick r:id="rId5"/>
              </a:rPr>
              <a:t>https://www.javatpoint.com/git-pull#:~:text=The%20%22git%20pull%22%20command,pull%20from%20the%20remote%20repository</a:t>
            </a:r>
            <a:r>
              <a:rPr lang="en"/>
              <a:t>.</a:t>
            </a:r>
            <a:endParaRPr/>
          </a:p>
          <a:p>
            <a:pPr indent="-342900" lvl="0" marL="457200" rtl="0" algn="l">
              <a:spcBef>
                <a:spcPts val="0"/>
              </a:spcBef>
              <a:spcAft>
                <a:spcPts val="0"/>
              </a:spcAft>
              <a:buSzPts val="1800"/>
              <a:buChar char="●"/>
            </a:pPr>
            <a:r>
              <a:rPr lang="en" u="sng">
                <a:solidFill>
                  <a:schemeClr val="hlink"/>
                </a:solidFill>
                <a:hlinkClick r:id="rId6"/>
              </a:rPr>
              <a:t>https://www.javatpoint.com/git-fetch#:~:text=Git%20Fetch%20vs.&amp;text=Pull%20is%20used%20to%20update,your%20current%20working%20copy%20files</a:t>
            </a:r>
            <a:r>
              <a:rPr lang="en"/>
              <a:t>.</a:t>
            </a:r>
            <a:endParaRPr/>
          </a:p>
          <a:p>
            <a:pPr indent="-342900" lvl="0" marL="457200" rtl="0" algn="l">
              <a:spcBef>
                <a:spcPts val="0"/>
              </a:spcBef>
              <a:spcAft>
                <a:spcPts val="0"/>
              </a:spcAft>
              <a:buSzPts val="1800"/>
              <a:buChar char="●"/>
            </a:pPr>
            <a:r>
              <a:rPr lang="en" u="sng">
                <a:solidFill>
                  <a:schemeClr val="hlink"/>
                </a:solidFill>
                <a:hlinkClick r:id="rId7"/>
              </a:rPr>
              <a:t>https://git-scm.com/docs/git-clone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a:t>
            </a:r>
            <a:endParaRPr/>
          </a:p>
        </p:txBody>
      </p:sp>
      <p:sp>
        <p:nvSpPr>
          <p:cNvPr id="63" name="Google Shape;63;p14"/>
          <p:cNvSpPr txBox="1"/>
          <p:nvPr>
            <p:ph idx="1" type="body"/>
          </p:nvPr>
        </p:nvSpPr>
        <p:spPr>
          <a:xfrm>
            <a:off x="311700" y="1376300"/>
            <a:ext cx="8520600" cy="31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a:t>
            </a:r>
            <a:r>
              <a:rPr lang="en" sz="1700">
                <a:solidFill>
                  <a:srgbClr val="000000"/>
                </a:solidFill>
                <a:latin typeface="Times New Roman"/>
                <a:ea typeface="Times New Roman"/>
                <a:cs typeface="Times New Roman"/>
                <a:sym typeface="Times New Roman"/>
              </a:rPr>
              <a:t> Vikas Vashishth</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000000"/>
                </a:solidFill>
                <a:latin typeface="Times New Roman"/>
                <a:ea typeface="Times New Roman"/>
                <a:cs typeface="Times New Roman"/>
                <a:sym typeface="Times New Roman"/>
              </a:rPr>
              <a:t>→ Nitin Mishra</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000000"/>
                </a:solidFill>
                <a:latin typeface="Times New Roman"/>
                <a:ea typeface="Times New Roman"/>
                <a:cs typeface="Times New Roman"/>
                <a:sym typeface="Times New Roman"/>
              </a:rPr>
              <a:t>→ Mohit </a:t>
            </a:r>
            <a:r>
              <a:rPr lang="en" sz="1700">
                <a:solidFill>
                  <a:srgbClr val="000000"/>
                </a:solidFill>
                <a:latin typeface="Times New Roman"/>
                <a:ea typeface="Times New Roman"/>
                <a:cs typeface="Times New Roman"/>
                <a:sym typeface="Times New Roman"/>
              </a:rPr>
              <a:t>Saxena</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000000"/>
                </a:solidFill>
                <a:latin typeface="Times New Roman"/>
                <a:ea typeface="Times New Roman"/>
                <a:cs typeface="Times New Roman"/>
                <a:sym typeface="Times New Roman"/>
              </a:rPr>
              <a:t>→ Kiran jeet Kaur</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700">
                <a:solidFill>
                  <a:srgbClr val="000000"/>
                </a:solidFill>
                <a:latin typeface="Times New Roman"/>
                <a:ea typeface="Times New Roman"/>
                <a:cs typeface="Times New Roman"/>
                <a:sym typeface="Times New Roman"/>
              </a:rPr>
              <a:t>→ Sakshi Mittal</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700">
                <a:solidFill>
                  <a:srgbClr val="000000"/>
                </a:solidFill>
                <a:latin typeface="Times New Roman"/>
                <a:ea typeface="Times New Roman"/>
                <a:cs typeface="Times New Roman"/>
                <a:sym typeface="Times New Roman"/>
              </a:rPr>
              <a:t>Repo link:</a:t>
            </a:r>
            <a:r>
              <a:rPr lang="en"/>
              <a:t> </a:t>
            </a:r>
            <a:r>
              <a:rPr lang="en" u="sng">
                <a:solidFill>
                  <a:schemeClr val="hlink"/>
                </a:solidFill>
                <a:hlinkClick r:id="rId3"/>
              </a:rPr>
              <a:t>https://github.com/mohitsaxenaknoldus/group7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0" r="0" t="21488"/>
          <a:stretch/>
        </p:blipFill>
        <p:spPr>
          <a:xfrm>
            <a:off x="332175" y="1165025"/>
            <a:ext cx="8479675" cy="3668625"/>
          </a:xfrm>
          <a:prstGeom prst="rect">
            <a:avLst/>
          </a:prstGeom>
          <a:noFill/>
          <a:ln>
            <a:noFill/>
          </a:ln>
        </p:spPr>
      </p:pic>
      <p:sp>
        <p:nvSpPr>
          <p:cNvPr id="69" name="Google Shape;69;p15"/>
          <p:cNvSpPr txBox="1"/>
          <p:nvPr/>
        </p:nvSpPr>
        <p:spPr>
          <a:xfrm>
            <a:off x="332175" y="407125"/>
            <a:ext cx="84144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a:ea typeface="Times"/>
                <a:cs typeface="Times"/>
                <a:sym typeface="Times"/>
              </a:rPr>
              <a:t>Commit by all the Developers in the Github Repository.</a:t>
            </a:r>
            <a:endParaRPr b="1">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fetch? </a:t>
            </a:r>
            <a:endParaRPr/>
          </a:p>
        </p:txBody>
      </p:sp>
      <p:sp>
        <p:nvSpPr>
          <p:cNvPr id="75" name="Google Shape;75;p16"/>
          <p:cNvSpPr txBox="1"/>
          <p:nvPr>
            <p:ph idx="1" type="body"/>
          </p:nvPr>
        </p:nvSpPr>
        <p:spPr>
          <a:xfrm>
            <a:off x="371700" y="1176950"/>
            <a:ext cx="8237700" cy="3416400"/>
          </a:xfrm>
          <a:prstGeom prst="rect">
            <a:avLst/>
          </a:prstGeom>
          <a:solidFill>
            <a:srgbClr val="FFFFFF"/>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Git fetch is a command that will just fetch (get) the changes made by our teammates/developers into our local repository. </a:t>
            </a:r>
            <a:endParaRPr sz="1400">
              <a:solidFill>
                <a:srgbClr val="000000"/>
              </a:solidFill>
              <a:latin typeface="Times"/>
              <a:ea typeface="Times"/>
              <a:cs typeface="Times"/>
              <a:sym typeface="Times"/>
            </a:endParaRPr>
          </a:p>
          <a:p>
            <a:pPr indent="-317500" lvl="0" marL="457200" rtl="0" algn="just">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Using the fetch command not at all going to affect our working directory.</a:t>
            </a:r>
            <a:endParaRPr sz="1400">
              <a:solidFill>
                <a:srgbClr val="000000"/>
              </a:solidFill>
              <a:latin typeface="Times"/>
              <a:ea typeface="Times"/>
              <a:cs typeface="Times"/>
              <a:sym typeface="Times"/>
            </a:endParaRPr>
          </a:p>
          <a:p>
            <a:pPr indent="-317500" lvl="0" marL="457200" rtl="0" algn="just">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In case we further want to bring our changes from local repository to our working directory, then we have to use git merge command. </a:t>
            </a:r>
            <a:endParaRPr sz="1400">
              <a:solidFill>
                <a:srgbClr val="000000"/>
              </a:solidFill>
              <a:latin typeface="Times"/>
              <a:ea typeface="Times"/>
              <a:cs typeface="Times"/>
              <a:sym typeface="Times"/>
            </a:endParaRPr>
          </a:p>
          <a:p>
            <a:pPr indent="-317500" lvl="0" marL="457200" rtl="0" algn="just">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Git fetch command is just used to download the changes that other developers have made which we aren’t aware of to see who all has made any changes in that particular project.</a:t>
            </a:r>
            <a:endParaRPr sz="1400">
              <a:solidFill>
                <a:srgbClr val="000000"/>
              </a:solidFill>
              <a:latin typeface="Times"/>
              <a:ea typeface="Times"/>
              <a:cs typeface="Times"/>
              <a:sym typeface="Times"/>
            </a:endParaRPr>
          </a:p>
          <a:p>
            <a:pPr indent="-317500" lvl="0" marL="457200" rtl="0" algn="just">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Also, while using git fetch, there isn’t any chance of CONFLICT, as we are just seeing/downloading the changes but not actually applying those changes and hence one can use this command as often as they wish to.  This command is completely safe. </a:t>
            </a:r>
            <a:endParaRPr sz="1400">
              <a:solidFill>
                <a:srgbClr val="000000"/>
              </a:solidFill>
              <a:latin typeface="Times"/>
              <a:ea typeface="Times"/>
              <a:cs typeface="Times"/>
              <a:sym typeface="Times"/>
            </a:endParaRPr>
          </a:p>
          <a:p>
            <a:pPr indent="-323850" lvl="0" marL="457200" rtl="0" algn="just">
              <a:spcBef>
                <a:spcPts val="0"/>
              </a:spcBef>
              <a:spcAft>
                <a:spcPts val="0"/>
              </a:spcAft>
              <a:buClr>
                <a:srgbClr val="000000"/>
              </a:buClr>
              <a:buSzPts val="1500"/>
              <a:buFont typeface="Times"/>
              <a:buChar char="●"/>
            </a:pPr>
            <a:r>
              <a:rPr lang="en" sz="1400">
                <a:solidFill>
                  <a:srgbClr val="000000"/>
                </a:solidFill>
                <a:latin typeface="Times"/>
                <a:ea typeface="Times"/>
                <a:cs typeface="Times"/>
                <a:sym typeface="Times"/>
              </a:rPr>
              <a:t>It allows us to review and merge manually at later time using merge.</a:t>
            </a:r>
            <a:endParaRPr sz="1400">
              <a:solidFill>
                <a:srgbClr val="000000"/>
              </a:solidFill>
              <a:latin typeface="Times"/>
              <a:ea typeface="Times"/>
              <a:cs typeface="Times"/>
              <a:sym typeface="Times"/>
            </a:endParaRPr>
          </a:p>
          <a:p>
            <a:pPr indent="-317500" lvl="0" marL="457200" rtl="0" algn="just">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It doesn’t change our working directory or staging area, it is entirely safe and we can run it as many time we want.</a:t>
            </a:r>
            <a:endParaRPr sz="1400">
              <a:solidFill>
                <a:srgbClr val="000000"/>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fetch command</a:t>
            </a:r>
            <a:endParaRPr/>
          </a:p>
        </p:txBody>
      </p:sp>
      <p:sp>
        <p:nvSpPr>
          <p:cNvPr id="81" name="Google Shape;81;p17"/>
          <p:cNvSpPr txBox="1"/>
          <p:nvPr>
            <p:ph idx="1" type="body"/>
          </p:nvPr>
        </p:nvSpPr>
        <p:spPr>
          <a:xfrm>
            <a:off x="423525" y="1152475"/>
            <a:ext cx="83163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As in this Git Group Assignment only, we are a group of 5 people and each of us has committed to the same repository using individual branches created by us. So by running git fetch I was able to see all changes made by my team members.</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806300" y="2099325"/>
            <a:ext cx="7044350" cy="2660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212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fetch execution</a:t>
            </a:r>
            <a:endParaRPr/>
          </a:p>
        </p:txBody>
      </p:sp>
      <p:sp>
        <p:nvSpPr>
          <p:cNvPr id="88" name="Google Shape;88;p18"/>
          <p:cNvSpPr txBox="1"/>
          <p:nvPr>
            <p:ph idx="1" type="body"/>
          </p:nvPr>
        </p:nvSpPr>
        <p:spPr>
          <a:xfrm>
            <a:off x="178350" y="685750"/>
            <a:ext cx="8747100" cy="3941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a:ea typeface="Times"/>
                <a:cs typeface="Times"/>
                <a:sym typeface="Times"/>
              </a:rPr>
              <a:t>First the developer has to make the changes in his file before commiting.    Then the fetch command will be execute to get the repository.  </a:t>
            </a:r>
            <a:endParaRPr sz="1200">
              <a:solidFill>
                <a:srgbClr val="000000"/>
              </a:solidFill>
              <a:latin typeface="Times"/>
              <a:ea typeface="Times"/>
              <a:cs typeface="Times"/>
              <a:sym typeface="Times"/>
            </a:endParaRPr>
          </a:p>
          <a:p>
            <a:pPr indent="0" lvl="0" marL="0" rtl="0" algn="l">
              <a:spcBef>
                <a:spcPts val="1600"/>
              </a:spcBef>
              <a:spcAft>
                <a:spcPts val="0"/>
              </a:spcAft>
              <a:buNone/>
            </a:pPr>
            <a:r>
              <a:t/>
            </a:r>
            <a:endParaRPr sz="1200">
              <a:solidFill>
                <a:srgbClr val="000000"/>
              </a:solidFill>
              <a:latin typeface="Times"/>
              <a:ea typeface="Times"/>
              <a:cs typeface="Times"/>
              <a:sym typeface="Times"/>
            </a:endParaRPr>
          </a:p>
          <a:p>
            <a:pPr indent="0" lvl="0" marL="0" rtl="0" algn="l">
              <a:spcBef>
                <a:spcPts val="1600"/>
              </a:spcBef>
              <a:spcAft>
                <a:spcPts val="0"/>
              </a:spcAft>
              <a:buNone/>
            </a:pPr>
            <a:r>
              <a:t/>
            </a:r>
            <a:endParaRPr sz="1200">
              <a:solidFill>
                <a:srgbClr val="000000"/>
              </a:solidFill>
              <a:latin typeface="Times"/>
              <a:ea typeface="Times"/>
              <a:cs typeface="Times"/>
              <a:sym typeface="Times"/>
            </a:endParaRPr>
          </a:p>
          <a:p>
            <a:pPr indent="0" lvl="0" marL="0" rtl="0" algn="l">
              <a:spcBef>
                <a:spcPts val="1600"/>
              </a:spcBef>
              <a:spcAft>
                <a:spcPts val="0"/>
              </a:spcAft>
              <a:buNone/>
            </a:pPr>
            <a:r>
              <a:t/>
            </a:r>
            <a:endParaRPr sz="1200">
              <a:solidFill>
                <a:srgbClr val="000000"/>
              </a:solidFill>
              <a:latin typeface="Times"/>
              <a:ea typeface="Times"/>
              <a:cs typeface="Times"/>
              <a:sym typeface="Times"/>
            </a:endParaRPr>
          </a:p>
          <a:p>
            <a:pPr indent="0" lvl="0" marL="0" rtl="0" algn="l">
              <a:spcBef>
                <a:spcPts val="1600"/>
              </a:spcBef>
              <a:spcAft>
                <a:spcPts val="0"/>
              </a:spcAft>
              <a:buNone/>
            </a:pPr>
            <a:r>
              <a:t/>
            </a:r>
            <a:endParaRPr sz="1200">
              <a:solidFill>
                <a:srgbClr val="000000"/>
              </a:solidFill>
              <a:latin typeface="Times"/>
              <a:ea typeface="Times"/>
              <a:cs typeface="Times"/>
              <a:sym typeface="Times"/>
            </a:endParaRPr>
          </a:p>
          <a:p>
            <a:pPr indent="0" lvl="0" marL="0" rtl="0" algn="l">
              <a:spcBef>
                <a:spcPts val="1600"/>
              </a:spcBef>
              <a:spcAft>
                <a:spcPts val="0"/>
              </a:spcAft>
              <a:buNone/>
            </a:pPr>
            <a:r>
              <a:t/>
            </a:r>
            <a:endParaRPr sz="1200">
              <a:solidFill>
                <a:srgbClr val="000000"/>
              </a:solidFill>
              <a:latin typeface="Times"/>
              <a:ea typeface="Times"/>
              <a:cs typeface="Times"/>
              <a:sym typeface="Times"/>
            </a:endParaRPr>
          </a:p>
          <a:p>
            <a:pPr indent="0" lvl="0" marL="0" rtl="0" algn="l">
              <a:spcBef>
                <a:spcPts val="1600"/>
              </a:spcBef>
              <a:spcAft>
                <a:spcPts val="0"/>
              </a:spcAft>
              <a:buNone/>
            </a:pPr>
            <a:r>
              <a:rPr lang="en" sz="1200">
                <a:latin typeface="Times"/>
                <a:ea typeface="Times"/>
                <a:cs typeface="Times"/>
                <a:sym typeface="Times"/>
              </a:rPr>
              <a:t>		</a:t>
            </a:r>
            <a:endParaRPr sz="1200">
              <a:latin typeface="Times"/>
              <a:ea typeface="Times"/>
              <a:cs typeface="Times"/>
              <a:sym typeface="Times"/>
            </a:endParaRPr>
          </a:p>
          <a:p>
            <a:pPr indent="0" lvl="0" marL="0" rtl="0" algn="l">
              <a:spcBef>
                <a:spcPts val="1600"/>
              </a:spcBef>
              <a:spcAft>
                <a:spcPts val="0"/>
              </a:spcAft>
              <a:buNone/>
            </a:pPr>
            <a:r>
              <a:rPr lang="en" sz="1200">
                <a:latin typeface="Times"/>
                <a:ea typeface="Times"/>
                <a:cs typeface="Times"/>
                <a:sym typeface="Times"/>
              </a:rPr>
              <a:t>							</a:t>
            </a:r>
            <a:r>
              <a:rPr lang="en" sz="1200">
                <a:solidFill>
                  <a:srgbClr val="000000"/>
                </a:solidFill>
                <a:latin typeface="Times"/>
                <a:ea typeface="Times"/>
                <a:cs typeface="Times"/>
                <a:sym typeface="Times"/>
              </a:rPr>
              <a:t>of the developer.</a:t>
            </a:r>
            <a:endParaRPr sz="1200">
              <a:solidFill>
                <a:srgbClr val="000000"/>
              </a:solidFill>
              <a:latin typeface="Times"/>
              <a:ea typeface="Times"/>
              <a:cs typeface="Times"/>
              <a:sym typeface="Times"/>
            </a:endParaRPr>
          </a:p>
          <a:p>
            <a:pPr indent="457200" lvl="0" marL="4114800" rtl="0" algn="l">
              <a:spcBef>
                <a:spcPts val="1600"/>
              </a:spcBef>
              <a:spcAft>
                <a:spcPts val="0"/>
              </a:spcAft>
              <a:buNone/>
            </a:pPr>
            <a:r>
              <a:rPr lang="en" sz="1200">
                <a:solidFill>
                  <a:srgbClr val="000000"/>
                </a:solidFill>
                <a:latin typeface="Times"/>
                <a:ea typeface="Times"/>
                <a:cs typeface="Times"/>
                <a:sym typeface="Times"/>
              </a:rPr>
              <a:t>  Picture 2:</a:t>
            </a:r>
            <a:endParaRPr sz="1200">
              <a:solidFill>
                <a:srgbClr val="000000"/>
              </a:solidFill>
              <a:latin typeface="Times"/>
              <a:ea typeface="Times"/>
              <a:cs typeface="Times"/>
              <a:sym typeface="Times"/>
            </a:endParaRPr>
          </a:p>
          <a:p>
            <a:pPr indent="0" lvl="0" marL="0" rtl="0" algn="l">
              <a:spcBef>
                <a:spcPts val="1600"/>
              </a:spcBef>
              <a:spcAft>
                <a:spcPts val="0"/>
              </a:spcAft>
              <a:buNone/>
            </a:pPr>
            <a:r>
              <a:t/>
            </a:r>
            <a:endParaRPr sz="1200">
              <a:latin typeface="Times"/>
              <a:ea typeface="Times"/>
              <a:cs typeface="Times"/>
              <a:sym typeface="Times"/>
            </a:endParaRPr>
          </a:p>
          <a:p>
            <a:pPr indent="0" lvl="0" marL="0" rtl="0" algn="l">
              <a:spcBef>
                <a:spcPts val="1600"/>
              </a:spcBef>
              <a:spcAft>
                <a:spcPts val="0"/>
              </a:spcAft>
              <a:buNone/>
            </a:pPr>
            <a:r>
              <a:t/>
            </a:r>
            <a:endParaRPr sz="1200">
              <a:latin typeface="Times"/>
              <a:ea typeface="Times"/>
              <a:cs typeface="Times"/>
              <a:sym typeface="Times"/>
            </a:endParaRPr>
          </a:p>
          <a:p>
            <a:pPr indent="0" lvl="0" marL="0" rtl="0" algn="l">
              <a:spcBef>
                <a:spcPts val="1600"/>
              </a:spcBef>
              <a:spcAft>
                <a:spcPts val="0"/>
              </a:spcAft>
              <a:buNone/>
            </a:pPr>
            <a:r>
              <a:rPr lang="en" sz="1200">
                <a:latin typeface="Times"/>
                <a:ea typeface="Times"/>
                <a:cs typeface="Times"/>
                <a:sym typeface="Times"/>
              </a:rPr>
              <a:t> </a:t>
            </a:r>
            <a:endParaRPr sz="1200">
              <a:latin typeface="Times"/>
              <a:ea typeface="Times"/>
              <a:cs typeface="Times"/>
              <a:sym typeface="Times"/>
            </a:endParaRPr>
          </a:p>
          <a:p>
            <a:pPr indent="0" lvl="0" marL="0" rtl="0" algn="l">
              <a:spcBef>
                <a:spcPts val="1600"/>
              </a:spcBef>
              <a:spcAft>
                <a:spcPts val="0"/>
              </a:spcAft>
              <a:buNone/>
            </a:pPr>
            <a:r>
              <a:t/>
            </a:r>
            <a:endParaRPr sz="1200">
              <a:latin typeface="Times"/>
              <a:ea typeface="Times"/>
              <a:cs typeface="Times"/>
              <a:sym typeface="Times"/>
            </a:endParaRPr>
          </a:p>
          <a:p>
            <a:pPr indent="0" lvl="0" marL="0" rtl="0" algn="l">
              <a:spcBef>
                <a:spcPts val="1600"/>
              </a:spcBef>
              <a:spcAft>
                <a:spcPts val="0"/>
              </a:spcAft>
              <a:buNone/>
            </a:pPr>
            <a:r>
              <a:t/>
            </a:r>
            <a:endParaRPr sz="1200">
              <a:latin typeface="Times"/>
              <a:ea typeface="Times"/>
              <a:cs typeface="Times"/>
              <a:sym typeface="Times"/>
            </a:endParaRPr>
          </a:p>
          <a:p>
            <a:pPr indent="0" lvl="0" marL="0" rtl="0" algn="l">
              <a:spcBef>
                <a:spcPts val="1600"/>
              </a:spcBef>
              <a:spcAft>
                <a:spcPts val="0"/>
              </a:spcAft>
              <a:buNone/>
            </a:pPr>
            <a:r>
              <a:t/>
            </a:r>
            <a:endParaRPr sz="1200">
              <a:latin typeface="Times"/>
              <a:ea typeface="Times"/>
              <a:cs typeface="Times"/>
              <a:sym typeface="Times"/>
            </a:endParaRPr>
          </a:p>
          <a:p>
            <a:pPr indent="0" lvl="0" marL="0" rtl="0" algn="l">
              <a:spcBef>
                <a:spcPts val="1600"/>
              </a:spcBef>
              <a:spcAft>
                <a:spcPts val="1600"/>
              </a:spcAft>
              <a:buNone/>
            </a:pPr>
            <a:r>
              <a:t/>
            </a:r>
            <a:endParaRPr sz="1200">
              <a:latin typeface="Times"/>
              <a:ea typeface="Times"/>
              <a:cs typeface="Times"/>
              <a:sym typeface="Times"/>
            </a:endParaRPr>
          </a:p>
        </p:txBody>
      </p:sp>
      <p:pic>
        <p:nvPicPr>
          <p:cNvPr id="89" name="Google Shape;89;p18"/>
          <p:cNvPicPr preferRelativeResize="0"/>
          <p:nvPr/>
        </p:nvPicPr>
        <p:blipFill>
          <a:blip r:embed="rId3">
            <a:alphaModFix/>
          </a:blip>
          <a:stretch>
            <a:fillRect/>
          </a:stretch>
        </p:blipFill>
        <p:spPr>
          <a:xfrm>
            <a:off x="231800" y="1705925"/>
            <a:ext cx="4385701" cy="2797725"/>
          </a:xfrm>
          <a:prstGeom prst="rect">
            <a:avLst/>
          </a:prstGeom>
          <a:noFill/>
          <a:ln>
            <a:noFill/>
          </a:ln>
        </p:spPr>
      </p:pic>
      <p:pic>
        <p:nvPicPr>
          <p:cNvPr id="90" name="Google Shape;90;p18"/>
          <p:cNvPicPr preferRelativeResize="0"/>
          <p:nvPr/>
        </p:nvPicPr>
        <p:blipFill>
          <a:blip r:embed="rId4">
            <a:alphaModFix/>
          </a:blip>
          <a:stretch>
            <a:fillRect/>
          </a:stretch>
        </p:blipFill>
        <p:spPr>
          <a:xfrm>
            <a:off x="4790175" y="1701750"/>
            <a:ext cx="4227651" cy="2925725"/>
          </a:xfrm>
          <a:prstGeom prst="rect">
            <a:avLst/>
          </a:prstGeom>
          <a:noFill/>
          <a:ln>
            <a:noFill/>
          </a:ln>
        </p:spPr>
      </p:pic>
      <p:sp>
        <p:nvSpPr>
          <p:cNvPr id="91" name="Google Shape;91;p18"/>
          <p:cNvSpPr txBox="1"/>
          <p:nvPr/>
        </p:nvSpPr>
        <p:spPr>
          <a:xfrm>
            <a:off x="45500" y="3293975"/>
            <a:ext cx="14097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a:ea typeface="Times"/>
              <a:cs typeface="Times"/>
              <a:sym typeface="Times"/>
            </a:endParaRPr>
          </a:p>
        </p:txBody>
      </p:sp>
      <p:sp>
        <p:nvSpPr>
          <p:cNvPr id="92" name="Google Shape;92;p18"/>
          <p:cNvSpPr txBox="1"/>
          <p:nvPr/>
        </p:nvSpPr>
        <p:spPr>
          <a:xfrm>
            <a:off x="4572000" y="3502325"/>
            <a:ext cx="9714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a:t>
            </a:r>
            <a:endParaRPr sz="1200">
              <a:latin typeface="Times"/>
              <a:ea typeface="Times"/>
              <a:cs typeface="Times"/>
              <a:sym typeface="Times"/>
            </a:endParaRPr>
          </a:p>
        </p:txBody>
      </p:sp>
      <p:sp>
        <p:nvSpPr>
          <p:cNvPr id="93" name="Google Shape;93;p18"/>
          <p:cNvSpPr txBox="1"/>
          <p:nvPr/>
        </p:nvSpPr>
        <p:spPr>
          <a:xfrm>
            <a:off x="0" y="2943113"/>
            <a:ext cx="40671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a:ea typeface="Times"/>
              <a:cs typeface="Times"/>
              <a:sym typeface="Times"/>
            </a:endParaRPr>
          </a:p>
        </p:txBody>
      </p:sp>
      <p:sp>
        <p:nvSpPr>
          <p:cNvPr id="94" name="Google Shape;94;p18"/>
          <p:cNvSpPr txBox="1"/>
          <p:nvPr/>
        </p:nvSpPr>
        <p:spPr>
          <a:xfrm>
            <a:off x="4360325" y="3068288"/>
            <a:ext cx="46575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a:ea typeface="Times"/>
              <a:cs typeface="Times"/>
              <a:sym typeface="Times"/>
            </a:endParaRPr>
          </a:p>
        </p:txBody>
      </p:sp>
      <p:sp>
        <p:nvSpPr>
          <p:cNvPr id="95" name="Google Shape;95;p18"/>
          <p:cNvSpPr/>
          <p:nvPr/>
        </p:nvSpPr>
        <p:spPr>
          <a:xfrm>
            <a:off x="231800" y="2703100"/>
            <a:ext cx="3523500" cy="295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96" name="Google Shape;96;p18"/>
          <p:cNvSpPr/>
          <p:nvPr/>
        </p:nvSpPr>
        <p:spPr>
          <a:xfrm>
            <a:off x="231800" y="3062000"/>
            <a:ext cx="3523500" cy="295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97" name="Google Shape;97;p18"/>
          <p:cNvSpPr/>
          <p:nvPr/>
        </p:nvSpPr>
        <p:spPr>
          <a:xfrm>
            <a:off x="231800" y="3406250"/>
            <a:ext cx="3523500" cy="7353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98" name="Google Shape;98;p18"/>
          <p:cNvSpPr/>
          <p:nvPr/>
        </p:nvSpPr>
        <p:spPr>
          <a:xfrm>
            <a:off x="4790175" y="3214925"/>
            <a:ext cx="3523500" cy="11451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99" name="Google Shape;99;p18"/>
          <p:cNvSpPr txBox="1"/>
          <p:nvPr/>
        </p:nvSpPr>
        <p:spPr>
          <a:xfrm>
            <a:off x="178350" y="1321163"/>
            <a:ext cx="895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Picture 1: </a:t>
            </a:r>
            <a:endParaRPr sz="1200">
              <a:latin typeface="Times"/>
              <a:ea typeface="Times"/>
              <a:cs typeface="Times"/>
              <a:sym typeface="Times"/>
            </a:endParaRPr>
          </a:p>
        </p:txBody>
      </p:sp>
      <p:sp>
        <p:nvSpPr>
          <p:cNvPr id="100" name="Google Shape;100;p18"/>
          <p:cNvSpPr txBox="1"/>
          <p:nvPr/>
        </p:nvSpPr>
        <p:spPr>
          <a:xfrm>
            <a:off x="4790175" y="1321175"/>
            <a:ext cx="895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Picture 2: </a:t>
            </a:r>
            <a:endParaRPr sz="12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180975" y="190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Fetching another branch of the developer.</a:t>
            </a:r>
            <a:endParaRPr sz="1200">
              <a:latin typeface="Times"/>
              <a:ea typeface="Times"/>
              <a:cs typeface="Times"/>
              <a:sym typeface="Times"/>
            </a:endParaRPr>
          </a:p>
        </p:txBody>
      </p:sp>
      <p:pic>
        <p:nvPicPr>
          <p:cNvPr id="106" name="Google Shape;106;p19"/>
          <p:cNvPicPr preferRelativeResize="0"/>
          <p:nvPr/>
        </p:nvPicPr>
        <p:blipFill>
          <a:blip r:embed="rId3">
            <a:alphaModFix/>
          </a:blip>
          <a:stretch>
            <a:fillRect/>
          </a:stretch>
        </p:blipFill>
        <p:spPr>
          <a:xfrm>
            <a:off x="180975" y="1216325"/>
            <a:ext cx="4363840" cy="2469375"/>
          </a:xfrm>
          <a:prstGeom prst="rect">
            <a:avLst/>
          </a:prstGeom>
          <a:noFill/>
          <a:ln>
            <a:noFill/>
          </a:ln>
        </p:spPr>
      </p:pic>
      <p:sp>
        <p:nvSpPr>
          <p:cNvPr id="107" name="Google Shape;107;p19"/>
          <p:cNvSpPr txBox="1"/>
          <p:nvPr/>
        </p:nvSpPr>
        <p:spPr>
          <a:xfrm>
            <a:off x="4544825" y="190500"/>
            <a:ext cx="5703300" cy="7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Displaying the contents of the file by using the branch of  the developer.</a:t>
            </a:r>
            <a:endParaRPr sz="1200">
              <a:latin typeface="Times"/>
              <a:ea typeface="Times"/>
              <a:cs typeface="Times"/>
              <a:sym typeface="Times"/>
            </a:endParaRPr>
          </a:p>
        </p:txBody>
      </p:sp>
      <p:pic>
        <p:nvPicPr>
          <p:cNvPr id="108" name="Google Shape;108;p19"/>
          <p:cNvPicPr preferRelativeResize="0"/>
          <p:nvPr/>
        </p:nvPicPr>
        <p:blipFill>
          <a:blip r:embed="rId4">
            <a:alphaModFix/>
          </a:blip>
          <a:stretch>
            <a:fillRect/>
          </a:stretch>
        </p:blipFill>
        <p:spPr>
          <a:xfrm>
            <a:off x="4645500" y="1216325"/>
            <a:ext cx="4182051" cy="2469375"/>
          </a:xfrm>
          <a:prstGeom prst="rect">
            <a:avLst/>
          </a:prstGeom>
          <a:noFill/>
          <a:ln>
            <a:noFill/>
          </a:ln>
        </p:spPr>
      </p:pic>
      <p:sp>
        <p:nvSpPr>
          <p:cNvPr id="109" name="Google Shape;109;p19"/>
          <p:cNvSpPr txBox="1"/>
          <p:nvPr/>
        </p:nvSpPr>
        <p:spPr>
          <a:xfrm>
            <a:off x="180975" y="738050"/>
            <a:ext cx="895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Picture 3: </a:t>
            </a:r>
            <a:endParaRPr sz="1200">
              <a:latin typeface="Times"/>
              <a:ea typeface="Times"/>
              <a:cs typeface="Times"/>
              <a:sym typeface="Times"/>
            </a:endParaRPr>
          </a:p>
        </p:txBody>
      </p:sp>
      <p:sp>
        <p:nvSpPr>
          <p:cNvPr id="110" name="Google Shape;110;p19"/>
          <p:cNvSpPr txBox="1"/>
          <p:nvPr/>
        </p:nvSpPr>
        <p:spPr>
          <a:xfrm>
            <a:off x="4645500" y="812050"/>
            <a:ext cx="10857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a:ea typeface="Times"/>
                <a:cs typeface="Times"/>
                <a:sym typeface="Times"/>
              </a:rPr>
              <a:t>Picture 4:</a:t>
            </a:r>
            <a:endParaRPr sz="1200">
              <a:latin typeface="Times"/>
              <a:ea typeface="Times"/>
              <a:cs typeface="Times"/>
              <a:sym typeface="Times"/>
            </a:endParaRPr>
          </a:p>
        </p:txBody>
      </p:sp>
      <p:sp>
        <p:nvSpPr>
          <p:cNvPr id="111" name="Google Shape;111;p19"/>
          <p:cNvSpPr/>
          <p:nvPr/>
        </p:nvSpPr>
        <p:spPr>
          <a:xfrm>
            <a:off x="188625" y="2728075"/>
            <a:ext cx="2781000" cy="753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12" name="Google Shape;112;p19"/>
          <p:cNvSpPr/>
          <p:nvPr/>
        </p:nvSpPr>
        <p:spPr>
          <a:xfrm>
            <a:off x="4645500" y="2344500"/>
            <a:ext cx="2781000" cy="309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13" name="Google Shape;113;p19"/>
          <p:cNvSpPr/>
          <p:nvPr/>
        </p:nvSpPr>
        <p:spPr>
          <a:xfrm>
            <a:off x="4645500" y="2907925"/>
            <a:ext cx="2781000" cy="640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fetch commands and options</a:t>
            </a:r>
            <a:endParaRPr/>
          </a:p>
        </p:txBody>
      </p:sp>
      <p:sp>
        <p:nvSpPr>
          <p:cNvPr id="119" name="Google Shape;119;p20"/>
          <p:cNvSpPr txBox="1"/>
          <p:nvPr>
            <p:ph idx="1" type="body"/>
          </p:nvPr>
        </p:nvSpPr>
        <p:spPr>
          <a:xfrm>
            <a:off x="311700" y="1100225"/>
            <a:ext cx="8520600" cy="346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20" name="Google Shape;120;p20"/>
          <p:cNvGraphicFramePr/>
          <p:nvPr/>
        </p:nvGraphicFramePr>
        <p:xfrm>
          <a:off x="457400" y="1100213"/>
          <a:ext cx="3000000" cy="3000000"/>
        </p:xfrm>
        <a:graphic>
          <a:graphicData uri="http://schemas.openxmlformats.org/drawingml/2006/table">
            <a:tbl>
              <a:tblPr>
                <a:noFill/>
                <a:tableStyleId>{A49B0552-35ED-4604-B9B6-183BD3DF7D0E}</a:tableStyleId>
              </a:tblPr>
              <a:tblGrid>
                <a:gridCol w="2632875"/>
                <a:gridCol w="5369400"/>
              </a:tblGrid>
              <a:tr h="416625">
                <a:tc>
                  <a:txBody>
                    <a:bodyPr/>
                    <a:lstStyle/>
                    <a:p>
                      <a:pPr indent="0" lvl="0" marL="0" rtl="0" algn="ctr">
                        <a:spcBef>
                          <a:spcPts val="0"/>
                        </a:spcBef>
                        <a:spcAft>
                          <a:spcPts val="0"/>
                        </a:spcAft>
                        <a:buNone/>
                      </a:pPr>
                      <a:r>
                        <a:rPr b="1" lang="en" sz="1200">
                          <a:latin typeface="Times"/>
                          <a:ea typeface="Times"/>
                          <a:cs typeface="Times"/>
                          <a:sym typeface="Times"/>
                        </a:rPr>
                        <a:t>Command</a:t>
                      </a:r>
                      <a:endParaRPr b="1" sz="1200">
                        <a:latin typeface="Times"/>
                        <a:ea typeface="Times"/>
                        <a:cs typeface="Times"/>
                        <a:sym typeface="Times"/>
                      </a:endParaRPr>
                    </a:p>
                  </a:txBody>
                  <a:tcPr marT="91425" marB="91425" marR="91425" marL="91425"/>
                </a:tc>
                <a:tc>
                  <a:txBody>
                    <a:bodyPr/>
                    <a:lstStyle/>
                    <a:p>
                      <a:pPr indent="0" lvl="0" marL="0" rtl="0" algn="ctr">
                        <a:spcBef>
                          <a:spcPts val="0"/>
                        </a:spcBef>
                        <a:spcAft>
                          <a:spcPts val="0"/>
                        </a:spcAft>
                        <a:buNone/>
                      </a:pPr>
                      <a:r>
                        <a:rPr b="1" lang="en" sz="1200">
                          <a:latin typeface="Times"/>
                          <a:ea typeface="Times"/>
                          <a:cs typeface="Times"/>
                          <a:sym typeface="Times"/>
                        </a:rPr>
                        <a:t>Description</a:t>
                      </a:r>
                      <a:endParaRPr b="1" sz="1200">
                        <a:latin typeface="Times"/>
                        <a:ea typeface="Times"/>
                        <a:cs typeface="Times"/>
                        <a:sym typeface="Times"/>
                      </a:endParaRPr>
                    </a:p>
                  </a:txBody>
                  <a:tcPr marT="91425" marB="91425" marR="91425" marL="91425"/>
                </a:tc>
              </a:tr>
              <a:tr h="420650">
                <a:tc>
                  <a:txBody>
                    <a:bodyPr/>
                    <a:lstStyle/>
                    <a:p>
                      <a:pPr indent="0" lvl="0" marL="0" rtl="0" algn="l">
                        <a:spcBef>
                          <a:spcPts val="0"/>
                        </a:spcBef>
                        <a:spcAft>
                          <a:spcPts val="0"/>
                        </a:spcAft>
                        <a:buNone/>
                      </a:pPr>
                      <a:r>
                        <a:rPr lang="en" sz="1200">
                          <a:latin typeface="Times"/>
                          <a:ea typeface="Times"/>
                          <a:cs typeface="Times"/>
                          <a:sym typeface="Times"/>
                        </a:rPr>
                        <a:t>git fetch --all</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Fetch all remotes.</a:t>
                      </a:r>
                      <a:endParaRPr sz="1200">
                        <a:latin typeface="Times"/>
                        <a:ea typeface="Times"/>
                        <a:cs typeface="Times"/>
                        <a:sym typeface="Times"/>
                      </a:endParaRPr>
                    </a:p>
                  </a:txBody>
                  <a:tcPr marT="91425" marB="91425" marR="91425" marL="91425"/>
                </a:tc>
              </a:tr>
              <a:tr h="526275">
                <a:tc>
                  <a:txBody>
                    <a:bodyPr/>
                    <a:lstStyle/>
                    <a:p>
                      <a:pPr indent="0" lvl="0" marL="0" rtl="0" algn="l">
                        <a:spcBef>
                          <a:spcPts val="0"/>
                        </a:spcBef>
                        <a:spcAft>
                          <a:spcPts val="0"/>
                        </a:spcAft>
                        <a:buNone/>
                      </a:pPr>
                      <a:r>
                        <a:rPr lang="en" sz="1200">
                          <a:latin typeface="Times"/>
                          <a:ea typeface="Times"/>
                          <a:cs typeface="Times"/>
                          <a:sym typeface="Times"/>
                        </a:rPr>
                        <a:t>git fetch --append </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Append ref names and object names of fetched refs to existing contents of .git/FETCH_HEAD. If not this old data in .git/FETCH_HEAD will be overwritten.</a:t>
                      </a:r>
                      <a:endParaRPr sz="1200">
                        <a:latin typeface="Times"/>
                        <a:ea typeface="Times"/>
                        <a:cs typeface="Times"/>
                        <a:sym typeface="Times"/>
                      </a:endParaRPr>
                    </a:p>
                  </a:txBody>
                  <a:tcPr marT="91425" marB="91425" marR="91425" marL="91425"/>
                </a:tc>
              </a:tr>
              <a:tr h="526275">
                <a:tc>
                  <a:txBody>
                    <a:bodyPr/>
                    <a:lstStyle/>
                    <a:p>
                      <a:pPr indent="0" lvl="0" marL="0" rtl="0" algn="l">
                        <a:spcBef>
                          <a:spcPts val="0"/>
                        </a:spcBef>
                        <a:spcAft>
                          <a:spcPts val="0"/>
                        </a:spcAft>
                        <a:buNone/>
                      </a:pPr>
                      <a:r>
                        <a:rPr lang="en" sz="1200">
                          <a:latin typeface="Times"/>
                          <a:ea typeface="Times"/>
                          <a:cs typeface="Times"/>
                          <a:sym typeface="Times"/>
                        </a:rPr>
                        <a:t>git fetch --force </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This overrides the check when git fetch is used with &lt;src&gt;:&lt;dst&gt; and it refuses to update the local branch.</a:t>
                      </a:r>
                      <a:endParaRPr sz="1200">
                        <a:latin typeface="Times"/>
                        <a:ea typeface="Times"/>
                        <a:cs typeface="Times"/>
                        <a:sym typeface="Times"/>
                      </a:endParaRPr>
                    </a:p>
                  </a:txBody>
                  <a:tcPr marT="91425" marB="91425" marR="91425" marL="91425"/>
                </a:tc>
              </a:tr>
              <a:tr h="526275">
                <a:tc>
                  <a:txBody>
                    <a:bodyPr/>
                    <a:lstStyle/>
                    <a:p>
                      <a:pPr indent="0" lvl="0" marL="0" rtl="0" algn="l">
                        <a:spcBef>
                          <a:spcPts val="0"/>
                        </a:spcBef>
                        <a:spcAft>
                          <a:spcPts val="0"/>
                        </a:spcAft>
                        <a:buNone/>
                      </a:pPr>
                      <a:r>
                        <a:rPr lang="en" sz="1200">
                          <a:latin typeface="Times"/>
                          <a:ea typeface="Times"/>
                          <a:cs typeface="Times"/>
                          <a:sym typeface="Times"/>
                        </a:rPr>
                        <a:t>git fetch --dry-run</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This will perform a demo run of the command.</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 It will output examples of actions it will take during fetch but won’t apply them.</a:t>
                      </a:r>
                      <a:endParaRPr sz="1200">
                        <a:latin typeface="Times"/>
                        <a:ea typeface="Times"/>
                        <a:cs typeface="Times"/>
                        <a:sym typeface="Times"/>
                      </a:endParaRPr>
                    </a:p>
                  </a:txBody>
                  <a:tcPr marT="91425" marB="91425" marR="91425" marL="91425"/>
                </a:tc>
              </a:tr>
              <a:tr h="526275">
                <a:tc>
                  <a:txBody>
                    <a:bodyPr/>
                    <a:lstStyle/>
                    <a:p>
                      <a:pPr indent="0" lvl="0" marL="0" rtl="0" algn="l">
                        <a:spcBef>
                          <a:spcPts val="0"/>
                        </a:spcBef>
                        <a:spcAft>
                          <a:spcPts val="0"/>
                        </a:spcAft>
                        <a:buNone/>
                      </a:pPr>
                      <a:r>
                        <a:rPr lang="en" sz="1200">
                          <a:latin typeface="Times"/>
                          <a:ea typeface="Times"/>
                          <a:cs typeface="Times"/>
                          <a:sym typeface="Times"/>
                        </a:rPr>
                        <a:t>git fetch &lt;remote&gt;</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Fetch all of the branches from repository. </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This also downloads all of the required commits and files from the other repository.</a:t>
                      </a:r>
                      <a:endParaRPr sz="1200">
                        <a:latin typeface="Times"/>
                        <a:ea typeface="Times"/>
                        <a:cs typeface="Times"/>
                        <a:sym typeface="Times"/>
                      </a:endParaRPr>
                    </a:p>
                  </a:txBody>
                  <a:tcPr marT="91425" marB="91425" marR="91425" marL="91425"/>
                </a:tc>
              </a:tr>
              <a:tr h="526275">
                <a:tc>
                  <a:txBody>
                    <a:bodyPr/>
                    <a:lstStyle/>
                    <a:p>
                      <a:pPr indent="0" lvl="0" marL="0" rtl="0" algn="l">
                        <a:spcBef>
                          <a:spcPts val="0"/>
                        </a:spcBef>
                        <a:spcAft>
                          <a:spcPts val="0"/>
                        </a:spcAft>
                        <a:buNone/>
                      </a:pPr>
                      <a:r>
                        <a:rPr lang="en" sz="1200">
                          <a:latin typeface="Times"/>
                          <a:ea typeface="Times"/>
                          <a:cs typeface="Times"/>
                          <a:sym typeface="Times"/>
                        </a:rPr>
                        <a:t>git fetch &lt;remote&gt;&lt;branch&gt;</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Fetch specific branch from repository. </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This also downloads all of the required commits and files from the other repository.</a:t>
                      </a:r>
                      <a:endParaRPr sz="1200">
                        <a:latin typeface="Times"/>
                        <a:ea typeface="Times"/>
                        <a:cs typeface="Times"/>
                        <a:sym typeface="Time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fetch vs git pull</a:t>
            </a:r>
            <a:endParaRPr/>
          </a:p>
        </p:txBody>
      </p:sp>
      <p:graphicFrame>
        <p:nvGraphicFramePr>
          <p:cNvPr id="126" name="Google Shape;126;p21"/>
          <p:cNvGraphicFramePr/>
          <p:nvPr/>
        </p:nvGraphicFramePr>
        <p:xfrm>
          <a:off x="947475" y="1448475"/>
          <a:ext cx="3000000" cy="3000000"/>
        </p:xfrm>
        <a:graphic>
          <a:graphicData uri="http://schemas.openxmlformats.org/drawingml/2006/table">
            <a:tbl>
              <a:tblPr>
                <a:noFill/>
                <a:tableStyleId>{A49B0552-35ED-4604-B9B6-183BD3DF7D0E}</a:tableStyleId>
              </a:tblPr>
              <a:tblGrid>
                <a:gridCol w="3629550"/>
                <a:gridCol w="3619500"/>
              </a:tblGrid>
              <a:tr h="506575">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a:t>
                      </a:r>
                      <a:r>
                        <a:rPr b="1" lang="en" sz="1200">
                          <a:latin typeface="Times New Roman"/>
                          <a:ea typeface="Times New Roman"/>
                          <a:cs typeface="Times New Roman"/>
                          <a:sym typeface="Times New Roman"/>
                        </a:rPr>
                        <a:t>it fetch</a:t>
                      </a:r>
                      <a:endParaRPr b="1" sz="1200">
                        <a:latin typeface="Times New Roman"/>
                        <a:ea typeface="Times New Roman"/>
                        <a:cs typeface="Times New Roman"/>
                        <a:sym typeface="Times New Roman"/>
                      </a:endParaRPr>
                    </a:p>
                  </a:txBody>
                  <a:tcPr marT="91425" marB="91425" marR="91425" marL="91425">
                    <a:solidFill>
                      <a:srgbClr val="CCCCCC"/>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a:t>
                      </a:r>
                      <a:r>
                        <a:rPr b="1" lang="en" sz="1200">
                          <a:latin typeface="Times New Roman"/>
                          <a:ea typeface="Times New Roman"/>
                          <a:cs typeface="Times New Roman"/>
                          <a:sym typeface="Times New Roman"/>
                        </a:rPr>
                        <a:t>it pull</a:t>
                      </a:r>
                      <a:endParaRPr b="1" sz="1200">
                        <a:latin typeface="Times New Roman"/>
                        <a:ea typeface="Times New Roman"/>
                        <a:cs typeface="Times New Roman"/>
                        <a:sym typeface="Times New Roman"/>
                      </a:endParaRPr>
                    </a:p>
                  </a:txBody>
                  <a:tcPr marT="91425" marB="91425" marR="91425" marL="91425">
                    <a:solidFill>
                      <a:srgbClr val="CCCCCC"/>
                    </a:solidFill>
                  </a:tcPr>
                </a:tc>
              </a:tr>
              <a:tr h="50657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It downloads only new data from a remote repository (no changes are made in the local repository).</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It downloads latest changes from the remote repository and automatically merge those changes in the local repository.</a:t>
                      </a:r>
                      <a:endParaRPr sz="1200">
                        <a:latin typeface="Times New Roman"/>
                        <a:ea typeface="Times New Roman"/>
                        <a:cs typeface="Times New Roman"/>
                        <a:sym typeface="Times New Roman"/>
                      </a:endParaRPr>
                    </a:p>
                  </a:txBody>
                  <a:tcPr marT="91425" marB="91425" marR="91425" marL="91425"/>
                </a:tc>
              </a:tr>
              <a:tr h="50657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It never changes your data.</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It manipulates your data.</a:t>
                      </a:r>
                      <a:endParaRPr sz="1200">
                        <a:latin typeface="Times New Roman"/>
                        <a:ea typeface="Times New Roman"/>
                        <a:cs typeface="Times New Roman"/>
                        <a:sym typeface="Times New Roman"/>
                      </a:endParaRPr>
                    </a:p>
                  </a:txBody>
                  <a:tcPr marT="91425" marB="91425" marR="91425" marL="91425"/>
                </a:tc>
              </a:tr>
              <a:tr h="50657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It protects your code from merge conflict.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There are chances of merge conflict while using git pull.</a:t>
                      </a:r>
                      <a:endParaRPr sz="1200">
                        <a:latin typeface="Times New Roman"/>
                        <a:ea typeface="Times New Roman"/>
                        <a:cs typeface="Times New Roman"/>
                        <a:sym typeface="Times New Roman"/>
                      </a:endParaRPr>
                    </a:p>
                  </a:txBody>
                  <a:tcPr marT="91425" marB="91425" marR="91425" marL="91425"/>
                </a:tc>
              </a:tr>
              <a:tr h="50657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It is a simple command.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It is similar to git fetch followed by git merge.</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