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33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C2CB-DD26-47E8-949E-2E1BFBEFC3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C16634-FDE4-411B-81CF-614D42AA29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2641C8-6D5D-463A-A89D-C03C172E2329}"/>
              </a:ext>
            </a:extLst>
          </p:cNvPr>
          <p:cNvSpPr>
            <a:spLocks noGrp="1"/>
          </p:cNvSpPr>
          <p:nvPr>
            <p:ph type="dt" sz="half" idx="10"/>
          </p:nvPr>
        </p:nvSpPr>
        <p:spPr/>
        <p:txBody>
          <a:bodyPr/>
          <a:lstStyle/>
          <a:p>
            <a:fld id="{910E1AA7-1B99-4E92-85B5-AF022F878685}" type="datetimeFigureOut">
              <a:rPr lang="en-IN" smtClean="0"/>
              <a:t>01-08-2021</a:t>
            </a:fld>
            <a:endParaRPr lang="en-IN"/>
          </a:p>
        </p:txBody>
      </p:sp>
      <p:sp>
        <p:nvSpPr>
          <p:cNvPr id="5" name="Footer Placeholder 4">
            <a:extLst>
              <a:ext uri="{FF2B5EF4-FFF2-40B4-BE49-F238E27FC236}">
                <a16:creationId xmlns:a16="http://schemas.microsoft.com/office/drawing/2014/main" id="{3A7A5155-D824-4C5D-83D6-BC8885E796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B5A8FA-13AA-44CF-A4DB-EAF932C367A5}"/>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345733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BA36-FD6B-433D-9225-1FC5D2BF29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063600-F25B-4A62-B3F7-71C4ED31DA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8E96E0-AB70-4DEB-B477-132A6176B384}"/>
              </a:ext>
            </a:extLst>
          </p:cNvPr>
          <p:cNvSpPr>
            <a:spLocks noGrp="1"/>
          </p:cNvSpPr>
          <p:nvPr>
            <p:ph type="dt" sz="half" idx="10"/>
          </p:nvPr>
        </p:nvSpPr>
        <p:spPr/>
        <p:txBody>
          <a:bodyPr/>
          <a:lstStyle/>
          <a:p>
            <a:fld id="{910E1AA7-1B99-4E92-85B5-AF022F878685}" type="datetimeFigureOut">
              <a:rPr lang="en-IN" smtClean="0"/>
              <a:t>01-08-2021</a:t>
            </a:fld>
            <a:endParaRPr lang="en-IN"/>
          </a:p>
        </p:txBody>
      </p:sp>
      <p:sp>
        <p:nvSpPr>
          <p:cNvPr id="5" name="Footer Placeholder 4">
            <a:extLst>
              <a:ext uri="{FF2B5EF4-FFF2-40B4-BE49-F238E27FC236}">
                <a16:creationId xmlns:a16="http://schemas.microsoft.com/office/drawing/2014/main" id="{5E0E6063-E9D2-4F84-A6A6-0E676AFA3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9D8FDD-9D41-461B-8FBB-E14764083DAC}"/>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225136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84E6B8-68A2-4060-BA44-000B06708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62B4E8-3135-42A0-92B8-EA1ECA138D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8B948-351C-4C9B-859E-D4C62FD1A0C8}"/>
              </a:ext>
            </a:extLst>
          </p:cNvPr>
          <p:cNvSpPr>
            <a:spLocks noGrp="1"/>
          </p:cNvSpPr>
          <p:nvPr>
            <p:ph type="dt" sz="half" idx="10"/>
          </p:nvPr>
        </p:nvSpPr>
        <p:spPr/>
        <p:txBody>
          <a:bodyPr/>
          <a:lstStyle/>
          <a:p>
            <a:fld id="{910E1AA7-1B99-4E92-85B5-AF022F878685}" type="datetimeFigureOut">
              <a:rPr lang="en-IN" smtClean="0"/>
              <a:t>01-08-2021</a:t>
            </a:fld>
            <a:endParaRPr lang="en-IN"/>
          </a:p>
        </p:txBody>
      </p:sp>
      <p:sp>
        <p:nvSpPr>
          <p:cNvPr id="5" name="Footer Placeholder 4">
            <a:extLst>
              <a:ext uri="{FF2B5EF4-FFF2-40B4-BE49-F238E27FC236}">
                <a16:creationId xmlns:a16="http://schemas.microsoft.com/office/drawing/2014/main" id="{7B325C1C-5E8C-4D1C-B779-83B7693E80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E7A31-4771-428D-A215-D0E81FB0CE9C}"/>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203191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9C93-0B63-4D70-9EBB-4ADD445944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FD6695-DD8B-45E2-9EB8-0BC58ABE1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1FD64-64A0-4D5C-9151-F986C3B58F21}"/>
              </a:ext>
            </a:extLst>
          </p:cNvPr>
          <p:cNvSpPr>
            <a:spLocks noGrp="1"/>
          </p:cNvSpPr>
          <p:nvPr>
            <p:ph type="dt" sz="half" idx="10"/>
          </p:nvPr>
        </p:nvSpPr>
        <p:spPr/>
        <p:txBody>
          <a:bodyPr/>
          <a:lstStyle/>
          <a:p>
            <a:fld id="{910E1AA7-1B99-4E92-85B5-AF022F878685}" type="datetimeFigureOut">
              <a:rPr lang="en-IN" smtClean="0"/>
              <a:t>01-08-2021</a:t>
            </a:fld>
            <a:endParaRPr lang="en-IN"/>
          </a:p>
        </p:txBody>
      </p:sp>
      <p:sp>
        <p:nvSpPr>
          <p:cNvPr id="5" name="Footer Placeholder 4">
            <a:extLst>
              <a:ext uri="{FF2B5EF4-FFF2-40B4-BE49-F238E27FC236}">
                <a16:creationId xmlns:a16="http://schemas.microsoft.com/office/drawing/2014/main" id="{8F3045A3-9599-4A3D-B2F6-4A29DB2612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E65FE2-F1A5-41FC-8D6E-867C3EF61B9F}"/>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237871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50D5-A537-423B-BE0A-C9271A1E1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3F7A4F-B0FD-47B0-A120-DA4383A72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817EC-D0AA-4A10-9E3C-258ED23C2349}"/>
              </a:ext>
            </a:extLst>
          </p:cNvPr>
          <p:cNvSpPr>
            <a:spLocks noGrp="1"/>
          </p:cNvSpPr>
          <p:nvPr>
            <p:ph type="dt" sz="half" idx="10"/>
          </p:nvPr>
        </p:nvSpPr>
        <p:spPr/>
        <p:txBody>
          <a:bodyPr/>
          <a:lstStyle/>
          <a:p>
            <a:fld id="{910E1AA7-1B99-4E92-85B5-AF022F878685}" type="datetimeFigureOut">
              <a:rPr lang="en-IN" smtClean="0"/>
              <a:t>01-08-2021</a:t>
            </a:fld>
            <a:endParaRPr lang="en-IN"/>
          </a:p>
        </p:txBody>
      </p:sp>
      <p:sp>
        <p:nvSpPr>
          <p:cNvPr id="5" name="Footer Placeholder 4">
            <a:extLst>
              <a:ext uri="{FF2B5EF4-FFF2-40B4-BE49-F238E27FC236}">
                <a16:creationId xmlns:a16="http://schemas.microsoft.com/office/drawing/2014/main" id="{48FC24BA-11AD-4375-8B0D-EE3AD32343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E1EE45-CE43-4A56-A562-E0BF0A042D5A}"/>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3234385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F859-4B6E-4928-BF75-CB612FBF8D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4B54B-57CD-429D-9FF4-3F818A5892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3AF0C5-CC86-4F04-B7F6-F1C0EA1EA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51AE2-8B61-4108-B1BD-21EDF31E4841}"/>
              </a:ext>
            </a:extLst>
          </p:cNvPr>
          <p:cNvSpPr>
            <a:spLocks noGrp="1"/>
          </p:cNvSpPr>
          <p:nvPr>
            <p:ph type="dt" sz="half" idx="10"/>
          </p:nvPr>
        </p:nvSpPr>
        <p:spPr/>
        <p:txBody>
          <a:bodyPr/>
          <a:lstStyle/>
          <a:p>
            <a:fld id="{910E1AA7-1B99-4E92-85B5-AF022F878685}" type="datetimeFigureOut">
              <a:rPr lang="en-IN" smtClean="0"/>
              <a:t>01-08-2021</a:t>
            </a:fld>
            <a:endParaRPr lang="en-IN"/>
          </a:p>
        </p:txBody>
      </p:sp>
      <p:sp>
        <p:nvSpPr>
          <p:cNvPr id="6" name="Footer Placeholder 5">
            <a:extLst>
              <a:ext uri="{FF2B5EF4-FFF2-40B4-BE49-F238E27FC236}">
                <a16:creationId xmlns:a16="http://schemas.microsoft.com/office/drawing/2014/main" id="{5F304041-510A-4A39-9E68-E2440686F7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EE2ACE-5B03-40F7-B74E-F855AEB14F40}"/>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4184867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C4E6-DB19-4FB6-A58F-92F3300819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E3549A-4306-4169-9686-A5A25A3F0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5FB1E7-EBD5-439F-ABE3-BF591EA2E8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97EE7A-E446-4B4F-8FA1-4CE4B11E08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4BD3FE-8F24-4A46-A98A-857A7003B3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BA7B61-08C8-4E24-AA82-C8CBFDC8D13F}"/>
              </a:ext>
            </a:extLst>
          </p:cNvPr>
          <p:cNvSpPr>
            <a:spLocks noGrp="1"/>
          </p:cNvSpPr>
          <p:nvPr>
            <p:ph type="dt" sz="half" idx="10"/>
          </p:nvPr>
        </p:nvSpPr>
        <p:spPr/>
        <p:txBody>
          <a:bodyPr/>
          <a:lstStyle/>
          <a:p>
            <a:fld id="{910E1AA7-1B99-4E92-85B5-AF022F878685}" type="datetimeFigureOut">
              <a:rPr lang="en-IN" smtClean="0"/>
              <a:t>01-08-2021</a:t>
            </a:fld>
            <a:endParaRPr lang="en-IN"/>
          </a:p>
        </p:txBody>
      </p:sp>
      <p:sp>
        <p:nvSpPr>
          <p:cNvPr id="8" name="Footer Placeholder 7">
            <a:extLst>
              <a:ext uri="{FF2B5EF4-FFF2-40B4-BE49-F238E27FC236}">
                <a16:creationId xmlns:a16="http://schemas.microsoft.com/office/drawing/2014/main" id="{6BAB265B-2A88-4C64-88F1-01B1B86F91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0CC86D-3A7E-4AF1-8B8A-4310C1139387}"/>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9148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4EEA-6BD9-4FF4-A494-96926B0CC4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F79405-38F2-413A-AED3-5A232A98F615}"/>
              </a:ext>
            </a:extLst>
          </p:cNvPr>
          <p:cNvSpPr>
            <a:spLocks noGrp="1"/>
          </p:cNvSpPr>
          <p:nvPr>
            <p:ph type="dt" sz="half" idx="10"/>
          </p:nvPr>
        </p:nvSpPr>
        <p:spPr/>
        <p:txBody>
          <a:bodyPr/>
          <a:lstStyle/>
          <a:p>
            <a:fld id="{910E1AA7-1B99-4E92-85B5-AF022F878685}" type="datetimeFigureOut">
              <a:rPr lang="en-IN" smtClean="0"/>
              <a:t>01-08-2021</a:t>
            </a:fld>
            <a:endParaRPr lang="en-IN"/>
          </a:p>
        </p:txBody>
      </p:sp>
      <p:sp>
        <p:nvSpPr>
          <p:cNvPr id="4" name="Footer Placeholder 3">
            <a:extLst>
              <a:ext uri="{FF2B5EF4-FFF2-40B4-BE49-F238E27FC236}">
                <a16:creationId xmlns:a16="http://schemas.microsoft.com/office/drawing/2014/main" id="{61DE2445-5A85-466F-8E78-9B69F36C47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B622C7-6E00-40D9-8409-DE7B03657A5C}"/>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268802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27A64-6A29-490E-B0D5-9DD02D25DCE1}"/>
              </a:ext>
            </a:extLst>
          </p:cNvPr>
          <p:cNvSpPr>
            <a:spLocks noGrp="1"/>
          </p:cNvSpPr>
          <p:nvPr>
            <p:ph type="dt" sz="half" idx="10"/>
          </p:nvPr>
        </p:nvSpPr>
        <p:spPr/>
        <p:txBody>
          <a:bodyPr/>
          <a:lstStyle/>
          <a:p>
            <a:fld id="{910E1AA7-1B99-4E92-85B5-AF022F878685}" type="datetimeFigureOut">
              <a:rPr lang="en-IN" smtClean="0"/>
              <a:t>01-08-2021</a:t>
            </a:fld>
            <a:endParaRPr lang="en-IN"/>
          </a:p>
        </p:txBody>
      </p:sp>
      <p:sp>
        <p:nvSpPr>
          <p:cNvPr id="3" name="Footer Placeholder 2">
            <a:extLst>
              <a:ext uri="{FF2B5EF4-FFF2-40B4-BE49-F238E27FC236}">
                <a16:creationId xmlns:a16="http://schemas.microsoft.com/office/drawing/2014/main" id="{124D2862-BD66-4DB6-AF5A-58247E51BC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5E3931-08FB-4355-A032-CE3CD42D1025}"/>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244784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8360-720C-4E82-B7D5-F976047F8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74EF66-17A6-40C3-A414-2AEDEDE48C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8EBFBC-BD88-474F-88C3-0DFC314DD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31A6E-A01F-405E-A4D3-F92037F54598}"/>
              </a:ext>
            </a:extLst>
          </p:cNvPr>
          <p:cNvSpPr>
            <a:spLocks noGrp="1"/>
          </p:cNvSpPr>
          <p:nvPr>
            <p:ph type="dt" sz="half" idx="10"/>
          </p:nvPr>
        </p:nvSpPr>
        <p:spPr/>
        <p:txBody>
          <a:bodyPr/>
          <a:lstStyle/>
          <a:p>
            <a:fld id="{910E1AA7-1B99-4E92-85B5-AF022F878685}" type="datetimeFigureOut">
              <a:rPr lang="en-IN" smtClean="0"/>
              <a:t>01-08-2021</a:t>
            </a:fld>
            <a:endParaRPr lang="en-IN"/>
          </a:p>
        </p:txBody>
      </p:sp>
      <p:sp>
        <p:nvSpPr>
          <p:cNvPr id="6" name="Footer Placeholder 5">
            <a:extLst>
              <a:ext uri="{FF2B5EF4-FFF2-40B4-BE49-F238E27FC236}">
                <a16:creationId xmlns:a16="http://schemas.microsoft.com/office/drawing/2014/main" id="{CCBEA659-51CC-48C8-A6BD-739319ABFC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5ABC10-37B8-488B-AEAB-9AEA1DEA5BED}"/>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89978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6662-D6E3-44D3-8030-3AE8F5B65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EBF317-D164-41D1-B03A-9730A0EDA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52EB9A-478F-41AD-91B3-33EFA1B25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9E6E1-DEAC-43C7-A60B-CC09C3409313}"/>
              </a:ext>
            </a:extLst>
          </p:cNvPr>
          <p:cNvSpPr>
            <a:spLocks noGrp="1"/>
          </p:cNvSpPr>
          <p:nvPr>
            <p:ph type="dt" sz="half" idx="10"/>
          </p:nvPr>
        </p:nvSpPr>
        <p:spPr/>
        <p:txBody>
          <a:bodyPr/>
          <a:lstStyle/>
          <a:p>
            <a:fld id="{910E1AA7-1B99-4E92-85B5-AF022F878685}" type="datetimeFigureOut">
              <a:rPr lang="en-IN" smtClean="0"/>
              <a:t>01-08-2021</a:t>
            </a:fld>
            <a:endParaRPr lang="en-IN"/>
          </a:p>
        </p:txBody>
      </p:sp>
      <p:sp>
        <p:nvSpPr>
          <p:cNvPr id="6" name="Footer Placeholder 5">
            <a:extLst>
              <a:ext uri="{FF2B5EF4-FFF2-40B4-BE49-F238E27FC236}">
                <a16:creationId xmlns:a16="http://schemas.microsoft.com/office/drawing/2014/main" id="{D0BAE1BF-6E22-46F8-9FB3-C7C76C70C3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DC5650-6DE2-4647-A83F-70EA22641AFB}"/>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237473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8A1D98-AC08-4F26-9677-321AFBF84D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A76638-D560-486F-8C57-9AD9EE1EC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500BD0-96ED-4331-BBE7-E28FE9E906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E1AA7-1B99-4E92-85B5-AF022F878685}" type="datetimeFigureOut">
              <a:rPr lang="en-IN" smtClean="0"/>
              <a:t>01-08-2021</a:t>
            </a:fld>
            <a:endParaRPr lang="en-IN"/>
          </a:p>
        </p:txBody>
      </p:sp>
      <p:sp>
        <p:nvSpPr>
          <p:cNvPr id="5" name="Footer Placeholder 4">
            <a:extLst>
              <a:ext uri="{FF2B5EF4-FFF2-40B4-BE49-F238E27FC236}">
                <a16:creationId xmlns:a16="http://schemas.microsoft.com/office/drawing/2014/main" id="{B6040511-549C-4A8F-811E-05E44C95F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B40EB5-C399-4F64-8C8F-4A78728FC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4E009-893C-43FA-8DDE-35BF802D0EAA}" type="slidenum">
              <a:rPr lang="en-IN" smtClean="0"/>
              <a:t>‹#›</a:t>
            </a:fld>
            <a:endParaRPr lang="en-IN"/>
          </a:p>
        </p:txBody>
      </p:sp>
    </p:spTree>
    <p:extLst>
      <p:ext uri="{BB962C8B-B14F-4D97-AF65-F5344CB8AC3E}">
        <p14:creationId xmlns:p14="http://schemas.microsoft.com/office/powerpoint/2010/main" val="2478570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Task2.pptx"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venafi.com/education-center/ssl/common-ssl-attacks" TargetMode="External"/><Relationship Id="rId2" Type="http://schemas.openxmlformats.org/officeDocument/2006/relationships/hyperlink" Target="https://www.cvedetails.com/vulnerability-list.php?vendor_id=217&amp;product_id=0&amp;version_id=0&amp;page=1&amp;hasexp=0&amp;opdos=0&amp;opec=0&amp;opov=0&amp;opcsrf=0&amp;opgpriv=0&amp;opsqli=0&amp;opxss=0&amp;opdirt=0&amp;opmemc=0&amp;ophttprs=0&amp;opbyp=0&amp;opfileinc=0&amp;opginf=0&amp;cvssscoremin=0&amp;cvssscoremax=0&amp;year=0&amp;cweid=0&amp;order=1&amp;trc=203&amp;sha=d709ee3c0dc47c3827b5990023842398148d082b"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632-9F7B-4377-8528-F48D495E563B}"/>
              </a:ext>
            </a:extLst>
          </p:cNvPr>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effectLst>
            <a:outerShdw blurRad="50800" dist="38100" dir="5400000" algn="t" rotWithShape="0">
              <a:prstClr val="black">
                <a:alpha val="40000"/>
              </a:prstClr>
            </a:outerShdw>
          </a:effectLst>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rPr>
              <a:t>				</a:t>
            </a:r>
            <a:r>
              <a:rPr lang="en-US" b="1" dirty="0">
                <a:ln w="19050">
                  <a:solidFill>
                    <a:srgbClr val="FF0000"/>
                  </a:solidFill>
                </a:ln>
              </a:rPr>
              <a:t>     </a:t>
            </a:r>
            <a:r>
              <a:rPr lang="en-US" b="1" dirty="0">
                <a:ln w="19050">
                  <a:solidFill>
                    <a:schemeClr val="tx1"/>
                  </a:solidFill>
                </a:ln>
              </a:rPr>
              <a:t>TASK 2</a:t>
            </a:r>
            <a:endParaRPr lang="en-IN" b="1" dirty="0">
              <a:ln w="19050">
                <a:solidFill>
                  <a:schemeClr val="tx1"/>
                </a:solidFill>
              </a:ln>
            </a:endParaRPr>
          </a:p>
        </p:txBody>
      </p:sp>
      <p:sp>
        <p:nvSpPr>
          <p:cNvPr id="4" name="TextBox 3">
            <a:extLst>
              <a:ext uri="{FF2B5EF4-FFF2-40B4-BE49-F238E27FC236}">
                <a16:creationId xmlns:a16="http://schemas.microsoft.com/office/drawing/2014/main" id="{30A0CA43-FAA8-4BF1-A794-779447C70069}"/>
              </a:ext>
            </a:extLst>
          </p:cNvPr>
          <p:cNvSpPr txBox="1"/>
          <p:nvPr/>
        </p:nvSpPr>
        <p:spPr>
          <a:xfrm>
            <a:off x="239696" y="1908699"/>
            <a:ext cx="6383045" cy="2462213"/>
          </a:xfrm>
          <a:prstGeom prst="rect">
            <a:avLst/>
          </a:prstGeom>
          <a:noFill/>
        </p:spPr>
        <p:txBody>
          <a:bodyPr wrap="square" rtlCol="0">
            <a:spAutoFit/>
          </a:bodyPr>
          <a:lstStyle/>
          <a:p>
            <a:pPr marL="342900" indent="-342900" algn="l">
              <a:buFont typeface="Wingdings" panose="05000000000000000000" pitchFamily="2" charset="2"/>
              <a:buChar char="Ø"/>
            </a:pPr>
            <a:r>
              <a:rPr lang="en-US" sz="2000" b="1" dirty="0">
                <a:solidFill>
                  <a:schemeClr val="accent1">
                    <a:lumMod val="75000"/>
                  </a:schemeClr>
                </a:solidFill>
              </a:rPr>
              <a:t>Task To Do: </a:t>
            </a:r>
            <a:r>
              <a:rPr lang="en-US" sz="1600" b="0" i="0" u="none" strike="noStrike" baseline="0" dirty="0">
                <a:latin typeface="ArialMT"/>
              </a:rPr>
              <a:t>We have set up a real life-like web application in the form of an online bank portal. Your task is to test this website and find all possible vulnerabilities and loopholes in it. To do so you can use the automatic vulnerabilities scanner “</a:t>
            </a:r>
            <a:r>
              <a:rPr lang="en-US" sz="1600" b="0" i="0" u="none" strike="noStrike" baseline="0" dirty="0" err="1">
                <a:latin typeface="ArialMT"/>
              </a:rPr>
              <a:t>Netsparker</a:t>
            </a:r>
            <a:r>
              <a:rPr lang="en-US" sz="1600" b="0" i="0" u="none" strike="noStrike" baseline="0" dirty="0">
                <a:latin typeface="ArialMT"/>
              </a:rPr>
              <a:t>” which was taught to you in the session of Automatic Vulnerability Scanner.</a:t>
            </a:r>
          </a:p>
          <a:p>
            <a:pPr marL="342900" indent="-342900" algn="l">
              <a:buFont typeface="Wingdings" panose="05000000000000000000" pitchFamily="2" charset="2"/>
              <a:buChar char="Ø"/>
            </a:pPr>
            <a:r>
              <a:rPr lang="en-US" sz="1600" b="0" i="0" u="none" strike="noStrike" baseline="0" dirty="0">
                <a:latin typeface="ArialMT"/>
              </a:rPr>
              <a:t>You have to find 3 critical vulnerabilities. No matter if they are taught to you or not.</a:t>
            </a:r>
            <a:r>
              <a:rPr lang="en-US" sz="1600" dirty="0">
                <a:latin typeface="ArialMT"/>
              </a:rPr>
              <a:t> </a:t>
            </a:r>
            <a:r>
              <a:rPr lang="en-US" sz="1600" b="0" i="0" u="none" strike="noStrike" baseline="0" dirty="0">
                <a:latin typeface="ArialMT"/>
              </a:rPr>
              <a:t>Now just choose any 1 amongst that 3 and write a report in your own language.</a:t>
            </a:r>
            <a:endParaRPr lang="en-IN" sz="1600" dirty="0"/>
          </a:p>
        </p:txBody>
      </p:sp>
    </p:spTree>
    <p:extLst>
      <p:ext uri="{BB962C8B-B14F-4D97-AF65-F5344CB8AC3E}">
        <p14:creationId xmlns:p14="http://schemas.microsoft.com/office/powerpoint/2010/main" val="127434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77C0-8C06-4A87-AE21-84E2E1D467F6}"/>
              </a:ext>
            </a:extLst>
          </p:cNvPr>
          <p:cNvSpPr>
            <a:spLocks noGrp="1"/>
          </p:cNvSpPr>
          <p:nvPr>
            <p:ph type="title"/>
          </p:nvPr>
        </p:nvSpPr>
        <p:spPr>
          <a:xfrm>
            <a:off x="838200" y="365126"/>
            <a:ext cx="8545497" cy="842238"/>
          </a:xfrm>
        </p:spPr>
        <p:style>
          <a:lnRef idx="1">
            <a:schemeClr val="accent1"/>
          </a:lnRef>
          <a:fillRef idx="2">
            <a:schemeClr val="accent1"/>
          </a:fillRef>
          <a:effectRef idx="1">
            <a:schemeClr val="accent1"/>
          </a:effectRef>
          <a:fontRef idx="minor">
            <a:schemeClr val="dk1"/>
          </a:fontRef>
        </p:style>
        <p:txBody>
          <a:bodyPr>
            <a:normAutofit/>
          </a:bodyPr>
          <a:lstStyle/>
          <a:p>
            <a:pPr marL="571500" indent="-571500">
              <a:buFont typeface="Arial" panose="020B0604020202020204" pitchFamily="34" charset="0"/>
              <a:buChar char="•"/>
            </a:pPr>
            <a:r>
              <a:rPr lang="en-US" sz="3600" dirty="0">
                <a:ln w="0"/>
                <a:solidFill>
                  <a:schemeClr val="tx1"/>
                </a:solidFill>
                <a:effectLst>
                  <a:outerShdw blurRad="38100" dist="19050" dir="2700000" algn="tl" rotWithShape="0">
                    <a:schemeClr val="dk1">
                      <a:alpha val="40000"/>
                    </a:schemeClr>
                  </a:outerShdw>
                </a:effectLst>
              </a:rPr>
              <a:t>Found Vulnerabilities using </a:t>
            </a:r>
            <a:r>
              <a:rPr lang="en-US" sz="3600" dirty="0" err="1">
                <a:ln w="0"/>
                <a:solidFill>
                  <a:schemeClr val="tx1"/>
                </a:solidFill>
                <a:effectLst>
                  <a:outerShdw blurRad="38100" dist="19050" dir="2700000" algn="tl" rotWithShape="0">
                    <a:schemeClr val="dk1">
                      <a:alpha val="40000"/>
                    </a:schemeClr>
                  </a:outerShdw>
                </a:effectLst>
              </a:rPr>
              <a:t>Netsparker</a:t>
            </a:r>
            <a:r>
              <a:rPr lang="en-US" sz="3600" dirty="0">
                <a:ln w="0"/>
                <a:solidFill>
                  <a:schemeClr val="tx1"/>
                </a:solidFill>
                <a:effectLst>
                  <a:outerShdw blurRad="38100" dist="19050" dir="2700000" algn="tl" rotWithShape="0">
                    <a:schemeClr val="dk1">
                      <a:alpha val="40000"/>
                    </a:schemeClr>
                  </a:outerShdw>
                </a:effectLst>
              </a:rPr>
              <a:t> :</a:t>
            </a:r>
            <a:endParaRPr lang="en-IN" sz="360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68702D1F-A9EE-45A8-BEE6-0049C8CE5B29}"/>
              </a:ext>
            </a:extLst>
          </p:cNvPr>
          <p:cNvPicPr>
            <a:picLocks noChangeAspect="1"/>
          </p:cNvPicPr>
          <p:nvPr/>
        </p:nvPicPr>
        <p:blipFill>
          <a:blip r:embed="rId2"/>
          <a:stretch>
            <a:fillRect/>
          </a:stretch>
        </p:blipFill>
        <p:spPr>
          <a:xfrm>
            <a:off x="399494" y="1349406"/>
            <a:ext cx="11194743" cy="5508593"/>
          </a:xfrm>
          <a:prstGeom prst="rect">
            <a:avLst/>
          </a:prstGeom>
        </p:spPr>
      </p:pic>
    </p:spTree>
    <p:extLst>
      <p:ext uri="{BB962C8B-B14F-4D97-AF65-F5344CB8AC3E}">
        <p14:creationId xmlns:p14="http://schemas.microsoft.com/office/powerpoint/2010/main" val="371762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680F-9E12-4E09-A3C4-FB0CD0DF8BA0}"/>
              </a:ext>
            </a:extLst>
          </p:cNvPr>
          <p:cNvSpPr>
            <a:spLocks noGrp="1"/>
          </p:cNvSpPr>
          <p:nvPr>
            <p:ph type="title"/>
          </p:nvPr>
        </p:nvSpPr>
        <p:spPr>
          <a:xfrm>
            <a:off x="802689" y="870012"/>
            <a:ext cx="5456068" cy="861133"/>
          </a:xfrm>
        </p:spPr>
        <p:style>
          <a:lnRef idx="1">
            <a:schemeClr val="accent1"/>
          </a:lnRef>
          <a:fillRef idx="2">
            <a:schemeClr val="accent1"/>
          </a:fillRef>
          <a:effectRef idx="1">
            <a:schemeClr val="accent1"/>
          </a:effectRef>
          <a:fontRef idx="minor">
            <a:schemeClr val="dk1"/>
          </a:fontRef>
        </p:style>
        <p:txBody>
          <a:bodyPr>
            <a:normAutofit/>
          </a:bodyPr>
          <a:lstStyle/>
          <a:p>
            <a:pPr marL="457200" indent="-457200">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rPr>
              <a:t>Critical Vulnerabilities:</a:t>
            </a:r>
            <a:endParaRPr lang="en-IN" sz="320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8CC7663-6314-4E9F-8685-E06D90DEF28A}"/>
              </a:ext>
            </a:extLst>
          </p:cNvPr>
          <p:cNvSpPr txBox="1"/>
          <p:nvPr/>
        </p:nvSpPr>
        <p:spPr>
          <a:xfrm>
            <a:off x="975360" y="2133526"/>
            <a:ext cx="3672840" cy="2308324"/>
          </a:xfrm>
          <a:prstGeom prst="rect">
            <a:avLst/>
          </a:prstGeom>
          <a:noFill/>
        </p:spPr>
        <p:txBody>
          <a:bodyPr wrap="square" rtlCol="0">
            <a:spAutoFit/>
          </a:bodyPr>
          <a:lstStyle/>
          <a:p>
            <a:pPr marL="342900" indent="-342900">
              <a:buAutoNum type="arabicPeriod"/>
            </a:pPr>
            <a:r>
              <a:rPr lang="en-US" sz="2400" dirty="0">
                <a:solidFill>
                  <a:schemeClr val="accent2">
                    <a:lumMod val="75000"/>
                  </a:schemeClr>
                </a:solidFill>
              </a:rPr>
              <a:t>Out-of-date version (Open SSL).</a:t>
            </a:r>
          </a:p>
          <a:p>
            <a:pPr marL="342900" indent="-342900">
              <a:buAutoNum type="arabicPeriod"/>
            </a:pPr>
            <a:r>
              <a:rPr lang="en-IN" sz="2400" dirty="0">
                <a:solidFill>
                  <a:schemeClr val="accent2">
                    <a:lumMod val="75000"/>
                  </a:schemeClr>
                </a:solidFill>
              </a:rPr>
              <a:t>Out-of-date version (Apache).</a:t>
            </a:r>
          </a:p>
          <a:p>
            <a:pPr marL="342900" indent="-342900">
              <a:buAutoNum type="arabicPeriod"/>
            </a:pPr>
            <a:r>
              <a:rPr lang="en-IN" sz="2400" dirty="0">
                <a:solidFill>
                  <a:schemeClr val="accent2">
                    <a:lumMod val="75000"/>
                  </a:schemeClr>
                </a:solidFill>
              </a:rPr>
              <a:t>Out-of-date version (Tomcat).</a:t>
            </a:r>
          </a:p>
        </p:txBody>
      </p:sp>
    </p:spTree>
    <p:extLst>
      <p:ext uri="{BB962C8B-B14F-4D97-AF65-F5344CB8AC3E}">
        <p14:creationId xmlns:p14="http://schemas.microsoft.com/office/powerpoint/2010/main" val="94805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153FCB-2089-42FB-86FC-B46A969A426D}"/>
              </a:ext>
            </a:extLst>
          </p:cNvPr>
          <p:cNvPicPr>
            <a:picLocks noChangeAspect="1"/>
          </p:cNvPicPr>
          <p:nvPr/>
        </p:nvPicPr>
        <p:blipFill>
          <a:blip r:embed="rId2"/>
          <a:stretch>
            <a:fillRect/>
          </a:stretch>
        </p:blipFill>
        <p:spPr>
          <a:xfrm>
            <a:off x="0" y="692458"/>
            <a:ext cx="12192000" cy="6236563"/>
          </a:xfrm>
          <a:prstGeom prst="rect">
            <a:avLst/>
          </a:prstGeom>
        </p:spPr>
        <p:style>
          <a:lnRef idx="3">
            <a:schemeClr val="lt1"/>
          </a:lnRef>
          <a:fillRef idx="1">
            <a:schemeClr val="accent3"/>
          </a:fillRef>
          <a:effectRef idx="1">
            <a:schemeClr val="accent3"/>
          </a:effectRef>
          <a:fontRef idx="minor">
            <a:schemeClr val="lt1"/>
          </a:fontRef>
        </p:style>
      </p:pic>
      <p:sp>
        <p:nvSpPr>
          <p:cNvPr id="3" name="TextBox 2">
            <a:extLst>
              <a:ext uri="{FF2B5EF4-FFF2-40B4-BE49-F238E27FC236}">
                <a16:creationId xmlns:a16="http://schemas.microsoft.com/office/drawing/2014/main" id="{DAA196FF-97E1-4DBC-B4A9-A5C83B880FEA}"/>
              </a:ext>
            </a:extLst>
          </p:cNvPr>
          <p:cNvSpPr txBox="1"/>
          <p:nvPr/>
        </p:nvSpPr>
        <p:spPr>
          <a:xfrm>
            <a:off x="426128" y="221942"/>
            <a:ext cx="4172505" cy="40011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342900" indent="-342900">
              <a:buAutoNum type="arabicPeriod"/>
            </a:pPr>
            <a:r>
              <a:rPr lang="en-US" sz="2000" dirty="0">
                <a:ln w="0"/>
                <a:solidFill>
                  <a:schemeClr val="tx1"/>
                </a:solidFill>
                <a:effectLst>
                  <a:outerShdw blurRad="38100" dist="19050" dir="2700000" algn="tl" rotWithShape="0">
                    <a:schemeClr val="dk1">
                      <a:alpha val="40000"/>
                    </a:schemeClr>
                  </a:outerShdw>
                </a:effectLst>
              </a:rPr>
              <a:t>Out-of-date version (Open SSL).</a:t>
            </a:r>
          </a:p>
        </p:txBody>
      </p:sp>
    </p:spTree>
    <p:extLst>
      <p:ext uri="{BB962C8B-B14F-4D97-AF65-F5344CB8AC3E}">
        <p14:creationId xmlns:p14="http://schemas.microsoft.com/office/powerpoint/2010/main" val="169770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FD0A58-8D3B-4E9A-9C2A-25291DFB2B80}"/>
              </a:ext>
            </a:extLst>
          </p:cNvPr>
          <p:cNvSpPr txBox="1"/>
          <p:nvPr/>
        </p:nvSpPr>
        <p:spPr>
          <a:xfrm>
            <a:off x="488271" y="133165"/>
            <a:ext cx="3835154" cy="40011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2000" dirty="0">
                <a:ln w="0"/>
                <a:solidFill>
                  <a:schemeClr val="tx1"/>
                </a:solidFill>
                <a:effectLst>
                  <a:outerShdw blurRad="38100" dist="19050" dir="2700000" algn="tl" rotWithShape="0">
                    <a:schemeClr val="dk1">
                      <a:alpha val="40000"/>
                    </a:schemeClr>
                  </a:outerShdw>
                </a:effectLst>
              </a:rPr>
              <a:t>2. </a:t>
            </a:r>
            <a:r>
              <a:rPr lang="en-IN" sz="2000" dirty="0">
                <a:ln w="0"/>
                <a:solidFill>
                  <a:schemeClr val="tx1"/>
                </a:solidFill>
                <a:effectLst>
                  <a:outerShdw blurRad="38100" dist="19050" dir="2700000" algn="tl" rotWithShape="0">
                    <a:schemeClr val="dk1">
                      <a:alpha val="40000"/>
                    </a:schemeClr>
                  </a:outerShdw>
                </a:effectLst>
              </a:rPr>
              <a:t>Out-of-date version (Apache).</a:t>
            </a:r>
          </a:p>
        </p:txBody>
      </p:sp>
      <p:pic>
        <p:nvPicPr>
          <p:cNvPr id="5" name="Picture 4">
            <a:extLst>
              <a:ext uri="{FF2B5EF4-FFF2-40B4-BE49-F238E27FC236}">
                <a16:creationId xmlns:a16="http://schemas.microsoft.com/office/drawing/2014/main" id="{9C658627-238F-430C-848B-C354E7123471}"/>
              </a:ext>
            </a:extLst>
          </p:cNvPr>
          <p:cNvPicPr>
            <a:picLocks noChangeAspect="1"/>
          </p:cNvPicPr>
          <p:nvPr/>
        </p:nvPicPr>
        <p:blipFill>
          <a:blip r:embed="rId2"/>
          <a:stretch>
            <a:fillRect/>
          </a:stretch>
        </p:blipFill>
        <p:spPr>
          <a:xfrm>
            <a:off x="-62144" y="719092"/>
            <a:ext cx="12192000" cy="6201052"/>
          </a:xfrm>
          <a:prstGeom prst="rect">
            <a:avLst/>
          </a:prstGeom>
        </p:spPr>
      </p:pic>
    </p:spTree>
    <p:extLst>
      <p:ext uri="{BB962C8B-B14F-4D97-AF65-F5344CB8AC3E}">
        <p14:creationId xmlns:p14="http://schemas.microsoft.com/office/powerpoint/2010/main" val="29677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704EF5-E3F9-4CCA-97F1-F57E7DDECBFE}"/>
              </a:ext>
            </a:extLst>
          </p:cNvPr>
          <p:cNvSpPr txBox="1"/>
          <p:nvPr/>
        </p:nvSpPr>
        <p:spPr>
          <a:xfrm>
            <a:off x="612559" y="230820"/>
            <a:ext cx="3755255" cy="40011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2000" dirty="0">
                <a:ln w="0"/>
                <a:solidFill>
                  <a:schemeClr val="tx1"/>
                </a:solidFill>
                <a:effectLst>
                  <a:outerShdw blurRad="38100" dist="19050" dir="2700000" algn="tl" rotWithShape="0">
                    <a:schemeClr val="dk1">
                      <a:alpha val="40000"/>
                    </a:schemeClr>
                  </a:outerShdw>
                </a:effectLst>
              </a:rPr>
              <a:t>3. </a:t>
            </a:r>
            <a:r>
              <a:rPr lang="en-IN" sz="2000" dirty="0">
                <a:ln w="0"/>
                <a:solidFill>
                  <a:schemeClr val="tx1"/>
                </a:solidFill>
                <a:effectLst>
                  <a:outerShdw blurRad="38100" dist="19050" dir="2700000" algn="tl" rotWithShape="0">
                    <a:schemeClr val="dk1">
                      <a:alpha val="40000"/>
                    </a:schemeClr>
                  </a:outerShdw>
                </a:effectLst>
              </a:rPr>
              <a:t>Out-of-date version (Tomcat).</a:t>
            </a:r>
          </a:p>
        </p:txBody>
      </p:sp>
      <p:pic>
        <p:nvPicPr>
          <p:cNvPr id="3" name="Picture 2">
            <a:extLst>
              <a:ext uri="{FF2B5EF4-FFF2-40B4-BE49-F238E27FC236}">
                <a16:creationId xmlns:a16="http://schemas.microsoft.com/office/drawing/2014/main" id="{722FE435-69D1-4FBD-B833-4D53E17800DB}"/>
              </a:ext>
            </a:extLst>
          </p:cNvPr>
          <p:cNvPicPr>
            <a:picLocks noChangeAspect="1"/>
          </p:cNvPicPr>
          <p:nvPr/>
        </p:nvPicPr>
        <p:blipFill>
          <a:blip r:embed="rId2"/>
          <a:stretch>
            <a:fillRect/>
          </a:stretch>
        </p:blipFill>
        <p:spPr>
          <a:xfrm>
            <a:off x="0" y="716764"/>
            <a:ext cx="12192000" cy="6235949"/>
          </a:xfrm>
          <a:prstGeom prst="rect">
            <a:avLst/>
          </a:prstGeom>
        </p:spPr>
      </p:pic>
    </p:spTree>
    <p:extLst>
      <p:ext uri="{BB962C8B-B14F-4D97-AF65-F5344CB8AC3E}">
        <p14:creationId xmlns:p14="http://schemas.microsoft.com/office/powerpoint/2010/main" val="381999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93E6EA-2EFE-4DD2-87CE-B7F372F0A6B3}"/>
              </a:ext>
            </a:extLst>
          </p:cNvPr>
          <p:cNvSpPr txBox="1"/>
          <p:nvPr/>
        </p:nvSpPr>
        <p:spPr>
          <a:xfrm>
            <a:off x="426128" y="541538"/>
            <a:ext cx="4678532" cy="95410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342900" indent="-342900">
              <a:buFont typeface="Wingdings" panose="05000000000000000000" pitchFamily="2" charset="2"/>
              <a:buChar char="q"/>
            </a:pPr>
            <a:r>
              <a:rPr lang="en-US" sz="2800" b="1" dirty="0">
                <a:solidFill>
                  <a:srgbClr val="F4330C"/>
                </a:solidFill>
              </a:rPr>
              <a:t>REPORT: Out-of-date version (Open SSL)</a:t>
            </a:r>
          </a:p>
        </p:txBody>
      </p:sp>
      <p:sp>
        <p:nvSpPr>
          <p:cNvPr id="4" name="TextBox 3">
            <a:extLst>
              <a:ext uri="{FF2B5EF4-FFF2-40B4-BE49-F238E27FC236}">
                <a16:creationId xmlns:a16="http://schemas.microsoft.com/office/drawing/2014/main" id="{D26301D9-1EAD-42D0-B768-C079B9639DFB}"/>
              </a:ext>
            </a:extLst>
          </p:cNvPr>
          <p:cNvSpPr txBox="1"/>
          <p:nvPr/>
        </p:nvSpPr>
        <p:spPr>
          <a:xfrm>
            <a:off x="426128" y="2219418"/>
            <a:ext cx="11159231" cy="3046988"/>
          </a:xfrm>
          <a:prstGeom prst="rect">
            <a:avLst/>
          </a:prstGeom>
          <a:noFill/>
        </p:spPr>
        <p:txBody>
          <a:bodyPr wrap="square" rtlCol="0">
            <a:spAutoFit/>
          </a:bodyPr>
          <a:lstStyle/>
          <a:p>
            <a:r>
              <a:rPr lang="en-IN" sz="2000" b="1" dirty="0">
                <a:solidFill>
                  <a:schemeClr val="accent1">
                    <a:lumMod val="75000"/>
                  </a:schemeClr>
                </a:solidFill>
                <a:latin typeface="Google Sans"/>
              </a:rPr>
              <a:t>V</a:t>
            </a:r>
            <a:r>
              <a:rPr lang="en-IN" sz="2000" b="1" i="0" dirty="0">
                <a:solidFill>
                  <a:schemeClr val="accent1">
                    <a:lumMod val="75000"/>
                  </a:schemeClr>
                </a:solidFill>
                <a:effectLst/>
                <a:latin typeface="Google Sans"/>
              </a:rPr>
              <a:t>ulnerability</a:t>
            </a:r>
            <a:r>
              <a:rPr lang="en-US" sz="2000" b="1" dirty="0">
                <a:solidFill>
                  <a:schemeClr val="accent1">
                    <a:lumMod val="75000"/>
                  </a:schemeClr>
                </a:solidFill>
              </a:rPr>
              <a:t> Title: </a:t>
            </a:r>
            <a:r>
              <a:rPr lang="en-US" dirty="0"/>
              <a:t>Out-of-date Version (Open SSL)</a:t>
            </a:r>
          </a:p>
          <a:p>
            <a:r>
              <a:rPr lang="en-US" sz="2000" b="1" dirty="0">
                <a:solidFill>
                  <a:schemeClr val="accent1">
                    <a:lumMod val="75000"/>
                  </a:schemeClr>
                </a:solidFill>
              </a:rPr>
              <a:t>URL of the Website:</a:t>
            </a:r>
            <a:r>
              <a:rPr lang="en-US" sz="2000" dirty="0">
                <a:solidFill>
                  <a:schemeClr val="accent1">
                    <a:lumMod val="75000"/>
                  </a:schemeClr>
                </a:solidFill>
              </a:rPr>
              <a:t> </a:t>
            </a:r>
            <a:r>
              <a:rPr lang="en-US" dirty="0">
                <a:hlinkClick r:id="rId2" action="ppaction://hlinkpres?slideindex=1&amp;slidetitle="/>
              </a:rPr>
              <a:t>https://zero.webappsecurity.com/</a:t>
            </a:r>
            <a:endParaRPr lang="en-US" dirty="0"/>
          </a:p>
          <a:p>
            <a:r>
              <a:rPr lang="en-US" sz="2000" b="1" dirty="0">
                <a:solidFill>
                  <a:schemeClr val="accent1">
                    <a:lumMod val="75000"/>
                  </a:schemeClr>
                </a:solidFill>
              </a:rPr>
              <a:t>Version:</a:t>
            </a:r>
            <a:r>
              <a:rPr lang="en-US" dirty="0"/>
              <a:t> 1.1.1k</a:t>
            </a:r>
          </a:p>
          <a:p>
            <a:r>
              <a:rPr lang="en-US" sz="2000" b="1" dirty="0">
                <a:solidFill>
                  <a:schemeClr val="accent1">
                    <a:lumMod val="75000"/>
                  </a:schemeClr>
                </a:solidFill>
              </a:rPr>
              <a:t>Details:</a:t>
            </a:r>
            <a:r>
              <a:rPr lang="en-US" dirty="0"/>
              <a:t> Your website is vulnerable, due to expiry of the SSL certificate of your website.</a:t>
            </a:r>
          </a:p>
          <a:p>
            <a:endParaRPr lang="en-US" dirty="0"/>
          </a:p>
          <a:p>
            <a:r>
              <a:rPr lang="en-US" sz="2000" b="1" dirty="0">
                <a:solidFill>
                  <a:schemeClr val="accent1">
                    <a:lumMod val="75000"/>
                  </a:schemeClr>
                </a:solidFill>
              </a:rPr>
              <a:t>Impact:</a:t>
            </a:r>
            <a:r>
              <a:rPr lang="en-US" dirty="0"/>
              <a:t> Attacker can intercepts encrypted data, attacker can MITM (Man In The Middle) attack on </a:t>
            </a:r>
          </a:p>
          <a:p>
            <a:r>
              <a:rPr lang="en-US" dirty="0"/>
              <a:t>your website due to this vulnerability.</a:t>
            </a:r>
          </a:p>
          <a:p>
            <a:endParaRPr lang="en-US" dirty="0"/>
          </a:p>
          <a:p>
            <a:r>
              <a:rPr lang="en-US" sz="2000" b="1" dirty="0">
                <a:solidFill>
                  <a:schemeClr val="accent1">
                    <a:lumMod val="75000"/>
                  </a:schemeClr>
                </a:solidFill>
              </a:rPr>
              <a:t>How to Tackle this </a:t>
            </a:r>
            <a:r>
              <a:rPr lang="en-IN" sz="2000" b="1" dirty="0">
                <a:solidFill>
                  <a:schemeClr val="accent1">
                    <a:lumMod val="75000"/>
                  </a:schemeClr>
                </a:solidFill>
                <a:latin typeface="Google Sans"/>
              </a:rPr>
              <a:t>V</a:t>
            </a:r>
            <a:r>
              <a:rPr lang="en-IN" sz="2000" b="1" i="0" dirty="0">
                <a:solidFill>
                  <a:schemeClr val="accent1">
                    <a:lumMod val="75000"/>
                  </a:schemeClr>
                </a:solidFill>
                <a:effectLst/>
                <a:latin typeface="Google Sans"/>
              </a:rPr>
              <a:t>ulnerability</a:t>
            </a:r>
            <a:r>
              <a:rPr lang="en-US" sz="2000" b="1" dirty="0">
                <a:solidFill>
                  <a:schemeClr val="accent1">
                    <a:lumMod val="75000"/>
                  </a:schemeClr>
                </a:solidFill>
              </a:rPr>
              <a:t>: </a:t>
            </a:r>
            <a:r>
              <a:rPr lang="en-US" dirty="0"/>
              <a:t>Upgrade/upgrade the version of your website. Update the SSL</a:t>
            </a:r>
          </a:p>
          <a:p>
            <a:r>
              <a:rPr lang="en-US" dirty="0"/>
              <a:t>certificate. </a:t>
            </a:r>
          </a:p>
        </p:txBody>
      </p:sp>
    </p:spTree>
    <p:extLst>
      <p:ext uri="{BB962C8B-B14F-4D97-AF65-F5344CB8AC3E}">
        <p14:creationId xmlns:p14="http://schemas.microsoft.com/office/powerpoint/2010/main" val="242304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44FD66-AAA7-432A-99F3-97AB847BA0C8}"/>
              </a:ext>
            </a:extLst>
          </p:cNvPr>
          <p:cNvSpPr txBox="1"/>
          <p:nvPr/>
        </p:nvSpPr>
        <p:spPr>
          <a:xfrm>
            <a:off x="807868" y="701336"/>
            <a:ext cx="10502283" cy="1231106"/>
          </a:xfrm>
          <a:prstGeom prst="rect">
            <a:avLst/>
          </a:prstGeom>
          <a:noFill/>
        </p:spPr>
        <p:txBody>
          <a:bodyPr wrap="square" rtlCol="0">
            <a:spAutoFit/>
          </a:bodyPr>
          <a:lstStyle/>
          <a:p>
            <a:r>
              <a:rPr lang="en-US" sz="2000" b="1" dirty="0">
                <a:solidFill>
                  <a:schemeClr val="accent1">
                    <a:lumMod val="75000"/>
                  </a:schemeClr>
                </a:solidFill>
              </a:rPr>
              <a:t>More about Open SSL Vulnerabilities:</a:t>
            </a:r>
          </a:p>
          <a:p>
            <a:pPr marL="285750" indent="-285750">
              <a:buFont typeface="Arial" panose="020B0604020202020204" pitchFamily="34" charset="0"/>
              <a:buChar char="•"/>
            </a:pPr>
            <a:r>
              <a:rPr lang="en-US" dirty="0" err="1">
                <a:hlinkClick r:id="rId2"/>
              </a:rPr>
              <a:t>Openssl</a:t>
            </a:r>
            <a:r>
              <a:rPr lang="en-US" dirty="0">
                <a:hlinkClick r:id="rId2"/>
              </a:rPr>
              <a:t> : Security vulnerabilities - CVEdetails.com</a:t>
            </a:r>
            <a:endParaRPr lang="en-US" dirty="0"/>
          </a:p>
          <a:p>
            <a:pPr marL="285750" indent="-285750">
              <a:buFont typeface="Arial" panose="020B0604020202020204" pitchFamily="34" charset="0"/>
              <a:buChar char="•"/>
            </a:pPr>
            <a:r>
              <a:rPr lang="en-US" dirty="0">
                <a:hlinkClick r:id="rId3"/>
              </a:rPr>
              <a:t>Common SSL Attacks: SSL &amp; TLS Key Vulnerability | Venafi</a:t>
            </a:r>
            <a:endParaRPr lang="en-IN" dirty="0"/>
          </a:p>
          <a:p>
            <a:endParaRPr lang="en-IN" dirty="0"/>
          </a:p>
        </p:txBody>
      </p:sp>
      <p:pic>
        <p:nvPicPr>
          <p:cNvPr id="3" name="Picture 2">
            <a:extLst>
              <a:ext uri="{FF2B5EF4-FFF2-40B4-BE49-F238E27FC236}">
                <a16:creationId xmlns:a16="http://schemas.microsoft.com/office/drawing/2014/main" id="{9C76061E-F736-4252-839C-EEF1AFF5BB54}"/>
              </a:ext>
            </a:extLst>
          </p:cNvPr>
          <p:cNvPicPr>
            <a:picLocks noChangeAspect="1"/>
          </p:cNvPicPr>
          <p:nvPr/>
        </p:nvPicPr>
        <p:blipFill>
          <a:blip r:embed="rId4"/>
          <a:stretch>
            <a:fillRect/>
          </a:stretch>
        </p:blipFill>
        <p:spPr>
          <a:xfrm>
            <a:off x="985421" y="1740023"/>
            <a:ext cx="9765438" cy="4971495"/>
          </a:xfrm>
          <a:prstGeom prst="rect">
            <a:avLst/>
          </a:prstGeom>
        </p:spPr>
        <p:style>
          <a:lnRef idx="3">
            <a:schemeClr val="lt1"/>
          </a:lnRef>
          <a:fillRef idx="1">
            <a:schemeClr val="accent3"/>
          </a:fillRef>
          <a:effectRef idx="1">
            <a:schemeClr val="accent3"/>
          </a:effectRef>
          <a:fontRef idx="minor">
            <a:schemeClr val="lt1"/>
          </a:fontRef>
        </p:style>
      </p:pic>
    </p:spTree>
    <p:extLst>
      <p:ext uri="{BB962C8B-B14F-4D97-AF65-F5344CB8AC3E}">
        <p14:creationId xmlns:p14="http://schemas.microsoft.com/office/powerpoint/2010/main" val="2237398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274</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ArialMT</vt:lpstr>
      <vt:lpstr>Calibri</vt:lpstr>
      <vt:lpstr>Calibri Light</vt:lpstr>
      <vt:lpstr>Google Sans</vt:lpstr>
      <vt:lpstr>Wingdings</vt:lpstr>
      <vt:lpstr>Office Theme</vt:lpstr>
      <vt:lpstr>         TASK 2</vt:lpstr>
      <vt:lpstr>Found Vulnerabilities using Netsparker :</vt:lpstr>
      <vt:lpstr>Critical Vulnerabilities: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TASK 2</dc:title>
  <dc:creator>Mohit Kirange</dc:creator>
  <cp:lastModifiedBy>Mohit Kirange</cp:lastModifiedBy>
  <cp:revision>8</cp:revision>
  <dcterms:created xsi:type="dcterms:W3CDTF">2021-08-01T06:22:51Z</dcterms:created>
  <dcterms:modified xsi:type="dcterms:W3CDTF">2021-08-01T10:18:35Z</dcterms:modified>
</cp:coreProperties>
</file>