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5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47C5-7548-47A5-AB34-C38D720D5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ABC45A-182C-4598-86B7-08AF1F1DB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CFD05C-E885-4F0B-9B44-F8357BBF60BE}"/>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6D47B548-7EEC-4C25-996D-9000F8C16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3163C-5C56-497F-9FBD-DC2F338583AD}"/>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400122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6E-D365-4831-B548-A4A3958FA7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9089D-25E5-4610-AA9A-F84D1E3D02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041D4-4CD3-4526-BB59-B5EE62AB5565}"/>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C43B1204-2782-4C0E-9C90-10CFF62F69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C1962-FBA6-43C0-A09D-24D92BDB0275}"/>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421191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A6ADE-0974-4A80-8A58-595C57C19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42F18-ABE2-49AC-9E3A-121E5E3FC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78FE3-E192-460C-81AC-E566DC1805C8}"/>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1F223BDF-4F39-4837-A3BC-5E5DE0B6C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67C8E-107B-4E0A-AA20-DC50911FAA6A}"/>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235375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A402-60D6-48B2-8D04-9B52ABAE2F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5E45D-4605-40B6-BCD0-167E18D6C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7D067-E043-47E8-B6E5-D772D7E26A41}"/>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5BD3076E-8750-4F74-879A-71FE01E85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409AA-66EE-4178-B8BB-7E7D49A04504}"/>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408221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8304-93B0-40CE-8813-DE4A275EA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D50CF-15B3-4D60-AF8A-870261315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254D0-62CE-441E-B18F-57F9F71D3A07}"/>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5BBAC066-E1B0-4529-9BAC-FBF4B5F6E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E6EE8-7435-42DF-A415-B022694E2A13}"/>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163709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6B5A-0AAC-49A5-B91E-61A6706CC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88E3D0-E0C1-4C70-9E30-42C01CF9A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FB0064-6878-4AED-8D3C-0DACDB8C8B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1C47C3-70D6-4C7B-A16D-7CE779F84110}"/>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6" name="Footer Placeholder 5">
            <a:extLst>
              <a:ext uri="{FF2B5EF4-FFF2-40B4-BE49-F238E27FC236}">
                <a16:creationId xmlns:a16="http://schemas.microsoft.com/office/drawing/2014/main" id="{D7F6DFF2-8847-47AC-B48A-C1103D017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182C8-4694-479A-B7FF-87E40D09719D}"/>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342145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F021-7470-4A38-B015-CD1BCBCD15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F5213-39F3-4677-A7B5-7AD1A40BD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E5F87-6CA1-44EC-8A4A-F4633746C3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AF35E7-FBF0-4264-9D9F-6CF17B309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DE82E-4431-4433-8805-D68AD0C019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2B6BF4-8CA0-4FA0-85D7-1E3AA862B17D}"/>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8" name="Footer Placeholder 7">
            <a:extLst>
              <a:ext uri="{FF2B5EF4-FFF2-40B4-BE49-F238E27FC236}">
                <a16:creationId xmlns:a16="http://schemas.microsoft.com/office/drawing/2014/main" id="{3205672C-E219-419B-A069-B1A63A0FF5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DDB488-B708-4DE8-B82E-37C5C1EB3D6F}"/>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267123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EF9A-7A8E-4ECC-8E1E-7F344E09CE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4B0A46-D6BF-4D35-8648-1FB923B48D70}"/>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4" name="Footer Placeholder 3">
            <a:extLst>
              <a:ext uri="{FF2B5EF4-FFF2-40B4-BE49-F238E27FC236}">
                <a16:creationId xmlns:a16="http://schemas.microsoft.com/office/drawing/2014/main" id="{C1B55A90-7E91-4E1F-8E41-7D26E62853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F29ECA-1DE8-4C2C-A23B-37BC5D1AF58D}"/>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399101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FB0F4-A3E9-4867-850C-0BEEA1071778}"/>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3" name="Footer Placeholder 2">
            <a:extLst>
              <a:ext uri="{FF2B5EF4-FFF2-40B4-BE49-F238E27FC236}">
                <a16:creationId xmlns:a16="http://schemas.microsoft.com/office/drawing/2014/main" id="{B06846EF-CBCA-40CB-915E-36A6532420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32F4EC-5315-4CC8-98AE-02E8674B9333}"/>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39717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7A74-A90A-4D06-9036-921CC6851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121F20-CED5-48EF-866B-F0C569407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096BA1-8527-40D0-9D8F-A62069BE6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98DFB-C818-4A59-9F5F-8B345F43BDB6}"/>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6" name="Footer Placeholder 5">
            <a:extLst>
              <a:ext uri="{FF2B5EF4-FFF2-40B4-BE49-F238E27FC236}">
                <a16:creationId xmlns:a16="http://schemas.microsoft.com/office/drawing/2014/main" id="{89C3F783-2760-4442-8E15-5591F22E6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2E6204-EAD5-41C3-BF66-9A5BFA9006AB}"/>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196398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7E44-6EDC-444B-84DC-10E556C73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479095-0D7A-4ED2-9304-EFE63A3BF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9D6D2F-BDB1-49B5-A82B-6E0E99572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3AB6A-D375-4A0E-B166-6828D65EDCB6}"/>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6" name="Footer Placeholder 5">
            <a:extLst>
              <a:ext uri="{FF2B5EF4-FFF2-40B4-BE49-F238E27FC236}">
                <a16:creationId xmlns:a16="http://schemas.microsoft.com/office/drawing/2014/main" id="{C5C3C4CF-E770-4769-BA64-BECADA881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80164-BE52-4358-89D2-CAB3242BCCC8}"/>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107504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DA8F3-7F41-4517-8A02-053EC1208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E9AAB-7C63-4F2E-95E3-E30E6BECA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EBC9F-0011-4D2D-A68E-7A1C9057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5CA0AA63-5614-4B18-B855-5EF9E497C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196C1D-FC6F-4394-BB98-41AB152C0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32226-09F0-4692-9F20-36BB904D2E3F}" type="slidenum">
              <a:rPr lang="en-IN" smtClean="0"/>
              <a:t>‹#›</a:t>
            </a:fld>
            <a:endParaRPr lang="en-IN"/>
          </a:p>
        </p:txBody>
      </p:sp>
    </p:spTree>
    <p:extLst>
      <p:ext uri="{BB962C8B-B14F-4D97-AF65-F5344CB8AC3E}">
        <p14:creationId xmlns:p14="http://schemas.microsoft.com/office/powerpoint/2010/main" val="40619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FFCF-E9D3-42F7-B41A-A16B0E2CE2F2}"/>
              </a:ext>
            </a:extLst>
          </p:cNvPr>
          <p:cNvSpPr>
            <a:spLocks noGrp="1"/>
          </p:cNvSpPr>
          <p:nvPr>
            <p:ph type="title"/>
          </p:nvPr>
        </p:nvSpPr>
        <p:spPr>
          <a:xfrm>
            <a:off x="838200" y="365126"/>
            <a:ext cx="10515600" cy="904382"/>
          </a:xfrm>
        </p:spPr>
        <p:style>
          <a:lnRef idx="1">
            <a:schemeClr val="accent2"/>
          </a:lnRef>
          <a:fillRef idx="2">
            <a:schemeClr val="accent2"/>
          </a:fillRef>
          <a:effectRef idx="1">
            <a:schemeClr val="accent2"/>
          </a:effectRef>
          <a:fontRef idx="minor">
            <a:schemeClr val="dk1"/>
          </a:fontRef>
        </p:style>
        <p:txBody>
          <a:bodyPr>
            <a:normAutofit/>
          </a:bodyPr>
          <a:lstStyle/>
          <a:p>
            <a:r>
              <a:rPr lang="en-US" b="1" dirty="0">
                <a:ln w="0"/>
                <a:solidFill>
                  <a:schemeClr val="tx1"/>
                </a:solidFill>
                <a:effectLst>
                  <a:outerShdw blurRad="38100" dist="19050" dir="2700000" algn="tl" rotWithShape="0">
                    <a:schemeClr val="dk1">
                      <a:alpha val="40000"/>
                    </a:schemeClr>
                  </a:outerShdw>
                </a:effectLst>
              </a:rPr>
              <a:t>					TASK 3</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674E5EE8-39AC-4873-B3E5-F5F70F635C92}"/>
              </a:ext>
            </a:extLst>
          </p:cNvPr>
          <p:cNvSpPr txBox="1"/>
          <p:nvPr/>
        </p:nvSpPr>
        <p:spPr>
          <a:xfrm>
            <a:off x="838200" y="2201662"/>
            <a:ext cx="7403976" cy="1785104"/>
          </a:xfrm>
          <a:prstGeom prst="rect">
            <a:avLst/>
          </a:prstGeom>
          <a:noFill/>
        </p:spPr>
        <p:txBody>
          <a:bodyPr wrap="square" rtlCol="0">
            <a:spAutoFit/>
          </a:bodyPr>
          <a:lstStyle/>
          <a:p>
            <a:pPr marL="342900" indent="-342900" algn="l">
              <a:buFont typeface="Wingdings" panose="05000000000000000000" pitchFamily="2" charset="2"/>
              <a:buChar char="Ø"/>
            </a:pPr>
            <a:r>
              <a:rPr lang="en-US" sz="2200" b="0" i="0" u="none" strike="noStrike" baseline="0" dirty="0">
                <a:solidFill>
                  <a:srgbClr val="000000"/>
                </a:solidFill>
                <a:latin typeface="ArialMT"/>
              </a:rPr>
              <a:t>In this task you are completely free. </a:t>
            </a:r>
            <a:r>
              <a:rPr lang="en-US" sz="2200" b="0" i="0" u="none" strike="noStrike" baseline="0" dirty="0">
                <a:solidFill>
                  <a:srgbClr val="1155CD"/>
                </a:solidFill>
                <a:latin typeface="ArialMT"/>
              </a:rPr>
              <a:t>http://testasp.vulnweb.com/ </a:t>
            </a:r>
            <a:r>
              <a:rPr lang="en-US" sz="2200" b="0" i="0" u="none" strike="noStrike" baseline="0" dirty="0">
                <a:solidFill>
                  <a:srgbClr val="000000"/>
                </a:solidFill>
                <a:latin typeface="ArialMT"/>
              </a:rPr>
              <a:t>- </a:t>
            </a:r>
          </a:p>
          <a:p>
            <a:pPr algn="l"/>
            <a:r>
              <a:rPr lang="en-US" sz="2200" b="0" i="0" u="none" strike="noStrike" baseline="0" dirty="0">
                <a:solidFill>
                  <a:srgbClr val="000000"/>
                </a:solidFill>
                <a:latin typeface="ArialMT"/>
              </a:rPr>
              <a:t>    This is the website. Explore the website and try to find         vulnerabilities in the website and report it to us. You will be     evaluated on your methods and report you submit.</a:t>
            </a:r>
            <a:endParaRPr lang="en-IN" sz="2200" dirty="0"/>
          </a:p>
        </p:txBody>
      </p:sp>
    </p:spTree>
    <p:extLst>
      <p:ext uri="{BB962C8B-B14F-4D97-AF65-F5344CB8AC3E}">
        <p14:creationId xmlns:p14="http://schemas.microsoft.com/office/powerpoint/2010/main" val="36675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DCD9D-8787-4B4C-85DA-B96B81242CC2}"/>
              </a:ext>
            </a:extLst>
          </p:cNvPr>
          <p:cNvSpPr txBox="1"/>
          <p:nvPr/>
        </p:nvSpPr>
        <p:spPr>
          <a:xfrm>
            <a:off x="585926" y="541538"/>
            <a:ext cx="6800295" cy="430887"/>
          </a:xfrm>
          <a:prstGeom prst="rect">
            <a:avLst/>
          </a:prstGeom>
          <a:noFill/>
        </p:spPr>
        <p:txBody>
          <a:bodyPr wrap="square" rtlCol="0">
            <a:spAutoFit/>
          </a:bodyPr>
          <a:lstStyle/>
          <a:p>
            <a:pPr marL="342900" indent="-342900">
              <a:buFont typeface="Wingdings" panose="05000000000000000000" pitchFamily="2" charset="2"/>
              <a:buChar char="q"/>
            </a:pPr>
            <a:r>
              <a:rPr lang="en-US" sz="2200" dirty="0">
                <a:ln w="0"/>
                <a:solidFill>
                  <a:schemeClr val="accent1"/>
                </a:solidFill>
                <a:effectLst>
                  <a:outerShdw blurRad="38100" dist="25400" dir="5400000" algn="ctr" rotWithShape="0">
                    <a:srgbClr val="6E747A">
                      <a:alpha val="43000"/>
                    </a:srgbClr>
                  </a:outerShdw>
                </a:effectLst>
              </a:rPr>
              <a:t>Reflected-XSS into HTML Context in vulnweb.com</a:t>
            </a:r>
            <a:endParaRPr lang="en-IN" sz="220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4E6CCB1A-96F4-49F8-BB31-40D12FF832D6}"/>
              </a:ext>
            </a:extLst>
          </p:cNvPr>
          <p:cNvSpPr txBox="1"/>
          <p:nvPr/>
        </p:nvSpPr>
        <p:spPr>
          <a:xfrm>
            <a:off x="585926" y="1171851"/>
            <a:ext cx="5048435"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5000"/>
                    <a:lumOff val="5000"/>
                  </a:schemeClr>
                </a:solidFill>
                <a:effectLst>
                  <a:outerShdw blurRad="38100" dist="38100" dir="2700000" algn="tl">
                    <a:srgbClr val="000000">
                      <a:alpha val="43137"/>
                    </a:srgbClr>
                  </a:outerShdw>
                </a:effectLst>
              </a:rPr>
              <a:t>State: </a:t>
            </a:r>
            <a:r>
              <a:rPr lang="en-US" sz="2000" dirty="0">
                <a:solidFill>
                  <a:schemeClr val="tx1">
                    <a:lumMod val="95000"/>
                    <a:lumOff val="5000"/>
                  </a:schemeClr>
                </a:solidFill>
              </a:rPr>
              <a:t>Not Resolved</a:t>
            </a:r>
            <a:endParaRPr lang="en-IN" sz="2000" dirty="0">
              <a:solidFill>
                <a:schemeClr val="tx1">
                  <a:lumMod val="95000"/>
                  <a:lumOff val="5000"/>
                </a:schemeClr>
              </a:solidFill>
            </a:endParaRPr>
          </a:p>
        </p:txBody>
      </p:sp>
      <p:sp>
        <p:nvSpPr>
          <p:cNvPr id="6" name="TextBox 5">
            <a:extLst>
              <a:ext uri="{FF2B5EF4-FFF2-40B4-BE49-F238E27FC236}">
                <a16:creationId xmlns:a16="http://schemas.microsoft.com/office/drawing/2014/main" id="{7E23C02E-FF06-497A-B2E2-5081B2B2C6AB}"/>
              </a:ext>
            </a:extLst>
          </p:cNvPr>
          <p:cNvSpPr txBox="1"/>
          <p:nvPr/>
        </p:nvSpPr>
        <p:spPr>
          <a:xfrm>
            <a:off x="600722" y="1771386"/>
            <a:ext cx="611967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URL of the Website: </a:t>
            </a:r>
            <a:r>
              <a:rPr lang="en-US" sz="2000" dirty="0"/>
              <a:t>http://testasp.vulnweb.com/ </a:t>
            </a:r>
            <a:endParaRPr lang="en-IN" sz="2000" dirty="0"/>
          </a:p>
        </p:txBody>
      </p:sp>
      <p:sp>
        <p:nvSpPr>
          <p:cNvPr id="7" name="TextBox 6">
            <a:extLst>
              <a:ext uri="{FF2B5EF4-FFF2-40B4-BE49-F238E27FC236}">
                <a16:creationId xmlns:a16="http://schemas.microsoft.com/office/drawing/2014/main" id="{DC8F1FE2-BA51-4EB4-A135-87B7265832C1}"/>
              </a:ext>
            </a:extLst>
          </p:cNvPr>
          <p:cNvSpPr txBox="1"/>
          <p:nvPr/>
        </p:nvSpPr>
        <p:spPr>
          <a:xfrm>
            <a:off x="585926" y="2370921"/>
            <a:ext cx="5495277"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HTML Version: </a:t>
            </a:r>
            <a:r>
              <a:rPr lang="en-US" sz="2000" dirty="0"/>
              <a:t>4.01</a:t>
            </a:r>
            <a:endParaRPr lang="en-IN" sz="2000" dirty="0"/>
          </a:p>
        </p:txBody>
      </p:sp>
      <p:sp>
        <p:nvSpPr>
          <p:cNvPr id="8" name="TextBox 7">
            <a:extLst>
              <a:ext uri="{FF2B5EF4-FFF2-40B4-BE49-F238E27FC236}">
                <a16:creationId xmlns:a16="http://schemas.microsoft.com/office/drawing/2014/main" id="{9ABBDAD6-A7F3-47C4-8613-48739736F441}"/>
              </a:ext>
            </a:extLst>
          </p:cNvPr>
          <p:cNvSpPr txBox="1"/>
          <p:nvPr/>
        </p:nvSpPr>
        <p:spPr>
          <a:xfrm>
            <a:off x="585926" y="2970456"/>
            <a:ext cx="4888637"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Weakness: </a:t>
            </a:r>
            <a:r>
              <a:rPr lang="en-US" sz="2000" dirty="0"/>
              <a:t>Reflected Cross-site Scripting</a:t>
            </a:r>
            <a:endParaRPr lang="en-IN" sz="2000" dirty="0"/>
          </a:p>
        </p:txBody>
      </p:sp>
      <p:sp>
        <p:nvSpPr>
          <p:cNvPr id="9" name="TextBox 8">
            <a:extLst>
              <a:ext uri="{FF2B5EF4-FFF2-40B4-BE49-F238E27FC236}">
                <a16:creationId xmlns:a16="http://schemas.microsoft.com/office/drawing/2014/main" id="{0F0509D7-0293-4A6E-9E45-E73E226D3384}"/>
              </a:ext>
            </a:extLst>
          </p:cNvPr>
          <p:cNvSpPr txBox="1"/>
          <p:nvPr/>
        </p:nvSpPr>
        <p:spPr>
          <a:xfrm>
            <a:off x="600722" y="3630967"/>
            <a:ext cx="503363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Asset:</a:t>
            </a:r>
            <a:r>
              <a:rPr lang="en-US" sz="2000" dirty="0"/>
              <a:t> vulnweb.com (Domain)</a:t>
            </a:r>
            <a:endParaRPr lang="en-IN" sz="2000" dirty="0"/>
          </a:p>
        </p:txBody>
      </p:sp>
    </p:spTree>
    <p:extLst>
      <p:ext uri="{BB962C8B-B14F-4D97-AF65-F5344CB8AC3E}">
        <p14:creationId xmlns:p14="http://schemas.microsoft.com/office/powerpoint/2010/main" val="1069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153F2-B1AA-4D5E-937D-AD0B426D150A}"/>
              </a:ext>
            </a:extLst>
          </p:cNvPr>
          <p:cNvSpPr txBox="1"/>
          <p:nvPr/>
        </p:nvSpPr>
        <p:spPr>
          <a:xfrm>
            <a:off x="497150" y="328474"/>
            <a:ext cx="3231471" cy="430887"/>
          </a:xfrm>
          <a:prstGeom prst="rect">
            <a:avLst/>
          </a:prstGeom>
          <a:noFill/>
        </p:spPr>
        <p:txBody>
          <a:bodyPr wrap="square" rtlCol="0">
            <a:spAutoFit/>
          </a:bodyPr>
          <a:lstStyle/>
          <a:p>
            <a:pPr marL="285750" indent="-285750">
              <a:buFont typeface="Wingdings" panose="05000000000000000000" pitchFamily="2" charset="2"/>
              <a:buChar char="q"/>
            </a:pPr>
            <a:r>
              <a:rPr lang="en-US" sz="2200" dirty="0">
                <a:effectLst>
                  <a:outerShdw blurRad="38100" dist="38100" dir="2700000" algn="tl">
                    <a:srgbClr val="000000">
                      <a:alpha val="43137"/>
                    </a:srgbClr>
                  </a:outerShdw>
                </a:effectLst>
              </a:rPr>
              <a:t>Summary:</a:t>
            </a:r>
            <a:endParaRPr lang="en-IN" sz="2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615C76D-9D7E-4BBC-8E02-47B0637A73A9}"/>
              </a:ext>
            </a:extLst>
          </p:cNvPr>
          <p:cNvSpPr txBox="1"/>
          <p:nvPr/>
        </p:nvSpPr>
        <p:spPr>
          <a:xfrm>
            <a:off x="603682" y="1029810"/>
            <a:ext cx="1024483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Acunetix</a:t>
            </a:r>
            <a:r>
              <a:rPr lang="en-US" sz="2000" dirty="0"/>
              <a:t> (testasp.vulnweb.com) website is vulnerable, due to Reflected cross site scripting with HTML context.</a:t>
            </a:r>
          </a:p>
          <a:p>
            <a:pPr marL="285750" indent="-285750">
              <a:buFont typeface="Arial" panose="020B0604020202020204" pitchFamily="34" charset="0"/>
              <a:buChar char="•"/>
            </a:pPr>
            <a:r>
              <a:rPr lang="en-US" sz="2000" b="0" i="0" dirty="0">
                <a:effectLst/>
              </a:rPr>
              <a:t>As per OWASP's definition: Cross-Site Scripting (XSS) attacks are a type of injection, in which malicious scripts are injected into otherwise benign and trusted websites.</a:t>
            </a:r>
          </a:p>
          <a:p>
            <a:pPr marL="285750" indent="-285750">
              <a:buFont typeface="Arial" panose="020B0604020202020204" pitchFamily="34" charset="0"/>
              <a:buChar char="•"/>
            </a:pPr>
            <a:r>
              <a:rPr lang="en-US" sz="2000" b="0" i="0" dirty="0">
                <a:effectLst/>
              </a:rPr>
              <a:t>This happens because one of the there in input search parameter cannot filter strictly arrivals and also there is not encoded the output which is displaying on screen.</a:t>
            </a:r>
            <a:endParaRPr lang="en-IN" sz="2000" dirty="0"/>
          </a:p>
        </p:txBody>
      </p:sp>
    </p:spTree>
    <p:extLst>
      <p:ext uri="{BB962C8B-B14F-4D97-AF65-F5344CB8AC3E}">
        <p14:creationId xmlns:p14="http://schemas.microsoft.com/office/powerpoint/2010/main" val="155179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D5A48D-2C3B-4A0B-B66A-E115498A8A9C}"/>
              </a:ext>
            </a:extLst>
          </p:cNvPr>
          <p:cNvSpPr txBox="1"/>
          <p:nvPr/>
        </p:nvSpPr>
        <p:spPr>
          <a:xfrm>
            <a:off x="381740" y="195309"/>
            <a:ext cx="2956263" cy="430887"/>
          </a:xfrm>
          <a:prstGeom prst="rect">
            <a:avLst/>
          </a:prstGeom>
          <a:noFill/>
        </p:spPr>
        <p:txBody>
          <a:bodyPr wrap="square" rtlCol="0">
            <a:spAutoFit/>
          </a:bodyPr>
          <a:lstStyle/>
          <a:p>
            <a:pPr marL="285750" indent="-285750">
              <a:buFont typeface="Wingdings" panose="05000000000000000000" pitchFamily="2" charset="2"/>
              <a:buChar char="q"/>
            </a:pPr>
            <a:r>
              <a:rPr lang="en-US" sz="2200" dirty="0">
                <a:effectLst>
                  <a:outerShdw blurRad="38100" dist="38100" dir="2700000" algn="tl">
                    <a:srgbClr val="000000">
                      <a:alpha val="43137"/>
                    </a:srgbClr>
                  </a:outerShdw>
                </a:effectLst>
              </a:rPr>
              <a:t>Steps to Reproduce:</a:t>
            </a:r>
            <a:endParaRPr lang="en-IN" sz="2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77DF221B-E457-474B-B322-4A2A75C88D8D}"/>
              </a:ext>
            </a:extLst>
          </p:cNvPr>
          <p:cNvSpPr txBox="1"/>
          <p:nvPr/>
        </p:nvSpPr>
        <p:spPr>
          <a:xfrm>
            <a:off x="381740" y="626196"/>
            <a:ext cx="9951868" cy="923330"/>
          </a:xfrm>
          <a:prstGeom prst="rect">
            <a:avLst/>
          </a:prstGeom>
          <a:noFill/>
        </p:spPr>
        <p:txBody>
          <a:bodyPr wrap="square" rtlCol="0">
            <a:spAutoFit/>
          </a:bodyPr>
          <a:lstStyle/>
          <a:p>
            <a:r>
              <a:rPr lang="en-US" b="0" i="0" dirty="0">
                <a:solidFill>
                  <a:srgbClr val="3E3E3E"/>
                </a:solidFill>
                <a:effectLst/>
                <a:latin typeface="Effra"/>
              </a:rPr>
              <a:t>To reproduce this, an attacker has to: </a:t>
            </a:r>
          </a:p>
          <a:p>
            <a:pPr marL="285750" indent="-285750">
              <a:buFont typeface="Arial" panose="020B0604020202020204" pitchFamily="34" charset="0"/>
              <a:buChar char="•"/>
            </a:pPr>
            <a:r>
              <a:rPr lang="en-US" b="0" i="0" dirty="0">
                <a:solidFill>
                  <a:srgbClr val="3E3E3E"/>
                </a:solidFill>
                <a:effectLst/>
                <a:latin typeface="Effra"/>
              </a:rPr>
              <a:t>Prepare a </a:t>
            </a:r>
            <a:r>
              <a:rPr lang="en-US" b="0" i="0" dirty="0" err="1">
                <a:solidFill>
                  <a:srgbClr val="3E3E3E"/>
                </a:solidFill>
                <a:effectLst/>
                <a:latin typeface="Effra"/>
              </a:rPr>
              <a:t>Javascript</a:t>
            </a:r>
            <a:r>
              <a:rPr lang="en-US" b="0" i="0" dirty="0">
                <a:solidFill>
                  <a:srgbClr val="3E3E3E"/>
                </a:solidFill>
                <a:effectLst/>
                <a:latin typeface="Effra"/>
              </a:rPr>
              <a:t> payload. In this case, for Proof of Concept purposes, ou</a:t>
            </a:r>
            <a:r>
              <a:rPr lang="en-US" dirty="0">
                <a:solidFill>
                  <a:srgbClr val="3E3E3E"/>
                </a:solidFill>
                <a:latin typeface="Effra"/>
              </a:rPr>
              <a:t>r </a:t>
            </a:r>
            <a:r>
              <a:rPr lang="en-US" dirty="0" err="1">
                <a:solidFill>
                  <a:srgbClr val="3E3E3E"/>
                </a:solidFill>
                <a:latin typeface="Effra"/>
              </a:rPr>
              <a:t>javascript</a:t>
            </a:r>
            <a:r>
              <a:rPr lang="en-US" dirty="0">
                <a:solidFill>
                  <a:srgbClr val="3E3E3E"/>
                </a:solidFill>
                <a:latin typeface="Effra"/>
              </a:rPr>
              <a:t> code show alert on searching the image source.</a:t>
            </a:r>
          </a:p>
        </p:txBody>
      </p:sp>
      <p:pic>
        <p:nvPicPr>
          <p:cNvPr id="5" name="Picture 4">
            <a:extLst>
              <a:ext uri="{FF2B5EF4-FFF2-40B4-BE49-F238E27FC236}">
                <a16:creationId xmlns:a16="http://schemas.microsoft.com/office/drawing/2014/main" id="{0D6E77B3-B599-4252-96D0-63184BD3A35C}"/>
              </a:ext>
            </a:extLst>
          </p:cNvPr>
          <p:cNvPicPr>
            <a:picLocks noChangeAspect="1"/>
          </p:cNvPicPr>
          <p:nvPr/>
        </p:nvPicPr>
        <p:blipFill>
          <a:blip r:embed="rId2"/>
          <a:stretch>
            <a:fillRect/>
          </a:stretch>
        </p:blipFill>
        <p:spPr>
          <a:xfrm>
            <a:off x="381740" y="1886983"/>
            <a:ext cx="10946167" cy="4971018"/>
          </a:xfrm>
          <a:prstGeom prst="rect">
            <a:avLst/>
          </a:prstGeom>
        </p:spPr>
      </p:pic>
      <p:sp>
        <p:nvSpPr>
          <p:cNvPr id="9" name="TextBox 8">
            <a:extLst>
              <a:ext uri="{FF2B5EF4-FFF2-40B4-BE49-F238E27FC236}">
                <a16:creationId xmlns:a16="http://schemas.microsoft.com/office/drawing/2014/main" id="{8CEA4D20-582E-4BE9-9895-151BBEBDB3EB}"/>
              </a:ext>
            </a:extLst>
          </p:cNvPr>
          <p:cNvSpPr txBox="1"/>
          <p:nvPr/>
        </p:nvSpPr>
        <p:spPr>
          <a:xfrm>
            <a:off x="381740" y="1517650"/>
            <a:ext cx="5974672" cy="369332"/>
          </a:xfrm>
          <a:prstGeom prst="rect">
            <a:avLst/>
          </a:prstGeom>
          <a:noFill/>
        </p:spPr>
        <p:txBody>
          <a:bodyPr wrap="square" rtlCol="0">
            <a:spAutoFit/>
          </a:bodyPr>
          <a:lstStyle/>
          <a:p>
            <a:r>
              <a:rPr lang="en-IN" b="1" i="1" dirty="0">
                <a:solidFill>
                  <a:srgbClr val="333332"/>
                </a:solidFill>
                <a:effectLst>
                  <a:outerShdw blurRad="38100" dist="38100" dir="2700000" algn="tl">
                    <a:srgbClr val="000000">
                      <a:alpha val="43137"/>
                    </a:srgbClr>
                  </a:outerShdw>
                </a:effectLst>
                <a:latin typeface="Courier"/>
              </a:rPr>
              <a:t>Code: </a:t>
            </a:r>
            <a:r>
              <a:rPr lang="en-IN" i="1" dirty="0">
                <a:solidFill>
                  <a:srgbClr val="FF0000"/>
                </a:solidFill>
                <a:effectLst/>
                <a:latin typeface="Courier"/>
              </a:rPr>
              <a:t>&lt;</a:t>
            </a:r>
            <a:r>
              <a:rPr lang="en-IN" i="1" dirty="0" err="1">
                <a:solidFill>
                  <a:srgbClr val="FF0000"/>
                </a:solidFill>
                <a:effectLst/>
                <a:latin typeface="Courier"/>
              </a:rPr>
              <a:t>img</a:t>
            </a:r>
            <a:r>
              <a:rPr lang="en-IN" i="1" dirty="0">
                <a:solidFill>
                  <a:srgbClr val="FF0000"/>
                </a:solidFill>
                <a:effectLst/>
                <a:latin typeface="Courier"/>
              </a:rPr>
              <a:t> </a:t>
            </a:r>
            <a:r>
              <a:rPr lang="en-IN" i="1" dirty="0" err="1">
                <a:solidFill>
                  <a:srgbClr val="FF0000"/>
                </a:solidFill>
                <a:effectLst/>
                <a:latin typeface="Courier"/>
              </a:rPr>
              <a:t>src</a:t>
            </a:r>
            <a:r>
              <a:rPr lang="en-IN" i="1" dirty="0">
                <a:solidFill>
                  <a:srgbClr val="FF0000"/>
                </a:solidFill>
                <a:effectLst/>
                <a:latin typeface="Courier"/>
              </a:rPr>
              <a:t>=1 </a:t>
            </a:r>
            <a:r>
              <a:rPr lang="en-IN" i="1" dirty="0" err="1">
                <a:solidFill>
                  <a:srgbClr val="FF0000"/>
                </a:solidFill>
                <a:effectLst/>
                <a:latin typeface="Courier"/>
              </a:rPr>
              <a:t>onerror</a:t>
            </a:r>
            <a:r>
              <a:rPr lang="en-IN" i="1" dirty="0">
                <a:solidFill>
                  <a:srgbClr val="FF0000"/>
                </a:solidFill>
                <a:latin typeface="Courier"/>
              </a:rPr>
              <a:t>=alert(</a:t>
            </a:r>
            <a:r>
              <a:rPr lang="en-IN" i="1" dirty="0">
                <a:solidFill>
                  <a:srgbClr val="FF0000"/>
                </a:solidFill>
                <a:effectLst/>
                <a:latin typeface="Courier"/>
              </a:rPr>
              <a:t>2)&gt;</a:t>
            </a:r>
            <a:endParaRPr lang="en-IN" i="1" dirty="0">
              <a:solidFill>
                <a:srgbClr val="FF0000"/>
              </a:solidFill>
            </a:endParaRPr>
          </a:p>
        </p:txBody>
      </p:sp>
    </p:spTree>
    <p:extLst>
      <p:ext uri="{BB962C8B-B14F-4D97-AF65-F5344CB8AC3E}">
        <p14:creationId xmlns:p14="http://schemas.microsoft.com/office/powerpoint/2010/main" val="52089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6A521-E1E0-41A4-AB85-5997438A1A71}"/>
              </a:ext>
            </a:extLst>
          </p:cNvPr>
          <p:cNvSpPr txBox="1"/>
          <p:nvPr/>
        </p:nvSpPr>
        <p:spPr>
          <a:xfrm>
            <a:off x="310717" y="417250"/>
            <a:ext cx="8744506" cy="646331"/>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Output of that injected payload: </a:t>
            </a:r>
            <a:r>
              <a:rPr lang="en-US" dirty="0"/>
              <a:t>We get the alert  after executing above payload on </a:t>
            </a:r>
          </a:p>
          <a:p>
            <a:r>
              <a:rPr lang="en-IN" dirty="0">
                <a:effectLst>
                  <a:outerShdw blurRad="38100" dist="38100" dir="2700000" algn="tl">
                    <a:srgbClr val="000000">
                      <a:alpha val="43137"/>
                    </a:srgbClr>
                  </a:outerShdw>
                </a:effectLst>
                <a:hlinkClick r:id="rId2"/>
              </a:rPr>
              <a:t>http://testasp.vulnweb.com/</a:t>
            </a:r>
            <a:r>
              <a:rPr lang="en-US" dirty="0">
                <a:effectLst>
                  <a:outerShdw blurRad="38100" dist="38100" dir="2700000" algn="tl">
                    <a:srgbClr val="000000">
                      <a:alpha val="43137"/>
                    </a:srgbClr>
                  </a:outerShdw>
                </a:effectLst>
              </a:rPr>
              <a:t> website.</a:t>
            </a:r>
            <a:endParaRPr lang="en-IN"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D67F9D07-1B4A-4A01-94BC-263797974D75}"/>
              </a:ext>
            </a:extLst>
          </p:cNvPr>
          <p:cNvPicPr>
            <a:picLocks noChangeAspect="1"/>
          </p:cNvPicPr>
          <p:nvPr/>
        </p:nvPicPr>
        <p:blipFill>
          <a:blip r:embed="rId3"/>
          <a:stretch>
            <a:fillRect/>
          </a:stretch>
        </p:blipFill>
        <p:spPr>
          <a:xfrm>
            <a:off x="310717" y="1251751"/>
            <a:ext cx="11327908" cy="5397623"/>
          </a:xfrm>
          <a:prstGeom prst="rect">
            <a:avLst/>
          </a:prstGeom>
        </p:spPr>
      </p:pic>
    </p:spTree>
    <p:extLst>
      <p:ext uri="{BB962C8B-B14F-4D97-AF65-F5344CB8AC3E}">
        <p14:creationId xmlns:p14="http://schemas.microsoft.com/office/powerpoint/2010/main" val="369024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A1B2F-7B6E-400B-A0FC-40D476D67F68}"/>
              </a:ext>
            </a:extLst>
          </p:cNvPr>
          <p:cNvSpPr txBox="1"/>
          <p:nvPr/>
        </p:nvSpPr>
        <p:spPr>
          <a:xfrm>
            <a:off x="275208" y="346229"/>
            <a:ext cx="4669654"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effectLst>
                  <a:outerShdw blurRad="38100" dist="38100" dir="2700000" algn="tl">
                    <a:srgbClr val="000000">
                      <a:alpha val="43137"/>
                    </a:srgbClr>
                  </a:outerShdw>
                </a:effectLst>
              </a:rPr>
              <a:t>Poc</a:t>
            </a:r>
            <a:r>
              <a:rPr lang="en-US">
                <a:effectLst>
                  <a:outerShdw blurRad="38100" dist="38100" dir="2700000" algn="tl">
                    <a:srgbClr val="000000">
                      <a:alpha val="43137"/>
                    </a:srgbClr>
                  </a:outerShdw>
                </a:effectLst>
              </a:rPr>
              <a:t> Video </a:t>
            </a:r>
            <a:r>
              <a:rPr lang="en-US" dirty="0">
                <a:effectLst>
                  <a:outerShdw blurRad="38100" dist="38100" dir="2700000" algn="tl">
                    <a:srgbClr val="000000">
                      <a:alpha val="43137"/>
                    </a:srgbClr>
                  </a:outerShdw>
                </a:effectLst>
              </a:rPr>
              <a:t>Demonstration:</a:t>
            </a:r>
            <a:endParaRPr lang="en-IN" dirty="0">
              <a:effectLst>
                <a:outerShdw blurRad="38100" dist="38100" dir="2700000" algn="tl">
                  <a:srgbClr val="000000">
                    <a:alpha val="43137"/>
                  </a:srgbClr>
                </a:outerShdw>
              </a:effectLst>
            </a:endParaRPr>
          </a:p>
        </p:txBody>
      </p:sp>
      <p:pic>
        <p:nvPicPr>
          <p:cNvPr id="3" name="task3 vid">
            <a:hlinkClick r:id="" action="ppaction://media"/>
            <a:extLst>
              <a:ext uri="{FF2B5EF4-FFF2-40B4-BE49-F238E27FC236}">
                <a16:creationId xmlns:a16="http://schemas.microsoft.com/office/drawing/2014/main" id="{08561FD7-E829-4875-841D-5FB00951E45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15562"/>
            <a:ext cx="12192000" cy="6142438"/>
          </a:xfrm>
          <a:prstGeom prst="rect">
            <a:avLst/>
          </a:prstGeom>
        </p:spPr>
      </p:pic>
    </p:spTree>
    <p:extLst>
      <p:ext uri="{BB962C8B-B14F-4D97-AF65-F5344CB8AC3E}">
        <p14:creationId xmlns:p14="http://schemas.microsoft.com/office/powerpoint/2010/main" val="332336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77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6E6B2-3FA8-43F0-A180-FA7F88C09B23}"/>
              </a:ext>
            </a:extLst>
          </p:cNvPr>
          <p:cNvSpPr txBox="1"/>
          <p:nvPr/>
        </p:nvSpPr>
        <p:spPr>
          <a:xfrm>
            <a:off x="346229" y="417250"/>
            <a:ext cx="102892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Impacts: </a:t>
            </a:r>
            <a:endParaRPr lang="en-IN" dirty="0">
              <a:effectLst>
                <a:outerShdw blurRad="38100" dist="38100" dir="2700000" algn="tl">
                  <a:srgbClr val="000000">
                    <a:alpha val="43137"/>
                  </a:srgbClr>
                </a:outerShdw>
              </a:effectLst>
            </a:endParaRPr>
          </a:p>
          <a:p>
            <a:r>
              <a:rPr lang="en-IN" dirty="0"/>
              <a:t>1. </a:t>
            </a:r>
            <a:r>
              <a:rPr lang="en-US" dirty="0"/>
              <a:t>View any information that the user is able to view. Modify any information that the user </a:t>
            </a:r>
          </a:p>
          <a:p>
            <a:r>
              <a:rPr lang="en-US" dirty="0"/>
              <a:t>is able to modify. </a:t>
            </a:r>
          </a:p>
          <a:p>
            <a:r>
              <a:rPr lang="en-US" dirty="0"/>
              <a:t>2. Initiate interactions with other application users, including malicious attacks,</a:t>
            </a:r>
          </a:p>
          <a:p>
            <a:r>
              <a:rPr lang="en-US" dirty="0"/>
              <a:t>that will appear to originate from the initial victim user.</a:t>
            </a:r>
          </a:p>
          <a:p>
            <a:r>
              <a:rPr lang="en-US" dirty="0"/>
              <a:t>3. It can also steal your </a:t>
            </a:r>
            <a:r>
              <a:rPr lang="en-US"/>
              <a:t>website cookies using </a:t>
            </a:r>
            <a:r>
              <a:rPr lang="en-US" dirty="0"/>
              <a:t>XSS.</a:t>
            </a:r>
          </a:p>
        </p:txBody>
      </p:sp>
    </p:spTree>
    <p:extLst>
      <p:ext uri="{BB962C8B-B14F-4D97-AF65-F5344CB8AC3E}">
        <p14:creationId xmlns:p14="http://schemas.microsoft.com/office/powerpoint/2010/main" val="251862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327</Words>
  <Application>Microsoft Office PowerPoint</Application>
  <PresentationFormat>Widescreen</PresentationFormat>
  <Paragraphs>26</Paragraphs>
  <Slides>7</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ArialMT</vt:lpstr>
      <vt:lpstr>Calibri</vt:lpstr>
      <vt:lpstr>Calibri Light</vt:lpstr>
      <vt:lpstr>Courier</vt:lpstr>
      <vt:lpstr>Effra</vt:lpstr>
      <vt:lpstr>Wingdings</vt:lpstr>
      <vt:lpstr>Office Theme</vt:lpstr>
      <vt:lpstr>     TASK 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TASK 3</dc:title>
  <dc:creator>Mohit Kirange</dc:creator>
  <cp:lastModifiedBy>Mohit Kirange</cp:lastModifiedBy>
  <cp:revision>9</cp:revision>
  <dcterms:created xsi:type="dcterms:W3CDTF">2021-08-03T09:30:37Z</dcterms:created>
  <dcterms:modified xsi:type="dcterms:W3CDTF">2021-08-03T14:00:56Z</dcterms:modified>
</cp:coreProperties>
</file>