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78" r:id="rId5"/>
    <p:sldId id="279" r:id="rId6"/>
    <p:sldId id="291" r:id="rId7"/>
    <p:sldId id="280" r:id="rId8"/>
    <p:sldId id="287" r:id="rId9"/>
    <p:sldId id="285" r:id="rId10"/>
    <p:sldId id="283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ql-server" TargetMode="External"/><Relationship Id="rId7" Type="http://schemas.openxmlformats.org/officeDocument/2006/relationships/hyperlink" Target="https://github.com/Microsoft/sql-server-samples/releases/tag/adventureworks" TargetMode="External"/><Relationship Id="rId2" Type="http://schemas.openxmlformats.org/officeDocument/2006/relationships/hyperlink" Target="https://archive.ics.uci.edu/ml/datasets/Online+Reta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o4j.com/docs/cypher-manual/" TargetMode="External"/><Relationship Id="rId5" Type="http://schemas.openxmlformats.org/officeDocument/2006/relationships/hyperlink" Target="https://help.tableau.com/current/pro/desktop/en-us/dashboards_storypoints.htm" TargetMode="External"/><Relationship Id="rId4" Type="http://schemas.openxmlformats.org/officeDocument/2006/relationships/hyperlink" Target="https://learn.microsoft.com/en-us/sql/integration-servic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rgbClr val="B5D2EC">
                <a:alpha val="100000"/>
              </a:srgbClr>
            </a:gs>
            <a:gs pos="42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5" y="3575956"/>
            <a:ext cx="11720830" cy="2205949"/>
          </a:xfrm>
        </p:spPr>
        <p:txBody>
          <a:bodyPr>
            <a:no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1986" y="9236"/>
            <a:ext cx="967827" cy="842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908CF33-08C3-A085-50F1-1382F27FF8F6}"/>
              </a:ext>
            </a:extLst>
          </p:cNvPr>
          <p:cNvSpPr txBox="1">
            <a:spLocks/>
          </p:cNvSpPr>
          <p:nvPr/>
        </p:nvSpPr>
        <p:spPr>
          <a:xfrm>
            <a:off x="1313498" y="5187604"/>
            <a:ext cx="2832384" cy="819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D0FAF-541F-FB18-19D2-19F9C58A0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BDEFD-B92C-8198-B862-01AC9B100C43}"/>
              </a:ext>
            </a:extLst>
          </p:cNvPr>
          <p:cNvSpPr txBox="1"/>
          <p:nvPr/>
        </p:nvSpPr>
        <p:spPr>
          <a:xfrm>
            <a:off x="4793673" y="2249819"/>
            <a:ext cx="716274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of Data Warehousing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vs. Graph Database Systems</a:t>
            </a:r>
            <a:r>
              <a:rPr lang="en-US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Relational Database Implementation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25525" y="1257300"/>
            <a:ext cx="1020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Schema: Star schema in SQL Server.</a:t>
            </a:r>
          </a:p>
          <a:p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Stores transactional data.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Dimensions: Customers, Products, Dates.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EXAMPLE QUERY (SQL)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FROM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GROUP BY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ORDER BY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DESC;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4CD5E-AED1-268B-C0F2-9AEA16A2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C3BA-E260-DAD9-FA69-C94E8DB10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Graph Database Implementation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DD17858-FE34-2B8F-F074-DC9F95503097}"/>
              </a:ext>
            </a:extLst>
          </p:cNvPr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6ABE35B-F2A1-CAB7-3E4F-C9392D6484DD}"/>
              </a:ext>
            </a:extLst>
          </p:cNvPr>
          <p:cNvSpPr txBox="1"/>
          <p:nvPr/>
        </p:nvSpPr>
        <p:spPr>
          <a:xfrm>
            <a:off x="1025525" y="1257300"/>
            <a:ext cx="10200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Schema: Nodes and relationships in Neo4J.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Nodes: Customer, Product, Date.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Relationships: PURCHASED (e.g.,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OrderQuantity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).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EXAMPLE QUERY (CYPHER)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MATCH 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c:Customer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)-[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r:PURCHASED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]-&gt;(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p:Product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c.CustomerID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r.SalesAmount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AS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TotalSales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ORDER BY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TotalSales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DESC;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6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C9C1-23EA-94E6-18B9-FCBB41E5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6D07-3A5C-EA1A-193C-97E51CEC9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Relational Database Implementation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D171704-8367-8FE7-E218-D9039C328D30}"/>
              </a:ext>
            </a:extLst>
          </p:cNvPr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7C627B-5409-23BA-ACA1-201CD514C554}"/>
              </a:ext>
            </a:extLst>
          </p:cNvPr>
          <p:cNvSpPr txBox="1"/>
          <p:nvPr/>
        </p:nvSpPr>
        <p:spPr>
          <a:xfrm>
            <a:off x="1025525" y="1257300"/>
            <a:ext cx="10200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Schema: Star schema in SQL Server.</a:t>
            </a:r>
          </a:p>
          <a:p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Stores transactional data.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Dimensions: Customers, Products, Dates.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EXAMPLE QUERY (SQL)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FROM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GROUP BY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ORDER BY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DESC;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7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5BD7-6F87-FBFA-540D-C1A3D75F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068E-660B-554F-CE28-BC52F17E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Relational Database Implementation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D3D13E04-2F1D-2CE4-8D5A-3F219E10D5A5}"/>
              </a:ext>
            </a:extLst>
          </p:cNvPr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0CE2B23-FE1F-57AC-E8E1-15FCDA80B6E0}"/>
              </a:ext>
            </a:extLst>
          </p:cNvPr>
          <p:cNvSpPr txBox="1"/>
          <p:nvPr/>
        </p:nvSpPr>
        <p:spPr>
          <a:xfrm>
            <a:off x="1025525" y="1257300"/>
            <a:ext cx="102006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Schema: Star schema in SQL Server.</a:t>
            </a:r>
          </a:p>
          <a:p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Stores transactional data.</a:t>
            </a: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Dimensions: Customers, Products, Dates.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EXAMPLE QUERY (SQL)</a:t>
            </a:r>
          </a:p>
          <a:p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SELECT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FROM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FactInternetSales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GROUP BY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CustomerKey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ORDER BY SUM(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SalesAmount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) DESC;</a:t>
            </a: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20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CDEA-1014-9B47-8A4C-980EE18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Graph </a:t>
            </a:r>
            <a:r>
              <a:rPr lang="fr-F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fr-F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12C431-926E-7F86-DD0A-38D1978E9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525861"/>
              </p:ext>
            </p:extLst>
          </p:nvPr>
        </p:nvGraphicFramePr>
        <p:xfrm>
          <a:off x="838200" y="1825624"/>
          <a:ext cx="11000013" cy="423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726">
                  <a:extLst>
                    <a:ext uri="{9D8B030D-6E8A-4147-A177-3AD203B41FA5}">
                      <a16:colId xmlns:a16="http://schemas.microsoft.com/office/drawing/2014/main" val="1346827290"/>
                    </a:ext>
                  </a:extLst>
                </a:gridCol>
                <a:gridCol w="3604042">
                  <a:extLst>
                    <a:ext uri="{9D8B030D-6E8A-4147-A177-3AD203B41FA5}">
                      <a16:colId xmlns:a16="http://schemas.microsoft.com/office/drawing/2014/main" val="215914524"/>
                    </a:ext>
                  </a:extLst>
                </a:gridCol>
                <a:gridCol w="5198245">
                  <a:extLst>
                    <a:ext uri="{9D8B030D-6E8A-4147-A177-3AD203B41FA5}">
                      <a16:colId xmlns:a16="http://schemas.microsoft.com/office/drawing/2014/main" val="2937396349"/>
                    </a:ext>
                  </a:extLst>
                </a:gridCol>
              </a:tblGrid>
              <a:tr h="1058069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536657"/>
                  </a:ext>
                </a:extLst>
              </a:tr>
              <a:tr h="1058069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Aggregation-heavy queries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Relationship-heavy queries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4714"/>
                  </a:ext>
                </a:extLst>
              </a:tr>
              <a:tr h="1058069">
                <a:tc>
                  <a:txBody>
                    <a:bodyPr/>
                    <a:lstStyle/>
                    <a:p>
                      <a:r>
                        <a:rPr lang="en-US" dirty="0"/>
                        <a:t>Ease of Querying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Familiar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 relationship transversal (Cypher)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911452"/>
                  </a:ext>
                </a:extLst>
              </a:tr>
              <a:tr h="1058069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reporting, trends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networks, recommendations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8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54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2CA8-2D8B-7D90-8732-21020A7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nsights and Key Findings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8BB3-D0CF-1110-58DF-CC15D99AB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 schema simplifies querying and enables efficient trend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ETL ensures clean, consistent, and ready-to-use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Comparison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excels at structured queries and aggregations.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Neo4J performs better for relationship-based queries.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relational databases for structured analytics and graph databases for relationship-heavy scenarios.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DDF8-7157-C9F0-31AE-F0806007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B839-F3F2-DC06-CED8-72F4002B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comprehensive data warehouse for the retail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actionable insights through reports and visualizations.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strengths and weaknesses of relational and graph databases.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 streams.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hybrid database models for complex applications.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1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05BF-612A-B52E-1666-0A158D08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0BDD79-D358-22AF-F166-A5CEAEB37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248"/>
            <a:ext cx="772038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UCI Machine Learning Repository - Online Retail 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https://archive.ics.uci.edu/ml/datasets/Online+Retail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Documentation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https://learn.microsoft.com/en-us/sql/sql-server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SSIS (SQL Server Integration Services) Documentation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https://learn.microsoft.com/en-us/sql/integration-services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 - Building Dashboards and Storyboards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https://help.tableau.com/current/pro/desktop/en-us/dashboards_storypoints.htm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Neo4J Cypher Query Language Documentation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https://neo4j.com/docs/cypher-manual/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AdventureWorks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Sample Database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https://github.com/Microsoft/sql-server-samples/releases/tag/adventureworks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028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16289" y="1388110"/>
            <a:ext cx="9460865" cy="2644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13127"/>
            <a:ext cx="9144000" cy="2387600"/>
          </a:xfrm>
        </p:spPr>
        <p:txBody>
          <a:bodyPr/>
          <a:lstStyle/>
          <a:p>
            <a:r>
              <a:rPr lang="en-US" sz="7200"/>
              <a:t>Thanking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05560"/>
            <a:ext cx="10200640" cy="4617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Objectives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Design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and Visualizations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 vs. Graph Database Comparison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Conclusions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Introduction and Objectives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Develop a centralized data warehouse for business intelligence.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Compare the performance of relational and graph databases for analytical use cases.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Business Goals: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Enable actionable insights through data analysis.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Support sales, marketing, and executive decision-making.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Dataset Overview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Online Retail Dataset (UCI Repository):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Description: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Transactional data from a UK-based retailer (Dec 2010–Dec 2011).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Fields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InvoiceNo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StockCode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Description, Quantity,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InvoiceDate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UnitPrice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CustomerID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Country.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Cases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Customer segmentation, sales trends, product performance.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AdventureWorks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 Dataset: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Purpose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Comparative analysis of relational vs. graph databases.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Data Warehouse Design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B8B16-8DA5-E63C-C39C-F9D33BA8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7" t="21509" b="35534"/>
          <a:stretch/>
        </p:blipFill>
        <p:spPr>
          <a:xfrm>
            <a:off x="1733005" y="1333500"/>
            <a:ext cx="8151314" cy="4983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Star Schema and Justification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5525" y="1333500"/>
            <a:ext cx="10200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Schema Type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: Star Schema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Fact Table: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FactSales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(e.g., Revenue, Quantity).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Dimension Tables: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Customer_Dim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Attributes like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CustomerID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Country.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Stock_Dim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Product details like 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StockCode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, Description.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charset="0"/>
                <a:cs typeface="Times New Roman" panose="02020603050405020304" charset="0"/>
              </a:rPr>
              <a:t>Date_Dim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Year, Month, Day attributes.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Justification: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Simplifies analytical queries.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Optimized for slicing and dicing data.</a:t>
            </a:r>
          </a:p>
        </p:txBody>
      </p:sp>
    </p:spTree>
    <p:extLst>
      <p:ext uri="{BB962C8B-B14F-4D97-AF65-F5344CB8AC3E}">
        <p14:creationId xmlns:p14="http://schemas.microsoft.com/office/powerpoint/2010/main" val="43969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ETL Process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44C8509-6235-7115-8546-8F14341E5A5B}"/>
              </a:ext>
            </a:extLst>
          </p:cNvPr>
          <p:cNvSpPr txBox="1"/>
          <p:nvPr/>
        </p:nvSpPr>
        <p:spPr>
          <a:xfrm>
            <a:off x="6096000" y="1186543"/>
            <a:ext cx="5341983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174E96-267D-2AC5-718D-3FDE0961F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5" t="23095" r="6309" b="12813"/>
          <a:stretch/>
        </p:blipFill>
        <p:spPr>
          <a:xfrm>
            <a:off x="2128157" y="1380942"/>
            <a:ext cx="7935686" cy="4395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64465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ETL Phases and Outcome</a:t>
            </a:r>
          </a:p>
        </p:txBody>
      </p:sp>
      <p:sp>
        <p:nvSpPr>
          <p:cNvPr id="4" name="Text Box 2"/>
          <p:cNvSpPr txBox="1"/>
          <p:nvPr/>
        </p:nvSpPr>
        <p:spPr>
          <a:xfrm>
            <a:off x="1026160" y="1186543"/>
            <a:ext cx="10135825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Imported raw data into staging tables.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(handled nulls, duplicates).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measures  (e.g., Amount = Quantity × </a:t>
            </a:r>
            <a:r>
              <a:rPr lang="en-IN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Loaded data into the star schema using SQL Server and SSIS.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Structured data ready for analytical queries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160" y="155229"/>
            <a:ext cx="9565005" cy="819150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Reports and Visualizations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26160" y="1333500"/>
            <a:ext cx="10073640" cy="4589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 Reports: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Monthly Sales Trends: Revenue trends over time.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Sales by Country: Geographic revenue distribution.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Top-Selling Products: High-performing products.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 Revenue Days: Sales spikes on significant dates.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SSRS: Detailed static reports.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Tableau: Interactive dashboards for trends and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845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 and Objectives</vt:lpstr>
      <vt:lpstr>Dataset Overview</vt:lpstr>
      <vt:lpstr>Data Warehouse Design</vt:lpstr>
      <vt:lpstr>Star Schema and Justification</vt:lpstr>
      <vt:lpstr>ETL Process</vt:lpstr>
      <vt:lpstr>ETL Phases and Outcome</vt:lpstr>
      <vt:lpstr>Reports and Visualizations</vt:lpstr>
      <vt:lpstr>Relational Database Implementation</vt:lpstr>
      <vt:lpstr>Graph Database Implementation</vt:lpstr>
      <vt:lpstr>Relational Database Implementation</vt:lpstr>
      <vt:lpstr>Relational Database Implementation</vt:lpstr>
      <vt:lpstr>Relational vs. Graph Databases - Comparison</vt:lpstr>
      <vt:lpstr>Insights and Key Findings</vt:lpstr>
      <vt:lpstr>Conclusion</vt:lpstr>
      <vt:lpstr> References</vt:lpstr>
      <vt:lpstr>Thanking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Analysis of Disease Classification using R Programming and Machine Learning Models</dc:title>
  <dc:creator>Mohit Sharma</dc:creator>
  <cp:lastModifiedBy>Mohit Sharma</cp:lastModifiedBy>
  <cp:revision>11</cp:revision>
  <dcterms:created xsi:type="dcterms:W3CDTF">2023-12-27T21:38:00Z</dcterms:created>
  <dcterms:modified xsi:type="dcterms:W3CDTF">2024-12-06T19:32:52Z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CF34518791184330B46ECAF7F8D72D64_11</vt:lpwstr>
  </property>
  <property fmtid="{D5CDD505-2E9C-101B-9397-08002B2CF9AE}" pid="3" name="KSOProductBuildVer">
    <vt:lpwstr>1033-12.2.0.16731</vt:lpwstr>
  </property>
</Properties>
</file>