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custDataLst>
    <p:tags r:id="rId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3333"/>
    <a:srgbClr val="5F5F5F"/>
    <a:srgbClr val="669900"/>
    <a:srgbClr val="F2FADC"/>
    <a:srgbClr val="E7F2CA"/>
    <a:srgbClr val="F8F8F8"/>
    <a:srgbClr val="D7E6D6"/>
    <a:srgbClr val="E0FF8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25" d="100"/>
          <a:sy n="25" d="100"/>
        </p:scale>
        <p:origin x="-312" y="-7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xmlns=""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smtClean="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xmlns:p15="http://schemas.microsoft.com/office/powerpoint/2012/main" xmlns=""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xmlns:p15="http://schemas.microsoft.com/office/powerpoint/2012/main" xmlns=""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xmlns:p15="http://schemas.microsoft.com/office/powerpoint/2012/main" xmlns=""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xmlns:p15="http://schemas.microsoft.com/office/powerpoint/2012/main" xmlns=""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xmlns:p15="http://schemas.microsoft.com/office/powerpoint/2012/main" xmlns=""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xmlns:p15="http://schemas.microsoft.com/office/powerpoint/2012/main" xmlns=""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xmlns:p15="http://schemas.microsoft.com/office/powerpoint/2012/main" xmlns=""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xmlns:p15="http://schemas.microsoft.com/office/powerpoint/2012/main" xmlns=""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xmlns:p15="http://schemas.microsoft.com/office/powerpoint/2012/main" xmlns=""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xmlns:p15="http://schemas.microsoft.com/office/powerpoint/2012/main" xmlns=""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xmlns:p15="http://schemas.microsoft.com/office/powerpoint/2012/main" xmlns=""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xmlns:p15="http://schemas.microsoft.com/office/powerpoint/2012/main" xmlns:p14="http://schemas.microsoft.com/office/powerpoint/2010/main" xmlns="">
                <a:solidFill>
                  <a:schemeClr val="accent1"/>
                </a:solidFill>
              </a14:hiddenFill>
            </a:ext>
            <a:ext uri="{91240B29-F687-4F45-9708-019B960494DF}">
              <a14:hiddenLine xmlns:a14="http://schemas.microsoft.com/office/drawing/2010/main" xmlns:p15="http://schemas.microsoft.com/office/powerpoint/2012/main" xmlns:p14="http://schemas.microsoft.com/office/powerpoint/2010/main" xmlns="" w="9525">
                <a:solidFill>
                  <a:schemeClr val="tx1"/>
                </a:solidFill>
                <a:miter lim="800000"/>
                <a:headEnd/>
                <a:tailEnd/>
              </a14:hiddenLine>
            </a:ext>
            <a:ext uri="{AF507438-7753-43E0-B8FC-AC1667EBCBE1}">
              <a14:hiddenEffects xmlns:a14="http://schemas.microsoft.com/office/drawing/2010/main" xmlns:p15="http://schemas.microsoft.com/office/powerpoint/2012/main" xmlns:p14="http://schemas.microsoft.com/office/powerpoint/2010/main" xmlns="">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xmlns:p15="http://schemas.microsoft.com/office/powerpoint/2012/main" xmlns:p14="http://schemas.microsoft.com/office/powerpoint/2010/main" xmlns="">
                <a:solidFill>
                  <a:schemeClr val="accent1"/>
                </a:solidFill>
              </a14:hiddenFill>
            </a:ext>
            <a:ext uri="{91240B29-F687-4F45-9708-019B960494DF}">
              <a14:hiddenLine xmlns:a14="http://schemas.microsoft.com/office/drawing/2010/main" xmlns:p15="http://schemas.microsoft.com/office/powerpoint/2012/main" xmlns:p14="http://schemas.microsoft.com/office/powerpoint/2010/main" xmlns="" w="9525">
                <a:solidFill>
                  <a:schemeClr val="tx1"/>
                </a:solidFill>
                <a:miter lim="800000"/>
                <a:headEnd/>
                <a:tailEnd/>
              </a14:hiddenLine>
            </a:ext>
            <a:ext uri="{AF507438-7753-43E0-B8FC-AC1667EBCBE1}">
              <a14:hiddenEffects xmlns:a14="http://schemas.microsoft.com/office/drawing/2010/main" xmlns:p15="http://schemas.microsoft.com/office/powerpoint/2012/main" xmlns:p14="http://schemas.microsoft.com/office/powerpoint/2010/main" xmlns="">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xmlns:p15="http://schemas.microsoft.com/office/powerpoint/2012/main" xmlns:p14="http://schemas.microsoft.com/office/powerpoint/2010/main" xmlns="">
                <a:solidFill>
                  <a:schemeClr val="accent1"/>
                </a:solidFill>
              </a14:hiddenFill>
            </a:ext>
            <a:ext uri="{91240B29-F687-4F45-9708-019B960494DF}">
              <a14:hiddenLine xmlns:a14="http://schemas.microsoft.com/office/drawing/2010/main" xmlns:p15="http://schemas.microsoft.com/office/powerpoint/2012/main" xmlns:p14="http://schemas.microsoft.com/office/powerpoint/2010/main" xmlns="" w="9525">
                <a:solidFill>
                  <a:schemeClr val="tx1"/>
                </a:solidFill>
                <a:miter lim="800000"/>
                <a:headEnd/>
                <a:tailEnd/>
              </a14:hiddenLine>
            </a:ext>
            <a:ext uri="{AF507438-7753-43E0-B8FC-AC1667EBCBE1}">
              <a14:hiddenEffects xmlns:a14="http://schemas.microsoft.com/office/drawing/2010/main" xmlns:p15="http://schemas.microsoft.com/office/powerpoint/2012/main" xmlns:p14="http://schemas.microsoft.com/office/powerpoint/2010/main" xmlns="">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xmlns:p15="http://schemas.microsoft.com/office/powerpoint/2012/main" xmlns:p14="http://schemas.microsoft.com/office/powerpoint/2010/main" xmlns="">
                <a:solidFill>
                  <a:schemeClr val="accent1"/>
                </a:solidFill>
              </a14:hiddenFill>
            </a:ext>
            <a:ext uri="{91240B29-F687-4F45-9708-019B960494DF}">
              <a14:hiddenLine xmlns:a14="http://schemas.microsoft.com/office/drawing/2010/main" xmlns:p15="http://schemas.microsoft.com/office/powerpoint/2012/main" xmlns:p14="http://schemas.microsoft.com/office/powerpoint/2010/main" xmlns="" w="9525">
                <a:solidFill>
                  <a:schemeClr val="tx1"/>
                </a:solidFill>
                <a:miter lim="800000"/>
                <a:headEnd/>
                <a:tailEnd/>
              </a14:hiddenLine>
            </a:ext>
            <a:ext uri="{AF507438-7753-43E0-B8FC-AC1667EBCBE1}">
              <a14:hiddenEffects xmlns:a14="http://schemas.microsoft.com/office/drawing/2010/main" xmlns:p15="http://schemas.microsoft.com/office/powerpoint/2012/main" xmlns:p14="http://schemas.microsoft.com/office/powerpoint/2010/main" xmlns="">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xmlns:p15="http://schemas.microsoft.com/office/powerpoint/2012/main" xmlns:p14="http://schemas.microsoft.com/office/powerpoint/2010/main" xmlns="">
                <a:solidFill>
                  <a:schemeClr val="accent1"/>
                </a:solidFill>
              </a14:hiddenFill>
            </a:ext>
            <a:ext uri="{91240B29-F687-4F45-9708-019B960494DF}">
              <a14:hiddenLine xmlns:a14="http://schemas.microsoft.com/office/drawing/2010/main" xmlns:p15="http://schemas.microsoft.com/office/powerpoint/2012/main" xmlns:p14="http://schemas.microsoft.com/office/powerpoint/2010/main" xmlns="" w="9525">
                <a:solidFill>
                  <a:schemeClr val="tx1"/>
                </a:solidFill>
                <a:miter lim="800000"/>
                <a:headEnd/>
                <a:tailEnd/>
              </a14:hiddenLine>
            </a:ext>
            <a:ext uri="{AF507438-7753-43E0-B8FC-AC1667EBCBE1}">
              <a14:hiddenEffects xmlns:a14="http://schemas.microsoft.com/office/drawing/2010/main" xmlns:p15="http://schemas.microsoft.com/office/powerpoint/2012/main" xmlns:p14="http://schemas.microsoft.com/office/powerpoint/2010/main" xmlns="">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pic>
        <p:nvPicPr>
          <p:cNvPr id="1031" name="New picture"/>
          <p:cNvPicPr/>
          <p:nvPr/>
        </p:nvPicPr>
        <p:blipFill dpi="0">
          <a:blip r:embed="rId13"/>
          <a:stretch>
            <a:fillRect/>
          </a:stretch>
        </p:blipFill>
        <p:spPr>
          <a:xfrm rot="16200000">
            <a:off x="-11506200" y="16459200"/>
            <a:ext cx="14274800" cy="4368800"/>
          </a:xfrm>
          <a:prstGeom prst="rect">
            <a:avLst/>
          </a:prstGeom>
        </p:spPr>
      </p:pic>
      <p:pic>
        <p:nvPicPr>
          <p:cNvPr id="1032" name="New picture"/>
          <p:cNvPicPr/>
          <p:nvPr/>
        </p:nvPicPr>
        <p:blipFill dpi="0">
          <a:blip r:embed="rId13"/>
          <a:stretch>
            <a:fillRect/>
          </a:stretch>
        </p:blipFill>
        <p:spPr>
          <a:xfrm rot="5400000">
            <a:off x="41122600" y="16459200"/>
            <a:ext cx="14274800" cy="4368800"/>
          </a:xfrm>
          <a:prstGeom prst="rect">
            <a:avLst/>
          </a:prstGeom>
        </p:spPr>
      </p:pic>
      <p:pic>
        <p:nvPicPr>
          <p:cNvPr id="1033" name="New picture"/>
          <p:cNvPicPr/>
          <p:nvPr/>
        </p:nvPicPr>
        <p:blipFill dpi="0">
          <a:blip r:embed="rId14"/>
          <a:stretch>
            <a:fillRect/>
          </a:stretch>
        </p:blipFill>
        <p:spPr>
          <a:xfrm>
            <a:off x="6661150" y="33426400"/>
            <a:ext cx="30568900" cy="1549400"/>
          </a:xfrm>
          <a:prstGeom prst="rect">
            <a:avLst/>
          </a:prstGeom>
        </p:spPr>
      </p:pic>
      <p:sp>
        <p:nvSpPr>
          <p:cNvPr id="1034" name="New shape"/>
          <p:cNvSpPr/>
          <p:nvPr/>
        </p:nvSpPr>
        <p:spPr>
          <a:xfrm>
            <a:off x="6661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smtId="4294967295">
                <a:solidFill>
                  <a:srgbClr val="808080"/>
                </a:solidFill>
              </a:rPr>
              <a:t>Template ID: greenapple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1">
                <a:lumMod val="20000"/>
                <a:lumOff val="80000"/>
              </a:schemeClr>
            </a:gs>
            <a:gs pos="100000">
              <a:srgbClr val="F8F8F8"/>
            </a:gs>
          </a:gsLst>
          <a:lin ang="5400000" scaled="1"/>
          <a:tileRect/>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68263" y="76200"/>
            <a:ext cx="43730862" cy="3886200"/>
          </a:xfrm>
          <a:prstGeom prst="rect">
            <a:avLst/>
          </a:prstGeom>
          <a:gradFill rotWithShape="0">
            <a:gsLst>
              <a:gs pos="0">
                <a:schemeClr val="accent1"/>
              </a:gs>
              <a:gs pos="50000">
                <a:schemeClr val="accent1">
                  <a:lumMod val="20000"/>
                  <a:lumOff val="80000"/>
                </a:schemeClr>
              </a:gs>
              <a:gs pos="100000">
                <a:schemeClr val="accent1"/>
              </a:gs>
            </a:gsLst>
            <a:lin ang="18900000" scaled="1"/>
            <a:tileRect/>
          </a:gradFill>
          <a:ln w="38100">
            <a:solidFill>
              <a:schemeClr val="tx1"/>
            </a:solidFill>
            <a:miter lim="800000"/>
          </a:ln>
        </p:spPr>
        <p:txBody>
          <a:bodyPr lIns="137160" tIns="68580" rIns="137160" bIns="68580" anchor="ctr"/>
          <a:lstStyle>
            <a:defPPr>
              <a:defRPr kern="1200" smtId="4294967295"/>
            </a:defPPr>
          </a:lstStyle>
          <a:p>
            <a:pPr algn="ctr" defTabSz="4703763"/>
            <a:r>
              <a:rPr lang="en-US" sz="8000" b="1" dirty="0" smtClean="0">
                <a:solidFill>
                  <a:srgbClr val="333333"/>
                </a:solidFill>
                <a:latin typeface="Gill Sans" pitchFamily="34" charset="0"/>
              </a:rPr>
              <a:t>Reservation Based Smart Parking System</a:t>
            </a:r>
            <a:endParaRPr lang="en-US" sz="8000" b="1" dirty="0">
              <a:solidFill>
                <a:srgbClr val="333333"/>
              </a:solidFill>
              <a:latin typeface="Gill Sans" pitchFamily="34" charset="0"/>
            </a:endParaRPr>
          </a:p>
          <a:p>
            <a:pPr algn="ctr" defTabSz="4703763"/>
            <a:r>
              <a:rPr lang="en-US" sz="4800" b="1" dirty="0" err="1" smtClean="0">
                <a:solidFill>
                  <a:schemeClr val="tx2"/>
                </a:solidFill>
                <a:latin typeface="Gill Sans" pitchFamily="34" charset="0"/>
              </a:rPr>
              <a:t>Mohit</a:t>
            </a:r>
            <a:r>
              <a:rPr lang="en-US" sz="4800" b="1" dirty="0" smtClean="0">
                <a:solidFill>
                  <a:schemeClr val="tx2"/>
                </a:solidFill>
                <a:latin typeface="Gill Sans" pitchFamily="34" charset="0"/>
              </a:rPr>
              <a:t> Sharma, </a:t>
            </a:r>
            <a:r>
              <a:rPr lang="en-US" sz="4800" b="1" dirty="0" err="1" smtClean="0">
                <a:solidFill>
                  <a:schemeClr val="tx2"/>
                </a:solidFill>
                <a:latin typeface="Gill Sans" pitchFamily="34" charset="0"/>
              </a:rPr>
              <a:t>Vaibhav</a:t>
            </a:r>
            <a:r>
              <a:rPr lang="en-US" sz="4800" b="1" dirty="0" smtClean="0">
                <a:solidFill>
                  <a:schemeClr val="tx2"/>
                </a:solidFill>
                <a:latin typeface="Gill Sans" pitchFamily="34" charset="0"/>
              </a:rPr>
              <a:t> </a:t>
            </a:r>
            <a:r>
              <a:rPr lang="en-US" sz="4800" b="1" dirty="0" err="1" smtClean="0">
                <a:solidFill>
                  <a:schemeClr val="tx2"/>
                </a:solidFill>
                <a:latin typeface="Gill Sans" pitchFamily="34" charset="0"/>
              </a:rPr>
              <a:t>Sadhna</a:t>
            </a:r>
            <a:r>
              <a:rPr lang="en-US" sz="4800" b="1" dirty="0" smtClean="0">
                <a:solidFill>
                  <a:schemeClr val="tx2"/>
                </a:solidFill>
                <a:latin typeface="Gill Sans" pitchFamily="34" charset="0"/>
              </a:rPr>
              <a:t>, </a:t>
            </a:r>
            <a:r>
              <a:rPr lang="en-US" sz="4800" b="1" dirty="0" err="1" smtClean="0">
                <a:solidFill>
                  <a:schemeClr val="tx2"/>
                </a:solidFill>
                <a:latin typeface="Gill Sans" pitchFamily="34" charset="0"/>
              </a:rPr>
              <a:t>Mahi</a:t>
            </a:r>
            <a:r>
              <a:rPr lang="en-US" sz="4800" b="1" dirty="0" smtClean="0">
                <a:solidFill>
                  <a:schemeClr val="tx2"/>
                </a:solidFill>
                <a:latin typeface="Gill Sans" pitchFamily="34" charset="0"/>
              </a:rPr>
              <a:t> </a:t>
            </a:r>
            <a:r>
              <a:rPr lang="en-US" sz="4800" b="1" dirty="0" err="1" smtClean="0">
                <a:solidFill>
                  <a:schemeClr val="tx2"/>
                </a:solidFill>
                <a:latin typeface="Gill Sans" pitchFamily="34" charset="0"/>
              </a:rPr>
              <a:t>Bansal</a:t>
            </a:r>
            <a:r>
              <a:rPr lang="en-US" sz="4800" b="1" dirty="0" smtClean="0">
                <a:solidFill>
                  <a:schemeClr val="tx2"/>
                </a:solidFill>
                <a:latin typeface="Gill Sans" pitchFamily="34" charset="0"/>
              </a:rPr>
              <a:t>, </a:t>
            </a:r>
            <a:r>
              <a:rPr lang="en-US" sz="4800" b="1" dirty="0" err="1" smtClean="0">
                <a:solidFill>
                  <a:schemeClr val="tx2"/>
                </a:solidFill>
                <a:latin typeface="Gill Sans" pitchFamily="34" charset="0"/>
              </a:rPr>
              <a:t>Rahul</a:t>
            </a:r>
            <a:r>
              <a:rPr lang="en-US" sz="4800" b="1" dirty="0" smtClean="0">
                <a:solidFill>
                  <a:schemeClr val="tx2"/>
                </a:solidFill>
                <a:latin typeface="Gill Sans" pitchFamily="34" charset="0"/>
              </a:rPr>
              <a:t> </a:t>
            </a:r>
            <a:r>
              <a:rPr lang="en-US" sz="4800" b="1" smtClean="0">
                <a:solidFill>
                  <a:schemeClr val="tx2"/>
                </a:solidFill>
                <a:latin typeface="Gill Sans" pitchFamily="34" charset="0"/>
              </a:rPr>
              <a:t>Bhardwaj</a:t>
            </a:r>
            <a:endParaRPr lang="en-US" sz="4800" b="1" dirty="0" smtClean="0">
              <a:solidFill>
                <a:schemeClr val="tx2"/>
              </a:solidFill>
              <a:latin typeface="Gill Sans" pitchFamily="34" charset="0"/>
            </a:endParaRPr>
          </a:p>
          <a:p>
            <a:pPr algn="ctr" defTabSz="4703763"/>
            <a:r>
              <a:rPr lang="en-US" sz="4800" b="1" dirty="0" smtClean="0">
                <a:solidFill>
                  <a:schemeClr val="tx2"/>
                </a:solidFill>
                <a:latin typeface="Gill Sans" pitchFamily="34" charset="0"/>
              </a:rPr>
              <a:t>Department of Information </a:t>
            </a:r>
            <a:r>
              <a:rPr lang="en-US" sz="4800" b="1" dirty="0" smtClean="0">
                <a:solidFill>
                  <a:schemeClr val="tx2"/>
                </a:solidFill>
                <a:latin typeface="Gill Sans" pitchFamily="34" charset="0"/>
              </a:rPr>
              <a:t>Technology</a:t>
            </a:r>
            <a:endParaRPr lang="en-US" sz="4800" b="1" dirty="0" smtClean="0">
              <a:solidFill>
                <a:schemeClr val="tx2"/>
              </a:solidFill>
              <a:latin typeface="Gill Sans" pitchFamily="34" charset="0"/>
            </a:endParaRPr>
          </a:p>
          <a:p>
            <a:pPr algn="ctr" defTabSz="4703763"/>
            <a:r>
              <a:rPr lang="en-US" sz="4800" b="1" dirty="0" smtClean="0">
                <a:solidFill>
                  <a:schemeClr val="tx2"/>
                </a:solidFill>
                <a:latin typeface="Gill Sans" pitchFamily="34" charset="0"/>
              </a:rPr>
              <a:t>ABES Institute Of Technology , Ghaziabad</a:t>
            </a:r>
          </a:p>
        </p:txBody>
      </p:sp>
      <p:sp>
        <p:nvSpPr>
          <p:cNvPr id="2051" name="Rectangle 7"/>
          <p:cNvSpPr>
            <a:spLocks noChangeArrowheads="1"/>
          </p:cNvSpPr>
          <p:nvPr/>
        </p:nvSpPr>
        <p:spPr bwMode="auto">
          <a:xfrm>
            <a:off x="0" y="4343400"/>
            <a:ext cx="10358438" cy="102870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dirty="0" smtClean="0">
                <a:solidFill>
                  <a:schemeClr val="bg1"/>
                </a:solidFill>
                <a:latin typeface="Gill Sans" pitchFamily="34" charset="0"/>
              </a:rPr>
              <a:t>Introduction</a:t>
            </a:r>
            <a:endParaRPr lang="en-US" sz="5700" b="1" dirty="0">
              <a:solidFill>
                <a:schemeClr val="bg1"/>
              </a:solidFill>
              <a:latin typeface="Gill Sans" pitchFamily="34" charset="0"/>
            </a:endParaRPr>
          </a:p>
        </p:txBody>
      </p:sp>
      <p:sp>
        <p:nvSpPr>
          <p:cNvPr id="2052" name="Rectangle 14"/>
          <p:cNvSpPr>
            <a:spLocks noChangeArrowheads="1"/>
          </p:cNvSpPr>
          <p:nvPr/>
        </p:nvSpPr>
        <p:spPr bwMode="auto">
          <a:xfrm>
            <a:off x="0" y="17983200"/>
            <a:ext cx="10358438" cy="102870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a:solidFill>
                  <a:schemeClr val="bg1"/>
                </a:solidFill>
                <a:latin typeface="Gill Sans" pitchFamily="34" charset="0"/>
              </a:rPr>
              <a:t>Objectives</a:t>
            </a:r>
          </a:p>
        </p:txBody>
      </p:sp>
      <p:sp>
        <p:nvSpPr>
          <p:cNvPr id="2053" name="Rectangle 8"/>
          <p:cNvSpPr>
            <a:spLocks noChangeArrowheads="1"/>
          </p:cNvSpPr>
          <p:nvPr/>
        </p:nvSpPr>
        <p:spPr bwMode="auto">
          <a:xfrm>
            <a:off x="0" y="24384000"/>
            <a:ext cx="10358437" cy="102870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dirty="0" smtClean="0">
                <a:solidFill>
                  <a:schemeClr val="bg1"/>
                </a:solidFill>
                <a:latin typeface="Gill Sans" pitchFamily="34" charset="0"/>
              </a:rPr>
              <a:t>Technology Stack</a:t>
            </a:r>
            <a:endParaRPr lang="en-US" sz="5700" b="1" dirty="0">
              <a:solidFill>
                <a:schemeClr val="bg1"/>
              </a:solidFill>
              <a:latin typeface="Gill Sans" pitchFamily="34" charset="0"/>
            </a:endParaRPr>
          </a:p>
        </p:txBody>
      </p:sp>
      <p:sp>
        <p:nvSpPr>
          <p:cNvPr id="2054" name="Rectangle 9"/>
          <p:cNvSpPr>
            <a:spLocks noChangeArrowheads="1"/>
          </p:cNvSpPr>
          <p:nvPr/>
        </p:nvSpPr>
        <p:spPr bwMode="auto">
          <a:xfrm>
            <a:off x="32613600" y="4191000"/>
            <a:ext cx="10358438" cy="102870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dirty="0" smtClean="0">
                <a:solidFill>
                  <a:schemeClr val="bg1"/>
                </a:solidFill>
                <a:latin typeface="Gill Sans" pitchFamily="34" charset="0"/>
              </a:rPr>
              <a:t>Results</a:t>
            </a:r>
            <a:endParaRPr lang="en-US" sz="5700" b="1" dirty="0">
              <a:solidFill>
                <a:schemeClr val="bg1"/>
              </a:solidFill>
              <a:latin typeface="Gill Sans" pitchFamily="34" charset="0"/>
            </a:endParaRPr>
          </a:p>
        </p:txBody>
      </p:sp>
      <p:sp>
        <p:nvSpPr>
          <p:cNvPr id="2055" name="Rectangle 16"/>
          <p:cNvSpPr>
            <a:spLocks noChangeArrowheads="1"/>
          </p:cNvSpPr>
          <p:nvPr/>
        </p:nvSpPr>
        <p:spPr bwMode="auto">
          <a:xfrm>
            <a:off x="32385000" y="17449800"/>
            <a:ext cx="10206038" cy="125730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dirty="0" smtClean="0">
                <a:solidFill>
                  <a:schemeClr val="bg1"/>
                </a:solidFill>
                <a:latin typeface="Gill Sans" pitchFamily="34" charset="0"/>
              </a:rPr>
              <a:t>Salient Features</a:t>
            </a:r>
            <a:endParaRPr lang="en-US" sz="5700" b="1" dirty="0">
              <a:solidFill>
                <a:schemeClr val="bg1"/>
              </a:solidFill>
              <a:latin typeface="Gill Sans" pitchFamily="34" charset="0"/>
            </a:endParaRPr>
          </a:p>
        </p:txBody>
      </p:sp>
      <p:sp>
        <p:nvSpPr>
          <p:cNvPr id="2056" name="Rectangle 10"/>
          <p:cNvSpPr>
            <a:spLocks noChangeArrowheads="1"/>
          </p:cNvSpPr>
          <p:nvPr/>
        </p:nvSpPr>
        <p:spPr bwMode="auto">
          <a:xfrm>
            <a:off x="15849600" y="17526000"/>
            <a:ext cx="12801600" cy="121920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dirty="0" smtClean="0">
                <a:solidFill>
                  <a:schemeClr val="bg1"/>
                </a:solidFill>
                <a:latin typeface="Gill Sans" pitchFamily="34" charset="0"/>
              </a:rPr>
              <a:t>Hardware</a:t>
            </a:r>
            <a:endParaRPr lang="en-US" sz="5700" b="1" dirty="0">
              <a:solidFill>
                <a:schemeClr val="bg1"/>
              </a:solidFill>
              <a:latin typeface="Gill Sans" pitchFamily="34" charset="0"/>
            </a:endParaRPr>
          </a:p>
        </p:txBody>
      </p:sp>
      <p:sp>
        <p:nvSpPr>
          <p:cNvPr id="2057" name="Rectangle 18"/>
          <p:cNvSpPr>
            <a:spLocks noChangeArrowheads="1"/>
          </p:cNvSpPr>
          <p:nvPr/>
        </p:nvSpPr>
        <p:spPr bwMode="auto">
          <a:xfrm>
            <a:off x="32766000" y="25374600"/>
            <a:ext cx="10358437" cy="102870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a:solidFill>
                  <a:schemeClr val="bg1"/>
                </a:solidFill>
                <a:latin typeface="Gill Sans" pitchFamily="34" charset="0"/>
              </a:rPr>
              <a:t>References</a:t>
            </a:r>
          </a:p>
        </p:txBody>
      </p:sp>
      <p:sp>
        <p:nvSpPr>
          <p:cNvPr id="2061" name="Rectangle 36"/>
          <p:cNvSpPr>
            <a:spLocks noChangeArrowheads="1"/>
          </p:cNvSpPr>
          <p:nvPr/>
        </p:nvSpPr>
        <p:spPr bwMode="auto">
          <a:xfrm>
            <a:off x="15468600" y="4191000"/>
            <a:ext cx="12801600" cy="106680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dirty="0" smtClean="0">
                <a:solidFill>
                  <a:schemeClr val="bg1"/>
                </a:solidFill>
                <a:latin typeface="Gill Sans" pitchFamily="34" charset="0"/>
              </a:rPr>
              <a:t>Methodology</a:t>
            </a:r>
            <a:endParaRPr lang="en-US" sz="5700" b="1" dirty="0">
              <a:solidFill>
                <a:schemeClr val="bg1"/>
              </a:solidFill>
              <a:latin typeface="Gill Sans" pitchFamily="34" charset="0"/>
            </a:endParaRPr>
          </a:p>
        </p:txBody>
      </p:sp>
      <p:sp>
        <p:nvSpPr>
          <p:cNvPr id="2062" name="Text Box 402"/>
          <p:cNvSpPr txBox="1">
            <a:spLocks noChangeArrowheads="1"/>
          </p:cNvSpPr>
          <p:nvPr/>
        </p:nvSpPr>
        <p:spPr bwMode="auto">
          <a:xfrm>
            <a:off x="381000" y="5715000"/>
            <a:ext cx="9652000" cy="10972234"/>
          </a:xfrm>
          <a:prstGeom prst="rect">
            <a:avLst/>
          </a:prstGeom>
          <a:noFill/>
          <a:ln>
            <a:noFill/>
          </a:ln>
          <a:extLst>
            <a:ext uri="{909E8E84-426E-40DD-AFC4-6F175D3DCCD1}">
              <a14:hiddenFill xmlns:a14="http://schemas.microsoft.com/office/drawing/2010/main" xmlns:p15="http://schemas.microsoft.com/office/powerpoint/2012/main" xmlns:p14="http://schemas.microsoft.com/office/powerpoint/2010/main" xmlns="">
                <a:solidFill>
                  <a:schemeClr val="accent1"/>
                </a:solidFill>
              </a14:hiddenFill>
            </a:ext>
            <a:ext uri="{91240B29-F687-4F45-9708-019B960494DF}">
              <a14:hiddenLine xmlns:a14="http://schemas.microsoft.com/office/drawing/2010/main" xmlns:p15="http://schemas.microsoft.com/office/powerpoint/2012/main" xmlns:p14="http://schemas.microsoft.com/office/powerpoint/2010/main" xmlns="" w="9525">
                <a:solidFill>
                  <a:schemeClr val="tx1"/>
                </a:solidFill>
                <a:miter lim="800000"/>
                <a:headEnd/>
                <a:tailEnd/>
              </a14:hiddenLine>
            </a:ext>
            <a:ext uri="{AF507438-7753-43E0-B8FC-AC1667EBCBE1}">
              <a14:hiddenEffects xmlns:a14="http://schemas.microsoft.com/office/drawing/2010/main" xmlns:p15="http://schemas.microsoft.com/office/powerpoint/2012/main" xmlns:p14="http://schemas.microsoft.com/office/powerpoint/2010/main" xmlns="">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4400" dirty="0" smtClean="0"/>
              <a:t>It is difficult to find parking space in metropolitan areas, especially in peak rush time. The problem is that the driver does not know the available space at the time. Even if know, most of vehicle may consume limited parking space which leads to traffic congestion and also the time and fuel are wasted in search (blind search) of parking. For this problem, we have designed and developed a prototype of Reservation based Smart Parking System (RSPS), which will allow the users (drivers or owners) to effectively find and reserve the available parking </a:t>
            </a:r>
            <a:r>
              <a:rPr lang="en-US" sz="4400" dirty="0" smtClean="0"/>
              <a:t>space</a:t>
            </a:r>
            <a:endParaRPr lang="en-US" sz="4200" i="1" dirty="0">
              <a:latin typeface="Gill Sans" pitchFamily="34" charset="0"/>
            </a:endParaRPr>
          </a:p>
        </p:txBody>
      </p:sp>
      <p:sp>
        <p:nvSpPr>
          <p:cNvPr id="2064" name="Text Box 404"/>
          <p:cNvSpPr txBox="1">
            <a:spLocks noChangeArrowheads="1"/>
          </p:cNvSpPr>
          <p:nvPr/>
        </p:nvSpPr>
        <p:spPr bwMode="auto">
          <a:xfrm>
            <a:off x="68263" y="19126200"/>
            <a:ext cx="9956800" cy="4574329"/>
          </a:xfrm>
          <a:prstGeom prst="rect">
            <a:avLst/>
          </a:prstGeom>
          <a:ln/>
          <a:extLst>
            <a:ext uri="{909E8E84-426E-40DD-AFC4-6F175D3DCCD1}">
              <a14:hiddenFill xmlns:a14="http://schemas.microsoft.com/office/drawing/2010/main" xmlns:p15="http://schemas.microsoft.com/office/powerpoint/2012/main" xmlns:p14="http://schemas.microsoft.com/office/powerpoint/2010/main" xmlns="">
                <a:solidFill>
                  <a:schemeClr val="accent1"/>
                </a:solidFill>
              </a14:hiddenFill>
            </a:ext>
            <a:ext uri="{91240B29-F687-4F45-9708-019B960494DF}">
              <a14:hiddenLine xmlns:a14="http://schemas.microsoft.com/office/drawing/2010/main" xmlns:p15="http://schemas.microsoft.com/office/powerpoint/2012/main" xmlns:p14="http://schemas.microsoft.com/office/powerpoint/2010/main" xmlns="" w="9525">
                <a:solidFill>
                  <a:schemeClr val="tx1"/>
                </a:solidFill>
                <a:miter lim="800000"/>
                <a:headEnd/>
                <a:tailEnd/>
              </a14:hiddenLine>
            </a:ext>
            <a:ext uri="{AF507438-7753-43E0-B8FC-AC1667EBCBE1}">
              <a14:hiddenEffects xmlns:a14="http://schemas.microsoft.com/office/drawing/2010/main" xmlns:p15="http://schemas.microsoft.com/office/powerpoint/2012/main" xmlns:p14="http://schemas.microsoft.com/office/powerpoint/2010/main" xmlns="">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square" lIns="171450" tIns="85725" rIns="171450" bIns="85725">
            <a:spAutoFit/>
          </a:bodyPr>
          <a:lstStyle>
            <a:defPPr>
              <a:defRPr kern="1200" smtId="4294967295"/>
            </a:defPPr>
            <a:lvl1pPr defTabSz="4703763" eaLnBrk="0" hangingPunct="0">
              <a:defRPr sz="3000">
                <a:solidFill>
                  <a:schemeClr val="tx1"/>
                </a:solidFill>
                <a:latin typeface="Arial"/>
              </a:defRPr>
            </a:lvl1pPr>
            <a:lvl2pPr marL="1271588" indent="-414338"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4400" dirty="0" smtClean="0">
                <a:latin typeface="+mj-lt"/>
              </a:rPr>
              <a:t>The Objective of RBSPS are –</a:t>
            </a:r>
          </a:p>
          <a:p>
            <a:pPr algn="just" eaLnBrk="1" hangingPunct="1">
              <a:spcBef>
                <a:spcPct val="50000"/>
              </a:spcBef>
            </a:pPr>
            <a:r>
              <a:rPr lang="en-US" sz="4400" dirty="0" smtClean="0">
                <a:solidFill>
                  <a:srgbClr val="333333"/>
                </a:solidFill>
                <a:latin typeface="+mj-lt"/>
              </a:rPr>
              <a:t>1.More efficient then existing system</a:t>
            </a:r>
          </a:p>
          <a:p>
            <a:pPr algn="just" eaLnBrk="1" hangingPunct="1">
              <a:spcBef>
                <a:spcPct val="50000"/>
              </a:spcBef>
            </a:pPr>
            <a:r>
              <a:rPr lang="en-US" sz="4400" dirty="0" smtClean="0">
                <a:latin typeface="+mj-lt"/>
              </a:rPr>
              <a:t>2.Easy to find a parking </a:t>
            </a:r>
            <a:r>
              <a:rPr lang="en-US" sz="4400" dirty="0" smtClean="0">
                <a:latin typeface="+mj-lt"/>
              </a:rPr>
              <a:t>s</a:t>
            </a:r>
            <a:r>
              <a:rPr lang="en-US" sz="4400" dirty="0" smtClean="0">
                <a:latin typeface="+mj-lt"/>
              </a:rPr>
              <a:t>pace</a:t>
            </a:r>
          </a:p>
          <a:p>
            <a:pPr algn="just" eaLnBrk="1" hangingPunct="1">
              <a:spcBef>
                <a:spcPct val="50000"/>
              </a:spcBef>
            </a:pPr>
            <a:r>
              <a:rPr lang="en-US" sz="4400" dirty="0" smtClean="0">
                <a:latin typeface="+mj-lt"/>
              </a:rPr>
              <a:t>3.</a:t>
            </a:r>
            <a:r>
              <a:rPr lang="en-US" sz="4400" dirty="0" smtClean="0">
                <a:latin typeface="+mj-lt"/>
              </a:rPr>
              <a:t> </a:t>
            </a:r>
            <a:r>
              <a:rPr lang="en-US" sz="4400" dirty="0" smtClean="0">
                <a:latin typeface="+mj-lt"/>
              </a:rPr>
              <a:t>Allows </a:t>
            </a:r>
            <a:r>
              <a:rPr lang="en-US" sz="4400" dirty="0" smtClean="0">
                <a:latin typeface="+mj-lt"/>
              </a:rPr>
              <a:t>drivers to effectively find and reserve the vacant parking spaces.</a:t>
            </a:r>
            <a:endParaRPr lang="en-US" sz="4400" dirty="0" smtClean="0">
              <a:latin typeface="+mj-lt"/>
            </a:endParaRPr>
          </a:p>
        </p:txBody>
      </p:sp>
      <p:sp>
        <p:nvSpPr>
          <p:cNvPr id="2455" name="Text Box 407"/>
          <p:cNvSpPr txBox="1">
            <a:spLocks noChangeArrowheads="1"/>
          </p:cNvSpPr>
          <p:nvPr/>
        </p:nvSpPr>
        <p:spPr bwMode="auto">
          <a:xfrm>
            <a:off x="13487400" y="19278601"/>
            <a:ext cx="17221200" cy="2326791"/>
          </a:xfrm>
          <a:prstGeom prst="rect">
            <a:avLst/>
          </a:prstGeom>
          <a:noFill/>
          <a:ln>
            <a:noFill/>
          </a:ln>
          <a:extLst>
            <a:ext uri="{909E8E84-426E-40DD-AFC4-6F175D3DCCD1}">
              <a14:hiddenFill xmlns:a14="http://schemas.microsoft.com/office/drawing/2010/main" xmlns:p15="http://schemas.microsoft.com/office/powerpoint/2012/main" xmlns:p14="http://schemas.microsoft.com/office/powerpoint/2010/main" xmlns="">
                <a:solidFill>
                  <a:schemeClr val="accent1"/>
                </a:solidFill>
              </a14:hiddenFill>
            </a:ext>
            <a:ext uri="{91240B29-F687-4F45-9708-019B960494DF}">
              <a14:hiddenLine xmlns:a14="http://schemas.microsoft.com/office/drawing/2010/main" xmlns:p15="http://schemas.microsoft.com/office/powerpoint/2012/main" xmlns:p14="http://schemas.microsoft.com/office/powerpoint/2010/main" xmlns="" w="9525">
                <a:solidFill>
                  <a:schemeClr val="tx1"/>
                </a:solidFill>
                <a:miter lim="800000"/>
                <a:headEnd/>
                <a:tailEnd/>
              </a14:hiddenLine>
            </a:ext>
            <a:ext uri="{AF507438-7753-43E0-B8FC-AC1667EBCBE1}">
              <a14:hiddenEffects xmlns:a14="http://schemas.microsoft.com/office/drawing/2010/main" xmlns:p15="http://schemas.microsoft.com/office/powerpoint/2012/main" xmlns:p14="http://schemas.microsoft.com/office/powerpoint/2010/main" xmlns="">
                <a:effectLst>
                  <a:outerShdw dist="35921" dir="2700000" algn="ctr" rotWithShape="0">
                    <a:schemeClr val="bg2"/>
                  </a:outerShdw>
                </a:effectLst>
              </a14:hiddenEffects>
            </a:ext>
          </a:extLst>
        </p:spPr>
        <p:txBody>
          <a:bodyPr wrap="square">
            <a:spAutoFit/>
          </a:bodyPr>
          <a:lstStyle>
            <a:defPPr>
              <a:defRPr kern="1200" smtId="4294967295"/>
            </a:defPPr>
            <a:lvl1pPr defTabSz="4703763">
              <a:defRPr>
                <a:solidFill>
                  <a:schemeClr val="tx1"/>
                </a:solidFill>
                <a:latin typeface="Arial"/>
              </a:defRPr>
            </a:lvl1pPr>
            <a:lvl2pPr defTabSz="4703763">
              <a:defRPr>
                <a:solidFill>
                  <a:schemeClr val="tx1"/>
                </a:solidFill>
                <a:latin typeface="Arial"/>
              </a:defRPr>
            </a:lvl2pPr>
            <a:lvl3pPr defTabSz="4703763">
              <a:defRPr>
                <a:solidFill>
                  <a:schemeClr val="tx1"/>
                </a:solidFill>
                <a:latin typeface="Arial"/>
              </a:defRPr>
            </a:lvl3pPr>
            <a:lvl4pPr defTabSz="4703763">
              <a:defRPr>
                <a:solidFill>
                  <a:schemeClr val="tx1"/>
                </a:solidFill>
                <a:latin typeface="Arial"/>
              </a:defRPr>
            </a:lvl4pPr>
            <a:lvl5pPr defTabSz="4703763">
              <a:defRPr>
                <a:solidFill>
                  <a:schemeClr val="tx1"/>
                </a:solidFill>
                <a:latin typeface="Arial"/>
              </a:defRPr>
            </a:lvl5pPr>
            <a:lvl6pPr defTabSz="4703763" fontAlgn="base">
              <a:spcBef>
                <a:spcPct val="0"/>
              </a:spcBef>
              <a:spcAft>
                <a:spcPct val="0"/>
              </a:spcAft>
              <a:defRPr>
                <a:solidFill>
                  <a:schemeClr val="tx1"/>
                </a:solidFill>
                <a:latin typeface="Arial"/>
              </a:defRPr>
            </a:lvl6pPr>
            <a:lvl7pPr defTabSz="4703763" fontAlgn="base">
              <a:spcBef>
                <a:spcPct val="0"/>
              </a:spcBef>
              <a:spcAft>
                <a:spcPct val="0"/>
              </a:spcAft>
              <a:defRPr>
                <a:solidFill>
                  <a:schemeClr val="tx1"/>
                </a:solidFill>
                <a:latin typeface="Arial"/>
              </a:defRPr>
            </a:lvl7pPr>
            <a:lvl8pPr defTabSz="4703763" fontAlgn="base">
              <a:spcBef>
                <a:spcPct val="0"/>
              </a:spcBef>
              <a:spcAft>
                <a:spcPct val="0"/>
              </a:spcAft>
              <a:defRPr>
                <a:solidFill>
                  <a:schemeClr val="tx1"/>
                </a:solidFill>
                <a:latin typeface="Arial"/>
              </a:defRPr>
            </a:lvl8pPr>
            <a:lvl9pPr defTabSz="4703763" fontAlgn="base">
              <a:spcBef>
                <a:spcPct val="0"/>
              </a:spcBef>
              <a:spcAft>
                <a:spcPct val="0"/>
              </a:spcAft>
              <a:defRPr>
                <a:solidFill>
                  <a:schemeClr val="tx1"/>
                </a:solidFill>
                <a:latin typeface="Arial"/>
              </a:defRPr>
            </a:lvl9pPr>
          </a:lstStyle>
          <a:p>
            <a:pPr algn="just">
              <a:lnSpc>
                <a:spcPct val="110000"/>
              </a:lnSpc>
              <a:defRPr/>
            </a:pPr>
            <a:r>
              <a:rPr lang="en-US" sz="4400" dirty="0" smtClean="0"/>
              <a:t>The hardware system is organized by four components i.e. Raspberry pi, camera module, servo motor, user’s communication device.</a:t>
            </a:r>
            <a:endParaRPr lang="en-US" sz="4200" i="1" dirty="0" smtClean="0">
              <a:latin typeface="Gill Sans" pitchFamily="34" charset="0"/>
            </a:endParaRPr>
          </a:p>
        </p:txBody>
      </p:sp>
      <p:sp>
        <p:nvSpPr>
          <p:cNvPr id="2068" name="Text Box 408"/>
          <p:cNvSpPr txBox="1">
            <a:spLocks noChangeArrowheads="1"/>
          </p:cNvSpPr>
          <p:nvPr/>
        </p:nvSpPr>
        <p:spPr bwMode="auto">
          <a:xfrm>
            <a:off x="22555200" y="16916400"/>
            <a:ext cx="10160000" cy="2286000"/>
          </a:xfrm>
          <a:prstGeom prst="rect">
            <a:avLst/>
          </a:prstGeom>
          <a:noFill/>
          <a:ln>
            <a:noFill/>
          </a:ln>
          <a:extLst>
            <a:ext uri="{909E8E84-426E-40DD-AFC4-6F175D3DCCD1}">
              <a14:hiddenFill xmlns:a14="http://schemas.microsoft.com/office/drawing/2010/main" xmlns:p15="http://schemas.microsoft.com/office/powerpoint/2012/main" xmlns:p14="http://schemas.microsoft.com/office/powerpoint/2010/main" xmlns="">
                <a:solidFill>
                  <a:schemeClr val="accent1"/>
                </a:solidFill>
              </a14:hiddenFill>
            </a:ext>
            <a:ext uri="{91240B29-F687-4F45-9708-019B960494DF}">
              <a14:hiddenLine xmlns:a14="http://schemas.microsoft.com/office/drawing/2010/main" xmlns:p15="http://schemas.microsoft.com/office/powerpoint/2012/main" xmlns:p14="http://schemas.microsoft.com/office/powerpoint/2010/main" xmlns="" w="9525">
                <a:solidFill>
                  <a:schemeClr val="tx1"/>
                </a:solidFill>
                <a:miter lim="800000"/>
                <a:headEnd/>
                <a:tailEnd/>
              </a14:hiddenLine>
            </a:ext>
            <a:ext uri="{AF507438-7753-43E0-B8FC-AC1667EBCBE1}">
              <a14:hiddenEffects xmlns:a14="http://schemas.microsoft.com/office/drawing/2010/main" xmlns:p15="http://schemas.microsoft.com/office/powerpoint/2012/main" xmlns:p14="http://schemas.microsoft.com/office/powerpoint/2010/main" xmlns="">
                <a:effectLst>
                  <a:outerShdw dist="35921" dir="2700000" algn="ctr" rotWithShape="0">
                    <a:schemeClr val="bg2"/>
                  </a:outerShdw>
                </a:effectLst>
              </a14:hiddenEffects>
            </a:ext>
          </a:extLst>
        </p:spPr>
        <p:txBody>
          <a:bodyPr lIns="171450" tIns="85725" rIns="171450" bIns="85725"/>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sz="10000" i="1" dirty="0">
              <a:latin typeface="Gill Sans" pitchFamily="34" charset="0"/>
            </a:endParaRPr>
          </a:p>
        </p:txBody>
      </p:sp>
      <p:sp>
        <p:nvSpPr>
          <p:cNvPr id="2070" name="Rectangle 410"/>
          <p:cNvSpPr>
            <a:spLocks noChangeArrowheads="1"/>
          </p:cNvSpPr>
          <p:nvPr/>
        </p:nvSpPr>
        <p:spPr bwMode="auto">
          <a:xfrm rot="5400000">
            <a:off x="11895138" y="25909588"/>
            <a:ext cx="76200" cy="276225"/>
          </a:xfrm>
          <a:prstGeom prst="rect">
            <a:avLst/>
          </a:prstGeom>
          <a:noFill/>
          <a:ln>
            <a:noFill/>
          </a:ln>
          <a:extLst>
            <a:ext uri="{909E8E84-426E-40DD-AFC4-6F175D3DCCD1}">
              <a14:hiddenFill xmlns:a14="http://schemas.microsoft.com/office/drawing/2010/main" xmlns:p15="http://schemas.microsoft.com/office/powerpoint/2012/main" xmlns:p14="http://schemas.microsoft.com/office/powerpoint/2010/main" xmlns="">
                <a:solidFill>
                  <a:srgbClr val="FFFFFF"/>
                </a:solidFill>
              </a14:hiddenFill>
            </a:ext>
            <a:ext uri="{91240B29-F687-4F45-9708-019B960494DF}">
              <a14:hiddenLine xmlns:a14="http://schemas.microsoft.com/office/drawing/2010/main" xmlns:p15="http://schemas.microsoft.com/office/powerpoint/2012/main" xmlns:p14="http://schemas.microsoft.com/office/powerpoint/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800">
                <a:solidFill>
                  <a:srgbClr val="000000"/>
                </a:solidFill>
              </a:rPr>
              <a:t>(</a:t>
            </a:r>
            <a:endParaRPr lang="en-US" sz="9200"/>
          </a:p>
        </p:txBody>
      </p:sp>
      <p:sp>
        <p:nvSpPr>
          <p:cNvPr id="2072" name="Rectangle 463"/>
          <p:cNvSpPr>
            <a:spLocks noChangeArrowheads="1"/>
          </p:cNvSpPr>
          <p:nvPr/>
        </p:nvSpPr>
        <p:spPr bwMode="auto">
          <a:xfrm rot="5400000">
            <a:off x="11895138" y="25909588"/>
            <a:ext cx="76200" cy="276225"/>
          </a:xfrm>
          <a:prstGeom prst="rect">
            <a:avLst/>
          </a:prstGeom>
          <a:noFill/>
          <a:ln>
            <a:noFill/>
          </a:ln>
          <a:extLst>
            <a:ext uri="{909E8E84-426E-40DD-AFC4-6F175D3DCCD1}">
              <a14:hiddenFill xmlns:a14="http://schemas.microsoft.com/office/drawing/2010/main" xmlns:p15="http://schemas.microsoft.com/office/powerpoint/2012/main" xmlns:p14="http://schemas.microsoft.com/office/powerpoint/2010/main" xmlns="">
                <a:solidFill>
                  <a:srgbClr val="FFFFFF"/>
                </a:solidFill>
              </a14:hiddenFill>
            </a:ext>
            <a:ext uri="{91240B29-F687-4F45-9708-019B960494DF}">
              <a14:hiddenLine xmlns:a14="http://schemas.microsoft.com/office/drawing/2010/main" xmlns:p15="http://schemas.microsoft.com/office/powerpoint/2012/main" xmlns:p14="http://schemas.microsoft.com/office/powerpoint/2010/main" xmlns=""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800">
                <a:solidFill>
                  <a:srgbClr val="000000"/>
                </a:solidFill>
              </a:rPr>
              <a:t>(</a:t>
            </a:r>
            <a:endParaRPr lang="en-US" sz="9200"/>
          </a:p>
        </p:txBody>
      </p:sp>
      <p:sp>
        <p:nvSpPr>
          <p:cNvPr id="2075" name="AutoShape 466"/>
          <p:cNvSpPr>
            <a:spLocks noChangeAspect="1" noChangeArrowheads="1" noTextEdit="1"/>
          </p:cNvSpPr>
          <p:nvPr/>
        </p:nvSpPr>
        <p:spPr bwMode="auto">
          <a:xfrm>
            <a:off x="17176750" y="23391812"/>
            <a:ext cx="3530600" cy="3290887"/>
          </a:xfrm>
          <a:prstGeom prst="rect">
            <a:avLst/>
          </a:prstGeom>
          <a:noFill/>
          <a:ln>
            <a:noFill/>
          </a:ln>
          <a:extLst>
            <a:ext uri="{909E8E84-426E-40DD-AFC4-6F175D3DCCD1}">
              <a14:hiddenFill xmlns:a14="http://schemas.microsoft.com/office/drawing/2010/main" xmlns:p15="http://schemas.microsoft.com/office/powerpoint/2012/main" xmlns:p14="http://schemas.microsoft.com/office/powerpoint/2010/main" xmlns="">
                <a:solidFill>
                  <a:srgbClr val="FFFFFF"/>
                </a:solidFill>
              </a14:hiddenFill>
            </a:ext>
            <a:ext uri="{91240B29-F687-4F45-9708-019B960494DF}">
              <a14:hiddenLine xmlns:a14="http://schemas.microsoft.com/office/drawing/2010/main" xmlns:p15="http://schemas.microsoft.com/office/powerpoint/2012/main" xmlns:p14="http://schemas.microsoft.com/office/powerpoint/2010/main" xmlns="" w="9525">
                <a:solidFill>
                  <a:srgbClr val="000000"/>
                </a:solidFill>
                <a:miter lim="800000"/>
                <a:headEnd/>
                <a:tailEnd/>
              </a14:hiddenLine>
            </a:ext>
          </a:extLst>
        </p:spPr>
        <p:txBody>
          <a:bodyPr/>
          <a:lstStyle>
            <a:defPPr>
              <a:defRPr kern="1200" smtId="4294967295"/>
            </a:defPPr>
          </a:lstStyle>
          <a:p>
            <a:endParaRPr lang="en-US"/>
          </a:p>
        </p:txBody>
      </p:sp>
      <p:sp>
        <p:nvSpPr>
          <p:cNvPr id="2080" name="Text Box 764"/>
          <p:cNvSpPr txBox="1">
            <a:spLocks noChangeArrowheads="1"/>
          </p:cNvSpPr>
          <p:nvPr/>
        </p:nvSpPr>
        <p:spPr bwMode="auto">
          <a:xfrm>
            <a:off x="33070800" y="27051000"/>
            <a:ext cx="9753600" cy="4835939"/>
          </a:xfrm>
          <a:prstGeom prst="rect">
            <a:avLst/>
          </a:prstGeom>
          <a:noFill/>
          <a:ln>
            <a:noFill/>
          </a:ln>
          <a:extLst>
            <a:ext uri="{909E8E84-426E-40DD-AFC4-6F175D3DCCD1}">
              <a14:hiddenFill xmlns:a14="http://schemas.microsoft.com/office/drawing/2010/main" xmlns:p15="http://schemas.microsoft.com/office/powerpoint/2012/main" xmlns:p14="http://schemas.microsoft.com/office/powerpoint/2010/main" xmlns="">
                <a:solidFill>
                  <a:schemeClr val="accent1"/>
                </a:solidFill>
              </a14:hiddenFill>
            </a:ext>
            <a:ext uri="{91240B29-F687-4F45-9708-019B960494DF}">
              <a14:hiddenLine xmlns:a14="http://schemas.microsoft.com/office/drawing/2010/main" xmlns:p15="http://schemas.microsoft.com/office/powerpoint/2012/main" xmlns:p14="http://schemas.microsoft.com/office/powerpoint/2010/main" xmlns="" w="9525">
                <a:solidFill>
                  <a:schemeClr val="tx1"/>
                </a:solidFill>
                <a:miter lim="800000"/>
                <a:headEnd/>
                <a:tailEnd/>
              </a14:hiddenLine>
            </a:ext>
            <a:ext uri="{AF507438-7753-43E0-B8FC-AC1667EBCBE1}">
              <a14:hiddenEffects xmlns:a14="http://schemas.microsoft.com/office/drawing/2010/main" xmlns:p15="http://schemas.microsoft.com/office/powerpoint/2012/main" xmlns:p14="http://schemas.microsoft.com/office/powerpoint/2010/main" xmlns="">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a:r>
              <a:rPr lang="en-US" sz="4800" dirty="0" smtClean="0">
                <a:solidFill>
                  <a:srgbClr val="333333"/>
                </a:solidFill>
              </a:rPr>
              <a:t> www.streetline.com</a:t>
            </a:r>
          </a:p>
          <a:p>
            <a:pPr algn="just"/>
            <a:r>
              <a:rPr lang="en-US" sz="4800" dirty="0" smtClean="0">
                <a:solidFill>
                  <a:srgbClr val="333333"/>
                </a:solidFill>
              </a:rPr>
              <a:t> </a:t>
            </a:r>
            <a:r>
              <a:rPr lang="en-US" sz="4800" dirty="0" smtClean="0">
                <a:solidFill>
                  <a:srgbClr val="333333"/>
                </a:solidFill>
              </a:rPr>
              <a:t>www.mapsofindia.com </a:t>
            </a:r>
          </a:p>
          <a:p>
            <a:pPr algn="just"/>
            <a:r>
              <a:rPr lang="en-US" sz="4800" dirty="0" smtClean="0">
                <a:solidFill>
                  <a:srgbClr val="333333"/>
                </a:solidFill>
              </a:rPr>
              <a:t> </a:t>
            </a:r>
            <a:r>
              <a:rPr lang="en-US" sz="4800" dirty="0" smtClean="0">
                <a:solidFill>
                  <a:srgbClr val="333333"/>
                </a:solidFill>
              </a:rPr>
              <a:t>www.slideshare.net </a:t>
            </a:r>
          </a:p>
          <a:p>
            <a:pPr algn="just"/>
            <a:r>
              <a:rPr lang="en-US" sz="4800" dirty="0" smtClean="0">
                <a:solidFill>
                  <a:srgbClr val="333333"/>
                </a:solidFill>
              </a:rPr>
              <a:t> </a:t>
            </a:r>
            <a:r>
              <a:rPr lang="en-US" sz="4800" dirty="0" smtClean="0">
                <a:solidFill>
                  <a:srgbClr val="333333"/>
                </a:solidFill>
              </a:rPr>
              <a:t>www.justpark.com</a:t>
            </a:r>
          </a:p>
          <a:p>
            <a:pPr algn="just"/>
            <a:r>
              <a:rPr lang="en-US" sz="4800" dirty="0" smtClean="0">
                <a:solidFill>
                  <a:srgbClr val="333333"/>
                </a:solidFill>
              </a:rPr>
              <a:t>www.smartparking.com</a:t>
            </a:r>
            <a:endParaRPr lang="en-US" sz="4800" dirty="0" smtClean="0">
              <a:solidFill>
                <a:srgbClr val="333333"/>
              </a:solidFill>
            </a:endParaRPr>
          </a:p>
          <a:p>
            <a:pPr algn="just" eaLnBrk="1" hangingPunct="1">
              <a:spcBef>
                <a:spcPct val="50000"/>
              </a:spcBef>
              <a:buFontTx/>
              <a:buAutoNum type="arabicPeriod"/>
            </a:pPr>
            <a:endParaRPr lang="en-US" sz="4200" i="1" dirty="0">
              <a:latin typeface="Gill Sans" pitchFamily="34" charset="0"/>
            </a:endParaRPr>
          </a:p>
        </p:txBody>
      </p:sp>
      <p:pic>
        <p:nvPicPr>
          <p:cNvPr id="1026" name="Picture 2" descr="C:\Users\Mohit\Desktop\Abesit_logo.png"/>
          <p:cNvPicPr>
            <a:picLocks noChangeAspect="1" noChangeArrowheads="1"/>
          </p:cNvPicPr>
          <p:nvPr/>
        </p:nvPicPr>
        <p:blipFill>
          <a:blip r:embed="rId3"/>
          <a:srcRect/>
          <a:stretch>
            <a:fillRect/>
          </a:stretch>
        </p:blipFill>
        <p:spPr bwMode="auto">
          <a:xfrm>
            <a:off x="609600" y="152400"/>
            <a:ext cx="3733800" cy="3733800"/>
          </a:xfrm>
          <a:prstGeom prst="rect">
            <a:avLst/>
          </a:prstGeom>
          <a:noFill/>
        </p:spPr>
      </p:pic>
      <p:pic>
        <p:nvPicPr>
          <p:cNvPr id="1034" name="Picture 10" descr="C:\Users\Mohit\Desktop\hardware2.PNG"/>
          <p:cNvPicPr>
            <a:picLocks noChangeAspect="1" noChangeArrowheads="1"/>
          </p:cNvPicPr>
          <p:nvPr/>
        </p:nvPicPr>
        <p:blipFill>
          <a:blip r:embed="rId4"/>
          <a:srcRect/>
          <a:stretch>
            <a:fillRect/>
          </a:stretch>
        </p:blipFill>
        <p:spPr bwMode="auto">
          <a:xfrm>
            <a:off x="13411200" y="21564600"/>
            <a:ext cx="17390524" cy="10668000"/>
          </a:xfrm>
          <a:prstGeom prst="rect">
            <a:avLst/>
          </a:prstGeom>
          <a:noFill/>
        </p:spPr>
      </p:pic>
      <p:sp>
        <p:nvSpPr>
          <p:cNvPr id="387" name="Rectangle 386"/>
          <p:cNvSpPr/>
          <p:nvPr/>
        </p:nvSpPr>
        <p:spPr>
          <a:xfrm>
            <a:off x="32461200" y="5715000"/>
            <a:ext cx="10591800" cy="9571851"/>
          </a:xfrm>
          <a:prstGeom prst="rect">
            <a:avLst/>
          </a:prstGeom>
        </p:spPr>
        <p:txBody>
          <a:bodyPr wrap="square">
            <a:spAutoFit/>
          </a:bodyPr>
          <a:lstStyle/>
          <a:p>
            <a:pPr algn="just"/>
            <a:r>
              <a:rPr lang="en-US" sz="4400" dirty="0" smtClean="0"/>
              <a:t>In this we have developed a prototype of reservation based smart parking system (RSPS) to optimize the parking facilities and management. We implement parking reservation policy to balance the </a:t>
            </a:r>
            <a:r>
              <a:rPr lang="en-US" sz="4400" dirty="0" err="1" smtClean="0"/>
              <a:t>beneﬁt</a:t>
            </a:r>
            <a:r>
              <a:rPr lang="en-US" sz="4400" dirty="0" smtClean="0"/>
              <a:t> of service providers and requirements from the users. Furthermore, we have provided the design and implementation of the prototype. Based on the research and evaluation, we conclude that the proposed system (RSPS) has the ability to eliminate the traffic congestion and fuel wastage up to certain level and provide efficient parking system</a:t>
            </a:r>
            <a:endParaRPr lang="en-US" sz="4400" dirty="0"/>
          </a:p>
        </p:txBody>
      </p:sp>
      <p:sp>
        <p:nvSpPr>
          <p:cNvPr id="388" name="Rectangle 387"/>
          <p:cNvSpPr/>
          <p:nvPr/>
        </p:nvSpPr>
        <p:spPr>
          <a:xfrm>
            <a:off x="32689800" y="19507200"/>
            <a:ext cx="11201400" cy="5509200"/>
          </a:xfrm>
          <a:prstGeom prst="rect">
            <a:avLst/>
          </a:prstGeom>
        </p:spPr>
        <p:txBody>
          <a:bodyPr wrap="square">
            <a:spAutoFit/>
          </a:bodyPr>
          <a:lstStyle/>
          <a:p>
            <a:pPr algn="just"/>
            <a:r>
              <a:rPr lang="en-US" sz="4400" dirty="0" smtClean="0"/>
              <a:t>Some of the major  salient features are as </a:t>
            </a:r>
          </a:p>
          <a:p>
            <a:pPr algn="just"/>
            <a:r>
              <a:rPr lang="en-US" sz="4400" dirty="0" smtClean="0"/>
              <a:t>Follows-</a:t>
            </a:r>
          </a:p>
          <a:p>
            <a:pPr marL="742950" indent="-742950" algn="just">
              <a:buAutoNum type="arabicPeriod"/>
            </a:pPr>
            <a:r>
              <a:rPr lang="en-US" sz="4400" dirty="0" smtClean="0"/>
              <a:t>Optimized </a:t>
            </a:r>
            <a:r>
              <a:rPr lang="en-US" sz="4400" dirty="0" smtClean="0"/>
              <a:t>parking </a:t>
            </a:r>
          </a:p>
          <a:p>
            <a:pPr marL="742950" indent="-742950" algn="just">
              <a:buAutoNum type="arabicPeriod"/>
            </a:pPr>
            <a:r>
              <a:rPr lang="en-US" sz="4400" dirty="0" smtClean="0"/>
              <a:t> </a:t>
            </a:r>
            <a:r>
              <a:rPr lang="en-US" sz="4400" dirty="0" smtClean="0"/>
              <a:t>Reduced </a:t>
            </a:r>
            <a:r>
              <a:rPr lang="en-US" sz="4400" dirty="0" smtClean="0"/>
              <a:t>traffic</a:t>
            </a:r>
          </a:p>
          <a:p>
            <a:pPr marL="742950" indent="-742950" algn="just">
              <a:buAutoNum type="arabicPeriod"/>
            </a:pPr>
            <a:r>
              <a:rPr lang="en-US" sz="4400" dirty="0" smtClean="0"/>
              <a:t>Reduced </a:t>
            </a:r>
            <a:r>
              <a:rPr lang="en-US" sz="4400" dirty="0" smtClean="0"/>
              <a:t>pollution</a:t>
            </a:r>
          </a:p>
          <a:p>
            <a:pPr marL="742950" indent="-742950" algn="just">
              <a:buAutoNum type="arabicPeriod"/>
            </a:pPr>
            <a:r>
              <a:rPr lang="en-US" sz="4400" dirty="0" smtClean="0"/>
              <a:t>Enhanced User </a:t>
            </a:r>
            <a:r>
              <a:rPr lang="en-US" sz="4400" dirty="0" smtClean="0"/>
              <a:t>Experience</a:t>
            </a:r>
          </a:p>
          <a:p>
            <a:pPr marL="742950" indent="-742950" algn="just">
              <a:buAutoNum type="arabicPeriod"/>
            </a:pPr>
            <a:r>
              <a:rPr lang="en-US" sz="4400" dirty="0" smtClean="0"/>
              <a:t>Increased </a:t>
            </a:r>
            <a:r>
              <a:rPr lang="en-US" sz="4400" dirty="0" smtClean="0"/>
              <a:t>Safety</a:t>
            </a:r>
          </a:p>
          <a:p>
            <a:pPr marL="742950" indent="-742950" algn="just">
              <a:buAutoNum type="arabicPeriod"/>
            </a:pPr>
            <a:r>
              <a:rPr lang="en-US" sz="4400" dirty="0" smtClean="0"/>
              <a:t>Decreased Management Costs</a:t>
            </a:r>
            <a:endParaRPr lang="en-US" sz="4400" dirty="0"/>
          </a:p>
        </p:txBody>
      </p:sp>
      <p:pic>
        <p:nvPicPr>
          <p:cNvPr id="1040" name="Picture 16"/>
          <p:cNvPicPr>
            <a:picLocks noChangeAspect="1" noChangeArrowheads="1"/>
          </p:cNvPicPr>
          <p:nvPr/>
        </p:nvPicPr>
        <p:blipFill>
          <a:blip r:embed="rId5"/>
          <a:srcRect/>
          <a:stretch>
            <a:fillRect/>
          </a:stretch>
        </p:blipFill>
        <p:spPr bwMode="auto">
          <a:xfrm>
            <a:off x="838200" y="26060400"/>
            <a:ext cx="8001000" cy="5986462"/>
          </a:xfrm>
          <a:prstGeom prst="rect">
            <a:avLst/>
          </a:prstGeom>
          <a:noFill/>
          <a:ln w="9525">
            <a:noFill/>
            <a:miter lim="800000"/>
            <a:headEnd/>
            <a:tailEnd/>
          </a:ln>
          <a:effectLst/>
        </p:spPr>
      </p:pic>
      <p:pic>
        <p:nvPicPr>
          <p:cNvPr id="1041" name="Picture 17"/>
          <p:cNvPicPr>
            <a:picLocks noChangeAspect="1" noChangeArrowheads="1"/>
          </p:cNvPicPr>
          <p:nvPr/>
        </p:nvPicPr>
        <p:blipFill>
          <a:blip r:embed="rId6"/>
          <a:srcRect/>
          <a:stretch>
            <a:fillRect/>
          </a:stretch>
        </p:blipFill>
        <p:spPr bwMode="auto">
          <a:xfrm>
            <a:off x="13030200" y="5638800"/>
            <a:ext cx="17145000" cy="11505528"/>
          </a:xfrm>
          <a:prstGeom prst="rect">
            <a:avLst/>
          </a:prstGeom>
          <a:noFill/>
          <a:ln w="9525">
            <a:noFill/>
            <a:miter lim="800000"/>
            <a:headEnd/>
            <a:tailEnd/>
          </a:ln>
          <a:effec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r="http://schemas.openxmlformats.org/officeDocument/2006/relationships"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r="http://schemas.openxmlformats.org/officeDocument/2006/relationships"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TotalTime>
  <Words>310</Words>
  <Application>Aspose.Slides for .NET</Application>
  <PresentationFormat>Custom</PresentationFormat>
  <Paragraphs>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Manager/>
  <Company>Graphicsland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Mohit</cp:lastModifiedBy>
  <cp:revision>55</cp:revision>
  <dcterms:modified xsi:type="dcterms:W3CDTF">2018-04-12T14:10:42Z</dcterms:modified>
  <cp:category>science research poster</cp:category>
</cp:coreProperties>
</file>