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Ex2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0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0" r:id="rId13"/>
    <p:sldId id="272" r:id="rId14"/>
    <p:sldId id="273" r:id="rId15"/>
    <p:sldId id="265" r:id="rId16"/>
    <p:sldId id="27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%20shrivastava\Downloads\watch_ur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%20shrivastava\Downloads\watch_ur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%20shrivastava\Downloads\watch_ur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%20shrivastava\Downloads\watch_ur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%20shrivastava\Downloads\watch_ur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%20shrivastava\Downloads\watch_ur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%20shrivastava\Downloads\watch_ur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hit%20shrivastava\Downloads\watch_ur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Rohit%20shrivastava\Downloads\watch_url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C:\Users\Rohit%20shrivastava\Downloads\watch_ur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</a:t>
            </a:r>
            <a:r>
              <a:rPr lang="en-IN" baseline="0"/>
              <a:t> 5 Brands (Rating Based)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five brands'!$B$1</c:f>
              <c:strCache>
                <c:ptCount val="1"/>
                <c:pt idx="0">
                  <c:v>Average of 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five brands'!$A$2:$A$6</c:f>
              <c:strCache>
                <c:ptCount val="5"/>
                <c:pt idx="0">
                  <c:v>Allen Solly</c:v>
                </c:pt>
                <c:pt idx="1">
                  <c:v>LOIS CARON</c:v>
                </c:pt>
                <c:pt idx="2">
                  <c:v>MATRIX</c:v>
                </c:pt>
                <c:pt idx="3">
                  <c:v>PROVOGUE</c:v>
                </c:pt>
                <c:pt idx="4">
                  <c:v>RUSTET</c:v>
                </c:pt>
              </c:strCache>
            </c:strRef>
          </c:cat>
          <c:val>
            <c:numRef>
              <c:f>'top five brands'!$B$2:$B$6</c:f>
              <c:numCache>
                <c:formatCode>0.00</c:formatCode>
                <c:ptCount val="5"/>
                <c:pt idx="0">
                  <c:v>4.352941176470587</c:v>
                </c:pt>
                <c:pt idx="1">
                  <c:v>4.0352941176470578</c:v>
                </c:pt>
                <c:pt idx="2">
                  <c:v>4.1411764705882321</c:v>
                </c:pt>
                <c:pt idx="3">
                  <c:v>3.9708333333333337</c:v>
                </c:pt>
                <c:pt idx="4">
                  <c:v>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D2-4AB5-9F04-F276171D22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0667215"/>
        <c:axId val="1350669711"/>
      </c:barChart>
      <c:catAx>
        <c:axId val="135066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669711"/>
        <c:crosses val="autoZero"/>
        <c:auto val="1"/>
        <c:lblAlgn val="ctr"/>
        <c:lblOffset val="100"/>
        <c:noMultiLvlLbl val="0"/>
      </c:catAx>
      <c:valAx>
        <c:axId val="1350669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667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[watch_url.xlsx]Sheet1!PivotTable1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Discount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82.00%</c:v>
                </c:pt>
                <c:pt idx="1">
                  <c:v>84.00%</c:v>
                </c:pt>
                <c:pt idx="2">
                  <c:v>85.00%</c:v>
                </c:pt>
                <c:pt idx="3">
                  <c:v>86.00%</c:v>
                </c:pt>
                <c:pt idx="4">
                  <c:v>88.00%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0">
                  <c:v>22</c:v>
                </c:pt>
                <c:pt idx="1">
                  <c:v>52</c:v>
                </c:pt>
                <c:pt idx="2">
                  <c:v>35</c:v>
                </c:pt>
                <c:pt idx="3">
                  <c:v>44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9-4E6A-89BF-969C06F137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8586720"/>
        <c:axId val="1618569248"/>
      </c:barChart>
      <c:catAx>
        <c:axId val="161858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569248"/>
        <c:crosses val="autoZero"/>
        <c:auto val="1"/>
        <c:lblAlgn val="ctr"/>
        <c:lblOffset val="100"/>
        <c:noMultiLvlLbl val="0"/>
      </c:catAx>
      <c:valAx>
        <c:axId val="161856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58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[watch_url.xlsx]top watches!PivotTable1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watches (Rating Based)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2290571054289823"/>
          <c:y val="0.24623319836182925"/>
          <c:w val="0.44644984202163801"/>
          <c:h val="0.565267500642661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 watches'!$B$1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watches'!$A$2:$A$6</c:f>
              <c:strCache>
                <c:ptCount val="4"/>
                <c:pt idx="0">
                  <c:v>Analog Watch  - For Men Luxury Stainless Steel Mens Sports Business Wrist Watch with Date</c:v>
                </c:pt>
                <c:pt idx="1">
                  <c:v>Elliot Analog Watch  - For Women 14000117</c:v>
                </c:pt>
                <c:pt idx="2">
                  <c:v>Vyb Diva Analog Watch  - For Women FV60060WM01W|FV60060WM01W|FV60060WM01W</c:v>
                </c:pt>
                <c:pt idx="3">
                  <c:v>waterproof kids watches for boys Digital Watch  - For Boys &amp; Girls QSIB-72 G SHOCK BLACK_13</c:v>
                </c:pt>
              </c:strCache>
            </c:strRef>
          </c:cat>
          <c:val>
            <c:numRef>
              <c:f>'top watches'!$B$2:$B$6</c:f>
              <c:numCache>
                <c:formatCode>General</c:formatCode>
                <c:ptCount val="4"/>
                <c:pt idx="0">
                  <c:v>5</c:v>
                </c:pt>
                <c:pt idx="1">
                  <c:v>4.5999999999999996</c:v>
                </c:pt>
                <c:pt idx="2">
                  <c:v>4.5999999999999996</c:v>
                </c:pt>
                <c:pt idx="3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61-44C1-ACF2-3DF00B9913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0661807"/>
        <c:axId val="1350655983"/>
      </c:barChart>
      <c:catAx>
        <c:axId val="1350661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655983"/>
        <c:crosses val="autoZero"/>
        <c:auto val="1"/>
        <c:lblAlgn val="ctr"/>
        <c:lblOffset val="100"/>
        <c:noMultiLvlLbl val="0"/>
      </c:catAx>
      <c:valAx>
        <c:axId val="135065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6618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 price'!$B$1</c:f>
              <c:strCache>
                <c:ptCount val="1"/>
                <c:pt idx="0">
                  <c:v>Average of Special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'avg price'!$A$2:$A$6</c:f>
              <c:strCache>
                <c:ptCount val="5"/>
                <c:pt idx="0">
                  <c:v>Allen Solly</c:v>
                </c:pt>
                <c:pt idx="1">
                  <c:v>LOIS CARON</c:v>
                </c:pt>
                <c:pt idx="2">
                  <c:v>MATRIX</c:v>
                </c:pt>
                <c:pt idx="3">
                  <c:v>PROVOGUE</c:v>
                </c:pt>
                <c:pt idx="4">
                  <c:v>RUSTET</c:v>
                </c:pt>
              </c:strCache>
            </c:strRef>
          </c:cat>
          <c:val>
            <c:numRef>
              <c:f>'avg price'!$B$2:$B$6</c:f>
              <c:numCache>
                <c:formatCode>0.00</c:formatCode>
                <c:ptCount val="5"/>
                <c:pt idx="0">
                  <c:v>1397.8235294117646</c:v>
                </c:pt>
                <c:pt idx="1">
                  <c:v>299.05882352941177</c:v>
                </c:pt>
                <c:pt idx="2">
                  <c:v>294.86274509803923</c:v>
                </c:pt>
                <c:pt idx="3">
                  <c:v>306.54166666666669</c:v>
                </c:pt>
                <c:pt idx="4">
                  <c:v>387.5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FC-4BE6-AB69-10F1E9DF1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0668463"/>
        <c:axId val="1350659311"/>
      </c:barChart>
      <c:catAx>
        <c:axId val="1350668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659311"/>
        <c:crosses val="autoZero"/>
        <c:auto val="1"/>
        <c:lblAlgn val="ctr"/>
        <c:lblOffset val="100"/>
        <c:noMultiLvlLbl val="0"/>
      </c:catAx>
      <c:valAx>
        <c:axId val="135065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66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[watch_url.xlsx]lowest 5!PivotTable9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Lowest</a:t>
            </a:r>
            <a:r>
              <a:rPr lang="en-IN" baseline="0"/>
              <a:t> Rated Brands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'lowest 5'!$B$1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'lowest 5'!$A$2:$A$7</c:f>
              <c:strCache>
                <c:ptCount val="5"/>
                <c:pt idx="0">
                  <c:v>Forum</c:v>
                </c:pt>
                <c:pt idx="1">
                  <c:v>KILLER</c:v>
                </c:pt>
                <c:pt idx="2">
                  <c:v>RLS</c:v>
                </c:pt>
                <c:pt idx="3">
                  <c:v>SABR</c:v>
                </c:pt>
                <c:pt idx="4">
                  <c:v>shafs</c:v>
                </c:pt>
              </c:strCache>
            </c:strRef>
          </c:cat>
          <c:val>
            <c:numRef>
              <c:f>'lowest 5'!$B$2:$B$7</c:f>
              <c:numCache>
                <c:formatCode>General</c:formatCode>
                <c:ptCount val="5"/>
                <c:pt idx="0">
                  <c:v>3.2</c:v>
                </c:pt>
                <c:pt idx="1">
                  <c:v>3.7666666666666662</c:v>
                </c:pt>
                <c:pt idx="2">
                  <c:v>3.6</c:v>
                </c:pt>
                <c:pt idx="3">
                  <c:v>3.6</c:v>
                </c:pt>
                <c:pt idx="4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93-4CE8-AB04-6FF62399CC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952047"/>
        <c:axId val="569932495"/>
      </c:barChart>
      <c:catAx>
        <c:axId val="56995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932495"/>
        <c:crosses val="autoZero"/>
        <c:auto val="1"/>
        <c:lblAlgn val="ctr"/>
        <c:lblOffset val="100"/>
        <c:noMultiLvlLbl val="0"/>
      </c:catAx>
      <c:valAx>
        <c:axId val="56993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952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[watch_url.xlsx]Sheet1!PivotTable1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Discount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82.00%</c:v>
                </c:pt>
                <c:pt idx="1">
                  <c:v>84.00%</c:v>
                </c:pt>
                <c:pt idx="2">
                  <c:v>85.00%</c:v>
                </c:pt>
                <c:pt idx="3">
                  <c:v>86.00%</c:v>
                </c:pt>
                <c:pt idx="4">
                  <c:v>88.00%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5"/>
                <c:pt idx="0">
                  <c:v>22</c:v>
                </c:pt>
                <c:pt idx="1">
                  <c:v>52</c:v>
                </c:pt>
                <c:pt idx="2">
                  <c:v>35</c:v>
                </c:pt>
                <c:pt idx="3">
                  <c:v>44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A6-4027-9EA7-9A5867FFA5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8586720"/>
        <c:axId val="1618569248"/>
      </c:barChart>
      <c:catAx>
        <c:axId val="161858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569248"/>
        <c:crosses val="autoZero"/>
        <c:auto val="1"/>
        <c:lblAlgn val="ctr"/>
        <c:lblOffset val="100"/>
        <c:noMultiLvlLbl val="0"/>
      </c:catAx>
      <c:valAx>
        <c:axId val="161856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586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 price'!$B$1</c:f>
              <c:strCache>
                <c:ptCount val="1"/>
                <c:pt idx="0">
                  <c:v>Average of Special price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'avg price'!$A$2:$A$6</c:f>
              <c:strCache>
                <c:ptCount val="5"/>
                <c:pt idx="0">
                  <c:v>Allen Solly</c:v>
                </c:pt>
                <c:pt idx="1">
                  <c:v>LOIS CARON</c:v>
                </c:pt>
                <c:pt idx="2">
                  <c:v>MATRIX</c:v>
                </c:pt>
                <c:pt idx="3">
                  <c:v>PROVOGUE</c:v>
                </c:pt>
                <c:pt idx="4">
                  <c:v>RUSTET</c:v>
                </c:pt>
              </c:strCache>
            </c:strRef>
          </c:cat>
          <c:val>
            <c:numRef>
              <c:f>'avg price'!$B$2:$B$6</c:f>
              <c:numCache>
                <c:formatCode>0.00</c:formatCode>
                <c:ptCount val="5"/>
                <c:pt idx="0">
                  <c:v>1397.8235294117646</c:v>
                </c:pt>
                <c:pt idx="1">
                  <c:v>299.05882352941177</c:v>
                </c:pt>
                <c:pt idx="2">
                  <c:v>294.86274509803923</c:v>
                </c:pt>
                <c:pt idx="3">
                  <c:v>306.54166666666669</c:v>
                </c:pt>
                <c:pt idx="4">
                  <c:v>387.5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5D-4590-A717-5698F1BCF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0668463"/>
        <c:axId val="1350659311"/>
      </c:barChart>
      <c:catAx>
        <c:axId val="1350668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659311"/>
        <c:crosses val="autoZero"/>
        <c:auto val="1"/>
        <c:lblAlgn val="ctr"/>
        <c:lblOffset val="100"/>
        <c:noMultiLvlLbl val="0"/>
      </c:catAx>
      <c:valAx>
        <c:axId val="1350659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668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[watch_url.xlsx]lowest 5!PivotTable9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Lowest</a:t>
            </a:r>
            <a:r>
              <a:rPr lang="en-IN" baseline="0"/>
              <a:t> Rated Brands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'lowest 5'!$B$1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'lowest 5'!$A$2:$A$7</c:f>
              <c:strCache>
                <c:ptCount val="5"/>
                <c:pt idx="0">
                  <c:v>Forum</c:v>
                </c:pt>
                <c:pt idx="1">
                  <c:v>KILLER</c:v>
                </c:pt>
                <c:pt idx="2">
                  <c:v>RLS</c:v>
                </c:pt>
                <c:pt idx="3">
                  <c:v>SABR</c:v>
                </c:pt>
                <c:pt idx="4">
                  <c:v>shafs</c:v>
                </c:pt>
              </c:strCache>
            </c:strRef>
          </c:cat>
          <c:val>
            <c:numRef>
              <c:f>'lowest 5'!$B$2:$B$7</c:f>
              <c:numCache>
                <c:formatCode>General</c:formatCode>
                <c:ptCount val="5"/>
                <c:pt idx="0">
                  <c:v>3.2</c:v>
                </c:pt>
                <c:pt idx="1">
                  <c:v>3.7666666666666662</c:v>
                </c:pt>
                <c:pt idx="2">
                  <c:v>3.6</c:v>
                </c:pt>
                <c:pt idx="3">
                  <c:v>3.6</c:v>
                </c:pt>
                <c:pt idx="4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6B-4532-9596-32324A7490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952047"/>
        <c:axId val="569932495"/>
      </c:barChart>
      <c:catAx>
        <c:axId val="569952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932495"/>
        <c:crosses val="autoZero"/>
        <c:auto val="1"/>
        <c:lblAlgn val="ctr"/>
        <c:lblOffset val="100"/>
        <c:noMultiLvlLbl val="0"/>
      </c:catAx>
      <c:valAx>
        <c:axId val="569932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952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</a:t>
            </a:r>
            <a:r>
              <a:rPr lang="en-IN" baseline="0"/>
              <a:t> 5 Brands (Rating Based)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five brands'!$B$1</c:f>
              <c:strCache>
                <c:ptCount val="1"/>
                <c:pt idx="0">
                  <c:v>Average of 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five brands'!$A$2:$A$6</c:f>
              <c:strCache>
                <c:ptCount val="5"/>
                <c:pt idx="0">
                  <c:v>Allen Solly</c:v>
                </c:pt>
                <c:pt idx="1">
                  <c:v>LOIS CARON</c:v>
                </c:pt>
                <c:pt idx="2">
                  <c:v>MATRIX</c:v>
                </c:pt>
                <c:pt idx="3">
                  <c:v>PROVOGUE</c:v>
                </c:pt>
                <c:pt idx="4">
                  <c:v>RUSTET</c:v>
                </c:pt>
              </c:strCache>
            </c:strRef>
          </c:cat>
          <c:val>
            <c:numRef>
              <c:f>'top five brands'!$B$2:$B$6</c:f>
              <c:numCache>
                <c:formatCode>0.00</c:formatCode>
                <c:ptCount val="5"/>
                <c:pt idx="0">
                  <c:v>4.352941176470587</c:v>
                </c:pt>
                <c:pt idx="1">
                  <c:v>4.0352941176470578</c:v>
                </c:pt>
                <c:pt idx="2">
                  <c:v>4.1411764705882321</c:v>
                </c:pt>
                <c:pt idx="3">
                  <c:v>3.9708333333333337</c:v>
                </c:pt>
                <c:pt idx="4">
                  <c:v>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D3-4C27-99B2-E46070DF7B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0667215"/>
        <c:axId val="1350669711"/>
      </c:barChart>
      <c:catAx>
        <c:axId val="135066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669711"/>
        <c:crosses val="autoZero"/>
        <c:auto val="1"/>
        <c:lblAlgn val="ctr"/>
        <c:lblOffset val="100"/>
        <c:noMultiLvlLbl val="0"/>
      </c:catAx>
      <c:valAx>
        <c:axId val="1350669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667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[watch_url.xlsx]top watches!PivotTable1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watches (Rating Based)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8963780546607615"/>
          <c:y val="0.24942775245199614"/>
          <c:w val="0.37971783002026055"/>
          <c:h val="0.562073145462080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'top watches'!$B$1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watches'!$A$2:$A$6</c:f>
              <c:strCache>
                <c:ptCount val="4"/>
                <c:pt idx="0">
                  <c:v>Analog Watch  - For Men Luxury Stainless Steel Mens Sports Business Wrist Watch with Date</c:v>
                </c:pt>
                <c:pt idx="1">
                  <c:v>Elliot Analog Watch  - For Women 14000117</c:v>
                </c:pt>
                <c:pt idx="2">
                  <c:v>Vyb Diva Analog Watch  - For Women FV60060WM01W|FV60060WM01W|FV60060WM01W</c:v>
                </c:pt>
                <c:pt idx="3">
                  <c:v>waterproof kids watches for boys Digital Watch  - For Boys &amp; Girls QSIB-72 G SHOCK BLACK_13</c:v>
                </c:pt>
              </c:strCache>
            </c:strRef>
          </c:cat>
          <c:val>
            <c:numRef>
              <c:f>'top watches'!$B$2:$B$6</c:f>
              <c:numCache>
                <c:formatCode>General</c:formatCode>
                <c:ptCount val="4"/>
                <c:pt idx="0">
                  <c:v>5</c:v>
                </c:pt>
                <c:pt idx="1">
                  <c:v>4.5999999999999996</c:v>
                </c:pt>
                <c:pt idx="2">
                  <c:v>4.5999999999999996</c:v>
                </c:pt>
                <c:pt idx="3">
                  <c:v>4.7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23-49AE-AC76-439A4A63D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0661807"/>
        <c:axId val="1350655983"/>
      </c:barChart>
      <c:catAx>
        <c:axId val="1350661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655983"/>
        <c:crosses val="autoZero"/>
        <c:auto val="1"/>
        <c:lblAlgn val="ctr"/>
        <c:lblOffset val="100"/>
        <c:noMultiLvlLbl val="0"/>
      </c:catAx>
      <c:valAx>
        <c:axId val="1350655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661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Sheet3!$A$2:$A$372</cx:f>
        <cx:lvl ptCount="371" formatCode="General">
          <cx:pt idx="0">5094</cx:pt>
          <cx:pt idx="1">3594</cx:pt>
          <cx:pt idx="2">286</cx:pt>
          <cx:pt idx="3">300</cx:pt>
          <cx:pt idx="4">259</cx:pt>
          <cx:pt idx="5">193</cx:pt>
          <cx:pt idx="6">193</cx:pt>
          <cx:pt idx="7">184</cx:pt>
          <cx:pt idx="8">217</cx:pt>
          <cx:pt idx="9">299</cx:pt>
          <cx:pt idx="10">313</cx:pt>
          <cx:pt idx="11">341</cx:pt>
          <cx:pt idx="12">409</cx:pt>
          <cx:pt idx="13">274</cx:pt>
          <cx:pt idx="14">1929</cx:pt>
          <cx:pt idx="15">2189</cx:pt>
          <cx:pt idx="16">451</cx:pt>
          <cx:pt idx="17">286</cx:pt>
          <cx:pt idx="18">1539</cx:pt>
          <cx:pt idx="19">286</cx:pt>
          <cx:pt idx="20">299</cx:pt>
          <cx:pt idx="21">889</cx:pt>
          <cx:pt idx="22">1596</cx:pt>
          <cx:pt idx="23">386</cx:pt>
          <cx:pt idx="24">300</cx:pt>
          <cx:pt idx="25">217</cx:pt>
          <cx:pt idx="26">196</cx:pt>
          <cx:pt idx="27">272</cx:pt>
          <cx:pt idx="28">300</cx:pt>
          <cx:pt idx="29">489</cx:pt>
          <cx:pt idx="30">279</cx:pt>
          <cx:pt idx="31">2789</cx:pt>
          <cx:pt idx="32">2069</cx:pt>
          <cx:pt idx="33">279</cx:pt>
          <cx:pt idx="34">279</cx:pt>
          <cx:pt idx="35">1709</cx:pt>
          <cx:pt idx="36">286</cx:pt>
          <cx:pt idx="37">409</cx:pt>
          <cx:pt idx="38">3146</cx:pt>
          <cx:pt idx="39">1448</cx:pt>
          <cx:pt idx="40">444</cx:pt>
          <cx:pt idx="41">3259</cx:pt>
          <cx:pt idx="42">300</cx:pt>
          <cx:pt idx="43">217</cx:pt>
          <cx:pt idx="44">576</cx:pt>
          <cx:pt idx="45">337</cx:pt>
          <cx:pt idx="46">286</cx:pt>
          <cx:pt idx="47">341</cx:pt>
          <cx:pt idx="48">1749</cx:pt>
          <cx:pt idx="49">272</cx:pt>
          <cx:pt idx="50">299</cx:pt>
          <cx:pt idx="51">717</cx:pt>
          <cx:pt idx="52">286</cx:pt>
          <cx:pt idx="53">277</cx:pt>
          <cx:pt idx="54">299</cx:pt>
          <cx:pt idx="55">709</cx:pt>
          <cx:pt idx="56">7247</cx:pt>
          <cx:pt idx="57">1569</cx:pt>
          <cx:pt idx="58">300</cx:pt>
          <cx:pt idx="59">217</cx:pt>
          <cx:pt idx="60">1799</cx:pt>
          <cx:pt idx="61">998</cx:pt>
          <cx:pt idx="62">300</cx:pt>
          <cx:pt idx="63">489</cx:pt>
          <cx:pt idx="64">274</cx:pt>
          <cx:pt idx="65">267</cx:pt>
          <cx:pt idx="66">1102</cx:pt>
          <cx:pt idx="67">398</cx:pt>
          <cx:pt idx="68">279</cx:pt>
          <cx:pt idx="69">279</cx:pt>
          <cx:pt idx="70">325</cx:pt>
          <cx:pt idx="71">409</cx:pt>
          <cx:pt idx="72">300</cx:pt>
          <cx:pt idx="73">274</cx:pt>
          <cx:pt idx="74">313</cx:pt>
          <cx:pt idx="75">345</cx:pt>
          <cx:pt idx="76">217</cx:pt>
          <cx:pt idx="77">451</cx:pt>
          <cx:pt idx="78">3315</cx:pt>
          <cx:pt idx="79">313</cx:pt>
          <cx:pt idx="80">286</cx:pt>
          <cx:pt idx="81">341</cx:pt>
          <cx:pt idx="82">2479</cx:pt>
          <cx:pt idx="83">1479</cx:pt>
          <cx:pt idx="84">2219</cx:pt>
          <cx:pt idx="85">1239</cx:pt>
          <cx:pt idx="86">717</cx:pt>
          <cx:pt idx="87">286</cx:pt>
          <cx:pt idx="88">959</cx:pt>
          <cx:pt idx="89">2019</cx:pt>
          <cx:pt idx="90">277</cx:pt>
          <cx:pt idx="91">299</cx:pt>
          <cx:pt idx="92">829</cx:pt>
          <cx:pt idx="93">1697</cx:pt>
          <cx:pt idx="94">1994</cx:pt>
          <cx:pt idx="95">4545</cx:pt>
          <cx:pt idx="96">300</cx:pt>
          <cx:pt idx="97">217</cx:pt>
          <cx:pt idx="98">355</cx:pt>
          <cx:pt idx="99">300</cx:pt>
          <cx:pt idx="100">489</cx:pt>
          <cx:pt idx="101">226</cx:pt>
          <cx:pt idx="102">214</cx:pt>
          <cx:pt idx="103">299</cx:pt>
          <cx:pt idx="104">262</cx:pt>
          <cx:pt idx="105">279</cx:pt>
          <cx:pt idx="106">279</cx:pt>
          <cx:pt idx="107">234</cx:pt>
          <cx:pt idx="108">210</cx:pt>
          <cx:pt idx="109">217</cx:pt>
          <cx:pt idx="110">277</cx:pt>
          <cx:pt idx="111">1186</cx:pt>
          <cx:pt idx="112">1189</cx:pt>
          <cx:pt idx="113">286</cx:pt>
          <cx:pt idx="114">409</cx:pt>
          <cx:pt idx="115">1559</cx:pt>
          <cx:pt idx="116">300</cx:pt>
          <cx:pt idx="117">217</cx:pt>
          <cx:pt idx="118">2079</cx:pt>
          <cx:pt idx="119">1209</cx:pt>
          <cx:pt idx="120">699</cx:pt>
          <cx:pt idx="121">451</cx:pt>
          <cx:pt idx="122">286</cx:pt>
          <cx:pt idx="123">889</cx:pt>
          <cx:pt idx="124">1945</cx:pt>
          <cx:pt idx="125">341</cx:pt>
          <cx:pt idx="126">299</cx:pt>
          <cx:pt idx="127">8219</cx:pt>
          <cx:pt idx="128">373</cx:pt>
          <cx:pt idx="129">300</cx:pt>
          <cx:pt idx="130">483</cx:pt>
          <cx:pt idx="131">286</cx:pt>
          <cx:pt idx="132">217</cx:pt>
          <cx:pt idx="133">169</cx:pt>
          <cx:pt idx="134">300</cx:pt>
          <cx:pt idx="135">300</cx:pt>
          <cx:pt idx="136">489</cx:pt>
          <cx:pt idx="137">2669</cx:pt>
          <cx:pt idx="138">247</cx:pt>
          <cx:pt idx="139">819</cx:pt>
          <cx:pt idx="140">279</cx:pt>
          <cx:pt idx="141">279</cx:pt>
          <cx:pt idx="142">1312</cx:pt>
          <cx:pt idx="143">217</cx:pt>
          <cx:pt idx="144">277</cx:pt>
          <cx:pt idx="145">7359</cx:pt>
          <cx:pt idx="146">1379</cx:pt>
          <cx:pt idx="147">351</cx:pt>
          <cx:pt idx="148">408</cx:pt>
          <cx:pt idx="149">286</cx:pt>
          <cx:pt idx="150">409</cx:pt>
          <cx:pt idx="151">212</cx:pt>
          <cx:pt idx="152">349</cx:pt>
          <cx:pt idx="153">300</cx:pt>
          <cx:pt idx="154">341</cx:pt>
          <cx:pt idx="155">364</cx:pt>
          <cx:pt idx="156">7877</cx:pt>
          <cx:pt idx="157">490</cx:pt>
          <cx:pt idx="158">683</cx:pt>
          <cx:pt idx="159">451</cx:pt>
          <cx:pt idx="160">217</cx:pt>
          <cx:pt idx="161">2069</cx:pt>
          <cx:pt idx="162">286</cx:pt>
          <cx:pt idx="163">299</cx:pt>
          <cx:pt idx="164">2329</cx:pt>
          <cx:pt idx="165">500</cx:pt>
          <cx:pt idx="166">286</cx:pt>
          <cx:pt idx="167">300</cx:pt>
          <cx:pt idx="168">217</cx:pt>
          <cx:pt idx="169">288</cx:pt>
          <cx:pt idx="170">1229</cx:pt>
          <cx:pt idx="171">489</cx:pt>
          <cx:pt idx="172">300</cx:pt>
          <cx:pt idx="173">725</cx:pt>
          <cx:pt idx="174">819</cx:pt>
          <cx:pt idx="175">1059</cx:pt>
          <cx:pt idx="176">1059</cx:pt>
          <cx:pt idx="177">279</cx:pt>
          <cx:pt idx="178">279</cx:pt>
          <cx:pt idx="179">1697</cx:pt>
          <cx:pt idx="180">347</cx:pt>
          <cx:pt idx="181">286</cx:pt>
          <cx:pt idx="182">277</cx:pt>
          <cx:pt idx="183">355</cx:pt>
          <cx:pt idx="184">419</cx:pt>
          <cx:pt idx="185">1139</cx:pt>
          <cx:pt idx="186">409</cx:pt>
          <cx:pt idx="187">300</cx:pt>
          <cx:pt idx="188">1059</cx:pt>
          <cx:pt idx="189">217</cx:pt>
          <cx:pt idx="190">451</cx:pt>
          <cx:pt idx="191">1049</cx:pt>
          <cx:pt idx="192">974</cx:pt>
          <cx:pt idx="193">1749</cx:pt>
          <cx:pt idx="194">286</cx:pt>
          <cx:pt idx="195">299</cx:pt>
          <cx:pt idx="196">241</cx:pt>
          <cx:pt idx="197">299</cx:pt>
          <cx:pt idx="198">341</cx:pt>
          <cx:pt idx="199">299</cx:pt>
          <cx:pt idx="200">250</cx:pt>
          <cx:pt idx="201">6999</cx:pt>
          <cx:pt idx="202">286</cx:pt>
          <cx:pt idx="203">300</cx:pt>
          <cx:pt idx="204">919</cx:pt>
          <cx:pt idx="205">300</cx:pt>
          <cx:pt idx="206">489</cx:pt>
          <cx:pt idx="207">899</cx:pt>
          <cx:pt idx="208">629</cx:pt>
          <cx:pt idx="209">1089</cx:pt>
          <cx:pt idx="210">279</cx:pt>
          <cx:pt idx="211">279</cx:pt>
          <cx:pt idx="212">1729</cx:pt>
          <cx:pt idx="213">293</cx:pt>
          <cx:pt idx="214">286</cx:pt>
          <cx:pt idx="215">1269</cx:pt>
          <cx:pt idx="216">1994</cx:pt>
          <cx:pt idx="217">400</cx:pt>
          <cx:pt idx="218">409</cx:pt>
          <cx:pt idx="219">300</cx:pt>
          <cx:pt idx="220">182</cx:pt>
          <cx:pt idx="221">451</cx:pt>
          <cx:pt idx="222">341</cx:pt>
          <cx:pt idx="223">467</cx:pt>
          <cx:pt idx="224">4189</cx:pt>
          <cx:pt idx="225">290</cx:pt>
          <cx:pt idx="226">217</cx:pt>
          <cx:pt idx="227">286</cx:pt>
          <cx:pt idx="228">2599</cx:pt>
          <cx:pt idx="229">717</cx:pt>
          <cx:pt idx="230">286</cx:pt>
          <cx:pt idx="231">1859</cx:pt>
          <cx:pt idx="232">721</cx:pt>
          <cx:pt idx="233">4049</cx:pt>
          <cx:pt idx="234">299</cx:pt>
          <cx:pt idx="235">300</cx:pt>
          <cx:pt idx="236">1829</cx:pt>
          <cx:pt idx="237">489</cx:pt>
          <cx:pt idx="238">300</cx:pt>
          <cx:pt idx="239">1648</cx:pt>
          <cx:pt idx="240">279</cx:pt>
          <cx:pt idx="241">279</cx:pt>
          <cx:pt idx="242">1289</cx:pt>
          <cx:pt idx="243">1029</cx:pt>
          <cx:pt idx="244">217</cx:pt>
          <cx:pt idx="245">293</cx:pt>
          <cx:pt idx="246">1079</cx:pt>
          <cx:pt idx="247">288</cx:pt>
          <cx:pt idx="248">238</cx:pt>
          <cx:pt idx="249">277</cx:pt>
          <cx:pt idx="250">409</cx:pt>
          <cx:pt idx="251">337</cx:pt>
          <cx:pt idx="252">899</cx:pt>
          <cx:pt idx="253">300</cx:pt>
          <cx:pt idx="254">341</cx:pt>
          <cx:pt idx="255">789</cx:pt>
          <cx:pt idx="256">169</cx:pt>
          <cx:pt idx="257">819</cx:pt>
          <cx:pt idx="258">347</cx:pt>
          <cx:pt idx="259">217</cx:pt>
          <cx:pt idx="260">451</cx:pt>
          <cx:pt idx="261">1929</cx:pt>
          <cx:pt idx="262">234</cx:pt>
          <cx:pt idx="263">286</cx:pt>
          <cx:pt idx="264">299</cx:pt>
          <cx:pt idx="265">789</cx:pt>
          <cx:pt idx="266">300</cx:pt>
          <cx:pt idx="267">286</cx:pt>
          <cx:pt idx="268">398</cx:pt>
          <cx:pt idx="269">286</cx:pt>
          <cx:pt idx="270">300</cx:pt>
          <cx:pt idx="271">299</cx:pt>
          <cx:pt idx="272">939</cx:pt>
          <cx:pt idx="273">300</cx:pt>
          <cx:pt idx="274">489</cx:pt>
          <cx:pt idx="275">1299</cx:pt>
          <cx:pt idx="276">299</cx:pt>
          <cx:pt idx="277">1592</cx:pt>
          <cx:pt idx="278">349</cx:pt>
          <cx:pt idx="279">279</cx:pt>
          <cx:pt idx="280">279</cx:pt>
          <cx:pt idx="281">355</cx:pt>
          <cx:pt idx="282">1609</cx:pt>
          <cx:pt idx="283">293</cx:pt>
          <cx:pt idx="284">277</cx:pt>
          <cx:pt idx="285">361</cx:pt>
          <cx:pt idx="286">217</cx:pt>
          <cx:pt idx="287">276</cx:pt>
          <cx:pt idx="288">286</cx:pt>
          <cx:pt idx="289">409</cx:pt>
          <cx:pt idx="290">300</cx:pt>
          <cx:pt idx="291">451</cx:pt>
          <cx:pt idx="292">345</cx:pt>
          <cx:pt idx="293">859</cx:pt>
          <cx:pt idx="294">607</cx:pt>
          <cx:pt idx="295">286</cx:pt>
          <cx:pt idx="296">341</cx:pt>
          <cx:pt idx="297">869</cx:pt>
          <cx:pt idx="298">1929</cx:pt>
          <cx:pt idx="299">217</cx:pt>
          <cx:pt idx="300">286</cx:pt>
          <cx:pt idx="301">364</cx:pt>
          <cx:pt idx="302">373</cx:pt>
          <cx:pt idx="303">725</cx:pt>
          <cx:pt idx="304">299</cx:pt>
          <cx:pt idx="305">300</cx:pt>
          <cx:pt idx="306">279</cx:pt>
          <cx:pt idx="307">489</cx:pt>
          <cx:pt idx="308">300</cx:pt>
          <cx:pt idx="309">233</cx:pt>
          <cx:pt idx="310">279</cx:pt>
          <cx:pt idx="311">279</cx:pt>
          <cx:pt idx="312">279</cx:pt>
          <cx:pt idx="313">352</cx:pt>
          <cx:pt idx="314">217</cx:pt>
          <cx:pt idx="315">293</cx:pt>
          <cx:pt idx="316">241</cx:pt>
          <cx:pt idx="317">683</cx:pt>
          <cx:pt idx="318">277</cx:pt>
          <cx:pt idx="319">300</cx:pt>
          <cx:pt idx="320">299</cx:pt>
          <cx:pt idx="321">451</cx:pt>
          <cx:pt idx="322">217</cx:pt>
          <cx:pt idx="323">1459</cx:pt>
          <cx:pt idx="324">859</cx:pt>
          <cx:pt idx="325">339</cx:pt>
          <cx:pt idx="326">409</cx:pt>
          <cx:pt idx="327">341</cx:pt>
          <cx:pt idx="328">299</cx:pt>
          <cx:pt idx="329">286</cx:pt>
          <cx:pt idx="330">299</cx:pt>
          <cx:pt idx="331">239</cx:pt>
          <cx:pt idx="332">217</cx:pt>
          <cx:pt idx="333">451</cx:pt>
          <cx:pt idx="334">300</cx:pt>
          <cx:pt idx="335">300</cx:pt>
          <cx:pt idx="336">403</cx:pt>
          <cx:pt idx="337">469</cx:pt>
          <cx:pt idx="338">489</cx:pt>
          <cx:pt idx="339">205</cx:pt>
          <cx:pt idx="340">279</cx:pt>
          <cx:pt idx="341">279</cx:pt>
          <cx:pt idx="342">241</cx:pt>
          <cx:pt idx="343">341</cx:pt>
          <cx:pt idx="344">217</cx:pt>
          <cx:pt idx="345">683</cx:pt>
          <cx:pt idx="346">451</cx:pt>
          <cx:pt idx="347">286</cx:pt>
          <cx:pt idx="348">299</cx:pt>
          <cx:pt idx="349">1459</cx:pt>
          <cx:pt idx="350">409</cx:pt>
          <cx:pt idx="351">277</cx:pt>
          <cx:pt idx="352">859</cx:pt>
          <cx:pt idx="353">339</cx:pt>
          <cx:pt idx="354">299</cx:pt>
          <cx:pt idx="355">717</cx:pt>
          <cx:pt idx="356">286</cx:pt>
          <cx:pt idx="357">239</cx:pt>
          <cx:pt idx="358">299</cx:pt>
          <cx:pt idx="359">300</cx:pt>
          <cx:pt idx="360">386</cx:pt>
          <cx:pt idx="361">217</cx:pt>
          <cx:pt idx="362">451</cx:pt>
          <cx:pt idx="363">217</cx:pt>
          <cx:pt idx="364">300</cx:pt>
          <cx:pt idx="365">403</cx:pt>
          <cx:pt idx="366">469</cx:pt>
          <cx:pt idx="367">489</cx:pt>
          <cx:pt idx="368">205</cx:pt>
          <cx:pt idx="369">279</cx:pt>
          <cx:pt idx="370">279</cx:pt>
        </cx:lvl>
      </cx:numDim>
    </cx:data>
  </cx:chartData>
  <cx:chart>
    <cx:title pos="t" align="ctr" overlay="0">
      <cx:tx>
        <cx:txData>
          <cx:v>Price Range Histogram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Trebuchet MS" panose="020B0603020202020204"/>
            </a:rPr>
            <a:t>Price Range Histogram</a:t>
          </a:r>
        </a:p>
      </cx:txPr>
    </cx:title>
    <cx:plotArea>
      <cx:plotAreaRegion>
        <cx:series layoutId="clusteredColumn" uniqueId="{CFDD537A-8BFB-4AB5-A376-9E84BF96D74A}">
          <cx:tx>
            <cx:txData>
              <cx:f>Sheet3!$A$1</cx:f>
              <cx:v>Special price</cx:v>
            </cx:txData>
          </cx:tx>
          <cx:dataId val="0"/>
          <cx:layoutPr>
            <cx:binning intervalClosed="r">
              <cx:binSize val="500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'price range'!$A$2:$A$372</cx:f>
        <cx:lvl ptCount="371" formatCode="General">
          <cx:pt idx="0">5094</cx:pt>
          <cx:pt idx="1">3594</cx:pt>
          <cx:pt idx="2">286</cx:pt>
          <cx:pt idx="3">300</cx:pt>
          <cx:pt idx="4">259</cx:pt>
          <cx:pt idx="5">193</cx:pt>
          <cx:pt idx="6">193</cx:pt>
          <cx:pt idx="7">184</cx:pt>
          <cx:pt idx="8">217</cx:pt>
          <cx:pt idx="9">299</cx:pt>
          <cx:pt idx="10">313</cx:pt>
          <cx:pt idx="11">341</cx:pt>
          <cx:pt idx="12">409</cx:pt>
          <cx:pt idx="13">274</cx:pt>
          <cx:pt idx="14">1929</cx:pt>
          <cx:pt idx="15">2189</cx:pt>
          <cx:pt idx="16">451</cx:pt>
          <cx:pt idx="17">286</cx:pt>
          <cx:pt idx="18">1539</cx:pt>
          <cx:pt idx="19">286</cx:pt>
          <cx:pt idx="20">299</cx:pt>
          <cx:pt idx="21">889</cx:pt>
          <cx:pt idx="22">1596</cx:pt>
          <cx:pt idx="23">386</cx:pt>
          <cx:pt idx="24">300</cx:pt>
          <cx:pt idx="25">217</cx:pt>
          <cx:pt idx="26">196</cx:pt>
          <cx:pt idx="27">272</cx:pt>
          <cx:pt idx="28">300</cx:pt>
          <cx:pt idx="29">489</cx:pt>
          <cx:pt idx="30">279</cx:pt>
          <cx:pt idx="31">2789</cx:pt>
          <cx:pt idx="32">2069</cx:pt>
          <cx:pt idx="33">279</cx:pt>
          <cx:pt idx="34">279</cx:pt>
          <cx:pt idx="35">1709</cx:pt>
          <cx:pt idx="36">286</cx:pt>
          <cx:pt idx="37">409</cx:pt>
          <cx:pt idx="38">3146</cx:pt>
          <cx:pt idx="39">1448</cx:pt>
          <cx:pt idx="40">444</cx:pt>
          <cx:pt idx="41">3259</cx:pt>
          <cx:pt idx="42">300</cx:pt>
          <cx:pt idx="43">217</cx:pt>
          <cx:pt idx="44">576</cx:pt>
          <cx:pt idx="45">337</cx:pt>
          <cx:pt idx="46">286</cx:pt>
          <cx:pt idx="47">341</cx:pt>
          <cx:pt idx="48">1749</cx:pt>
          <cx:pt idx="49">272</cx:pt>
          <cx:pt idx="50">299</cx:pt>
          <cx:pt idx="51">717</cx:pt>
          <cx:pt idx="52">286</cx:pt>
          <cx:pt idx="53">277</cx:pt>
          <cx:pt idx="54">299</cx:pt>
          <cx:pt idx="55">709</cx:pt>
          <cx:pt idx="56">7247</cx:pt>
          <cx:pt idx="57">1569</cx:pt>
          <cx:pt idx="58">300</cx:pt>
          <cx:pt idx="59">217</cx:pt>
          <cx:pt idx="60">1799</cx:pt>
          <cx:pt idx="61">998</cx:pt>
          <cx:pt idx="62">300</cx:pt>
          <cx:pt idx="63">489</cx:pt>
          <cx:pt idx="64">274</cx:pt>
          <cx:pt idx="65">267</cx:pt>
          <cx:pt idx="66">1102</cx:pt>
          <cx:pt idx="67">398</cx:pt>
          <cx:pt idx="68">279</cx:pt>
          <cx:pt idx="69">279</cx:pt>
          <cx:pt idx="70">325</cx:pt>
          <cx:pt idx="71">409</cx:pt>
          <cx:pt idx="72">300</cx:pt>
          <cx:pt idx="73">274</cx:pt>
          <cx:pt idx="74">313</cx:pt>
          <cx:pt idx="75">345</cx:pt>
          <cx:pt idx="76">217</cx:pt>
          <cx:pt idx="77">451</cx:pt>
          <cx:pt idx="78">3315</cx:pt>
          <cx:pt idx="79">313</cx:pt>
          <cx:pt idx="80">286</cx:pt>
          <cx:pt idx="81">341</cx:pt>
          <cx:pt idx="82">2479</cx:pt>
          <cx:pt idx="83">1479</cx:pt>
          <cx:pt idx="84">2219</cx:pt>
          <cx:pt idx="85">1239</cx:pt>
          <cx:pt idx="86">717</cx:pt>
          <cx:pt idx="87">286</cx:pt>
          <cx:pt idx="88">959</cx:pt>
          <cx:pt idx="89">2019</cx:pt>
          <cx:pt idx="90">277</cx:pt>
          <cx:pt idx="91">299</cx:pt>
          <cx:pt idx="92">829</cx:pt>
          <cx:pt idx="93">1697</cx:pt>
          <cx:pt idx="94">1994</cx:pt>
          <cx:pt idx="95">4545</cx:pt>
          <cx:pt idx="96">300</cx:pt>
          <cx:pt idx="97">217</cx:pt>
          <cx:pt idx="98">355</cx:pt>
          <cx:pt idx="99">300</cx:pt>
          <cx:pt idx="100">489</cx:pt>
          <cx:pt idx="101">226</cx:pt>
          <cx:pt idx="102">214</cx:pt>
          <cx:pt idx="103">299</cx:pt>
          <cx:pt idx="104">262</cx:pt>
          <cx:pt idx="105">279</cx:pt>
          <cx:pt idx="106">279</cx:pt>
          <cx:pt idx="107">234</cx:pt>
          <cx:pt idx="108">210</cx:pt>
          <cx:pt idx="109">217</cx:pt>
          <cx:pt idx="110">277</cx:pt>
          <cx:pt idx="111">1186</cx:pt>
          <cx:pt idx="112">1189</cx:pt>
          <cx:pt idx="113">286</cx:pt>
          <cx:pt idx="114">409</cx:pt>
          <cx:pt idx="115">1559</cx:pt>
          <cx:pt idx="116">300</cx:pt>
          <cx:pt idx="117">217</cx:pt>
          <cx:pt idx="118">2079</cx:pt>
          <cx:pt idx="119">1209</cx:pt>
          <cx:pt idx="120">699</cx:pt>
          <cx:pt idx="121">451</cx:pt>
          <cx:pt idx="122">286</cx:pt>
          <cx:pt idx="123">889</cx:pt>
          <cx:pt idx="124">1945</cx:pt>
          <cx:pt idx="125">341</cx:pt>
          <cx:pt idx="126">299</cx:pt>
          <cx:pt idx="127">8219</cx:pt>
          <cx:pt idx="128">373</cx:pt>
          <cx:pt idx="129">300</cx:pt>
          <cx:pt idx="130">483</cx:pt>
          <cx:pt idx="131">286</cx:pt>
          <cx:pt idx="132">217</cx:pt>
          <cx:pt idx="133">169</cx:pt>
          <cx:pt idx="134">300</cx:pt>
          <cx:pt idx="135">300</cx:pt>
          <cx:pt idx="136">489</cx:pt>
          <cx:pt idx="137">2669</cx:pt>
          <cx:pt idx="138">247</cx:pt>
          <cx:pt idx="139">819</cx:pt>
          <cx:pt idx="140">279</cx:pt>
          <cx:pt idx="141">279</cx:pt>
          <cx:pt idx="142">1312</cx:pt>
          <cx:pt idx="143">217</cx:pt>
          <cx:pt idx="144">277</cx:pt>
          <cx:pt idx="145">7359</cx:pt>
          <cx:pt idx="146">1379</cx:pt>
          <cx:pt idx="147">351</cx:pt>
          <cx:pt idx="148">408</cx:pt>
          <cx:pt idx="149">286</cx:pt>
          <cx:pt idx="150">409</cx:pt>
          <cx:pt idx="151">212</cx:pt>
          <cx:pt idx="152">349</cx:pt>
          <cx:pt idx="153">300</cx:pt>
          <cx:pt idx="154">341</cx:pt>
          <cx:pt idx="155">364</cx:pt>
          <cx:pt idx="156">7877</cx:pt>
          <cx:pt idx="157">490</cx:pt>
          <cx:pt idx="158">683</cx:pt>
          <cx:pt idx="159">451</cx:pt>
          <cx:pt idx="160">217</cx:pt>
          <cx:pt idx="161">2069</cx:pt>
          <cx:pt idx="162">286</cx:pt>
          <cx:pt idx="163">299</cx:pt>
          <cx:pt idx="164">2329</cx:pt>
          <cx:pt idx="165">500</cx:pt>
          <cx:pt idx="166">286</cx:pt>
          <cx:pt idx="167">300</cx:pt>
          <cx:pt idx="168">217</cx:pt>
          <cx:pt idx="169">288</cx:pt>
          <cx:pt idx="170">1229</cx:pt>
          <cx:pt idx="171">489</cx:pt>
          <cx:pt idx="172">300</cx:pt>
          <cx:pt idx="173">725</cx:pt>
          <cx:pt idx="174">819</cx:pt>
          <cx:pt idx="175">1059</cx:pt>
          <cx:pt idx="176">1059</cx:pt>
          <cx:pt idx="177">279</cx:pt>
          <cx:pt idx="178">279</cx:pt>
          <cx:pt idx="179">1697</cx:pt>
          <cx:pt idx="180">347</cx:pt>
          <cx:pt idx="181">286</cx:pt>
          <cx:pt idx="182">277</cx:pt>
          <cx:pt idx="183">355</cx:pt>
          <cx:pt idx="184">419</cx:pt>
          <cx:pt idx="185">1139</cx:pt>
          <cx:pt idx="186">409</cx:pt>
          <cx:pt idx="187">300</cx:pt>
          <cx:pt idx="188">1059</cx:pt>
          <cx:pt idx="189">217</cx:pt>
          <cx:pt idx="190">451</cx:pt>
          <cx:pt idx="191">1049</cx:pt>
          <cx:pt idx="192">974</cx:pt>
          <cx:pt idx="193">1749</cx:pt>
          <cx:pt idx="194">286</cx:pt>
          <cx:pt idx="195">299</cx:pt>
          <cx:pt idx="196">241</cx:pt>
          <cx:pt idx="197">299</cx:pt>
          <cx:pt idx="198">341</cx:pt>
          <cx:pt idx="199">299</cx:pt>
          <cx:pt idx="200">250</cx:pt>
          <cx:pt idx="201">6999</cx:pt>
          <cx:pt idx="202">286</cx:pt>
          <cx:pt idx="203">300</cx:pt>
          <cx:pt idx="204">919</cx:pt>
          <cx:pt idx="205">300</cx:pt>
          <cx:pt idx="206">489</cx:pt>
          <cx:pt idx="207">899</cx:pt>
          <cx:pt idx="208">629</cx:pt>
          <cx:pt idx="209">1089</cx:pt>
          <cx:pt idx="210">279</cx:pt>
          <cx:pt idx="211">279</cx:pt>
          <cx:pt idx="212">1729</cx:pt>
          <cx:pt idx="213">293</cx:pt>
          <cx:pt idx="214">286</cx:pt>
          <cx:pt idx="215">1269</cx:pt>
          <cx:pt idx="216">1994</cx:pt>
          <cx:pt idx="217">400</cx:pt>
          <cx:pt idx="218">409</cx:pt>
          <cx:pt idx="219">300</cx:pt>
          <cx:pt idx="220">182</cx:pt>
          <cx:pt idx="221">451</cx:pt>
          <cx:pt idx="222">341</cx:pt>
          <cx:pt idx="223">467</cx:pt>
          <cx:pt idx="224">4189</cx:pt>
          <cx:pt idx="225">290</cx:pt>
          <cx:pt idx="226">217</cx:pt>
          <cx:pt idx="227">286</cx:pt>
          <cx:pt idx="228">2599</cx:pt>
          <cx:pt idx="229">717</cx:pt>
          <cx:pt idx="230">286</cx:pt>
          <cx:pt idx="231">1859</cx:pt>
          <cx:pt idx="232">721</cx:pt>
          <cx:pt idx="233">4049</cx:pt>
          <cx:pt idx="234">299</cx:pt>
          <cx:pt idx="235">300</cx:pt>
          <cx:pt idx="236">1829</cx:pt>
          <cx:pt idx="237">489</cx:pt>
          <cx:pt idx="238">300</cx:pt>
          <cx:pt idx="239">1648</cx:pt>
          <cx:pt idx="240">279</cx:pt>
          <cx:pt idx="241">279</cx:pt>
          <cx:pt idx="242">1289</cx:pt>
          <cx:pt idx="243">1029</cx:pt>
          <cx:pt idx="244">217</cx:pt>
          <cx:pt idx="245">293</cx:pt>
          <cx:pt idx="246">1079</cx:pt>
          <cx:pt idx="247">288</cx:pt>
          <cx:pt idx="248">238</cx:pt>
          <cx:pt idx="249">277</cx:pt>
          <cx:pt idx="250">409</cx:pt>
          <cx:pt idx="251">337</cx:pt>
          <cx:pt idx="252">899</cx:pt>
          <cx:pt idx="253">300</cx:pt>
          <cx:pt idx="254">341</cx:pt>
          <cx:pt idx="255">789</cx:pt>
          <cx:pt idx="256">169</cx:pt>
          <cx:pt idx="257">819</cx:pt>
          <cx:pt idx="258">347</cx:pt>
          <cx:pt idx="259">217</cx:pt>
          <cx:pt idx="260">451</cx:pt>
          <cx:pt idx="261">1929</cx:pt>
          <cx:pt idx="262">234</cx:pt>
          <cx:pt idx="263">286</cx:pt>
          <cx:pt idx="264">299</cx:pt>
          <cx:pt idx="265">789</cx:pt>
          <cx:pt idx="266">300</cx:pt>
          <cx:pt idx="267">286</cx:pt>
          <cx:pt idx="268">398</cx:pt>
          <cx:pt idx="269">286</cx:pt>
          <cx:pt idx="270">300</cx:pt>
          <cx:pt idx="271">299</cx:pt>
          <cx:pt idx="272">939</cx:pt>
          <cx:pt idx="273">300</cx:pt>
          <cx:pt idx="274">489</cx:pt>
          <cx:pt idx="275">1299</cx:pt>
          <cx:pt idx="276">299</cx:pt>
          <cx:pt idx="277">1592</cx:pt>
          <cx:pt idx="278">349</cx:pt>
          <cx:pt idx="279">279</cx:pt>
          <cx:pt idx="280">279</cx:pt>
          <cx:pt idx="281">355</cx:pt>
          <cx:pt idx="282">1609</cx:pt>
          <cx:pt idx="283">293</cx:pt>
          <cx:pt idx="284">277</cx:pt>
          <cx:pt idx="285">361</cx:pt>
          <cx:pt idx="286">217</cx:pt>
          <cx:pt idx="287">276</cx:pt>
          <cx:pt idx="288">286</cx:pt>
          <cx:pt idx="289">409</cx:pt>
          <cx:pt idx="290">300</cx:pt>
          <cx:pt idx="291">451</cx:pt>
          <cx:pt idx="292">345</cx:pt>
          <cx:pt idx="293">859</cx:pt>
          <cx:pt idx="294">607</cx:pt>
          <cx:pt idx="295">286</cx:pt>
          <cx:pt idx="296">341</cx:pt>
          <cx:pt idx="297">869</cx:pt>
          <cx:pt idx="298">1929</cx:pt>
          <cx:pt idx="299">217</cx:pt>
          <cx:pt idx="300">286</cx:pt>
          <cx:pt idx="301">364</cx:pt>
          <cx:pt idx="302">373</cx:pt>
          <cx:pt idx="303">725</cx:pt>
          <cx:pt idx="304">299</cx:pt>
          <cx:pt idx="305">300</cx:pt>
          <cx:pt idx="306">279</cx:pt>
          <cx:pt idx="307">489</cx:pt>
          <cx:pt idx="308">300</cx:pt>
          <cx:pt idx="309">233</cx:pt>
          <cx:pt idx="310">279</cx:pt>
          <cx:pt idx="311">279</cx:pt>
          <cx:pt idx="312">279</cx:pt>
          <cx:pt idx="313">352</cx:pt>
          <cx:pt idx="314">217</cx:pt>
          <cx:pt idx="315">293</cx:pt>
          <cx:pt idx="316">241</cx:pt>
          <cx:pt idx="317">683</cx:pt>
          <cx:pt idx="318">277</cx:pt>
          <cx:pt idx="319">300</cx:pt>
          <cx:pt idx="320">299</cx:pt>
          <cx:pt idx="321">451</cx:pt>
          <cx:pt idx="322">217</cx:pt>
          <cx:pt idx="323">1459</cx:pt>
          <cx:pt idx="324">859</cx:pt>
          <cx:pt idx="325">339</cx:pt>
          <cx:pt idx="326">409</cx:pt>
          <cx:pt idx="327">341</cx:pt>
          <cx:pt idx="328">299</cx:pt>
          <cx:pt idx="329">286</cx:pt>
          <cx:pt idx="330">299</cx:pt>
          <cx:pt idx="331">239</cx:pt>
          <cx:pt idx="332">217</cx:pt>
          <cx:pt idx="333">451</cx:pt>
          <cx:pt idx="334">300</cx:pt>
          <cx:pt idx="335">300</cx:pt>
          <cx:pt idx="336">403</cx:pt>
          <cx:pt idx="337">469</cx:pt>
          <cx:pt idx="338">489</cx:pt>
          <cx:pt idx="339">205</cx:pt>
          <cx:pt idx="340">279</cx:pt>
          <cx:pt idx="341">279</cx:pt>
          <cx:pt idx="342">241</cx:pt>
          <cx:pt idx="343">341</cx:pt>
          <cx:pt idx="344">217</cx:pt>
          <cx:pt idx="345">683</cx:pt>
          <cx:pt idx="346">451</cx:pt>
          <cx:pt idx="347">286</cx:pt>
          <cx:pt idx="348">299</cx:pt>
          <cx:pt idx="349">1459</cx:pt>
          <cx:pt idx="350">409</cx:pt>
          <cx:pt idx="351">277</cx:pt>
          <cx:pt idx="352">859</cx:pt>
          <cx:pt idx="353">339</cx:pt>
          <cx:pt idx="354">299</cx:pt>
          <cx:pt idx="355">717</cx:pt>
          <cx:pt idx="356">286</cx:pt>
          <cx:pt idx="357">239</cx:pt>
          <cx:pt idx="358">299</cx:pt>
          <cx:pt idx="359">300</cx:pt>
          <cx:pt idx="360">386</cx:pt>
          <cx:pt idx="361">217</cx:pt>
          <cx:pt idx="362">451</cx:pt>
          <cx:pt idx="363">217</cx:pt>
          <cx:pt idx="364">300</cx:pt>
          <cx:pt idx="365">403</cx:pt>
          <cx:pt idx="366">469</cx:pt>
          <cx:pt idx="367">489</cx:pt>
          <cx:pt idx="368">205</cx:pt>
          <cx:pt idx="369">279</cx:pt>
          <cx:pt idx="370">279</cx:pt>
        </cx:lvl>
      </cx:numDim>
    </cx:data>
  </cx:chartData>
  <cx:chart>
    <cx:title pos="t" align="ctr" overlay="0">
      <cx:tx>
        <cx:txData>
          <cx:v>Price Range Histogram 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Price Range Histogram  </a:t>
          </a:r>
        </a:p>
      </cx:txPr>
    </cx:title>
    <cx:plotArea>
      <cx:plotAreaRegion>
        <cx:series layoutId="clusteredColumn" uniqueId="{CFDD537A-8BFB-4AB5-A376-9E84BF96D74A}">
          <cx:tx>
            <cx:txData>
              <cx:f>'price range'!$A$1</cx:f>
              <cx:v>Special price</cx:v>
            </cx:txData>
          </cx:tx>
          <cx:dataLabels>
            <cx:visibility seriesName="0" categoryName="0" value="1"/>
          </cx:dataLabels>
          <cx:dataId val="0"/>
          <cx:layoutPr>
            <cx:binning intervalClosed="r">
              <cx:binSize val="500"/>
            </cx:binning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7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76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9499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496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107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902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00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1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98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1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9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9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56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63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82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94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E015E-FCCB-467E-B6BD-3292AB021CB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8BBAE3-A0D9-406A-A161-ED5BB3C4F4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0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chart" Target="../charts/chart7.xml"/><Relationship Id="rId7" Type="http://schemas.openxmlformats.org/officeDocument/2006/relationships/chart" Target="../charts/chart9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14/relationships/chartEx" Target="../charts/chartEx2.xml"/><Relationship Id="rId4" Type="http://schemas.openxmlformats.org/officeDocument/2006/relationships/chart" Target="../charts/char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1C7A-DE2D-4049-A088-BD63F794F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 Flipkart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AE54A-2F1A-4C98-810C-09CF95A89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Watch Dataset Analysis</a:t>
            </a:r>
          </a:p>
        </p:txBody>
      </p:sp>
    </p:spTree>
    <p:extLst>
      <p:ext uri="{BB962C8B-B14F-4D97-AF65-F5344CB8AC3E}">
        <p14:creationId xmlns:p14="http://schemas.microsoft.com/office/powerpoint/2010/main" val="140619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D3C0-96EF-44B4-BF5E-6CF9CDE0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320800"/>
          </a:xfrm>
        </p:spPr>
        <p:txBody>
          <a:bodyPr/>
          <a:lstStyle/>
          <a:p>
            <a:r>
              <a:rPr lang="en-IN" dirty="0"/>
              <a:t>Data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C8202-FAB3-4075-A107-AF00E292B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2199"/>
            <a:ext cx="6571692" cy="646932"/>
          </a:xfrm>
        </p:spPr>
        <p:txBody>
          <a:bodyPr/>
          <a:lstStyle/>
          <a:p>
            <a:r>
              <a:rPr lang="en-IN" dirty="0"/>
              <a:t>Find the highest rated watches?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4E8CD-3531-4363-84DF-CAB080F90EE0}"/>
              </a:ext>
            </a:extLst>
          </p:cNvPr>
          <p:cNvSpPr txBox="1"/>
          <p:nvPr/>
        </p:nvSpPr>
        <p:spPr>
          <a:xfrm>
            <a:off x="677334" y="5205046"/>
            <a:ext cx="657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Recommendation:</a:t>
            </a:r>
          </a:p>
          <a:p>
            <a:r>
              <a:rPr lang="en-IN" dirty="0"/>
              <a:t>You can maintain a stock of these watches as these can provide good sales.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66CB8C-18CA-46A6-8A44-D07BC1FB8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3733"/>
              </p:ext>
            </p:extLst>
          </p:nvPr>
        </p:nvGraphicFramePr>
        <p:xfrm>
          <a:off x="677333" y="1391478"/>
          <a:ext cx="5889187" cy="38268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7433">
                  <a:extLst>
                    <a:ext uri="{9D8B030D-6E8A-4147-A177-3AD203B41FA5}">
                      <a16:colId xmlns:a16="http://schemas.microsoft.com/office/drawing/2014/main" val="4252338022"/>
                    </a:ext>
                  </a:extLst>
                </a:gridCol>
                <a:gridCol w="971754">
                  <a:extLst>
                    <a:ext uri="{9D8B030D-6E8A-4147-A177-3AD203B41FA5}">
                      <a16:colId xmlns:a16="http://schemas.microsoft.com/office/drawing/2014/main" val="2711510329"/>
                    </a:ext>
                  </a:extLst>
                </a:gridCol>
              </a:tblGrid>
              <a:tr h="53754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Average of rating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2874907"/>
                  </a:ext>
                </a:extLst>
              </a:tr>
              <a:tr h="897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Analog Watch  - For Men Luxury Stainless Steel </a:t>
                      </a:r>
                      <a:r>
                        <a:rPr lang="en-US" sz="1600" u="none" strike="noStrike" dirty="0" err="1">
                          <a:effectLst/>
                        </a:rPr>
                        <a:t>Mens</a:t>
                      </a:r>
                      <a:r>
                        <a:rPr lang="en-US" sz="1600" u="none" strike="noStrike" dirty="0">
                          <a:effectLst/>
                        </a:rPr>
                        <a:t> Sports Business Wrist Watch with 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1283085"/>
                  </a:ext>
                </a:extLst>
              </a:tr>
              <a:tr h="4783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Elliot Analog Watch  - For Women 14000117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4.6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416379"/>
                  </a:ext>
                </a:extLst>
              </a:tr>
              <a:tr h="53754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 err="1">
                          <a:effectLst/>
                        </a:rPr>
                        <a:t>Vyb</a:t>
                      </a:r>
                      <a:r>
                        <a:rPr lang="en-IN" sz="1600" u="none" strike="noStrike" dirty="0">
                          <a:effectLst/>
                        </a:rPr>
                        <a:t> Diva Analog Watch  - For Women FV60060WM01W|FV60060WM01W|FV60060WM01W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4.6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6138216"/>
                  </a:ext>
                </a:extLst>
              </a:tr>
              <a:tr h="89750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waterproof kids watches for boys Digital Watch  - For Boys &amp; Girls QSIB-72 G SHOCK BLACK_13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4.7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3024854"/>
                  </a:ext>
                </a:extLst>
              </a:tr>
              <a:tr h="478363">
                <a:tc>
                  <a:txBody>
                    <a:bodyPr/>
                    <a:lstStyle/>
                    <a:p>
                      <a:pPr algn="l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742971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09C6026-31D8-4CC1-B5B5-108651F223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727078"/>
              </p:ext>
            </p:extLst>
          </p:nvPr>
        </p:nvGraphicFramePr>
        <p:xfrm>
          <a:off x="6566520" y="1908311"/>
          <a:ext cx="4948146" cy="3975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712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304D-5073-40E2-BBD6-EE0579F3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7B6C-1156-4442-94C1-2A19D3CC4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5583"/>
            <a:ext cx="8596668" cy="4465780"/>
          </a:xfrm>
        </p:spPr>
        <p:txBody>
          <a:bodyPr/>
          <a:lstStyle/>
          <a:p>
            <a:r>
              <a:rPr lang="en-IN" dirty="0"/>
              <a:t>What is the average price of watches across top five brands?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1E0E05-21FC-4375-8EE3-C0D98133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987132"/>
              </p:ext>
            </p:extLst>
          </p:nvPr>
        </p:nvGraphicFramePr>
        <p:xfrm>
          <a:off x="1007165" y="1930400"/>
          <a:ext cx="4492487" cy="3807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6899">
                  <a:extLst>
                    <a:ext uri="{9D8B030D-6E8A-4147-A177-3AD203B41FA5}">
                      <a16:colId xmlns:a16="http://schemas.microsoft.com/office/drawing/2014/main" val="3613194772"/>
                    </a:ext>
                  </a:extLst>
                </a:gridCol>
                <a:gridCol w="2905588">
                  <a:extLst>
                    <a:ext uri="{9D8B030D-6E8A-4147-A177-3AD203B41FA5}">
                      <a16:colId xmlns:a16="http://schemas.microsoft.com/office/drawing/2014/main" val="3205329600"/>
                    </a:ext>
                  </a:extLst>
                </a:gridCol>
              </a:tblGrid>
              <a:tr h="822407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Brand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  Average of Special price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193417"/>
                  </a:ext>
                </a:extLst>
              </a:tr>
              <a:tr h="70290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Allen Solly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1397.82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419696"/>
                  </a:ext>
                </a:extLst>
              </a:tr>
              <a:tr h="70290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LOIS CARON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299.06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8986544"/>
                  </a:ext>
                </a:extLst>
              </a:tr>
              <a:tr h="43833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>
                          <a:effectLst/>
                        </a:rPr>
                        <a:t>MATRIX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294.86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3463738"/>
                  </a:ext>
                </a:extLst>
              </a:tr>
              <a:tr h="70290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PROVOGUE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306.54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7067725"/>
                  </a:ext>
                </a:extLst>
              </a:tr>
              <a:tr h="438338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RUSTET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387.50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4703928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F28EAC2-E525-4EC3-A3AB-6C4218583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973528"/>
              </p:ext>
            </p:extLst>
          </p:nvPr>
        </p:nvGraphicFramePr>
        <p:xfrm>
          <a:off x="5612295" y="24626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332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D0F4-C994-4811-95FD-C9EA0626B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861391"/>
          </a:xfrm>
        </p:spPr>
        <p:txBody>
          <a:bodyPr>
            <a:normAutofit/>
          </a:bodyPr>
          <a:lstStyle/>
          <a:p>
            <a:r>
              <a:rPr lang="en-IN" dirty="0"/>
              <a:t>Data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0E33-BD36-4E9A-B5A3-B1344C7B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0991"/>
            <a:ext cx="8596668" cy="4570372"/>
          </a:xfrm>
        </p:spPr>
        <p:txBody>
          <a:bodyPr/>
          <a:lstStyle/>
          <a:p>
            <a:r>
              <a:rPr lang="en-IN" dirty="0"/>
              <a:t>What are the lowest rated brands?</a:t>
            </a:r>
          </a:p>
          <a:p>
            <a:pPr>
              <a:buFont typeface="+mj-lt"/>
              <a:buAutoNum type="arabicPeriod"/>
            </a:pPr>
            <a:r>
              <a:rPr lang="en-IN" dirty="0"/>
              <a:t>Forum(3.2)</a:t>
            </a:r>
          </a:p>
          <a:p>
            <a:pPr>
              <a:buFont typeface="+mj-lt"/>
              <a:buAutoNum type="arabicPeriod"/>
            </a:pPr>
            <a:r>
              <a:rPr lang="en-IN" dirty="0"/>
              <a:t>SABR(3.6)</a:t>
            </a:r>
          </a:p>
          <a:p>
            <a:pPr>
              <a:buFont typeface="+mj-lt"/>
              <a:buAutoNum type="arabicPeriod"/>
            </a:pPr>
            <a:r>
              <a:rPr lang="en-IN" dirty="0"/>
              <a:t>RLS(3.6)</a:t>
            </a:r>
          </a:p>
          <a:p>
            <a:pPr>
              <a:buFont typeface="+mj-lt"/>
              <a:buAutoNum type="arabicPeriod"/>
            </a:pPr>
            <a:r>
              <a:rPr lang="en-IN" dirty="0" err="1"/>
              <a:t>Shafs</a:t>
            </a:r>
            <a:r>
              <a:rPr lang="en-IN" dirty="0"/>
              <a:t>(3.7)</a:t>
            </a:r>
          </a:p>
          <a:p>
            <a:pPr>
              <a:buFont typeface="+mj-lt"/>
              <a:buAutoNum type="arabicPeriod"/>
            </a:pPr>
            <a:r>
              <a:rPr lang="en-IN" dirty="0"/>
              <a:t>KILLER(3.77)</a:t>
            </a:r>
          </a:p>
          <a:p>
            <a:pPr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Recommendation:</a:t>
            </a:r>
          </a:p>
          <a:p>
            <a:pPr marL="0" indent="0">
              <a:buNone/>
            </a:pPr>
            <a:r>
              <a:rPr lang="en-IN" dirty="0"/>
              <a:t>We should not consider keeping watches of these brands in stock.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A5B99C3-F9BC-425C-B62B-DB92122680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8247020"/>
              </p:ext>
            </p:extLst>
          </p:nvPr>
        </p:nvGraphicFramePr>
        <p:xfrm>
          <a:off x="4525617" y="192487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068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0C54-C515-40F9-A1FC-9F49DB40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>
            <a:normAutofit/>
          </a:bodyPr>
          <a:lstStyle/>
          <a:p>
            <a:r>
              <a:rPr lang="en-IN" dirty="0"/>
              <a:t>Data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20B8-069D-4E8A-B5C8-C13DB24DE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253"/>
            <a:ext cx="8596668" cy="4504110"/>
          </a:xfrm>
        </p:spPr>
        <p:txBody>
          <a:bodyPr/>
          <a:lstStyle/>
          <a:p>
            <a:r>
              <a:rPr lang="en-IN" dirty="0"/>
              <a:t>Find the top five discounts offered on original price?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3C938F-2290-4AFF-8B5F-075CE605F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756989"/>
              </p:ext>
            </p:extLst>
          </p:nvPr>
        </p:nvGraphicFramePr>
        <p:xfrm>
          <a:off x="1258957" y="2186609"/>
          <a:ext cx="3591340" cy="2729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6982">
                  <a:extLst>
                    <a:ext uri="{9D8B030D-6E8A-4147-A177-3AD203B41FA5}">
                      <a16:colId xmlns:a16="http://schemas.microsoft.com/office/drawing/2014/main" val="4209638286"/>
                    </a:ext>
                  </a:extLst>
                </a:gridCol>
                <a:gridCol w="1434358">
                  <a:extLst>
                    <a:ext uri="{9D8B030D-6E8A-4147-A177-3AD203B41FA5}">
                      <a16:colId xmlns:a16="http://schemas.microsoft.com/office/drawing/2014/main" val="1567501112"/>
                    </a:ext>
                  </a:extLst>
                </a:gridCol>
              </a:tblGrid>
              <a:tr h="744875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Discount(%)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Count of discount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1876300"/>
                  </a:ext>
                </a:extLst>
              </a:tr>
              <a:tr h="39701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84.00%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u="none" strike="noStrike" dirty="0">
                          <a:effectLst/>
                        </a:rPr>
                        <a:t>52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5723381"/>
                  </a:ext>
                </a:extLst>
              </a:tr>
              <a:tr h="39701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86.00%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u="none" strike="noStrike" dirty="0">
                          <a:effectLst/>
                        </a:rPr>
                        <a:t>44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890187"/>
                  </a:ext>
                </a:extLst>
              </a:tr>
              <a:tr h="39701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85.00%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35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1294159"/>
                  </a:ext>
                </a:extLst>
              </a:tr>
              <a:tr h="397014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88.00%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u="none" strike="noStrike" dirty="0">
                          <a:effectLst/>
                        </a:rPr>
                        <a:t>24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78845"/>
                  </a:ext>
                </a:extLst>
              </a:tr>
              <a:tr h="397014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u="none" strike="noStrike" dirty="0">
                          <a:effectLst/>
                        </a:rPr>
                        <a:t>82.00%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u="none" strike="noStrike" dirty="0">
                          <a:effectLst/>
                        </a:rPr>
                        <a:t>22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41410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50359EB-4978-4394-8B2C-6865933C4E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777644"/>
              </p:ext>
            </p:extLst>
          </p:nvPr>
        </p:nvGraphicFramePr>
        <p:xfrm>
          <a:off x="5922479" y="2120348"/>
          <a:ext cx="344805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3954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1A600DA-6284-4D3D-80BF-05058CC4296D}"/>
              </a:ext>
            </a:extLst>
          </p:cNvPr>
          <p:cNvGrpSpPr/>
          <p:nvPr/>
        </p:nvGrpSpPr>
        <p:grpSpPr>
          <a:xfrm>
            <a:off x="484531" y="229635"/>
            <a:ext cx="10830245" cy="1442415"/>
            <a:chOff x="0" y="0"/>
            <a:chExt cx="12058236" cy="144241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73C7368-5E0A-4C2F-B27B-9072E484CD86}"/>
                </a:ext>
              </a:extLst>
            </p:cNvPr>
            <p:cNvSpPr/>
            <p:nvPr/>
          </p:nvSpPr>
          <p:spPr>
            <a:xfrm>
              <a:off x="0" y="0"/>
              <a:ext cx="12058236" cy="596348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800">
                  <a:solidFill>
                    <a:schemeClr val="tx2"/>
                  </a:solidFill>
                </a:rPr>
                <a:t>FLIPKART DATA ANALYSIS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08A1847-7C1D-49CC-8C0F-8241F99619CF}"/>
                </a:ext>
              </a:extLst>
            </p:cNvPr>
            <p:cNvGrpSpPr/>
            <p:nvPr/>
          </p:nvGrpSpPr>
          <p:grpSpPr>
            <a:xfrm>
              <a:off x="8284" y="619125"/>
              <a:ext cx="2948607" cy="795130"/>
              <a:chOff x="8284" y="619125"/>
              <a:chExt cx="2948607" cy="795130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82C0309-7E3F-40DD-AB5B-062A255C2738}"/>
                  </a:ext>
                </a:extLst>
              </p:cNvPr>
              <p:cNvSpPr/>
              <p:nvPr/>
            </p:nvSpPr>
            <p:spPr>
              <a:xfrm>
                <a:off x="8284" y="619125"/>
                <a:ext cx="2948607" cy="79513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IN" sz="1100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6815249D-9490-4B1D-9D67-C9BDC81C17FF}"/>
                  </a:ext>
                </a:extLst>
              </p:cNvPr>
              <p:cNvSpPr/>
              <p:nvPr/>
            </p:nvSpPr>
            <p:spPr>
              <a:xfrm>
                <a:off x="74544" y="685386"/>
                <a:ext cx="2741543" cy="27332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100" b="1">
                    <a:solidFill>
                      <a:schemeClr val="tx2"/>
                    </a:solidFill>
                  </a:rPr>
                  <a:t>TOTAL WATCHES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136BCBBB-4CE4-4116-984A-9409959BEE3E}"/>
                  </a:ext>
                </a:extLst>
              </p:cNvPr>
              <p:cNvSpPr/>
              <p:nvPr/>
            </p:nvSpPr>
            <p:spPr>
              <a:xfrm>
                <a:off x="66263" y="1016690"/>
                <a:ext cx="2741543" cy="27332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100" b="1">
                    <a:solidFill>
                      <a:schemeClr val="tx2"/>
                    </a:solidFill>
                  </a:rPr>
                  <a:t>371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50554C-1CBC-4C1F-8A4A-645170FAD8C4}"/>
                </a:ext>
              </a:extLst>
            </p:cNvPr>
            <p:cNvGrpSpPr/>
            <p:nvPr/>
          </p:nvGrpSpPr>
          <p:grpSpPr>
            <a:xfrm>
              <a:off x="2998305" y="635689"/>
              <a:ext cx="2948607" cy="795130"/>
              <a:chOff x="2998305" y="635689"/>
              <a:chExt cx="2948607" cy="79513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137D7B8-9734-4AA8-94BB-8E93C057A8A5}"/>
                  </a:ext>
                </a:extLst>
              </p:cNvPr>
              <p:cNvSpPr/>
              <p:nvPr/>
            </p:nvSpPr>
            <p:spPr>
              <a:xfrm>
                <a:off x="2998305" y="635689"/>
                <a:ext cx="2948607" cy="79513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IN" sz="110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D6C2213-71F8-486A-9969-63EFE8627F8B}"/>
                  </a:ext>
                </a:extLst>
              </p:cNvPr>
              <p:cNvSpPr/>
              <p:nvPr/>
            </p:nvSpPr>
            <p:spPr>
              <a:xfrm>
                <a:off x="3064565" y="701950"/>
                <a:ext cx="2741543" cy="27332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100" b="1">
                    <a:solidFill>
                      <a:schemeClr val="tx2"/>
                    </a:solidFill>
                  </a:rPr>
                  <a:t>TOTAL BRANDS</a:t>
                </a: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F9C3BB2-C02B-47BD-8992-F2CB31B830D6}"/>
                  </a:ext>
                </a:extLst>
              </p:cNvPr>
              <p:cNvSpPr/>
              <p:nvPr/>
            </p:nvSpPr>
            <p:spPr>
              <a:xfrm>
                <a:off x="3056284" y="1033254"/>
                <a:ext cx="2741543" cy="27332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100" b="1">
                    <a:solidFill>
                      <a:schemeClr val="tx2"/>
                    </a:solidFill>
                  </a:rPr>
                  <a:t>64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ED65F59-1B18-4CC7-8A98-91E9E86506A6}"/>
                </a:ext>
              </a:extLst>
            </p:cNvPr>
            <p:cNvGrpSpPr/>
            <p:nvPr/>
          </p:nvGrpSpPr>
          <p:grpSpPr>
            <a:xfrm>
              <a:off x="6049618" y="647285"/>
              <a:ext cx="2948607" cy="795130"/>
              <a:chOff x="6049618" y="647285"/>
              <a:chExt cx="2948607" cy="795130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9C82D878-E96C-4519-8F10-8A6BB83ADD69}"/>
                  </a:ext>
                </a:extLst>
              </p:cNvPr>
              <p:cNvSpPr/>
              <p:nvPr/>
            </p:nvSpPr>
            <p:spPr>
              <a:xfrm>
                <a:off x="6049618" y="647285"/>
                <a:ext cx="2948607" cy="79513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IN" sz="110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76BC571-2070-4018-95AF-6F3C1EB6E9C2}"/>
                  </a:ext>
                </a:extLst>
              </p:cNvPr>
              <p:cNvSpPr/>
              <p:nvPr/>
            </p:nvSpPr>
            <p:spPr>
              <a:xfrm>
                <a:off x="6115878" y="713546"/>
                <a:ext cx="2741543" cy="27332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100" b="1">
                    <a:solidFill>
                      <a:schemeClr val="tx2"/>
                    </a:solidFill>
                  </a:rPr>
                  <a:t>HIGHEST PRICED WATCH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7EF5771-0F61-4D05-BA67-5020E6E8D2E5}"/>
                  </a:ext>
                </a:extLst>
              </p:cNvPr>
              <p:cNvSpPr/>
              <p:nvPr/>
            </p:nvSpPr>
            <p:spPr>
              <a:xfrm>
                <a:off x="6107597" y="1044850"/>
                <a:ext cx="2741543" cy="27332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100" b="1">
                    <a:solidFill>
                      <a:schemeClr val="tx2"/>
                    </a:solidFill>
                  </a:rPr>
                  <a:t>8219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DA7C70-8657-427D-BDB4-F06D46B6E391}"/>
                </a:ext>
              </a:extLst>
            </p:cNvPr>
            <p:cNvGrpSpPr/>
            <p:nvPr/>
          </p:nvGrpSpPr>
          <p:grpSpPr>
            <a:xfrm>
              <a:off x="9076084" y="617468"/>
              <a:ext cx="2948607" cy="795130"/>
              <a:chOff x="9076084" y="617468"/>
              <a:chExt cx="2948607" cy="79513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D09353E-942B-41CB-90BD-5E9E25C6655F}"/>
                  </a:ext>
                </a:extLst>
              </p:cNvPr>
              <p:cNvSpPr/>
              <p:nvPr/>
            </p:nvSpPr>
            <p:spPr>
              <a:xfrm>
                <a:off x="9076084" y="617468"/>
                <a:ext cx="2948607" cy="795130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en-IN" sz="110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6D53D6F-271B-494B-91B7-951E1FB71E26}"/>
                  </a:ext>
                </a:extLst>
              </p:cNvPr>
              <p:cNvSpPr/>
              <p:nvPr/>
            </p:nvSpPr>
            <p:spPr>
              <a:xfrm>
                <a:off x="9142344" y="683729"/>
                <a:ext cx="2741543" cy="27332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100" b="1">
                    <a:solidFill>
                      <a:schemeClr val="tx2"/>
                    </a:solidFill>
                  </a:rPr>
                  <a:t>LOWEST</a:t>
                </a:r>
                <a:r>
                  <a:rPr lang="en-IN" sz="1100" b="1" baseline="0">
                    <a:solidFill>
                      <a:schemeClr val="tx2"/>
                    </a:solidFill>
                  </a:rPr>
                  <a:t> PRICED WATCH</a:t>
                </a:r>
                <a:endParaRPr lang="en-IN" sz="11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A116C31B-9430-4A47-9AFF-2A81F052BF1B}"/>
                  </a:ext>
                </a:extLst>
              </p:cNvPr>
              <p:cNvSpPr/>
              <p:nvPr/>
            </p:nvSpPr>
            <p:spPr>
              <a:xfrm>
                <a:off x="9134063" y="1015033"/>
                <a:ext cx="2741543" cy="273326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IN" sz="1100" b="1">
                    <a:solidFill>
                      <a:schemeClr val="tx2"/>
                    </a:solidFill>
                  </a:rPr>
                  <a:t>169</a:t>
                </a: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00DBFE-C003-443B-BB8D-B53E41C4FC52}"/>
              </a:ext>
            </a:extLst>
          </p:cNvPr>
          <p:cNvGrpSpPr/>
          <p:nvPr/>
        </p:nvGrpSpPr>
        <p:grpSpPr>
          <a:xfrm>
            <a:off x="549816" y="1915559"/>
            <a:ext cx="10773546" cy="4712806"/>
            <a:chOff x="0" y="0"/>
            <a:chExt cx="11953460" cy="5642113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E975385C-CB61-4AA9-BEEC-E32EEBD403B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7485821" y="2717525"/>
            <a:ext cx="4458114" cy="29245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4077E675-236F-40A5-A54D-903EB223979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53288" y="38100"/>
            <a:ext cx="3456333" cy="25841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971070B7-A92C-4E89-AE6D-EF9CE25FFF0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47625"/>
            <a:ext cx="3875432" cy="25841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24" name="Chart 23">
                  <a:extLst>
                    <a:ext uri="{FF2B5EF4-FFF2-40B4-BE49-F238E27FC236}">
                      <a16:creationId xmlns:a16="http://schemas.microsoft.com/office/drawing/2014/main" id="{C1B4DA96-A5C8-4F67-8A96-3FAE9D18128F}"/>
                    </a:ext>
                  </a:extLst>
                </p:cNvPr>
                <p:cNvGraphicFramePr/>
                <p:nvPr/>
              </p:nvGraphicFramePr>
              <p:xfrm>
                <a:off x="7476296" y="0"/>
                <a:ext cx="4477164" cy="2641324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 xmlns="">
            <p:pic>
              <p:nvPicPr>
                <p:cNvPr id="24" name="Chart 23">
                  <a:extLst>
                    <a:ext uri="{FF2B5EF4-FFF2-40B4-BE49-F238E27FC236}">
                      <a16:creationId xmlns:a16="http://schemas.microsoft.com/office/drawing/2014/main" id="{C1B4DA96-A5C8-4F67-8A96-3FAE9D18128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88134" y="1915559"/>
                  <a:ext cx="4035228" cy="2206274"/>
                </a:xfrm>
                <a:prstGeom prst="rect">
                  <a:avLst/>
                </a:prstGeom>
              </p:spPr>
            </p:pic>
          </mc:Fallback>
        </mc:AlternateContent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736F3FC1-613A-432D-940D-B4A90B744C6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050" y="2736574"/>
            <a:ext cx="3856382" cy="287696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26" name="Chart 25">
              <a:extLst>
                <a:ext uri="{FF2B5EF4-FFF2-40B4-BE49-F238E27FC236}">
                  <a16:creationId xmlns:a16="http://schemas.microsoft.com/office/drawing/2014/main" id="{D50359EB-4978-4394-8B2C-6865933C4E3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981863" y="2746099"/>
            <a:ext cx="3456333" cy="28769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53236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66CA-3555-4CB6-855E-E8789253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3219"/>
            <a:ext cx="8072771" cy="563420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D591-F79E-4295-9174-6AA0741B0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816638"/>
            <a:ext cx="12009120" cy="6041361"/>
          </a:xfrm>
        </p:spPr>
        <p:txBody>
          <a:bodyPr>
            <a:normAutofit/>
          </a:bodyPr>
          <a:lstStyle/>
          <a:p>
            <a:r>
              <a:rPr lang="en-IN" dirty="0">
                <a:latin typeface="+mj-lt"/>
              </a:rPr>
              <a:t>On the basis of the analysis of this dataset we can conclude that:</a:t>
            </a:r>
          </a:p>
          <a:p>
            <a:r>
              <a:rPr lang="en-IN" dirty="0">
                <a:latin typeface="+mj-lt"/>
              </a:rPr>
              <a:t>The most popular brands in this dataset are: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   1. Allen Solly. 2.MATRIX. 3.LOIS CARON. 4.PROVOGUE. 5.RUSTET. </a:t>
            </a:r>
          </a:p>
          <a:p>
            <a:r>
              <a:rPr lang="en-IN" dirty="0">
                <a:latin typeface="+mj-lt"/>
              </a:rPr>
              <a:t>The suitable price is between 150 and 700.</a:t>
            </a:r>
          </a:p>
          <a:p>
            <a:r>
              <a:rPr lang="en-IN" dirty="0">
                <a:latin typeface="+mj-lt"/>
              </a:rPr>
              <a:t>The highest rated watches are:</a:t>
            </a:r>
          </a:p>
          <a:p>
            <a:pPr fontAlgn="b">
              <a:spcBef>
                <a:spcPts val="0"/>
              </a:spcBef>
              <a:buFont typeface="+mj-lt"/>
              <a:buAutoNum type="arabicPeriod"/>
            </a:pPr>
            <a:r>
              <a:rPr lang="en-US" sz="1800" u="none" strike="noStrike" dirty="0">
                <a:effectLst/>
              </a:rPr>
              <a:t>Analog Watch  - For Men Luxury Stainless Steel </a:t>
            </a:r>
            <a:r>
              <a:rPr lang="en-US" sz="1800" u="none" strike="noStrike" dirty="0" err="1">
                <a:effectLst/>
              </a:rPr>
              <a:t>Mens</a:t>
            </a:r>
            <a:r>
              <a:rPr lang="en-US" sz="1800" u="none" strike="noStrike" dirty="0">
                <a:effectLst/>
              </a:rPr>
              <a:t> Sports Business Wrist Watch with Date.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b">
              <a:spcBef>
                <a:spcPts val="0"/>
              </a:spcBef>
              <a:buFont typeface="+mj-lt"/>
              <a:buAutoNum type="arabicPeriod"/>
            </a:pPr>
            <a:r>
              <a:rPr lang="en-US" sz="1800" u="none" strike="noStrike" dirty="0">
                <a:effectLst/>
              </a:rPr>
              <a:t>waterproof kids watches for boys Digital Watch  - For Boys &amp; Girls QSIB-72 G SHOCK BLACK_13.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b">
              <a:spcBef>
                <a:spcPts val="0"/>
              </a:spcBef>
              <a:buFont typeface="+mj-lt"/>
              <a:buAutoNum type="arabicPeriod"/>
            </a:pPr>
            <a:r>
              <a:rPr lang="en-US" sz="1800" u="none" strike="noStrike" dirty="0">
                <a:effectLst/>
              </a:rPr>
              <a:t>Elliot Analog Watch  - For Women 14000117.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fontAlgn="b">
              <a:spcBef>
                <a:spcPts val="0"/>
              </a:spcBef>
              <a:buFont typeface="+mj-lt"/>
              <a:buAutoNum type="arabicPeriod"/>
            </a:pPr>
            <a:r>
              <a:rPr lang="en-IN" sz="1800" u="none" strike="noStrike" dirty="0" err="1">
                <a:effectLst/>
              </a:rPr>
              <a:t>Vyb</a:t>
            </a:r>
            <a:r>
              <a:rPr lang="en-IN" sz="1800" u="none" strike="noStrike" dirty="0">
                <a:effectLst/>
              </a:rPr>
              <a:t> Diva Analog Watch  - For Women FV60060WM01W|FV60060WM01W|FV60060WM01W.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 fontAlgn="b">
              <a:spcBef>
                <a:spcPts val="0"/>
              </a:spcBef>
              <a:buNone/>
            </a:pPr>
            <a:endParaRPr lang="en-IN" sz="1800" b="0" i="0" u="none" strike="noStrike" dirty="0">
              <a:effectLst/>
              <a:latin typeface="Trebuchet MS" panose="020B0603020202020204" pitchFamily="34" charset="0"/>
            </a:endParaRPr>
          </a:p>
          <a:p>
            <a:r>
              <a:rPr lang="en-IN" dirty="0"/>
              <a:t>The average price(round off) of watches across top five brands are:</a:t>
            </a:r>
          </a:p>
          <a:p>
            <a:pPr marL="0" indent="0">
              <a:buNone/>
            </a:pPr>
            <a:r>
              <a:rPr lang="en-IN" dirty="0">
                <a:latin typeface="+mj-lt"/>
              </a:rPr>
              <a:t>      1.Allen Solly-1398.</a:t>
            </a:r>
            <a:r>
              <a:rPr lang="en-IN" dirty="0"/>
              <a:t> 2</a:t>
            </a:r>
            <a:r>
              <a:rPr lang="en-IN" dirty="0">
                <a:latin typeface="+mj-lt"/>
              </a:rPr>
              <a:t>.MATRIX-295. 3.LOIS CARON-299. 4.PROVOGUE-307. 5.RUSTET-388. </a:t>
            </a:r>
            <a:endParaRPr lang="en-IN" dirty="0"/>
          </a:p>
          <a:p>
            <a:r>
              <a:rPr lang="en-IN" dirty="0"/>
              <a:t>The lowest rated brands are:</a:t>
            </a:r>
          </a:p>
          <a:p>
            <a:pPr marL="0" indent="0">
              <a:buNone/>
            </a:pPr>
            <a:r>
              <a:rPr lang="en-IN" dirty="0"/>
              <a:t>      1.Forum(3.2). 2.SABR(3.6). 3.RLS(3.6). 4.Shafs(3.7) 5.KILLER(3.77).</a:t>
            </a:r>
          </a:p>
          <a:p>
            <a:r>
              <a:rPr lang="en-IN" dirty="0"/>
              <a:t>The most frequently offered discount range was from 80 to 90 percent on original price.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119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5328-7129-44FD-B403-9F728FF4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7263-DE83-4A93-9965-6DAADB14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739"/>
            <a:ext cx="8596668" cy="4583623"/>
          </a:xfrm>
        </p:spPr>
        <p:txBody>
          <a:bodyPr/>
          <a:lstStyle/>
          <a:p>
            <a:r>
              <a:rPr lang="en-IN" dirty="0"/>
              <a:t>The watches of top brands can be kept in stock as these can generate good sales.</a:t>
            </a:r>
          </a:p>
          <a:p>
            <a:r>
              <a:rPr lang="en-IN" dirty="0"/>
              <a:t>The suitable price range is between 150 and 700.</a:t>
            </a:r>
          </a:p>
          <a:p>
            <a:r>
              <a:rPr lang="en-IN" dirty="0"/>
              <a:t>Highest rated watches can provide good sales.</a:t>
            </a:r>
          </a:p>
          <a:p>
            <a:r>
              <a:rPr lang="en-IN" dirty="0"/>
              <a:t>Avoid keeping lowest rated brand watches </a:t>
            </a:r>
            <a:r>
              <a:rPr lang="en-IN"/>
              <a:t>in stock.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746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FEC9D9-CD70-4E12-AC55-64B7FBA45E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2996E4-1273-4B11-A7E7-89B106CAD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11698457" y="6531634"/>
            <a:ext cx="273149" cy="220858"/>
          </a:xfrm>
        </p:spPr>
        <p:txBody>
          <a:bodyPr>
            <a:normAutofit fontScale="5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26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2084-B899-433B-B666-06AB3BF3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494F-E06D-4CB7-8EF8-37C2C4F0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48"/>
            <a:ext cx="10515600" cy="4666215"/>
          </a:xfrm>
        </p:spPr>
        <p:txBody>
          <a:bodyPr>
            <a:normAutofit/>
          </a:bodyPr>
          <a:lstStyle/>
          <a:p>
            <a:r>
              <a:rPr lang="en-IN" dirty="0"/>
              <a:t>Mission and vision</a:t>
            </a:r>
          </a:p>
          <a:p>
            <a:r>
              <a:rPr lang="en-IN" dirty="0"/>
              <a:t>Importing Dataset</a:t>
            </a:r>
          </a:p>
          <a:p>
            <a:r>
              <a:rPr lang="en-IN" dirty="0"/>
              <a:t>Dataset Description</a:t>
            </a:r>
          </a:p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  <a:p>
            <a:r>
              <a:rPr lang="en-IN" dirty="0"/>
              <a:t>Data transformation</a:t>
            </a:r>
          </a:p>
          <a:p>
            <a:r>
              <a:rPr lang="en-IN" dirty="0"/>
              <a:t>Data Visualisation</a:t>
            </a:r>
          </a:p>
          <a:p>
            <a:r>
              <a:rPr lang="en-IN" dirty="0"/>
              <a:t>Dashboard</a:t>
            </a:r>
          </a:p>
          <a:p>
            <a:r>
              <a:rPr lang="en-IN" dirty="0"/>
              <a:t>Result of Analysis</a:t>
            </a:r>
          </a:p>
          <a:p>
            <a:r>
              <a:rPr lang="en-IN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4364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D8359C-53C5-4450-A8D0-601336B46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Mission and Vision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C719FA-09C4-46A3-8729-87381BCB21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Analysis of Flipkart watch dataset </a:t>
            </a:r>
          </a:p>
          <a:p>
            <a:pPr marL="0" indent="0">
              <a:buNone/>
            </a:pPr>
            <a:r>
              <a:rPr lang="en-IN" dirty="0"/>
              <a:t>to find suitable brands and suitable price range for a watch shop.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861165-27EA-4A7E-AAC3-0ADA292F4F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It serves to provide a summarized analysis of watch dataset and get insights from the dataset to make decisions.</a:t>
            </a:r>
          </a:p>
        </p:txBody>
      </p:sp>
    </p:spTree>
    <p:extLst>
      <p:ext uri="{BB962C8B-B14F-4D97-AF65-F5344CB8AC3E}">
        <p14:creationId xmlns:p14="http://schemas.microsoft.com/office/powerpoint/2010/main" val="407899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8CEFFF-D4EC-43C1-9F2D-EF0A1FBF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59027"/>
            <a:ext cx="9603275" cy="596347"/>
          </a:xfrm>
        </p:spPr>
        <p:txBody>
          <a:bodyPr>
            <a:normAutofit fontScale="90000"/>
          </a:bodyPr>
          <a:lstStyle/>
          <a:p>
            <a:r>
              <a:rPr lang="en-IN" dirty="0"/>
              <a:t>Importing 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60F62D-2D35-4459-B087-B62F740E2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55" t="16740" r="11111" b="36155"/>
          <a:stretch/>
        </p:blipFill>
        <p:spPr>
          <a:xfrm>
            <a:off x="503583" y="1527526"/>
            <a:ext cx="10511082" cy="393237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B8143C-8A29-44EB-91E6-A9B67E0C7344}"/>
              </a:ext>
            </a:extLst>
          </p:cNvPr>
          <p:cNvSpPr txBox="1"/>
          <p:nvPr/>
        </p:nvSpPr>
        <p:spPr>
          <a:xfrm>
            <a:off x="1205948" y="755373"/>
            <a:ext cx="564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Scrapped data from </a:t>
            </a:r>
            <a:r>
              <a:rPr lang="en-IN" dirty="0" err="1"/>
              <a:t>flipkart</a:t>
            </a:r>
            <a:r>
              <a:rPr lang="en-IN" dirty="0"/>
              <a:t> using chrome web scrapper.</a:t>
            </a:r>
          </a:p>
        </p:txBody>
      </p:sp>
    </p:spTree>
    <p:extLst>
      <p:ext uri="{BB962C8B-B14F-4D97-AF65-F5344CB8AC3E}">
        <p14:creationId xmlns:p14="http://schemas.microsoft.com/office/powerpoint/2010/main" val="67154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8BA2-F350-4355-B027-75791AC4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12996-6AB8-47AD-AB7D-61003706F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Watch Dataset includes:</a:t>
            </a:r>
          </a:p>
          <a:p>
            <a:r>
              <a:rPr lang="en-IN" dirty="0"/>
              <a:t>Name</a:t>
            </a:r>
          </a:p>
          <a:p>
            <a:r>
              <a:rPr lang="en-IN" dirty="0"/>
              <a:t>Brand</a:t>
            </a:r>
          </a:p>
          <a:p>
            <a:r>
              <a:rPr lang="en-IN" dirty="0"/>
              <a:t>Original Price</a:t>
            </a:r>
          </a:p>
          <a:p>
            <a:r>
              <a:rPr lang="en-IN" dirty="0"/>
              <a:t>Discount</a:t>
            </a:r>
          </a:p>
          <a:p>
            <a:r>
              <a:rPr lang="en-IN" dirty="0"/>
              <a:t>Special Price</a:t>
            </a:r>
          </a:p>
          <a:p>
            <a:r>
              <a:rPr lang="en-IN" dirty="0"/>
              <a:t>Rating</a:t>
            </a:r>
          </a:p>
          <a:p>
            <a:r>
              <a:rPr lang="en-IN" dirty="0"/>
              <a:t>Rating Count</a:t>
            </a:r>
          </a:p>
        </p:txBody>
      </p:sp>
    </p:spTree>
    <p:extLst>
      <p:ext uri="{BB962C8B-B14F-4D97-AF65-F5344CB8AC3E}">
        <p14:creationId xmlns:p14="http://schemas.microsoft.com/office/powerpoint/2010/main" val="62033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1C94-EE9A-4F2C-96D2-CE59F0A2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13CB-EABC-41F4-98C1-109F963C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Dropped unnecessary columns like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web-scraper-order</a:t>
            </a:r>
            <a:r>
              <a:rPr lang="en-IN" dirty="0"/>
              <a:t> ,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web-scraper-start-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url</a:t>
            </a:r>
            <a:r>
              <a:rPr lang="en-IN" dirty="0"/>
              <a:t> ,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watch_data</a:t>
            </a:r>
            <a:r>
              <a:rPr lang="en-IN" dirty="0"/>
              <a:t> ,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watch_data-href</a:t>
            </a:r>
            <a:r>
              <a:rPr lang="en-IN" dirty="0"/>
              <a:t> ,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next_page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&amp;</a:t>
            </a:r>
            <a:r>
              <a:rPr lang="en-IN" dirty="0"/>
              <a:t>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next_page-href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125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4A872-2E5F-451B-A2B4-C5E37F08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142A-32DC-4468-84B7-3342321D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Removed “off” word from discount column and converted its data type from text to percentage.</a:t>
            </a:r>
          </a:p>
          <a:p>
            <a:r>
              <a:rPr lang="en-IN" dirty="0"/>
              <a:t>Removed “Ratings and Reviews” from rating count column using split column.</a:t>
            </a:r>
          </a:p>
        </p:txBody>
      </p:sp>
    </p:spTree>
    <p:extLst>
      <p:ext uri="{BB962C8B-B14F-4D97-AF65-F5344CB8AC3E}">
        <p14:creationId xmlns:p14="http://schemas.microsoft.com/office/powerpoint/2010/main" val="343155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3223-7CA0-4FDA-902D-491182CF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D0FB4-9A70-4D88-839D-407084EEC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235"/>
            <a:ext cx="10515600" cy="4745728"/>
          </a:xfrm>
        </p:spPr>
        <p:txBody>
          <a:bodyPr/>
          <a:lstStyle/>
          <a:p>
            <a:r>
              <a:rPr lang="en-IN" dirty="0"/>
              <a:t>Which are the top five brands?</a:t>
            </a:r>
          </a:p>
          <a:p>
            <a:pPr>
              <a:buFont typeface="+mj-lt"/>
              <a:buAutoNum type="arabicPeriod"/>
            </a:pPr>
            <a:r>
              <a:rPr lang="en-IN" dirty="0"/>
              <a:t>Allen Solly(4.35)</a:t>
            </a:r>
          </a:p>
          <a:p>
            <a:pPr>
              <a:buFont typeface="+mj-lt"/>
              <a:buAutoNum type="arabicPeriod"/>
            </a:pPr>
            <a:r>
              <a:rPr lang="en-IN" dirty="0"/>
              <a:t>MATRIX(4.14)</a:t>
            </a:r>
          </a:p>
          <a:p>
            <a:pPr>
              <a:buFont typeface="+mj-lt"/>
              <a:buAutoNum type="arabicPeriod"/>
            </a:pPr>
            <a:r>
              <a:rPr lang="en-IN" dirty="0"/>
              <a:t>LOIS CARON(4.04)</a:t>
            </a:r>
          </a:p>
          <a:p>
            <a:pPr>
              <a:buFont typeface="+mj-lt"/>
              <a:buAutoNum type="arabicPeriod"/>
            </a:pPr>
            <a:r>
              <a:rPr lang="en-IN" dirty="0"/>
              <a:t>PROVOGUE(3.97)</a:t>
            </a:r>
          </a:p>
          <a:p>
            <a:pPr>
              <a:buFont typeface="+mj-lt"/>
              <a:buAutoNum type="arabicPeriod"/>
            </a:pPr>
            <a:r>
              <a:rPr lang="en-IN" dirty="0"/>
              <a:t>RUSTET(3.95)</a:t>
            </a:r>
          </a:p>
          <a:p>
            <a:pPr marL="0" indent="0">
              <a:buNone/>
            </a:pPr>
            <a:r>
              <a:rPr lang="en-IN" dirty="0"/>
              <a:t>Recommendation:</a:t>
            </a:r>
          </a:p>
          <a:p>
            <a:pPr marL="0" indent="0">
              <a:buNone/>
            </a:pPr>
            <a:r>
              <a:rPr lang="en-IN" dirty="0"/>
              <a:t>Watches of these brands can be kept </a:t>
            </a:r>
          </a:p>
          <a:p>
            <a:pPr marL="0" indent="0">
              <a:buNone/>
            </a:pPr>
            <a:r>
              <a:rPr lang="en-IN" dirty="0"/>
              <a:t>In stock for selling as these watches have highest rating.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CA89BF-A0ED-4B95-A346-0E14E0C0C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148843"/>
              </p:ext>
            </p:extLst>
          </p:nvPr>
        </p:nvGraphicFramePr>
        <p:xfrm>
          <a:off x="5274468" y="1431235"/>
          <a:ext cx="4691063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5242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DB0D-7304-4BF8-89EB-B3F804A1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8626"/>
          </a:xfrm>
        </p:spPr>
        <p:txBody>
          <a:bodyPr/>
          <a:lstStyle/>
          <a:p>
            <a:r>
              <a:rPr lang="en-IN" dirty="0"/>
              <a:t>Data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F56A-FE61-4497-9D13-A167D18EA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7"/>
            <a:ext cx="8596668" cy="4663136"/>
          </a:xfrm>
        </p:spPr>
        <p:txBody>
          <a:bodyPr>
            <a:normAutofit/>
          </a:bodyPr>
          <a:lstStyle/>
          <a:p>
            <a:r>
              <a:rPr lang="en-IN" dirty="0"/>
              <a:t>What is the most preferred price range for watches?</a:t>
            </a:r>
          </a:p>
          <a:p>
            <a:pPr marL="0" indent="0">
              <a:buNone/>
            </a:pPr>
            <a:r>
              <a:rPr lang="en-IN" dirty="0"/>
              <a:t>271 watches falls in the price</a:t>
            </a:r>
          </a:p>
          <a:p>
            <a:pPr marL="0" indent="0">
              <a:buNone/>
            </a:pPr>
            <a:r>
              <a:rPr lang="en-IN" dirty="0"/>
              <a:t>Range between 169 and 669.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Recommendation:</a:t>
            </a:r>
          </a:p>
          <a:p>
            <a:pPr marL="0" indent="0">
              <a:buNone/>
            </a:pPr>
            <a:r>
              <a:rPr lang="en-IN" dirty="0"/>
              <a:t>You can maintain a stock of</a:t>
            </a:r>
          </a:p>
          <a:p>
            <a:pPr marL="0" indent="0">
              <a:buNone/>
            </a:pPr>
            <a:r>
              <a:rPr lang="en-IN" dirty="0"/>
              <a:t>Watches in the price range </a:t>
            </a:r>
          </a:p>
          <a:p>
            <a:pPr marL="0" indent="0">
              <a:buNone/>
            </a:pPr>
            <a:r>
              <a:rPr lang="en-IN" dirty="0"/>
              <a:t>Between 150 and 700.</a:t>
            </a:r>
          </a:p>
          <a:p>
            <a:endParaRPr lang="en-IN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49DA17BB-424F-4BA7-9047-866EAFDB198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93211562"/>
                  </p:ext>
                </p:extLst>
              </p:nvPr>
            </p:nvGraphicFramePr>
            <p:xfrm>
              <a:off x="5261316" y="2278965"/>
              <a:ext cx="6724357" cy="436098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49DA17BB-424F-4BA7-9047-866EAFDB19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1316" y="2278965"/>
                <a:ext cx="6724357" cy="43609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735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476</TotalTime>
  <Words>758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 Flipkart</vt:lpstr>
      <vt:lpstr>Contents</vt:lpstr>
      <vt:lpstr>Mission and Vision</vt:lpstr>
      <vt:lpstr>Importing dataset</vt:lpstr>
      <vt:lpstr>Dataset Description</vt:lpstr>
      <vt:lpstr>Data Preprocessing</vt:lpstr>
      <vt:lpstr>Data Transformation</vt:lpstr>
      <vt:lpstr>Data Visualisation</vt:lpstr>
      <vt:lpstr>Data Visualisation</vt:lpstr>
      <vt:lpstr>Data Visualisation</vt:lpstr>
      <vt:lpstr>Data Visualisation</vt:lpstr>
      <vt:lpstr>Data Visualisation</vt:lpstr>
      <vt:lpstr>Data Visualisation</vt:lpstr>
      <vt:lpstr>PowerPoint Presentation</vt:lpstr>
      <vt:lpstr>Result</vt:lpstr>
      <vt:lpstr>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Flipkart</dc:title>
  <dc:creator>Windows User</dc:creator>
  <cp:lastModifiedBy>Windows User</cp:lastModifiedBy>
  <cp:revision>58</cp:revision>
  <dcterms:created xsi:type="dcterms:W3CDTF">2025-09-11T08:53:22Z</dcterms:created>
  <dcterms:modified xsi:type="dcterms:W3CDTF">2025-09-25T12:32:16Z</dcterms:modified>
</cp:coreProperties>
</file>