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5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23774E-E383-43FC-B17B-4161A8E0785F}"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B81D9-EBDC-4993-B7EE-6AE981236A6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349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323774E-E383-43FC-B17B-4161A8E0785F}"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137498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774E-E383-43FC-B17B-4161A8E0785F}"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3758861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774E-E383-43FC-B17B-4161A8E0785F}"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B81D9-EBDC-4993-B7EE-6AE981236A6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44955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774E-E383-43FC-B17B-4161A8E0785F}"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1718119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774E-E383-43FC-B17B-4161A8E0785F}"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B81D9-EBDC-4993-B7EE-6AE981236A6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83559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774E-E383-43FC-B17B-4161A8E0785F}"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3023881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3774E-E383-43FC-B17B-4161A8E0785F}"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889590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3774E-E383-43FC-B17B-4161A8E0785F}"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1489494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3774E-E383-43FC-B17B-4161A8E0785F}"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386836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3774E-E383-43FC-B17B-4161A8E0785F}"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42446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23774E-E383-43FC-B17B-4161A8E0785F}"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2415989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23774E-E383-43FC-B17B-4161A8E0785F}"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420129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23774E-E383-43FC-B17B-4161A8E0785F}"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79033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3774E-E383-43FC-B17B-4161A8E0785F}" type="datetimeFigureOut">
              <a:rPr lang="en-IN" smtClean="0"/>
              <a:t>02-05-2023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297673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3774E-E383-43FC-B17B-4161A8E0785F}"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38307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3774E-E383-43FC-B17B-4161A8E0785F}"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DB81D9-EBDC-4993-B7EE-6AE981236A6C}" type="slidenum">
              <a:rPr lang="en-IN" smtClean="0"/>
              <a:t>‹#›</a:t>
            </a:fld>
            <a:endParaRPr lang="en-IN"/>
          </a:p>
        </p:txBody>
      </p:sp>
    </p:spTree>
    <p:extLst>
      <p:ext uri="{BB962C8B-B14F-4D97-AF65-F5344CB8AC3E}">
        <p14:creationId xmlns:p14="http://schemas.microsoft.com/office/powerpoint/2010/main" val="106115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323774E-E383-43FC-B17B-4161A8E0785F}" type="datetimeFigureOut">
              <a:rPr lang="en-IN" smtClean="0"/>
              <a:t>02-05-2023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6DB81D9-EBDC-4993-B7EE-6AE981236A6C}" type="slidenum">
              <a:rPr lang="en-IN" smtClean="0"/>
              <a:t>‹#›</a:t>
            </a:fld>
            <a:endParaRPr lang="en-IN"/>
          </a:p>
        </p:txBody>
      </p:sp>
    </p:spTree>
    <p:extLst>
      <p:ext uri="{BB962C8B-B14F-4D97-AF65-F5344CB8AC3E}">
        <p14:creationId xmlns:p14="http://schemas.microsoft.com/office/powerpoint/2010/main" val="667008253"/>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5E89-F74B-EA4D-83D5-8BC1F20E0D42}"/>
              </a:ext>
            </a:extLst>
          </p:cNvPr>
          <p:cNvSpPr>
            <a:spLocks noGrp="1"/>
          </p:cNvSpPr>
          <p:nvPr>
            <p:ph type="ctrTitle"/>
          </p:nvPr>
        </p:nvSpPr>
        <p:spPr>
          <a:xfrm>
            <a:off x="1322734" y="1509089"/>
            <a:ext cx="8825658" cy="2677648"/>
          </a:xfrm>
        </p:spPr>
        <p:txBody>
          <a:bodyPr/>
          <a:lstStyle/>
          <a:p>
            <a:r>
              <a:rPr lang="en-IN" dirty="0"/>
              <a:t>MACHINE LEARNING </a:t>
            </a:r>
          </a:p>
        </p:txBody>
      </p:sp>
      <p:sp>
        <p:nvSpPr>
          <p:cNvPr id="3" name="Subtitle 2">
            <a:extLst>
              <a:ext uri="{FF2B5EF4-FFF2-40B4-BE49-F238E27FC236}">
                <a16:creationId xmlns:a16="http://schemas.microsoft.com/office/drawing/2014/main" id="{FB96DC32-A0E1-06B0-A556-353F12634240}"/>
              </a:ext>
            </a:extLst>
          </p:cNvPr>
          <p:cNvSpPr>
            <a:spLocks noGrp="1"/>
          </p:cNvSpPr>
          <p:nvPr>
            <p:ph type="subTitle" idx="1"/>
          </p:nvPr>
        </p:nvSpPr>
        <p:spPr>
          <a:xfrm>
            <a:off x="1322734" y="4430404"/>
            <a:ext cx="8825658" cy="1451650"/>
          </a:xfrm>
        </p:spPr>
        <p:txBody>
          <a:bodyPr>
            <a:noAutofit/>
          </a:bodyPr>
          <a:lstStyle/>
          <a:p>
            <a:r>
              <a:rPr lang="en-IN" sz="1500" dirty="0">
                <a:solidFill>
                  <a:schemeClr val="tx1"/>
                </a:solidFill>
              </a:rPr>
              <a:t>Name – Mohit Singh</a:t>
            </a:r>
            <a:br>
              <a:rPr lang="en-IN" sz="1500" dirty="0">
                <a:solidFill>
                  <a:schemeClr val="tx1"/>
                </a:solidFill>
              </a:rPr>
            </a:br>
            <a:r>
              <a:rPr lang="en-IN" sz="1500" dirty="0">
                <a:solidFill>
                  <a:schemeClr val="tx1"/>
                </a:solidFill>
              </a:rPr>
              <a:t>sec – K20KT</a:t>
            </a:r>
            <a:br>
              <a:rPr lang="en-IN" sz="1500" dirty="0">
                <a:solidFill>
                  <a:schemeClr val="tx1"/>
                </a:solidFill>
              </a:rPr>
            </a:br>
            <a:r>
              <a:rPr lang="en-IN" sz="1500" dirty="0">
                <a:solidFill>
                  <a:schemeClr val="tx1"/>
                </a:solidFill>
              </a:rPr>
              <a:t>Roll no – 12</a:t>
            </a:r>
          </a:p>
          <a:p>
            <a:r>
              <a:rPr lang="en-IN" sz="1500" dirty="0">
                <a:solidFill>
                  <a:schemeClr val="tx1"/>
                </a:solidFill>
              </a:rPr>
              <a:t>Reg - 12013468</a:t>
            </a:r>
          </a:p>
          <a:p>
            <a:endParaRPr lang="en-IN" sz="1500" dirty="0"/>
          </a:p>
          <a:p>
            <a:endParaRPr lang="en-IN" sz="1500" dirty="0"/>
          </a:p>
        </p:txBody>
      </p:sp>
      <p:pic>
        <p:nvPicPr>
          <p:cNvPr id="5" name="Picture 4">
            <a:extLst>
              <a:ext uri="{FF2B5EF4-FFF2-40B4-BE49-F238E27FC236}">
                <a16:creationId xmlns:a16="http://schemas.microsoft.com/office/drawing/2014/main" id="{99ADCE5C-2A55-0D31-6467-521E45170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878" y="535517"/>
            <a:ext cx="1943371" cy="1933845"/>
          </a:xfrm>
          <a:prstGeom prst="rect">
            <a:avLst/>
          </a:prstGeom>
        </p:spPr>
      </p:pic>
      <p:sp>
        <p:nvSpPr>
          <p:cNvPr id="7" name="TextBox 6">
            <a:extLst>
              <a:ext uri="{FF2B5EF4-FFF2-40B4-BE49-F238E27FC236}">
                <a16:creationId xmlns:a16="http://schemas.microsoft.com/office/drawing/2014/main" id="{E1C45CFD-9B9B-8DD3-4881-B60A7BEB24A7}"/>
              </a:ext>
            </a:extLst>
          </p:cNvPr>
          <p:cNvSpPr txBox="1"/>
          <p:nvPr/>
        </p:nvSpPr>
        <p:spPr>
          <a:xfrm>
            <a:off x="4010188" y="2478581"/>
            <a:ext cx="5578679" cy="369332"/>
          </a:xfrm>
          <a:prstGeom prst="rect">
            <a:avLst/>
          </a:prstGeom>
          <a:noFill/>
        </p:spPr>
        <p:txBody>
          <a:bodyPr wrap="square" rtlCol="0">
            <a:spAutoFit/>
          </a:bodyPr>
          <a:lstStyle/>
          <a:p>
            <a:r>
              <a:rPr lang="en-IN" dirty="0">
                <a:solidFill>
                  <a:schemeClr val="bg1"/>
                </a:solidFill>
              </a:rPr>
              <a:t>LOVELY PROFESSIONALS UNIVERSITY</a:t>
            </a:r>
          </a:p>
        </p:txBody>
      </p:sp>
    </p:spTree>
    <p:extLst>
      <p:ext uri="{BB962C8B-B14F-4D97-AF65-F5344CB8AC3E}">
        <p14:creationId xmlns:p14="http://schemas.microsoft.com/office/powerpoint/2010/main" val="766215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4138-92E2-E7CB-A5EF-8AC68376092D}"/>
              </a:ext>
            </a:extLst>
          </p:cNvPr>
          <p:cNvSpPr>
            <a:spLocks noGrp="1"/>
          </p:cNvSpPr>
          <p:nvPr>
            <p:ph type="title"/>
          </p:nvPr>
        </p:nvSpPr>
        <p:spPr>
          <a:xfrm>
            <a:off x="3891396" y="332895"/>
            <a:ext cx="10515600" cy="1325563"/>
          </a:xfrm>
        </p:spPr>
        <p:txBody>
          <a:bodyPr/>
          <a:lstStyle/>
          <a:p>
            <a:r>
              <a:rPr lang="en-IN" b="1" u="sng" dirty="0"/>
              <a:t>Introduction</a:t>
            </a:r>
          </a:p>
        </p:txBody>
      </p:sp>
      <p:sp>
        <p:nvSpPr>
          <p:cNvPr id="3" name="Content Placeholder 2">
            <a:extLst>
              <a:ext uri="{FF2B5EF4-FFF2-40B4-BE49-F238E27FC236}">
                <a16:creationId xmlns:a16="http://schemas.microsoft.com/office/drawing/2014/main" id="{5197F85D-0C3C-F471-6AA1-16B9BC9B3B2E}"/>
              </a:ext>
            </a:extLst>
          </p:cNvPr>
          <p:cNvSpPr>
            <a:spLocks noGrp="1"/>
          </p:cNvSpPr>
          <p:nvPr>
            <p:ph idx="1"/>
          </p:nvPr>
        </p:nvSpPr>
        <p:spPr>
          <a:xfrm>
            <a:off x="2188590" y="2506662"/>
            <a:ext cx="10515600" cy="4351338"/>
          </a:xfrm>
        </p:spPr>
        <p:txBody>
          <a:bodyPr/>
          <a:lstStyle/>
          <a:p>
            <a:pPr marL="0" indent="0">
              <a:buNone/>
            </a:pPr>
            <a:r>
              <a:rPr lang="en-IN" b="1" u="sng" dirty="0">
                <a:solidFill>
                  <a:schemeClr val="tx1"/>
                </a:solidFill>
              </a:rPr>
              <a:t>DATA SET </a:t>
            </a:r>
            <a:r>
              <a:rPr lang="en-IN" dirty="0">
                <a:solidFill>
                  <a:schemeClr val="tx1"/>
                </a:solidFill>
              </a:rPr>
              <a:t>:- </a:t>
            </a:r>
            <a:r>
              <a:rPr lang="en-IN" b="1" dirty="0">
                <a:solidFill>
                  <a:schemeClr val="tx1"/>
                </a:solidFill>
              </a:rPr>
              <a:t>Adult Census Income</a:t>
            </a:r>
          </a:p>
          <a:p>
            <a:pPr marL="0" indent="0">
              <a:buNone/>
            </a:pPr>
            <a:r>
              <a:rPr lang="en-IN" b="1" u="sng" dirty="0">
                <a:solidFill>
                  <a:schemeClr val="tx1"/>
                </a:solidFill>
              </a:rPr>
              <a:t>ROWS AND COLOUMN </a:t>
            </a:r>
            <a:r>
              <a:rPr lang="en-IN" dirty="0">
                <a:solidFill>
                  <a:schemeClr val="tx1"/>
                </a:solidFill>
              </a:rPr>
              <a:t>:-    (32561 , 15)</a:t>
            </a:r>
          </a:p>
          <a:p>
            <a:pPr marL="0" indent="0">
              <a:buNone/>
            </a:pPr>
            <a:r>
              <a:rPr lang="en-IN" b="1" u="sng" dirty="0">
                <a:solidFill>
                  <a:schemeClr val="tx1"/>
                </a:solidFill>
              </a:rPr>
              <a:t>EXPLORATORY DATA ANALYSIS</a:t>
            </a:r>
          </a:p>
          <a:p>
            <a:pPr marL="0" indent="0">
              <a:buNone/>
            </a:pPr>
            <a:r>
              <a:rPr lang="en-IN" b="1" u="sng" dirty="0">
                <a:solidFill>
                  <a:schemeClr val="tx1"/>
                </a:solidFill>
              </a:rPr>
              <a:t>Machine learning Algorithm used:-</a:t>
            </a:r>
          </a:p>
          <a:p>
            <a:pPr>
              <a:buFont typeface="Wingdings" panose="05000000000000000000" pitchFamily="2" charset="2"/>
              <a:buChar char="§"/>
            </a:pPr>
            <a:r>
              <a:rPr lang="en-IN" dirty="0">
                <a:solidFill>
                  <a:schemeClr val="tx1"/>
                </a:solidFill>
              </a:rPr>
              <a:t>Logistic Regression</a:t>
            </a:r>
          </a:p>
          <a:p>
            <a:pPr>
              <a:buFont typeface="Wingdings" panose="05000000000000000000" pitchFamily="2" charset="2"/>
              <a:buChar char="§"/>
            </a:pPr>
            <a:r>
              <a:rPr lang="en-IN" dirty="0">
                <a:solidFill>
                  <a:schemeClr val="tx1"/>
                </a:solidFill>
              </a:rPr>
              <a:t>RandomForest Regression</a:t>
            </a:r>
          </a:p>
          <a:p>
            <a:pPr>
              <a:buFont typeface="Wingdings" panose="05000000000000000000" pitchFamily="2" charset="2"/>
              <a:buChar char="§"/>
            </a:pPr>
            <a:r>
              <a:rPr lang="en-IN" dirty="0">
                <a:solidFill>
                  <a:schemeClr val="tx1"/>
                </a:solidFill>
              </a:rPr>
              <a:t>Naïve Bayes</a:t>
            </a:r>
          </a:p>
        </p:txBody>
      </p:sp>
    </p:spTree>
    <p:extLst>
      <p:ext uri="{BB962C8B-B14F-4D97-AF65-F5344CB8AC3E}">
        <p14:creationId xmlns:p14="http://schemas.microsoft.com/office/powerpoint/2010/main" val="293743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94DD-63C7-A5EC-4493-7A4E16F995E3}"/>
              </a:ext>
            </a:extLst>
          </p:cNvPr>
          <p:cNvSpPr>
            <a:spLocks noGrp="1"/>
          </p:cNvSpPr>
          <p:nvPr>
            <p:ph type="title"/>
          </p:nvPr>
        </p:nvSpPr>
        <p:spPr>
          <a:xfrm>
            <a:off x="3153563" y="897622"/>
            <a:ext cx="4597866" cy="826622"/>
          </a:xfrm>
        </p:spPr>
        <p:txBody>
          <a:bodyPr>
            <a:normAutofit fontScale="90000"/>
          </a:bodyPr>
          <a:lstStyle/>
          <a:p>
            <a:r>
              <a:rPr lang="en-IN" b="1" u="sng" dirty="0"/>
              <a:t>Problem Statement</a:t>
            </a:r>
          </a:p>
        </p:txBody>
      </p:sp>
      <p:sp>
        <p:nvSpPr>
          <p:cNvPr id="3" name="Content Placeholder 2">
            <a:extLst>
              <a:ext uri="{FF2B5EF4-FFF2-40B4-BE49-F238E27FC236}">
                <a16:creationId xmlns:a16="http://schemas.microsoft.com/office/drawing/2014/main" id="{599193E5-C66D-3FA6-839A-E8609820DFCE}"/>
              </a:ext>
            </a:extLst>
          </p:cNvPr>
          <p:cNvSpPr>
            <a:spLocks noGrp="1"/>
          </p:cNvSpPr>
          <p:nvPr>
            <p:ph idx="1"/>
          </p:nvPr>
        </p:nvSpPr>
        <p:spPr>
          <a:xfrm>
            <a:off x="838200" y="3570535"/>
            <a:ext cx="10515600" cy="942742"/>
          </a:xfrm>
        </p:spPr>
        <p:txBody>
          <a:bodyPr>
            <a:noAutofit/>
          </a:bodyPr>
          <a:lstStyle/>
          <a:p>
            <a:pPr marL="0" indent="0" algn="just">
              <a:buNone/>
            </a:pPr>
            <a:r>
              <a:rPr lang="en-US" sz="1900" dirty="0">
                <a:solidFill>
                  <a:schemeClr val="tx1"/>
                </a:solidFill>
                <a:effectLst/>
                <a:latin typeface="Calibri" panose="020F0502020204030204" pitchFamily="34" charset="0"/>
                <a:ea typeface="Calibri" panose="020F0502020204030204" pitchFamily="34" charset="0"/>
              </a:rPr>
              <a:t>We</a:t>
            </a:r>
            <a:r>
              <a:rPr lang="en-US" sz="1900" spc="-6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have</a:t>
            </a:r>
            <a:r>
              <a:rPr lang="en-US" sz="1900" spc="-60"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to</a:t>
            </a:r>
            <a:r>
              <a:rPr lang="en-US" sz="1900" spc="-6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predict</a:t>
            </a:r>
            <a:r>
              <a:rPr lang="en-US" sz="1900" spc="-60"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the</a:t>
            </a:r>
            <a:r>
              <a:rPr lang="en-US" sz="1900" spc="-5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income</a:t>
            </a:r>
            <a:r>
              <a:rPr lang="en-US" sz="1900" spc="-5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of</a:t>
            </a:r>
            <a:r>
              <a:rPr lang="en-US" sz="1900" spc="-50"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a</a:t>
            </a:r>
            <a:r>
              <a:rPr lang="en-US" sz="1900" spc="-70"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person</a:t>
            </a:r>
            <a:r>
              <a:rPr lang="en-US" sz="1900" spc="-50"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whether</a:t>
            </a:r>
            <a:r>
              <a:rPr lang="en-US" sz="1900" spc="-6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he/she</a:t>
            </a:r>
            <a:r>
              <a:rPr lang="en-US" sz="1900" spc="-5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is</a:t>
            </a:r>
            <a:r>
              <a:rPr lang="en-US" sz="1900" spc="-50"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earning</a:t>
            </a:r>
            <a:r>
              <a:rPr lang="en-US" sz="1900" spc="-6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more</a:t>
            </a:r>
            <a:r>
              <a:rPr lang="en-US" sz="1900" spc="-5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than</a:t>
            </a:r>
            <a:r>
              <a:rPr lang="en-US" sz="1900" spc="-30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50k</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or</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less</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then</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50k</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on</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the</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basis</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of</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certain</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factors</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like</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age,</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work</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class,</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education, marital status, occupation, relationship, race, sex, hours per week,</a:t>
            </a:r>
            <a:r>
              <a:rPr lang="en-US" sz="1900" spc="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native</a:t>
            </a:r>
            <a:r>
              <a:rPr lang="en-US" sz="1900" spc="-1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country etc.</a:t>
            </a:r>
            <a:r>
              <a:rPr lang="en-US" sz="1900" dirty="0">
                <a:solidFill>
                  <a:schemeClr val="tx1"/>
                </a:solidFill>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using</a:t>
            </a:r>
            <a:r>
              <a:rPr lang="en-US" sz="1900" spc="-15"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different</a:t>
            </a:r>
            <a:r>
              <a:rPr lang="en-US" sz="1900" spc="-10"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machine</a:t>
            </a:r>
            <a:r>
              <a:rPr lang="en-US" sz="1900" spc="-10"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learning</a:t>
            </a:r>
            <a:r>
              <a:rPr lang="en-US" sz="1900" spc="-10" dirty="0">
                <a:solidFill>
                  <a:schemeClr val="tx1"/>
                </a:solidFill>
                <a:effectLst/>
                <a:latin typeface="Calibri" panose="020F0502020204030204" pitchFamily="34" charset="0"/>
                <a:ea typeface="Calibri" panose="020F0502020204030204" pitchFamily="34" charset="0"/>
              </a:rPr>
              <a:t> </a:t>
            </a:r>
            <a:r>
              <a:rPr lang="en-US" sz="1900" dirty="0">
                <a:solidFill>
                  <a:schemeClr val="tx1"/>
                </a:solidFill>
                <a:effectLst/>
                <a:latin typeface="Calibri" panose="020F0502020204030204" pitchFamily="34" charset="0"/>
                <a:ea typeface="Calibri" panose="020F0502020204030204" pitchFamily="34" charset="0"/>
              </a:rPr>
              <a:t>algorithm.</a:t>
            </a:r>
            <a:endParaRPr lang="en-IN" sz="1900" dirty="0">
              <a:solidFill>
                <a:schemeClr val="tx1"/>
              </a:solidFill>
              <a:effectLst/>
              <a:latin typeface="Calibri" panose="020F0502020204030204" pitchFamily="34" charset="0"/>
              <a:ea typeface="Calibri" panose="020F0502020204030204" pitchFamily="34" charset="0"/>
            </a:endParaRPr>
          </a:p>
          <a:p>
            <a:pPr algn="just"/>
            <a:endParaRPr lang="en-IN" sz="1900" dirty="0"/>
          </a:p>
        </p:txBody>
      </p:sp>
    </p:spTree>
    <p:extLst>
      <p:ext uri="{BB962C8B-B14F-4D97-AF65-F5344CB8AC3E}">
        <p14:creationId xmlns:p14="http://schemas.microsoft.com/office/powerpoint/2010/main" val="161141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B2D9-4F20-C1ED-19FD-96C270E392A4}"/>
              </a:ext>
            </a:extLst>
          </p:cNvPr>
          <p:cNvSpPr>
            <a:spLocks noGrp="1"/>
          </p:cNvSpPr>
          <p:nvPr>
            <p:ph type="title"/>
          </p:nvPr>
        </p:nvSpPr>
        <p:spPr>
          <a:xfrm>
            <a:off x="440931" y="274144"/>
            <a:ext cx="8534400" cy="1507067"/>
          </a:xfrm>
        </p:spPr>
        <p:txBody>
          <a:bodyPr/>
          <a:lstStyle/>
          <a:p>
            <a:r>
              <a:rPr lang="en-IN" b="1" u="sng" dirty="0"/>
              <a:t>EXPLORATORY  DATA ANALYIS</a:t>
            </a:r>
          </a:p>
        </p:txBody>
      </p:sp>
      <p:pic>
        <p:nvPicPr>
          <p:cNvPr id="9" name="Content Placeholder 8">
            <a:extLst>
              <a:ext uri="{FF2B5EF4-FFF2-40B4-BE49-F238E27FC236}">
                <a16:creationId xmlns:a16="http://schemas.microsoft.com/office/drawing/2014/main" id="{AA496110-327F-9519-3C2D-BB19ADCB2705}"/>
              </a:ext>
            </a:extLst>
          </p:cNvPr>
          <p:cNvPicPr>
            <a:picLocks noGrp="1" noChangeAspect="1"/>
          </p:cNvPicPr>
          <p:nvPr>
            <p:ph idx="1"/>
          </p:nvPr>
        </p:nvPicPr>
        <p:blipFill>
          <a:blip r:embed="rId2"/>
          <a:stretch>
            <a:fillRect/>
          </a:stretch>
        </p:blipFill>
        <p:spPr>
          <a:xfrm>
            <a:off x="528969" y="2329680"/>
            <a:ext cx="4640982" cy="2446232"/>
          </a:xfrm>
        </p:spPr>
      </p:pic>
      <p:sp>
        <p:nvSpPr>
          <p:cNvPr id="11" name="TextBox 10">
            <a:extLst>
              <a:ext uri="{FF2B5EF4-FFF2-40B4-BE49-F238E27FC236}">
                <a16:creationId xmlns:a16="http://schemas.microsoft.com/office/drawing/2014/main" id="{A3C6D1A2-FAF5-D00D-FB99-EC4BBD2A5A36}"/>
              </a:ext>
            </a:extLst>
          </p:cNvPr>
          <p:cNvSpPr txBox="1"/>
          <p:nvPr/>
        </p:nvSpPr>
        <p:spPr>
          <a:xfrm>
            <a:off x="-38130" y="5226560"/>
            <a:ext cx="4966519" cy="767839"/>
          </a:xfrm>
          <a:prstGeom prst="rect">
            <a:avLst/>
          </a:prstGeom>
          <a:noFill/>
        </p:spPr>
        <p:txBody>
          <a:bodyPr wrap="square">
            <a:spAutoFit/>
          </a:bodyPr>
          <a:lstStyle/>
          <a:p>
            <a:pPr marL="1143000" marR="76200" lvl="2" indent="-228600">
              <a:lnSpc>
                <a:spcPct val="106000"/>
              </a:lnSpc>
              <a:buSzPts val="1200"/>
              <a:buFont typeface="Symbol" panose="05050102010706020507" pitchFamily="18" charset="2"/>
              <a:buChar char=""/>
              <a:tabLst>
                <a:tab pos="533400" algn="l"/>
                <a:tab pos="534035" algn="l"/>
              </a:tabLst>
            </a:pPr>
            <a:r>
              <a:rPr lang="en-US" sz="1400" dirty="0">
                <a:effectLst/>
                <a:latin typeface="Calibri" panose="020F0502020204030204" pitchFamily="34" charset="0"/>
                <a:ea typeface="Symbol" panose="05050102010706020507" pitchFamily="18" charset="2"/>
                <a:cs typeface="Symbol" panose="05050102010706020507" pitchFamily="18" charset="2"/>
              </a:rPr>
              <a:t>.</a:t>
            </a:r>
            <a:r>
              <a:rPr lang="en-US" sz="1400" spc="-3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It</a:t>
            </a:r>
            <a:r>
              <a:rPr lang="en-US" sz="1400" spc="-4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can</a:t>
            </a:r>
            <a:r>
              <a:rPr lang="en-US" sz="1400" spc="-3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be</a:t>
            </a:r>
            <a:r>
              <a:rPr lang="en-US" sz="1400" spc="-4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inferred</a:t>
            </a:r>
            <a:r>
              <a:rPr lang="en-US" sz="1400" spc="-5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from</a:t>
            </a:r>
            <a:r>
              <a:rPr lang="en-US" sz="1400" spc="-26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the</a:t>
            </a:r>
            <a:r>
              <a:rPr lang="en-US" sz="1400" spc="-1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plot</a:t>
            </a:r>
            <a:r>
              <a:rPr lang="en-US" sz="1400" spc="-1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that only</a:t>
            </a:r>
            <a:r>
              <a:rPr lang="en-US" sz="1400" spc="-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occupation</a:t>
            </a:r>
            <a:r>
              <a:rPr lang="en-US" sz="1400" spc="-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workplace</a:t>
            </a:r>
            <a:r>
              <a:rPr lang="en-US" sz="1400" spc="-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and</a:t>
            </a:r>
            <a:r>
              <a:rPr lang="en-US" sz="1400" spc="-1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native</a:t>
            </a:r>
            <a:r>
              <a:rPr lang="en-US" sz="1400" spc="-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country</a:t>
            </a:r>
            <a:r>
              <a:rPr lang="en-US" sz="1400" spc="-1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have</a:t>
            </a:r>
            <a:r>
              <a:rPr lang="en-US" sz="1400" spc="-1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null</a:t>
            </a:r>
            <a:r>
              <a:rPr lang="en-US" sz="1400" spc="-1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values</a:t>
            </a:r>
            <a:endParaRPr lang="en-IN" sz="1400" dirty="0">
              <a:effectLst/>
              <a:latin typeface="Calibri" panose="020F0502020204030204" pitchFamily="34" charset="0"/>
              <a:ea typeface="Symbol" panose="05050102010706020507" pitchFamily="18" charset="2"/>
              <a:cs typeface="Symbol" panose="05050102010706020507" pitchFamily="18" charset="2"/>
            </a:endParaRPr>
          </a:p>
        </p:txBody>
      </p:sp>
      <p:pic>
        <p:nvPicPr>
          <p:cNvPr id="13" name="Picture 12">
            <a:extLst>
              <a:ext uri="{FF2B5EF4-FFF2-40B4-BE49-F238E27FC236}">
                <a16:creationId xmlns:a16="http://schemas.microsoft.com/office/drawing/2014/main" id="{20DEBC3E-4EF8-F9DD-9443-AF225D52CD19}"/>
              </a:ext>
            </a:extLst>
          </p:cNvPr>
          <p:cNvPicPr>
            <a:picLocks noChangeAspect="1"/>
          </p:cNvPicPr>
          <p:nvPr/>
        </p:nvPicPr>
        <p:blipFill>
          <a:blip r:embed="rId3"/>
          <a:stretch>
            <a:fillRect/>
          </a:stretch>
        </p:blipFill>
        <p:spPr>
          <a:xfrm>
            <a:off x="7131717" y="1781211"/>
            <a:ext cx="2809237" cy="3405442"/>
          </a:xfrm>
          <a:prstGeom prst="rect">
            <a:avLst/>
          </a:prstGeom>
        </p:spPr>
      </p:pic>
      <p:sp>
        <p:nvSpPr>
          <p:cNvPr id="15" name="TextBox 14">
            <a:extLst>
              <a:ext uri="{FF2B5EF4-FFF2-40B4-BE49-F238E27FC236}">
                <a16:creationId xmlns:a16="http://schemas.microsoft.com/office/drawing/2014/main" id="{9AB4A06D-1178-BF65-3B8A-3525A8978437}"/>
              </a:ext>
            </a:extLst>
          </p:cNvPr>
          <p:cNvSpPr txBox="1"/>
          <p:nvPr/>
        </p:nvSpPr>
        <p:spPr>
          <a:xfrm>
            <a:off x="7131717" y="5610479"/>
            <a:ext cx="4161639" cy="523220"/>
          </a:xfrm>
          <a:prstGeom prst="rect">
            <a:avLst/>
          </a:prstGeom>
          <a:noFill/>
        </p:spPr>
        <p:txBody>
          <a:bodyPr wrap="square">
            <a:spAutoFit/>
          </a:bodyPr>
          <a:lstStyle/>
          <a:p>
            <a:r>
              <a:rPr lang="en-US" sz="1400" dirty="0">
                <a:effectLst/>
                <a:latin typeface="Calibri" panose="020F0502020204030204" pitchFamily="34" charset="0"/>
                <a:ea typeface="Calibri" panose="020F0502020204030204" pitchFamily="34" charset="0"/>
              </a:rPr>
              <a:t>Bar</a:t>
            </a:r>
            <a:r>
              <a:rPr lang="en-US" sz="1400" spc="-10" dirty="0">
                <a:effectLst/>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plot</a:t>
            </a:r>
            <a:r>
              <a:rPr lang="en-US" sz="1400" spc="-10" dirty="0">
                <a:effectLst/>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which</a:t>
            </a:r>
            <a:r>
              <a:rPr lang="en-US" sz="1400" spc="-5" dirty="0">
                <a:effectLst/>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shows</a:t>
            </a:r>
            <a:r>
              <a:rPr lang="en-US" sz="1400" spc="-10" dirty="0">
                <a:effectLst/>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the</a:t>
            </a:r>
            <a:r>
              <a:rPr lang="en-US" sz="1400" spc="-20" dirty="0">
                <a:effectLst/>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distribution</a:t>
            </a:r>
            <a:r>
              <a:rPr lang="en-US" sz="1400" spc="-5" dirty="0">
                <a:effectLst/>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of</a:t>
            </a:r>
            <a:r>
              <a:rPr lang="en-US" sz="1400" spc="-15" dirty="0">
                <a:effectLst/>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unique</a:t>
            </a:r>
            <a:r>
              <a:rPr lang="en-US" sz="1400" spc="-20" dirty="0">
                <a:effectLst/>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value</a:t>
            </a:r>
            <a:r>
              <a:rPr lang="en-US" sz="1400" spc="-5" dirty="0">
                <a:effectLst/>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of</a:t>
            </a:r>
            <a:r>
              <a:rPr lang="en-US" sz="1400" spc="-15" dirty="0">
                <a:effectLst/>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data</a:t>
            </a:r>
            <a:r>
              <a:rPr lang="en-US" sz="1400" spc="-20" dirty="0">
                <a:effectLst/>
                <a:latin typeface="Calibri" panose="020F0502020204030204" pitchFamily="34" charset="0"/>
                <a:ea typeface="Calibri" panose="020F0502020204030204" pitchFamily="34" charset="0"/>
              </a:rPr>
              <a:t> </a:t>
            </a:r>
            <a:r>
              <a:rPr lang="en-US" sz="1400" dirty="0">
                <a:effectLst/>
                <a:latin typeface="Calibri" panose="020F0502020204030204" pitchFamily="34" charset="0"/>
                <a:ea typeface="Calibri" panose="020F0502020204030204" pitchFamily="34" charset="0"/>
              </a:rPr>
              <a:t>set</a:t>
            </a:r>
            <a:endParaRPr lang="en-IN" sz="1400" dirty="0"/>
          </a:p>
        </p:txBody>
      </p:sp>
    </p:spTree>
    <p:extLst>
      <p:ext uri="{BB962C8B-B14F-4D97-AF65-F5344CB8AC3E}">
        <p14:creationId xmlns:p14="http://schemas.microsoft.com/office/powerpoint/2010/main" val="280579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4EA5-6B6B-5EA5-6DE2-B619289C3B13}"/>
              </a:ext>
            </a:extLst>
          </p:cNvPr>
          <p:cNvSpPr>
            <a:spLocks noGrp="1"/>
          </p:cNvSpPr>
          <p:nvPr>
            <p:ph type="title"/>
          </p:nvPr>
        </p:nvSpPr>
        <p:spPr>
          <a:xfrm>
            <a:off x="939566" y="922849"/>
            <a:ext cx="10414233" cy="767839"/>
          </a:xfrm>
        </p:spPr>
        <p:txBody>
          <a:bodyPr>
            <a:normAutofit/>
          </a:bodyPr>
          <a:lstStyle/>
          <a:p>
            <a:r>
              <a:rPr lang="en-IN" sz="2000" b="1" dirty="0">
                <a:latin typeface="+mn-lt"/>
              </a:rPr>
              <a:t>INCOME</a:t>
            </a:r>
          </a:p>
        </p:txBody>
      </p:sp>
      <p:pic>
        <p:nvPicPr>
          <p:cNvPr id="5" name="Content Placeholder 4">
            <a:extLst>
              <a:ext uri="{FF2B5EF4-FFF2-40B4-BE49-F238E27FC236}">
                <a16:creationId xmlns:a16="http://schemas.microsoft.com/office/drawing/2014/main" id="{0F6EF8E8-D38E-4930-AA4F-FB2C835DB6AB}"/>
              </a:ext>
            </a:extLst>
          </p:cNvPr>
          <p:cNvPicPr>
            <a:picLocks noGrp="1" noChangeAspect="1"/>
          </p:cNvPicPr>
          <p:nvPr>
            <p:ph idx="1"/>
          </p:nvPr>
        </p:nvPicPr>
        <p:blipFill>
          <a:blip r:embed="rId2"/>
          <a:stretch>
            <a:fillRect/>
          </a:stretch>
        </p:blipFill>
        <p:spPr>
          <a:xfrm>
            <a:off x="1257910" y="2613537"/>
            <a:ext cx="3305096" cy="2610186"/>
          </a:xfrm>
        </p:spPr>
      </p:pic>
      <p:sp>
        <p:nvSpPr>
          <p:cNvPr id="7" name="TextBox 6">
            <a:extLst>
              <a:ext uri="{FF2B5EF4-FFF2-40B4-BE49-F238E27FC236}">
                <a16:creationId xmlns:a16="http://schemas.microsoft.com/office/drawing/2014/main" id="{D89E97D7-5725-E6C1-9F5F-051B58DE6DF7}"/>
              </a:ext>
            </a:extLst>
          </p:cNvPr>
          <p:cNvSpPr txBox="1"/>
          <p:nvPr/>
        </p:nvSpPr>
        <p:spPr>
          <a:xfrm>
            <a:off x="-125834" y="5551231"/>
            <a:ext cx="5173910" cy="767839"/>
          </a:xfrm>
          <a:prstGeom prst="rect">
            <a:avLst/>
          </a:prstGeom>
          <a:noFill/>
        </p:spPr>
        <p:txBody>
          <a:bodyPr wrap="square">
            <a:spAutoFit/>
          </a:bodyPr>
          <a:lstStyle/>
          <a:p>
            <a:pPr marL="1143000" marR="78740" lvl="2" indent="-228600">
              <a:lnSpc>
                <a:spcPct val="106000"/>
              </a:lnSpc>
              <a:spcBef>
                <a:spcPts val="455"/>
              </a:spcBef>
              <a:spcAft>
                <a:spcPts val="0"/>
              </a:spcAft>
              <a:buSzPts val="1200"/>
              <a:buFont typeface="Symbol" panose="05050102010706020507" pitchFamily="18" charset="2"/>
              <a:buChar char=""/>
              <a:tabLst>
                <a:tab pos="533400" algn="l"/>
                <a:tab pos="534035" algn="l"/>
              </a:tabLst>
            </a:pPr>
            <a:r>
              <a:rPr lang="en-US" sz="1400" dirty="0">
                <a:effectLst/>
                <a:latin typeface="Calibri" panose="020F0502020204030204" pitchFamily="34" charset="0"/>
                <a:ea typeface="Symbol" panose="05050102010706020507" pitchFamily="18" charset="2"/>
                <a:cs typeface="Symbol" panose="05050102010706020507" pitchFamily="18" charset="2"/>
              </a:rPr>
              <a:t>Pie</a:t>
            </a:r>
            <a:r>
              <a:rPr lang="en-US" sz="1400" spc="8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chart</a:t>
            </a:r>
            <a:r>
              <a:rPr lang="en-US" sz="1400" spc="8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which</a:t>
            </a:r>
            <a:r>
              <a:rPr lang="en-US" sz="1400" spc="9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shows</a:t>
            </a:r>
            <a:r>
              <a:rPr lang="en-US" sz="1400" spc="8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the</a:t>
            </a:r>
            <a:r>
              <a:rPr lang="en-US" sz="1400" spc="9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distribution</a:t>
            </a:r>
            <a:r>
              <a:rPr lang="en-US" sz="1400" spc="9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of</a:t>
            </a:r>
            <a:r>
              <a:rPr lang="en-US" sz="1400" spc="9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income.</a:t>
            </a:r>
            <a:r>
              <a:rPr lang="en-US" sz="1400" spc="9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It</a:t>
            </a:r>
            <a:r>
              <a:rPr lang="en-US" sz="1400" spc="9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can</a:t>
            </a:r>
            <a:r>
              <a:rPr lang="en-US" sz="1400" spc="9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be</a:t>
            </a:r>
            <a:r>
              <a:rPr lang="en-US" sz="1400" spc="9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inferred</a:t>
            </a:r>
            <a:r>
              <a:rPr lang="en-US" sz="1400" spc="8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from</a:t>
            </a:r>
            <a:r>
              <a:rPr lang="en-US" sz="1400" spc="9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the</a:t>
            </a:r>
            <a:r>
              <a:rPr lang="en-US" sz="1400" spc="9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chart</a:t>
            </a:r>
            <a:r>
              <a:rPr lang="en-US" sz="1400" spc="-26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that</a:t>
            </a:r>
            <a:r>
              <a:rPr lang="en-US" sz="1400" spc="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more</a:t>
            </a:r>
            <a:r>
              <a:rPr lang="en-US" sz="1400" spc="-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than</a:t>
            </a:r>
            <a:r>
              <a:rPr lang="en-US" sz="1400" spc="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75% income</a:t>
            </a:r>
            <a:r>
              <a:rPr lang="en-US" sz="1400" spc="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is</a:t>
            </a:r>
            <a:r>
              <a:rPr lang="en-US" sz="1400" spc="-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less</a:t>
            </a:r>
            <a:r>
              <a:rPr lang="en-US" sz="1400" spc="-10"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than</a:t>
            </a:r>
            <a:r>
              <a:rPr lang="en-US" sz="1400" spc="-5" dirty="0">
                <a:effectLst/>
                <a:latin typeface="Calibri" panose="020F0502020204030204" pitchFamily="34" charset="0"/>
                <a:ea typeface="Symbol" panose="05050102010706020507" pitchFamily="18" charset="2"/>
                <a:cs typeface="Symbol" panose="05050102010706020507" pitchFamily="18" charset="2"/>
              </a:rPr>
              <a:t> </a:t>
            </a:r>
            <a:r>
              <a:rPr lang="en-US" sz="1400" dirty="0">
                <a:effectLst/>
                <a:latin typeface="Calibri" panose="020F0502020204030204" pitchFamily="34" charset="0"/>
                <a:ea typeface="Symbol" panose="05050102010706020507" pitchFamily="18" charset="2"/>
                <a:cs typeface="Symbol" panose="05050102010706020507" pitchFamily="18" charset="2"/>
              </a:rPr>
              <a:t>50k</a:t>
            </a:r>
            <a:endParaRPr lang="en-IN" sz="1400" dirty="0">
              <a:effectLst/>
              <a:latin typeface="Calibri" panose="020F0502020204030204" pitchFamily="34" charset="0"/>
              <a:ea typeface="Symbol" panose="05050102010706020507" pitchFamily="18" charset="2"/>
              <a:cs typeface="Symbol" panose="05050102010706020507" pitchFamily="18" charset="2"/>
            </a:endParaRPr>
          </a:p>
        </p:txBody>
      </p:sp>
      <p:pic>
        <p:nvPicPr>
          <p:cNvPr id="9" name="Picture 8">
            <a:extLst>
              <a:ext uri="{FF2B5EF4-FFF2-40B4-BE49-F238E27FC236}">
                <a16:creationId xmlns:a16="http://schemas.microsoft.com/office/drawing/2014/main" id="{6948B0B3-0B45-6977-F96F-BDEED5607C72}"/>
              </a:ext>
            </a:extLst>
          </p:cNvPr>
          <p:cNvPicPr>
            <a:picLocks noChangeAspect="1"/>
          </p:cNvPicPr>
          <p:nvPr/>
        </p:nvPicPr>
        <p:blipFill>
          <a:blip r:embed="rId3"/>
          <a:stretch>
            <a:fillRect/>
          </a:stretch>
        </p:blipFill>
        <p:spPr>
          <a:xfrm>
            <a:off x="6703094" y="2663702"/>
            <a:ext cx="3415692" cy="2507353"/>
          </a:xfrm>
          <a:prstGeom prst="rect">
            <a:avLst/>
          </a:prstGeom>
        </p:spPr>
      </p:pic>
      <p:sp>
        <p:nvSpPr>
          <p:cNvPr id="11" name="TextBox 10">
            <a:extLst>
              <a:ext uri="{FF2B5EF4-FFF2-40B4-BE49-F238E27FC236}">
                <a16:creationId xmlns:a16="http://schemas.microsoft.com/office/drawing/2014/main" id="{54D08CC2-7B97-664C-6054-162A9E01B865}"/>
              </a:ext>
            </a:extLst>
          </p:cNvPr>
          <p:cNvSpPr txBox="1"/>
          <p:nvPr/>
        </p:nvSpPr>
        <p:spPr>
          <a:xfrm>
            <a:off x="6849837" y="1122102"/>
            <a:ext cx="6157518" cy="369332"/>
          </a:xfrm>
          <a:prstGeom prst="rect">
            <a:avLst/>
          </a:prstGeom>
          <a:noFill/>
        </p:spPr>
        <p:txBody>
          <a:bodyPr wrap="square">
            <a:spAutoFit/>
          </a:bodyPr>
          <a:lstStyle/>
          <a:p>
            <a:r>
              <a:rPr lang="en-IN" b="1" dirty="0"/>
              <a:t>WORKPLACE</a:t>
            </a:r>
            <a:endParaRPr lang="en-IN" dirty="0"/>
          </a:p>
        </p:txBody>
      </p:sp>
      <p:sp>
        <p:nvSpPr>
          <p:cNvPr id="13" name="TextBox 12">
            <a:extLst>
              <a:ext uri="{FF2B5EF4-FFF2-40B4-BE49-F238E27FC236}">
                <a16:creationId xmlns:a16="http://schemas.microsoft.com/office/drawing/2014/main" id="{0D38D2B7-08C8-901D-A096-3CDFE7CFEBF6}"/>
              </a:ext>
            </a:extLst>
          </p:cNvPr>
          <p:cNvSpPr txBox="1"/>
          <p:nvPr/>
        </p:nvSpPr>
        <p:spPr>
          <a:xfrm>
            <a:off x="6703093" y="5551231"/>
            <a:ext cx="4966659" cy="738664"/>
          </a:xfrm>
          <a:prstGeom prst="rect">
            <a:avLst/>
          </a:prstGeom>
          <a:noFill/>
        </p:spPr>
        <p:txBody>
          <a:bodyPr wrap="square">
            <a:spAutoFit/>
          </a:bodyPr>
          <a:lstStyle/>
          <a:p>
            <a:r>
              <a:rPr lang="en-US" sz="1400" dirty="0"/>
              <a:t>Pie chart which </a:t>
            </a:r>
            <a:r>
              <a:rPr lang="en-US" sz="1400" dirty="0" err="1"/>
              <a:t>showsthe</a:t>
            </a:r>
            <a:r>
              <a:rPr lang="en-US" sz="1400" dirty="0"/>
              <a:t> distribution of work class . It can be inferred from the chart that more than 73% income is private class</a:t>
            </a:r>
            <a:endParaRPr lang="en-IN" sz="1400" dirty="0"/>
          </a:p>
        </p:txBody>
      </p:sp>
      <p:cxnSp>
        <p:nvCxnSpPr>
          <p:cNvPr id="15" name="Straight Connector 14">
            <a:extLst>
              <a:ext uri="{FF2B5EF4-FFF2-40B4-BE49-F238E27FC236}">
                <a16:creationId xmlns:a16="http://schemas.microsoft.com/office/drawing/2014/main" id="{5B8C97D1-4BD3-AA8B-6074-FF9627830FAC}"/>
              </a:ext>
            </a:extLst>
          </p:cNvPr>
          <p:cNvCxnSpPr/>
          <p:nvPr/>
        </p:nvCxnSpPr>
        <p:spPr>
          <a:xfrm>
            <a:off x="5633049" y="0"/>
            <a:ext cx="0" cy="68580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334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36B6D4-8D1D-CC0D-4AAC-AFA029C26435}"/>
              </a:ext>
            </a:extLst>
          </p:cNvPr>
          <p:cNvPicPr>
            <a:picLocks noGrp="1" noChangeAspect="1"/>
          </p:cNvPicPr>
          <p:nvPr>
            <p:ph idx="1"/>
          </p:nvPr>
        </p:nvPicPr>
        <p:blipFill>
          <a:blip r:embed="rId2"/>
          <a:stretch>
            <a:fillRect/>
          </a:stretch>
        </p:blipFill>
        <p:spPr>
          <a:xfrm>
            <a:off x="779462" y="2493034"/>
            <a:ext cx="4067090" cy="2676670"/>
          </a:xfrm>
        </p:spPr>
      </p:pic>
      <p:sp>
        <p:nvSpPr>
          <p:cNvPr id="7" name="TextBox 6">
            <a:extLst>
              <a:ext uri="{FF2B5EF4-FFF2-40B4-BE49-F238E27FC236}">
                <a16:creationId xmlns:a16="http://schemas.microsoft.com/office/drawing/2014/main" id="{BBD938D2-ED0B-0B27-6F03-9017F3CDF15B}"/>
              </a:ext>
            </a:extLst>
          </p:cNvPr>
          <p:cNvSpPr txBox="1"/>
          <p:nvPr/>
        </p:nvSpPr>
        <p:spPr>
          <a:xfrm>
            <a:off x="747139" y="1015322"/>
            <a:ext cx="6094562" cy="369332"/>
          </a:xfrm>
          <a:prstGeom prst="rect">
            <a:avLst/>
          </a:prstGeom>
          <a:noFill/>
        </p:spPr>
        <p:txBody>
          <a:bodyPr wrap="square">
            <a:spAutoFit/>
          </a:bodyPr>
          <a:lstStyle/>
          <a:p>
            <a:r>
              <a:rPr lang="en-IN" b="1" dirty="0">
                <a:solidFill>
                  <a:schemeClr val="bg1"/>
                </a:solidFill>
              </a:rPr>
              <a:t>EDUCATION</a:t>
            </a:r>
            <a:endParaRPr lang="en-IN" dirty="0">
              <a:solidFill>
                <a:schemeClr val="bg1"/>
              </a:solidFill>
            </a:endParaRPr>
          </a:p>
        </p:txBody>
      </p:sp>
      <p:sp>
        <p:nvSpPr>
          <p:cNvPr id="9" name="TextBox 8">
            <a:extLst>
              <a:ext uri="{FF2B5EF4-FFF2-40B4-BE49-F238E27FC236}">
                <a16:creationId xmlns:a16="http://schemas.microsoft.com/office/drawing/2014/main" id="{C50C6A0E-023C-AB84-26AA-2CAD00735EE6}"/>
              </a:ext>
            </a:extLst>
          </p:cNvPr>
          <p:cNvSpPr txBox="1"/>
          <p:nvPr/>
        </p:nvSpPr>
        <p:spPr>
          <a:xfrm>
            <a:off x="556168" y="5368535"/>
            <a:ext cx="4383944" cy="738664"/>
          </a:xfrm>
          <a:prstGeom prst="rect">
            <a:avLst/>
          </a:prstGeom>
          <a:noFill/>
        </p:spPr>
        <p:txBody>
          <a:bodyPr wrap="square">
            <a:spAutoFit/>
          </a:bodyPr>
          <a:lstStyle/>
          <a:p>
            <a:r>
              <a:rPr lang="en-US" sz="1400" dirty="0"/>
              <a:t>Pie chart which shows the distribution of Education . It can be inferred from the chart that more than 32% are educated in High Secondary Graduation</a:t>
            </a:r>
            <a:endParaRPr lang="en-IN" sz="1400" dirty="0"/>
          </a:p>
        </p:txBody>
      </p:sp>
      <p:sp>
        <p:nvSpPr>
          <p:cNvPr id="11" name="TextBox 10">
            <a:extLst>
              <a:ext uri="{FF2B5EF4-FFF2-40B4-BE49-F238E27FC236}">
                <a16:creationId xmlns:a16="http://schemas.microsoft.com/office/drawing/2014/main" id="{10825716-8A59-2EBA-CCD9-8F41C87C9A52}"/>
              </a:ext>
            </a:extLst>
          </p:cNvPr>
          <p:cNvSpPr txBox="1"/>
          <p:nvPr/>
        </p:nvSpPr>
        <p:spPr>
          <a:xfrm>
            <a:off x="6600646" y="5365624"/>
            <a:ext cx="5038062" cy="954107"/>
          </a:xfrm>
          <a:prstGeom prst="rect">
            <a:avLst/>
          </a:prstGeom>
          <a:noFill/>
        </p:spPr>
        <p:txBody>
          <a:bodyPr wrap="square">
            <a:spAutoFit/>
          </a:bodyPr>
          <a:lstStyle/>
          <a:p>
            <a:r>
              <a:rPr lang="en-US" sz="1400" dirty="0"/>
              <a:t>Histogram chart which shows the distribution of work class with respect to income. It can be inferred from the chart that private class has more number of income source and more number of person who has earning more than 50k and less than 50k</a:t>
            </a:r>
            <a:endParaRPr lang="en-IN" sz="1400" dirty="0"/>
          </a:p>
        </p:txBody>
      </p:sp>
      <p:pic>
        <p:nvPicPr>
          <p:cNvPr id="13" name="Picture 12">
            <a:extLst>
              <a:ext uri="{FF2B5EF4-FFF2-40B4-BE49-F238E27FC236}">
                <a16:creationId xmlns:a16="http://schemas.microsoft.com/office/drawing/2014/main" id="{20789BF7-637E-CD2C-EC8D-50A37385C482}"/>
              </a:ext>
            </a:extLst>
          </p:cNvPr>
          <p:cNvPicPr>
            <a:picLocks noChangeAspect="1"/>
          </p:cNvPicPr>
          <p:nvPr/>
        </p:nvPicPr>
        <p:blipFill>
          <a:blip r:embed="rId3"/>
          <a:stretch>
            <a:fillRect/>
          </a:stretch>
        </p:blipFill>
        <p:spPr>
          <a:xfrm>
            <a:off x="7367913" y="2656936"/>
            <a:ext cx="2691054" cy="2595832"/>
          </a:xfrm>
          <a:prstGeom prst="rect">
            <a:avLst/>
          </a:prstGeom>
        </p:spPr>
      </p:pic>
      <p:sp>
        <p:nvSpPr>
          <p:cNvPr id="15" name="TextBox 14">
            <a:extLst>
              <a:ext uri="{FF2B5EF4-FFF2-40B4-BE49-F238E27FC236}">
                <a16:creationId xmlns:a16="http://schemas.microsoft.com/office/drawing/2014/main" id="{D73762FC-1A57-4CE5-9CCF-4893D7E62AF2}"/>
              </a:ext>
            </a:extLst>
          </p:cNvPr>
          <p:cNvSpPr txBox="1"/>
          <p:nvPr/>
        </p:nvSpPr>
        <p:spPr>
          <a:xfrm>
            <a:off x="7189399" y="1015322"/>
            <a:ext cx="6094562" cy="369332"/>
          </a:xfrm>
          <a:prstGeom prst="rect">
            <a:avLst/>
          </a:prstGeom>
          <a:noFill/>
        </p:spPr>
        <p:txBody>
          <a:bodyPr wrap="square">
            <a:spAutoFit/>
          </a:bodyPr>
          <a:lstStyle/>
          <a:p>
            <a:r>
              <a:rPr lang="en-IN" b="1" dirty="0">
                <a:solidFill>
                  <a:schemeClr val="bg1"/>
                </a:solidFill>
              </a:rPr>
              <a:t>WORKPLACE VS INCOME</a:t>
            </a:r>
            <a:endParaRPr lang="en-IN" dirty="0">
              <a:solidFill>
                <a:schemeClr val="bg1"/>
              </a:solidFill>
            </a:endParaRPr>
          </a:p>
        </p:txBody>
      </p:sp>
      <p:cxnSp>
        <p:nvCxnSpPr>
          <p:cNvPr id="17" name="Straight Connector 16">
            <a:extLst>
              <a:ext uri="{FF2B5EF4-FFF2-40B4-BE49-F238E27FC236}">
                <a16:creationId xmlns:a16="http://schemas.microsoft.com/office/drawing/2014/main" id="{E86B984F-F337-917B-1743-E043DBA64E2B}"/>
              </a:ext>
            </a:extLst>
          </p:cNvPr>
          <p:cNvCxnSpPr>
            <a:cxnSpLocks/>
          </p:cNvCxnSpPr>
          <p:nvPr/>
        </p:nvCxnSpPr>
        <p:spPr>
          <a:xfrm>
            <a:off x="6314536" y="0"/>
            <a:ext cx="85675" cy="68580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041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6044-6AF6-CE1C-5C4E-20DA75885FA5}"/>
              </a:ext>
            </a:extLst>
          </p:cNvPr>
          <p:cNvSpPr>
            <a:spLocks noGrp="1"/>
          </p:cNvSpPr>
          <p:nvPr>
            <p:ph type="title"/>
          </p:nvPr>
        </p:nvSpPr>
        <p:spPr>
          <a:xfrm>
            <a:off x="968884" y="355279"/>
            <a:ext cx="8534400" cy="1507067"/>
          </a:xfrm>
        </p:spPr>
        <p:txBody>
          <a:bodyPr/>
          <a:lstStyle/>
          <a:p>
            <a:r>
              <a:rPr lang="en-IN" b="1" u="sng" dirty="0"/>
              <a:t>CHECKING MULTICOLINIERTY</a:t>
            </a:r>
          </a:p>
        </p:txBody>
      </p:sp>
      <p:pic>
        <p:nvPicPr>
          <p:cNvPr id="5" name="Content Placeholder 4">
            <a:extLst>
              <a:ext uri="{FF2B5EF4-FFF2-40B4-BE49-F238E27FC236}">
                <a16:creationId xmlns:a16="http://schemas.microsoft.com/office/drawing/2014/main" id="{48A67C22-9AE0-F3D3-5E3C-CF12BDAA5D39}"/>
              </a:ext>
            </a:extLst>
          </p:cNvPr>
          <p:cNvPicPr>
            <a:picLocks noGrp="1" noChangeAspect="1"/>
          </p:cNvPicPr>
          <p:nvPr>
            <p:ph idx="1"/>
          </p:nvPr>
        </p:nvPicPr>
        <p:blipFill>
          <a:blip r:embed="rId2"/>
          <a:stretch>
            <a:fillRect/>
          </a:stretch>
        </p:blipFill>
        <p:spPr>
          <a:xfrm>
            <a:off x="2723201" y="2319623"/>
            <a:ext cx="5296359" cy="3863675"/>
          </a:xfrm>
        </p:spPr>
      </p:pic>
    </p:spTree>
    <p:extLst>
      <p:ext uri="{BB962C8B-B14F-4D97-AF65-F5344CB8AC3E}">
        <p14:creationId xmlns:p14="http://schemas.microsoft.com/office/powerpoint/2010/main" val="916352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4FCB-E5AC-EC9B-3695-3C6BD36E631B}"/>
              </a:ext>
            </a:extLst>
          </p:cNvPr>
          <p:cNvSpPr>
            <a:spLocks noGrp="1"/>
          </p:cNvSpPr>
          <p:nvPr>
            <p:ph type="title"/>
          </p:nvPr>
        </p:nvSpPr>
        <p:spPr>
          <a:xfrm>
            <a:off x="1375095" y="130233"/>
            <a:ext cx="10515600" cy="1325563"/>
          </a:xfrm>
        </p:spPr>
        <p:txBody>
          <a:bodyPr/>
          <a:lstStyle/>
          <a:p>
            <a:r>
              <a:rPr lang="en-IN" b="1" u="sng" dirty="0"/>
              <a:t>Machine Learning Algorithm used</a:t>
            </a:r>
          </a:p>
        </p:txBody>
      </p:sp>
      <p:sp>
        <p:nvSpPr>
          <p:cNvPr id="3" name="Content Placeholder 2">
            <a:extLst>
              <a:ext uri="{FF2B5EF4-FFF2-40B4-BE49-F238E27FC236}">
                <a16:creationId xmlns:a16="http://schemas.microsoft.com/office/drawing/2014/main" id="{F3889B8A-06ED-7EA3-7944-AC957FFC1720}"/>
              </a:ext>
            </a:extLst>
          </p:cNvPr>
          <p:cNvSpPr>
            <a:spLocks noGrp="1"/>
          </p:cNvSpPr>
          <p:nvPr>
            <p:ph idx="1"/>
          </p:nvPr>
        </p:nvSpPr>
        <p:spPr>
          <a:xfrm>
            <a:off x="1188510" y="1974325"/>
            <a:ext cx="8825659" cy="3978455"/>
          </a:xfrm>
        </p:spPr>
        <p:txBody>
          <a:bodyPr>
            <a:noAutofit/>
          </a:bodyPr>
          <a:lstStyle/>
          <a:p>
            <a:r>
              <a:rPr lang="en-IN" sz="1700" b="1" dirty="0">
                <a:solidFill>
                  <a:schemeClr val="tx1"/>
                </a:solidFill>
              </a:rPr>
              <a:t>Logistic Regression</a:t>
            </a:r>
            <a:r>
              <a:rPr lang="en-IN" sz="1700" dirty="0">
                <a:solidFill>
                  <a:schemeClr val="tx1"/>
                </a:solidFill>
              </a:rPr>
              <a:t>:- </a:t>
            </a:r>
          </a:p>
          <a:p>
            <a:r>
              <a:rPr lang="en-US" sz="1400" dirty="0">
                <a:solidFill>
                  <a:schemeClr val="tx1"/>
                </a:solidFill>
              </a:rPr>
              <a:t>Logistic regression is a supervised machine learning algorithm mainly used for classification tasks where the goal is to predict the probability that an instance of belonging to a given class. It is used for classification algorithms its name is logistic regression. it’s referred to as regression because it takes the output of the linear regression function as input and uses a sigmoid function to estimate the probability for the given class. The difference between linear regression and logistic regression is that linear regression output is the continuous value that can be anything while logistic regression predicts the probability that an instance belongs to a given class or not.</a:t>
            </a:r>
          </a:p>
          <a:p>
            <a:r>
              <a:rPr lang="en-US" sz="1400" dirty="0">
                <a:solidFill>
                  <a:schemeClr val="tx1"/>
                </a:solidFill>
              </a:rPr>
              <a:t>ACCURACY :- 79.9%</a:t>
            </a:r>
          </a:p>
          <a:p>
            <a:r>
              <a:rPr lang="en-IN" sz="1700" b="1" dirty="0">
                <a:solidFill>
                  <a:schemeClr val="tx1"/>
                </a:solidFill>
              </a:rPr>
              <a:t>RandomForest Regression :-</a:t>
            </a:r>
          </a:p>
          <a:p>
            <a:r>
              <a:rPr lang="en-US" sz="1400" dirty="0">
                <a:solidFill>
                  <a:schemeClr val="tx1"/>
                </a:solidFill>
              </a:rPr>
              <a:t>Random Forest is an ensemble technique capable of performing both regression and classification tasks with the use of multiple decision trees and a technique called Bootstrap and Aggregation, commonly known as bagging. The basic idea behind this is to combine multiple decision trees in determining the final output rather than relying on individual decision trees. </a:t>
            </a:r>
          </a:p>
          <a:p>
            <a:r>
              <a:rPr lang="en-US" sz="1400" dirty="0">
                <a:solidFill>
                  <a:schemeClr val="tx1"/>
                </a:solidFill>
              </a:rPr>
              <a:t>ACCURACY :- 84.4%</a:t>
            </a:r>
          </a:p>
          <a:p>
            <a:r>
              <a:rPr lang="en-US" sz="1700" b="1" dirty="0">
                <a:solidFill>
                  <a:schemeClr val="tx1"/>
                </a:solidFill>
              </a:rPr>
              <a:t>Bernoulli Naive Bayes:-</a:t>
            </a:r>
          </a:p>
          <a:p>
            <a:r>
              <a:rPr lang="en-US" sz="1400" dirty="0">
                <a:solidFill>
                  <a:schemeClr val="tx1"/>
                </a:solidFill>
                <a:latin typeface="+mj-lt"/>
              </a:rPr>
              <a:t>Naive Bayes classifiers are a collection of classification algorithms based on Bayes’ Theorem. It is not a single algorithm but a family of algorithms where all of them share a common principle, i.e. every pair of features being classified is independent of each other</a:t>
            </a:r>
          </a:p>
          <a:p>
            <a:r>
              <a:rPr lang="en-US" sz="1400" dirty="0">
                <a:solidFill>
                  <a:schemeClr val="tx1"/>
                </a:solidFill>
                <a:latin typeface="+mj-lt"/>
              </a:rPr>
              <a:t>ACCURACY :-  72.3%</a:t>
            </a:r>
          </a:p>
        </p:txBody>
      </p:sp>
    </p:spTree>
    <p:extLst>
      <p:ext uri="{BB962C8B-B14F-4D97-AF65-F5344CB8AC3E}">
        <p14:creationId xmlns:p14="http://schemas.microsoft.com/office/powerpoint/2010/main" val="248133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0CC2-D00D-EFC5-96C3-CA2BDDC6E3E0}"/>
              </a:ext>
            </a:extLst>
          </p:cNvPr>
          <p:cNvSpPr>
            <a:spLocks noGrp="1"/>
          </p:cNvSpPr>
          <p:nvPr>
            <p:ph type="title"/>
          </p:nvPr>
        </p:nvSpPr>
        <p:spPr>
          <a:xfrm>
            <a:off x="4185248" y="1176008"/>
            <a:ext cx="10515600" cy="1325563"/>
          </a:xfrm>
        </p:spPr>
        <p:txBody>
          <a:bodyPr>
            <a:normAutofit/>
          </a:bodyPr>
          <a:lstStyle/>
          <a:p>
            <a:r>
              <a:rPr lang="en-IN" b="1" u="sng" dirty="0"/>
              <a:t>Conclusion</a:t>
            </a:r>
            <a:br>
              <a:rPr lang="en-IN" dirty="0"/>
            </a:br>
            <a:endParaRPr lang="en-IN" dirty="0"/>
          </a:p>
        </p:txBody>
      </p:sp>
      <p:sp>
        <p:nvSpPr>
          <p:cNvPr id="3" name="Content Placeholder 2">
            <a:extLst>
              <a:ext uri="{FF2B5EF4-FFF2-40B4-BE49-F238E27FC236}">
                <a16:creationId xmlns:a16="http://schemas.microsoft.com/office/drawing/2014/main" id="{F73D216D-EECF-6B95-CCA7-657ACAA17F26}"/>
              </a:ext>
            </a:extLst>
          </p:cNvPr>
          <p:cNvSpPr>
            <a:spLocks noGrp="1"/>
          </p:cNvSpPr>
          <p:nvPr>
            <p:ph idx="1"/>
          </p:nvPr>
        </p:nvSpPr>
        <p:spPr>
          <a:xfrm>
            <a:off x="838200" y="1838789"/>
            <a:ext cx="10515600" cy="4351338"/>
          </a:xfrm>
        </p:spPr>
        <p:txBody>
          <a:bodyPr>
            <a:normAutofit/>
          </a:bodyPr>
          <a:lstStyle/>
          <a:p>
            <a:r>
              <a:rPr lang="en-US" sz="1900" dirty="0">
                <a:solidFill>
                  <a:schemeClr val="tx1"/>
                </a:solidFill>
              </a:rPr>
              <a:t>The main aim was to successfully predict the income of the person from dataset using various classification algorithms and compare their performances. The Exploratory Data Analysis is done on the data set to get insight about the data and get the correlations of the features present. The importance of the features is also plotted. The preprocessing and feature engineering is done and three Classification Algorithms are trained. The performances of the models are compared on the basis of classification report . The Random forest  comes to be the best performing algorithm above all other models with an accuracy of 84.44% and over all generalizing well.</a:t>
            </a:r>
            <a:endParaRPr lang="en-IN" sz="1900" dirty="0">
              <a:solidFill>
                <a:schemeClr val="tx1"/>
              </a:solidFill>
            </a:endParaRPr>
          </a:p>
        </p:txBody>
      </p:sp>
    </p:spTree>
    <p:extLst>
      <p:ext uri="{BB962C8B-B14F-4D97-AF65-F5344CB8AC3E}">
        <p14:creationId xmlns:p14="http://schemas.microsoft.com/office/powerpoint/2010/main" val="428549919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136</TotalTime>
  <Words>637</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Century Gothic</vt:lpstr>
      <vt:lpstr>Symbol</vt:lpstr>
      <vt:lpstr>Wingdings</vt:lpstr>
      <vt:lpstr>Wingdings 3</vt:lpstr>
      <vt:lpstr>Slice</vt:lpstr>
      <vt:lpstr>MACHINE LEARNING </vt:lpstr>
      <vt:lpstr>Introduction</vt:lpstr>
      <vt:lpstr>Problem Statement</vt:lpstr>
      <vt:lpstr>EXPLORATORY  DATA ANALYIS</vt:lpstr>
      <vt:lpstr>INCOME</vt:lpstr>
      <vt:lpstr>PowerPoint Presentation</vt:lpstr>
      <vt:lpstr>CHECKING MULTICOLINIERTY</vt:lpstr>
      <vt:lpstr>Machine Learning Algorithm used</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dc:creator>MOHIT SINGH</dc:creator>
  <cp:lastModifiedBy>MOHIT SINGH</cp:lastModifiedBy>
  <cp:revision>3</cp:revision>
  <dcterms:created xsi:type="dcterms:W3CDTF">2023-05-02T13:05:36Z</dcterms:created>
  <dcterms:modified xsi:type="dcterms:W3CDTF">2023-05-02T16:05:16Z</dcterms:modified>
</cp:coreProperties>
</file>