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5.jpeg" ContentType="image/jpeg"/>
  <Override PartName="/ppt/media/image1.png" ContentType="image/png"/>
  <Override PartName="/ppt/media/image2.png" ContentType="image/png"/>
  <Override PartName="/ppt/media/image3.jpeg" ContentType="image/jpeg"/>
  <Override PartName="/ppt/media/image6.jpeg" ContentType="image/jpe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2918400" cy="43891200"/>
  <p:notesSz cx="32461200" cy="4343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38"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39"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40"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1" name="PlaceHolder 5"/>
          <p:cNvSpPr>
            <a:spLocks noGrp="1"/>
          </p:cNvSpPr>
          <p:nvPr>
            <p:ph type="sldNum"/>
          </p:nvPr>
        </p:nvSpPr>
        <p:spPr>
          <a:xfrm>
            <a:off x="4278960" y="10157400"/>
            <a:ext cx="3280680" cy="534240"/>
          </a:xfrm>
          <a:prstGeom prst="rect">
            <a:avLst/>
          </a:prstGeom>
        </p:spPr>
        <p:txBody>
          <a:bodyPr lIns="0" rIns="0" tIns="0" bIns="0" anchor="b"/>
          <a:p>
            <a:pPr algn="r"/>
            <a:fld id="{15018019-AA58-49C9-9805-9C9CEB129AC9}"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18386280" y="41254200"/>
            <a:ext cx="14066640" cy="2171520"/>
          </a:xfrm>
          <a:prstGeom prst="rect">
            <a:avLst/>
          </a:prstGeom>
          <a:noFill/>
          <a:ln w="9360">
            <a:noFill/>
          </a:ln>
        </p:spPr>
        <p:txBody>
          <a:bodyPr lIns="433800" rIns="433800" tIns="216720" bIns="216720" anchor="b"/>
          <a:p>
            <a:pPr algn="r">
              <a:lnSpc>
                <a:spcPct val="100000"/>
              </a:lnSpc>
            </a:pPr>
            <a:fld id="{7C029143-2652-4F39-9FB6-A6FD3D929D9B}" type="slidenum">
              <a:rPr b="0" lang="en-IN" sz="5700" spc="-1" strike="noStrike">
                <a:solidFill>
                  <a:srgbClr val="000000"/>
                </a:solidFill>
                <a:uFill>
                  <a:solidFill>
                    <a:srgbClr val="ffffff"/>
                  </a:solidFill>
                </a:uFill>
                <a:latin typeface="Arial"/>
              </a:rPr>
              <a:t>&lt;number&gt;</a:t>
            </a:fld>
            <a:endParaRPr b="0" lang="en-IN" sz="1400" spc="-1" strike="noStrike">
              <a:solidFill>
                <a:srgbClr val="000000"/>
              </a:solidFill>
              <a:uFill>
                <a:solidFill>
                  <a:srgbClr val="ffffff"/>
                </a:solidFill>
              </a:uFill>
              <a:latin typeface="Times New Roman"/>
            </a:endParaRPr>
          </a:p>
        </p:txBody>
      </p:sp>
      <p:sp>
        <p:nvSpPr>
          <p:cNvPr id="78" name="PlaceHolder 2"/>
          <p:cNvSpPr>
            <a:spLocks noGrp="1"/>
          </p:cNvSpPr>
          <p:nvPr>
            <p:ph type="body"/>
          </p:nvPr>
        </p:nvSpPr>
        <p:spPr>
          <a:xfrm>
            <a:off x="3246480" y="20631240"/>
            <a:ext cx="25967880" cy="19545120"/>
          </a:xfrm>
          <a:prstGeom prst="rect">
            <a:avLst/>
          </a:prstGeom>
        </p:spPr>
        <p:txBody>
          <a:bodyPr lIns="433800" rIns="433800" tIns="216720" bIns="216720"/>
          <a:p>
            <a:endParaRPr b="0" lang="en-IN"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468520" y="13635000"/>
            <a:ext cx="27981000" cy="94071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1645920" y="10270440"/>
            <a:ext cx="29626200" cy="1214244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1645920" y="23566680"/>
            <a:ext cx="29626200" cy="1214244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68520" y="13635000"/>
            <a:ext cx="27981000" cy="94071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1645920" y="10270440"/>
            <a:ext cx="14457240" cy="1214244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16826400" y="10270440"/>
            <a:ext cx="14457240" cy="1214244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16826400" y="23566680"/>
            <a:ext cx="14457240" cy="1214244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1645920" y="23566680"/>
            <a:ext cx="14457240" cy="1214244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468520" y="13635000"/>
            <a:ext cx="27981000" cy="94071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1645920" y="10270440"/>
            <a:ext cx="29626200" cy="2545632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1645920" y="10270440"/>
            <a:ext cx="29626200" cy="2545632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1645560" y="11179440"/>
            <a:ext cx="29626200" cy="23637960"/>
          </a:xfrm>
          <a:prstGeom prst="rect">
            <a:avLst/>
          </a:prstGeom>
          <a:ln>
            <a:noFill/>
          </a:ln>
        </p:spPr>
      </p:pic>
      <p:pic>
        <p:nvPicPr>
          <p:cNvPr id="36" name="" descr=""/>
          <p:cNvPicPr/>
          <p:nvPr/>
        </p:nvPicPr>
        <p:blipFill>
          <a:blip r:embed="rId3"/>
          <a:stretch/>
        </p:blipFill>
        <p:spPr>
          <a:xfrm>
            <a:off x="1645560" y="11179440"/>
            <a:ext cx="29626200" cy="23637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468520" y="13635000"/>
            <a:ext cx="27981000" cy="94071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1645920" y="10270440"/>
            <a:ext cx="29626200" cy="25456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468520" y="13635000"/>
            <a:ext cx="27981000" cy="94071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1645920" y="10270440"/>
            <a:ext cx="29626200" cy="2545632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468520" y="13635000"/>
            <a:ext cx="27981000" cy="94071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1645920" y="10270440"/>
            <a:ext cx="14457240" cy="2545632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16826400" y="10270440"/>
            <a:ext cx="14457240" cy="2545632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468520" y="13635000"/>
            <a:ext cx="27981000" cy="94071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468520" y="13635000"/>
            <a:ext cx="27981000" cy="436071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468520" y="13635000"/>
            <a:ext cx="27981000" cy="94071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1645920" y="10270440"/>
            <a:ext cx="14457240" cy="1214244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1645920" y="23566680"/>
            <a:ext cx="14457240" cy="1214244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16826400" y="10270440"/>
            <a:ext cx="14457240" cy="2545632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468520" y="13635000"/>
            <a:ext cx="27981000" cy="94071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1645920" y="10270440"/>
            <a:ext cx="14457240" cy="2545632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16826400" y="10270440"/>
            <a:ext cx="14457240" cy="1214244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16826400" y="23566680"/>
            <a:ext cx="14457240" cy="1214244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468520" y="13635000"/>
            <a:ext cx="27981000" cy="94071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1645920" y="10270440"/>
            <a:ext cx="14457240" cy="1214244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16826400" y="10270440"/>
            <a:ext cx="14457240" cy="1214244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1645920" y="23566680"/>
            <a:ext cx="29626200" cy="12142440"/>
          </a:xfrm>
          <a:prstGeom prst="rect">
            <a:avLst/>
          </a:prstGeom>
        </p:spPr>
        <p:txBody>
          <a:bodyPr lIns="0" rIns="0" tIns="0" bIns="0"/>
          <a:p>
            <a:pPr algn="r"/>
            <a:endParaRPr b="0" lang="en-US" sz="36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2256640" y="43475400"/>
            <a:ext cx="10164240" cy="335160"/>
          </a:xfrm>
          <a:prstGeom prst="rect">
            <a:avLst/>
          </a:prstGeom>
          <a:noFill/>
          <a:ln w="9360">
            <a:noFill/>
          </a:ln>
        </p:spPr>
        <p:style>
          <a:lnRef idx="0"/>
          <a:fillRef idx="0"/>
          <a:effectRef idx="0"/>
          <a:fontRef idx="minor"/>
        </p:style>
        <p:txBody>
          <a:bodyPr lIns="0" rIns="0" tIns="0" bIns="0"/>
          <a:p>
            <a:pPr algn="r">
              <a:lnSpc>
                <a:spcPct val="100000"/>
              </a:lnSpc>
            </a:pPr>
            <a:r>
              <a:rPr b="1" i="1" lang="en-IN" sz="1100" spc="-1" strike="noStrike">
                <a:solidFill>
                  <a:srgbClr val="333399"/>
                </a:solidFill>
                <a:uFill>
                  <a:solidFill>
                    <a:srgbClr val="ffffff"/>
                  </a:solidFill>
                </a:uFill>
                <a:latin typeface="Arial"/>
              </a:rPr>
              <a:t>Poster produced by Faculty &amp; Curriculum Support (FACS), Georgetown University Medical Center</a:t>
            </a:r>
            <a:endParaRPr b="0" lang="en-IN" sz="1800" spc="-1" strike="noStrike">
              <a:solidFill>
                <a:srgbClr val="000000"/>
              </a:solidFill>
              <a:uFill>
                <a:solidFill>
                  <a:srgbClr val="ffffff"/>
                </a:solidFill>
              </a:uFill>
              <a:latin typeface="Arial"/>
            </a:endParaRPr>
          </a:p>
          <a:p>
            <a:pPr algn="r">
              <a:lnSpc>
                <a:spcPct val="100000"/>
              </a:lnSpc>
            </a:pPr>
            <a:endParaRPr b="0" lang="en-IN" sz="1800" spc="-1" strike="noStrike">
              <a:solidFill>
                <a:srgbClr val="000000"/>
              </a:solidFill>
              <a:uFill>
                <a:solidFill>
                  <a:srgbClr val="ffffff"/>
                </a:solidFill>
              </a:uFill>
              <a:latin typeface="Arial"/>
            </a:endParaRPr>
          </a:p>
        </p:txBody>
      </p:sp>
      <p:sp>
        <p:nvSpPr>
          <p:cNvPr id="1" name="PlaceHolder 2"/>
          <p:cNvSpPr>
            <a:spLocks noGrp="1"/>
          </p:cNvSpPr>
          <p:nvPr>
            <p:ph type="title"/>
          </p:nvPr>
        </p:nvSpPr>
        <p:spPr>
          <a:xfrm>
            <a:off x="2468520" y="13635000"/>
            <a:ext cx="27981000" cy="9407160"/>
          </a:xfrm>
          <a:prstGeom prst="rect">
            <a:avLst/>
          </a:prstGeom>
        </p:spPr>
        <p:txBody>
          <a:bodyPr lIns="90000" rIns="90000" tIns="45000" bIns="45000"/>
          <a:p>
            <a:pPr algn="ctr">
              <a:lnSpc>
                <a:spcPct val="100000"/>
              </a:lnSpc>
            </a:pPr>
            <a:r>
              <a:rPr b="0" lang="en-US" sz="21700" spc="-1" strike="noStrike">
                <a:solidFill>
                  <a:srgbClr val="000000"/>
                </a:solidFill>
                <a:uFill>
                  <a:solidFill>
                    <a:srgbClr val="ffffff"/>
                  </a:solidFill>
                </a:uFill>
                <a:latin typeface="Arial"/>
              </a:rPr>
              <a:t>Click to edit Master title style</a:t>
            </a:r>
            <a:endParaRPr b="0" lang="en-US" sz="30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1645920" y="10270440"/>
            <a:ext cx="29626200" cy="25456320"/>
          </a:xfrm>
          <a:prstGeom prst="rect">
            <a:avLst/>
          </a:prstGeom>
        </p:spPr>
        <p:txBody>
          <a:bodyPr lIns="0" rIns="0" tIns="0" bIns="0"/>
          <a:p>
            <a:pPr marL="432000" indent="-324000" algn="r">
              <a:buClr>
                <a:srgbClr val="000000"/>
              </a:buClr>
              <a:buSzPct val="45000"/>
              <a:buFont typeface="Wingdings" charset="2"/>
              <a:buChar char=""/>
            </a:pPr>
            <a:r>
              <a:rPr b="0" lang="en-US" sz="3600" spc="-1" strike="noStrike">
                <a:solidFill>
                  <a:srgbClr val="000000"/>
                </a:solidFill>
                <a:uFill>
                  <a:solidFill>
                    <a:srgbClr val="ffffff"/>
                  </a:solidFill>
                </a:uFill>
                <a:latin typeface="Arial"/>
              </a:rPr>
              <a:t>Click to edit the outline text format</a:t>
            </a:r>
            <a:endParaRPr b="0" lang="en-US" sz="36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1800" spc="-1" strike="noStrike">
                <a:solidFill>
                  <a:srgbClr val="000000"/>
                </a:solidFill>
                <a:uFill>
                  <a:solidFill>
                    <a:srgbClr val="ffffff"/>
                  </a:solidFill>
                </a:uFill>
                <a:latin typeface="Arial"/>
              </a:rPr>
              <a:t>Second Outline Level</a:t>
            </a:r>
            <a:endParaRPr b="0" lang="en-US" sz="1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9900" spc="-1" strike="noStrike">
                <a:solidFill>
                  <a:srgbClr val="000000"/>
                </a:solidFill>
                <a:uFill>
                  <a:solidFill>
                    <a:srgbClr val="ffffff"/>
                  </a:solidFill>
                </a:uFill>
                <a:latin typeface="Arial"/>
              </a:rPr>
              <a:t>Third Outline Level</a:t>
            </a:r>
            <a:endParaRPr b="0" lang="en-US" sz="99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9900" spc="-1" strike="noStrike">
                <a:solidFill>
                  <a:srgbClr val="000000"/>
                </a:solidFill>
                <a:uFill>
                  <a:solidFill>
                    <a:srgbClr val="ffffff"/>
                  </a:solidFill>
                </a:uFill>
                <a:latin typeface="Arial"/>
              </a:rPr>
              <a:t>Fourth Outline Level</a:t>
            </a:r>
            <a:endParaRPr b="0" lang="en-US" sz="99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www.arduino.cc/" TargetMode="External"/><Relationship Id="rId2" Type="http://schemas.openxmlformats.org/officeDocument/2006/relationships/hyperlink" Target="http://www.simcom.eu/" TargetMode="External"/><Relationship Id="rId3" Type="http://schemas.openxmlformats.org/officeDocument/2006/relationships/hyperlink" Target="http://www.simcom.eu/" TargetMode="External"/><Relationship Id="rId4" Type="http://schemas.openxmlformats.org/officeDocument/2006/relationships/hyperlink" Target="http://arduiniana.org/libraries/tinygpsplus/" TargetMode="External"/><Relationship Id="rId5" Type="http://schemas.openxmlformats.org/officeDocument/2006/relationships/hyperlink" Target="http://aprs.gids.nl/nmea/" TargetMode="External"/><Relationship Id="rId6" Type="http://schemas.openxmlformats.org/officeDocument/2006/relationships/hyperlink" Target="http://developers.android.com/" TargetMode="External"/><Relationship Id="rId7" Type="http://schemas.openxmlformats.org/officeDocument/2006/relationships/image" Target="../media/image3.jpeg"/><Relationship Id="rId8" Type="http://schemas.openxmlformats.org/officeDocument/2006/relationships/image" Target="../media/image4.png"/><Relationship Id="rId9" Type="http://schemas.openxmlformats.org/officeDocument/2006/relationships/image" Target="../media/image5.jpeg"/><Relationship Id="rId10" Type="http://schemas.openxmlformats.org/officeDocument/2006/relationships/image" Target="../media/image6.jpe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slideLayout" Target="../slideLayouts/slideLayout2.xml"/><Relationship Id="rId14"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6841880" y="37127520"/>
            <a:ext cx="15449040" cy="1734840"/>
          </a:xfrm>
          <a:prstGeom prst="roundRect">
            <a:avLst>
              <a:gd name="adj" fmla="val 2778"/>
            </a:avLst>
          </a:prstGeom>
          <a:noFill/>
          <a:ln w="9360">
            <a:noFill/>
          </a:ln>
        </p:spPr>
        <p:style>
          <a:lnRef idx="0"/>
          <a:fillRef idx="0"/>
          <a:effectRef idx="0"/>
          <a:fontRef idx="minor"/>
        </p:style>
        <p:txBody>
          <a:bodyPr lIns="0" rIns="0" tIns="0" bIns="0" anchor="ctr"/>
          <a:p>
            <a:pPr>
              <a:lnSpc>
                <a:spcPct val="100000"/>
              </a:lnSpc>
            </a:pPr>
            <a:r>
              <a:rPr b="1" lang="en-IN" sz="2800" spc="-1" strike="noStrike">
                <a:solidFill>
                  <a:srgbClr val="000000"/>
                </a:solidFill>
                <a:uFill>
                  <a:solidFill>
                    <a:srgbClr val="ffffff"/>
                  </a:solidFill>
                </a:uFill>
                <a:latin typeface="Times New Roman"/>
              </a:rPr>
              <a:t>The usage of this system will ensure accurate data being transmitted to the smartphone app and the user will be able to correctly gauge his ETA at the destination he desires. This system can also be used by govt. undertakings to conveniently keep track of their vehicles and assets(eg. Post office vehicles etc.)</a:t>
            </a:r>
            <a:endParaRPr b="0" lang="en-IN" sz="1800" spc="-1" strike="noStrike">
              <a:solidFill>
                <a:srgbClr val="000000"/>
              </a:solidFill>
              <a:uFill>
                <a:solidFill>
                  <a:srgbClr val="ffffff"/>
                </a:solidFill>
              </a:uFill>
              <a:latin typeface="Arial"/>
            </a:endParaRPr>
          </a:p>
        </p:txBody>
      </p:sp>
      <p:sp>
        <p:nvSpPr>
          <p:cNvPr id="43" name="CustomShape 2"/>
          <p:cNvSpPr/>
          <p:nvPr/>
        </p:nvSpPr>
        <p:spPr>
          <a:xfrm>
            <a:off x="581040" y="6138720"/>
            <a:ext cx="15579360" cy="466200"/>
          </a:xfrm>
          <a:prstGeom prst="roundRect">
            <a:avLst>
              <a:gd name="adj" fmla="val 2778"/>
            </a:avLst>
          </a:prstGeom>
          <a:solidFill>
            <a:srgbClr val="ebf2f9"/>
          </a:solidFill>
          <a:ln w="9360">
            <a:solidFill>
              <a:srgbClr val="333399"/>
            </a:solidFill>
            <a:round/>
          </a:ln>
        </p:spPr>
        <p:style>
          <a:lnRef idx="0"/>
          <a:fillRef idx="0"/>
          <a:effectRef idx="0"/>
          <a:fontRef idx="minor"/>
        </p:style>
      </p:sp>
      <p:sp>
        <p:nvSpPr>
          <p:cNvPr id="44" name="CustomShape 3"/>
          <p:cNvSpPr/>
          <p:nvPr/>
        </p:nvSpPr>
        <p:spPr>
          <a:xfrm>
            <a:off x="427680" y="327240"/>
            <a:ext cx="31873320" cy="5084280"/>
          </a:xfrm>
          <a:prstGeom prst="roundRect">
            <a:avLst>
              <a:gd name="adj" fmla="val 13356"/>
            </a:avLst>
          </a:prstGeom>
          <a:noFill/>
          <a:ln w="76320">
            <a:solidFill>
              <a:srgbClr val="002060"/>
            </a:solidFill>
            <a:round/>
          </a:ln>
        </p:spPr>
        <p:style>
          <a:lnRef idx="0"/>
          <a:fillRef idx="0"/>
          <a:effectRef idx="0"/>
          <a:fontRef idx="minor"/>
        </p:style>
      </p:sp>
      <p:sp>
        <p:nvSpPr>
          <p:cNvPr id="45" name="CustomShape 4"/>
          <p:cNvSpPr/>
          <p:nvPr/>
        </p:nvSpPr>
        <p:spPr>
          <a:xfrm>
            <a:off x="6104160" y="662040"/>
            <a:ext cx="20896920" cy="3710520"/>
          </a:xfrm>
          <a:prstGeom prst="rect">
            <a:avLst/>
          </a:prstGeom>
          <a:noFill/>
          <a:ln>
            <a:noFill/>
          </a:ln>
        </p:spPr>
        <p:style>
          <a:lnRef idx="0"/>
          <a:fillRef idx="0"/>
          <a:effectRef idx="0"/>
          <a:fontRef idx="minor"/>
        </p:style>
        <p:txBody>
          <a:bodyPr lIns="0" rIns="0" tIns="0" bIns="0"/>
          <a:p>
            <a:pPr algn="ctr">
              <a:lnSpc>
                <a:spcPct val="90000"/>
              </a:lnSpc>
            </a:pPr>
            <a:r>
              <a:rPr b="0" lang="en-IN" sz="8700" spc="-1" strike="noStrike" cap="small">
                <a:solidFill>
                  <a:srgbClr val="000000"/>
                </a:solidFill>
                <a:uFill>
                  <a:solidFill>
                    <a:srgbClr val="ffffff"/>
                  </a:solidFill>
                </a:uFill>
                <a:latin typeface="Times New Roman"/>
              </a:rPr>
              <a:t>Reducing downtime on public bus system using gps and machine learning</a:t>
            </a:r>
            <a:endParaRPr b="0" lang="en-IN" sz="1800" spc="-1" strike="noStrike">
              <a:solidFill>
                <a:srgbClr val="000000"/>
              </a:solidFill>
              <a:uFill>
                <a:solidFill>
                  <a:srgbClr val="ffffff"/>
                </a:solidFill>
              </a:uFill>
              <a:latin typeface="Arial"/>
            </a:endParaRPr>
          </a:p>
        </p:txBody>
      </p:sp>
      <p:sp>
        <p:nvSpPr>
          <p:cNvPr id="46" name="CustomShape 5"/>
          <p:cNvSpPr/>
          <p:nvPr/>
        </p:nvSpPr>
        <p:spPr>
          <a:xfrm>
            <a:off x="1036800" y="4538160"/>
            <a:ext cx="30346200" cy="1293840"/>
          </a:xfrm>
          <a:prstGeom prst="rect">
            <a:avLst/>
          </a:prstGeom>
          <a:noFill/>
          <a:ln>
            <a:noFill/>
          </a:ln>
        </p:spPr>
        <p:style>
          <a:lnRef idx="0"/>
          <a:fillRef idx="0"/>
          <a:effectRef idx="0"/>
          <a:fontRef idx="minor"/>
        </p:style>
        <p:txBody>
          <a:bodyPr lIns="163800" rIns="163800" tIns="82080" bIns="82080"/>
          <a:p>
            <a:pPr algn="ctr">
              <a:lnSpc>
                <a:spcPct val="90000"/>
              </a:lnSpc>
            </a:pPr>
            <a:r>
              <a:rPr b="1" lang="en-IN" sz="3100" spc="-1" strike="noStrike">
                <a:solidFill>
                  <a:srgbClr val="000000"/>
                </a:solidFill>
                <a:uFill>
                  <a:solidFill>
                    <a:srgbClr val="ffffff"/>
                  </a:solidFill>
                </a:uFill>
                <a:latin typeface="Times New Roman"/>
              </a:rPr>
              <a:t>Abhishek Singh(EEE), Mohit Singh(CSE)</a:t>
            </a:r>
            <a:endParaRPr b="0" lang="en-IN" sz="1800" spc="-1" strike="noStrike">
              <a:solidFill>
                <a:srgbClr val="000000"/>
              </a:solidFill>
              <a:uFill>
                <a:solidFill>
                  <a:srgbClr val="ffffff"/>
                </a:solidFill>
              </a:uFill>
              <a:latin typeface="Arial"/>
            </a:endParaRPr>
          </a:p>
          <a:p>
            <a:pPr algn="ctr">
              <a:lnSpc>
                <a:spcPct val="90000"/>
              </a:lnSpc>
            </a:pPr>
            <a:r>
              <a:rPr b="1" lang="en-IN" sz="4800" spc="-1" strike="noStrike">
                <a:solidFill>
                  <a:srgbClr val="000000"/>
                </a:solidFill>
                <a:uFill>
                  <a:solidFill>
                    <a:srgbClr val="ffffff"/>
                  </a:solidFill>
                </a:uFill>
                <a:latin typeface="Times New Roman"/>
              </a:rPr>
              <a:t>   </a:t>
            </a:r>
            <a:endParaRPr b="0" lang="en-IN" sz="1800" spc="-1" strike="noStrike">
              <a:solidFill>
                <a:srgbClr val="000000"/>
              </a:solidFill>
              <a:uFill>
                <a:solidFill>
                  <a:srgbClr val="ffffff"/>
                </a:solidFill>
              </a:uFill>
              <a:latin typeface="Arial"/>
            </a:endParaRPr>
          </a:p>
        </p:txBody>
      </p:sp>
      <p:sp>
        <p:nvSpPr>
          <p:cNvPr id="47" name="CustomShape 6"/>
          <p:cNvSpPr/>
          <p:nvPr/>
        </p:nvSpPr>
        <p:spPr>
          <a:xfrm>
            <a:off x="581040" y="5675040"/>
            <a:ext cx="15579360" cy="1059480"/>
          </a:xfrm>
          <a:prstGeom prst="roundRect">
            <a:avLst>
              <a:gd name="adj" fmla="val 16667"/>
            </a:avLst>
          </a:prstGeom>
          <a:solidFill>
            <a:srgbClr val="ff6600"/>
          </a:solidFill>
          <a:ln w="76320">
            <a:solidFill>
              <a:srgbClr val="002060"/>
            </a:solidFill>
            <a:round/>
          </a:ln>
        </p:spPr>
        <p:style>
          <a:lnRef idx="0"/>
          <a:fillRef idx="0"/>
          <a:effectRef idx="0"/>
          <a:fontRef idx="minor"/>
        </p:style>
        <p:txBody>
          <a:bodyPr lIns="82080" rIns="82080" tIns="82080" bIns="82080" anchor="ctr"/>
          <a:p>
            <a:pPr algn="ctr">
              <a:lnSpc>
                <a:spcPct val="100000"/>
              </a:lnSpc>
            </a:pPr>
            <a:r>
              <a:rPr b="1" lang="en-IN" sz="5200" spc="-1" strike="noStrike" cap="small">
                <a:solidFill>
                  <a:srgbClr val="ffffff"/>
                </a:solidFill>
                <a:uFill>
                  <a:solidFill>
                    <a:srgbClr val="ffffff"/>
                  </a:solidFill>
                </a:uFill>
                <a:latin typeface="Times New Roman"/>
              </a:rPr>
              <a:t>Abstract</a:t>
            </a:r>
            <a:endParaRPr b="0" lang="en-IN" sz="1800" spc="-1" strike="noStrike">
              <a:solidFill>
                <a:srgbClr val="000000"/>
              </a:solidFill>
              <a:uFill>
                <a:solidFill>
                  <a:srgbClr val="ffffff"/>
                </a:solidFill>
              </a:uFill>
              <a:latin typeface="Arial"/>
            </a:endParaRPr>
          </a:p>
        </p:txBody>
      </p:sp>
      <p:sp>
        <p:nvSpPr>
          <p:cNvPr id="48" name="CustomShape 7"/>
          <p:cNvSpPr/>
          <p:nvPr/>
        </p:nvSpPr>
        <p:spPr>
          <a:xfrm>
            <a:off x="1355760" y="32072040"/>
            <a:ext cx="14968080" cy="1059480"/>
          </a:xfrm>
          <a:prstGeom prst="roundRect">
            <a:avLst>
              <a:gd name="adj" fmla="val 16667"/>
            </a:avLst>
          </a:prstGeom>
          <a:solidFill>
            <a:srgbClr val="ff6600"/>
          </a:solidFill>
          <a:ln w="76320">
            <a:solidFill>
              <a:srgbClr val="002060"/>
            </a:solidFill>
            <a:round/>
          </a:ln>
        </p:spPr>
        <p:style>
          <a:lnRef idx="0"/>
          <a:fillRef idx="0"/>
          <a:effectRef idx="0"/>
          <a:fontRef idx="minor"/>
        </p:style>
        <p:txBody>
          <a:bodyPr lIns="82080" rIns="82080" tIns="82080" bIns="82080" anchor="ctr"/>
          <a:p>
            <a:pPr algn="ctr">
              <a:lnSpc>
                <a:spcPct val="100000"/>
              </a:lnSpc>
            </a:pPr>
            <a:r>
              <a:rPr b="1" lang="en-IN" sz="5200" spc="-1" strike="noStrike" cap="small">
                <a:solidFill>
                  <a:srgbClr val="ffffff"/>
                </a:solidFill>
                <a:uFill>
                  <a:solidFill>
                    <a:srgbClr val="ffffff"/>
                  </a:solidFill>
                </a:uFill>
                <a:latin typeface="Times New Roman"/>
              </a:rPr>
              <a:t>Underlying Principle</a:t>
            </a:r>
            <a:endParaRPr b="0" lang="en-IN" sz="1800" spc="-1" strike="noStrike">
              <a:solidFill>
                <a:srgbClr val="000000"/>
              </a:solidFill>
              <a:uFill>
                <a:solidFill>
                  <a:srgbClr val="ffffff"/>
                </a:solidFill>
              </a:uFill>
              <a:latin typeface="Arial"/>
            </a:endParaRPr>
          </a:p>
        </p:txBody>
      </p:sp>
      <p:sp>
        <p:nvSpPr>
          <p:cNvPr id="49" name="CustomShape 8"/>
          <p:cNvSpPr/>
          <p:nvPr/>
        </p:nvSpPr>
        <p:spPr>
          <a:xfrm>
            <a:off x="16745040" y="35473680"/>
            <a:ext cx="15469920" cy="1059480"/>
          </a:xfrm>
          <a:prstGeom prst="roundRect">
            <a:avLst>
              <a:gd name="adj" fmla="val 16667"/>
            </a:avLst>
          </a:prstGeom>
          <a:solidFill>
            <a:srgbClr val="ff6600"/>
          </a:solidFill>
          <a:ln w="76320">
            <a:solidFill>
              <a:srgbClr val="002060"/>
            </a:solidFill>
            <a:round/>
          </a:ln>
        </p:spPr>
        <p:style>
          <a:lnRef idx="0"/>
          <a:fillRef idx="0"/>
          <a:effectRef idx="0"/>
          <a:fontRef idx="minor"/>
        </p:style>
        <p:txBody>
          <a:bodyPr lIns="82080" rIns="82080" tIns="82080" bIns="82080" anchor="ctr"/>
          <a:p>
            <a:pPr algn="ctr">
              <a:lnSpc>
                <a:spcPct val="100000"/>
              </a:lnSpc>
            </a:pPr>
            <a:r>
              <a:rPr b="1" lang="en-IN" sz="5200" spc="-1" strike="noStrike" cap="small">
                <a:solidFill>
                  <a:srgbClr val="ffffff"/>
                </a:solidFill>
                <a:uFill>
                  <a:solidFill>
                    <a:srgbClr val="ffffff"/>
                  </a:solidFill>
                </a:uFill>
                <a:latin typeface="Times New Roman"/>
              </a:rPr>
              <a:t>Conclusion</a:t>
            </a:r>
            <a:endParaRPr b="0" lang="en-IN" sz="1800" spc="-1" strike="noStrike">
              <a:solidFill>
                <a:srgbClr val="000000"/>
              </a:solidFill>
              <a:uFill>
                <a:solidFill>
                  <a:srgbClr val="ffffff"/>
                </a:solidFill>
              </a:uFill>
              <a:latin typeface="Arial"/>
            </a:endParaRPr>
          </a:p>
        </p:txBody>
      </p:sp>
      <p:sp>
        <p:nvSpPr>
          <p:cNvPr id="50" name="CustomShape 9"/>
          <p:cNvSpPr/>
          <p:nvPr/>
        </p:nvSpPr>
        <p:spPr>
          <a:xfrm>
            <a:off x="358920" y="6515280"/>
            <a:ext cx="15965280" cy="5080320"/>
          </a:xfrm>
          <a:prstGeom prst="rect">
            <a:avLst/>
          </a:prstGeom>
          <a:noFill/>
          <a:ln>
            <a:noFill/>
          </a:ln>
        </p:spPr>
        <p:style>
          <a:lnRef idx="0"/>
          <a:fillRef idx="0"/>
          <a:effectRef idx="0"/>
          <a:fontRef idx="minor"/>
        </p:style>
        <p:txBody>
          <a:bodyPr lIns="548640" rIns="548640" tIns="365760" bIns="365760"/>
          <a:p>
            <a:pPr algn="just">
              <a:lnSpc>
                <a:spcPct val="115000"/>
              </a:lnSpc>
            </a:pPr>
            <a:r>
              <a:rPr b="1" lang="en-IN" sz="2800" spc="-1" strike="noStrike">
                <a:solidFill>
                  <a:srgbClr val="000000"/>
                </a:solidFill>
                <a:uFill>
                  <a:solidFill>
                    <a:srgbClr val="ffffff"/>
                  </a:solidFill>
                </a:uFill>
                <a:latin typeface="Times New Roman"/>
              </a:rPr>
              <a:t>The bus transport network of the country faces gridlock on a daily basis, due to this the daily commuter has to faces delays to work and other of his destinations. We have devised a system wherein we use real time tracking  and at a later stage machine learning to provide the user back  his estimated time of arrival at his preferred bus stop and to the desired destination. Every bus in the network gets a unique ID and our device associated with it. Over time after gathering data about routes and delays on the route, we shall be able to train a linear regression model which will be able to pre-empt the outcomes of the input data by virtue of its sampled data. This will be able to provide best possible estimated time of arrival of busses at bus stop and destinations in an hour in advance.</a:t>
            </a:r>
            <a:endParaRPr b="0" lang="en-IN" sz="1800" spc="-1" strike="noStrike">
              <a:solidFill>
                <a:srgbClr val="000000"/>
              </a:solidFill>
              <a:uFill>
                <a:solidFill>
                  <a:srgbClr val="ffffff"/>
                </a:solidFill>
              </a:uFill>
              <a:latin typeface="Arial"/>
            </a:endParaRPr>
          </a:p>
        </p:txBody>
      </p:sp>
      <p:sp>
        <p:nvSpPr>
          <p:cNvPr id="51" name="CustomShape 10"/>
          <p:cNvSpPr/>
          <p:nvPr/>
        </p:nvSpPr>
        <p:spPr>
          <a:xfrm>
            <a:off x="25517520" y="43291080"/>
            <a:ext cx="7400520" cy="599760"/>
          </a:xfrm>
          <a:prstGeom prst="rect">
            <a:avLst/>
          </a:prstGeom>
          <a:solidFill>
            <a:schemeClr val="bg1"/>
          </a:solidFill>
          <a:ln>
            <a:noFill/>
          </a:ln>
        </p:spPr>
        <p:style>
          <a:lnRef idx="0"/>
          <a:fillRef idx="0"/>
          <a:effectRef idx="0"/>
          <a:fontRef idx="minor"/>
        </p:style>
      </p:sp>
      <p:sp>
        <p:nvSpPr>
          <p:cNvPr id="52" name="CustomShape 11"/>
          <p:cNvSpPr/>
          <p:nvPr/>
        </p:nvSpPr>
        <p:spPr>
          <a:xfrm>
            <a:off x="17157600" y="7147080"/>
            <a:ext cx="11306160" cy="5942160"/>
          </a:xfrm>
          <a:prstGeom prst="rect">
            <a:avLst/>
          </a:prstGeom>
          <a:noFill/>
          <a:ln>
            <a:noFill/>
          </a:ln>
        </p:spPr>
        <p:style>
          <a:lnRef idx="0"/>
          <a:fillRef idx="0"/>
          <a:effectRef idx="0"/>
          <a:fontRef idx="minor"/>
        </p:style>
        <p:txBody>
          <a:bodyPr lIns="0" rIns="0" tIns="0" bIns="0"/>
          <a:p>
            <a:pPr marL="571680" indent="-571320" algn="just">
              <a:lnSpc>
                <a:spcPct val="100000"/>
              </a:lnSpc>
            </a:pPr>
            <a:r>
              <a:rPr b="1" lang="en-IN" sz="2800" spc="-1" strike="noStrike">
                <a:solidFill>
                  <a:srgbClr val="000000"/>
                </a:solidFill>
                <a:uFill>
                  <a:solidFill>
                    <a:srgbClr val="ffffff"/>
                  </a:solidFill>
                </a:uFill>
                <a:latin typeface="Times New Roman"/>
              </a:rPr>
              <a:t>Prerequisites:</a:t>
            </a:r>
            <a:endParaRPr b="0" lang="en-IN" sz="18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1" lang="en-IN" sz="2800" spc="-1" strike="noStrike">
                <a:solidFill>
                  <a:srgbClr val="000000"/>
                </a:solidFill>
                <a:uFill>
                  <a:solidFill>
                    <a:srgbClr val="ffffff"/>
                  </a:solidFill>
                </a:uFill>
                <a:latin typeface="Times New Roman"/>
              </a:rPr>
              <a:t>Arduino UNO/Nano/ 10 Pin AVR Microcontroller</a:t>
            </a:r>
            <a:endParaRPr b="0" lang="en-IN" sz="18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1" lang="en-IN" sz="2800" spc="-1" strike="noStrike">
                <a:solidFill>
                  <a:srgbClr val="000000"/>
                </a:solidFill>
                <a:uFill>
                  <a:solidFill>
                    <a:srgbClr val="ffffff"/>
                  </a:solidFill>
                </a:uFill>
                <a:latin typeface="Times New Roman"/>
              </a:rPr>
              <a:t>Neo 6M GPS Tracking Module 9600 baud</a:t>
            </a:r>
            <a:endParaRPr b="0" lang="en-IN" sz="18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1" lang="en-IN" sz="2800" spc="-1" strike="noStrike">
                <a:solidFill>
                  <a:srgbClr val="000000"/>
                </a:solidFill>
                <a:uFill>
                  <a:solidFill>
                    <a:srgbClr val="ffffff"/>
                  </a:solidFill>
                </a:uFill>
                <a:latin typeface="Times New Roman"/>
              </a:rPr>
              <a:t>SIM900 GSM/GPRS Signal Receiver </a:t>
            </a:r>
            <a:endParaRPr b="0" lang="en-IN" sz="18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1" lang="en-IN" sz="2800" spc="-1" strike="noStrike">
                <a:solidFill>
                  <a:srgbClr val="000000"/>
                </a:solidFill>
                <a:uFill>
                  <a:solidFill>
                    <a:srgbClr val="ffffff"/>
                  </a:solidFill>
                </a:uFill>
                <a:latin typeface="Times New Roman"/>
              </a:rPr>
              <a:t>A Server running Ubuntu 14.04 LTS</a:t>
            </a:r>
            <a:endParaRPr b="0" lang="en-IN" sz="18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1" lang="en-IN" sz="2800" spc="-1" strike="noStrike">
                <a:solidFill>
                  <a:srgbClr val="000000"/>
                </a:solidFill>
                <a:uFill>
                  <a:solidFill>
                    <a:srgbClr val="ffffff"/>
                  </a:solidFill>
                </a:uFill>
                <a:latin typeface="Times New Roman"/>
              </a:rPr>
              <a:t>Node.js as backend</a:t>
            </a:r>
            <a:endParaRPr b="0" lang="en-IN" sz="18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1" lang="en-IN" sz="2800" spc="-1" strike="noStrike">
                <a:solidFill>
                  <a:srgbClr val="000000"/>
                </a:solidFill>
                <a:uFill>
                  <a:solidFill>
                    <a:srgbClr val="ffffff"/>
                  </a:solidFill>
                </a:uFill>
                <a:latin typeface="Times New Roman"/>
              </a:rPr>
              <a:t>scikitlearn as ML Framework</a:t>
            </a:r>
            <a:endParaRPr b="0" lang="en-IN" sz="18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1" lang="en-IN" sz="2800" spc="-1" strike="noStrike">
                <a:solidFill>
                  <a:srgbClr val="000000"/>
                </a:solidFill>
                <a:uFill>
                  <a:solidFill>
                    <a:srgbClr val="ffffff"/>
                  </a:solidFill>
                </a:uFill>
                <a:latin typeface="Times New Roman"/>
              </a:rPr>
              <a:t>An Android Smartphone</a:t>
            </a:r>
            <a:endParaRPr b="0" lang="en-IN" sz="18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1" lang="en-IN" sz="2800" spc="-1" strike="noStrike">
                <a:solidFill>
                  <a:srgbClr val="000000"/>
                </a:solidFill>
                <a:uFill>
                  <a:solidFill>
                    <a:srgbClr val="ffffff"/>
                  </a:solidFill>
                </a:uFill>
                <a:latin typeface="Times New Roman"/>
              </a:rPr>
              <a:t>LM series 12V, 9V and 5V voltage regulators.</a:t>
            </a:r>
            <a:endParaRPr b="0" lang="en-IN" sz="18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1" lang="en-IN" sz="2800" spc="-1" strike="noStrike">
                <a:solidFill>
                  <a:srgbClr val="000000"/>
                </a:solidFill>
                <a:uFill>
                  <a:solidFill>
                    <a:srgbClr val="ffffff"/>
                  </a:solidFill>
                </a:uFill>
                <a:latin typeface="Times New Roman"/>
              </a:rPr>
              <a:t>9V Batteries x4</a:t>
            </a:r>
            <a:endParaRPr b="0" lang="en-IN" sz="18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1" lang="en-IN" sz="2800" spc="-1" strike="noStrike">
                <a:solidFill>
                  <a:srgbClr val="000000"/>
                </a:solidFill>
                <a:uFill>
                  <a:solidFill>
                    <a:srgbClr val="ffffff"/>
                  </a:solidFill>
                </a:uFill>
                <a:latin typeface="Times New Roman"/>
              </a:rPr>
              <a:t>Unlocked functional SIM card with GPRS connection</a:t>
            </a:r>
            <a:endParaRPr b="0" lang="en-IN" sz="18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1" lang="en-IN" sz="2800" spc="-1" strike="noStrike">
                <a:solidFill>
                  <a:srgbClr val="000000"/>
                </a:solidFill>
                <a:uFill>
                  <a:solidFill>
                    <a:srgbClr val="ffffff"/>
                  </a:solidFill>
                </a:uFill>
                <a:latin typeface="Times New Roman"/>
              </a:rPr>
              <a:t>Sockets</a:t>
            </a:r>
            <a:endParaRPr b="0" lang="en-IN" sz="18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1" lang="en-IN" sz="2800" spc="-1" strike="noStrike">
                <a:solidFill>
                  <a:srgbClr val="000000"/>
                </a:solidFill>
                <a:uFill>
                  <a:solidFill>
                    <a:srgbClr val="ffffff"/>
                  </a:solidFill>
                </a:uFill>
                <a:latin typeface="Times New Roman"/>
              </a:rPr>
              <a:t>Jumper Cables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
        <p:nvSpPr>
          <p:cNvPr id="53" name="CustomShape 12"/>
          <p:cNvSpPr/>
          <p:nvPr/>
        </p:nvSpPr>
        <p:spPr>
          <a:xfrm>
            <a:off x="0" y="0"/>
            <a:ext cx="32918040" cy="360"/>
          </a:xfrm>
          <a:prstGeom prst="rect">
            <a:avLst/>
          </a:prstGeom>
          <a:noFill/>
          <a:ln>
            <a:noFill/>
          </a:ln>
        </p:spPr>
        <p:style>
          <a:lnRef idx="0"/>
          <a:fillRef idx="0"/>
          <a:effectRef idx="0"/>
          <a:fontRef idx="minor"/>
        </p:style>
      </p:sp>
      <p:sp>
        <p:nvSpPr>
          <p:cNvPr id="54" name="CustomShape 13"/>
          <p:cNvSpPr/>
          <p:nvPr/>
        </p:nvSpPr>
        <p:spPr>
          <a:xfrm>
            <a:off x="0" y="0"/>
            <a:ext cx="32918040" cy="360"/>
          </a:xfrm>
          <a:prstGeom prst="rect">
            <a:avLst/>
          </a:prstGeom>
          <a:noFill/>
          <a:ln>
            <a:noFill/>
          </a:ln>
        </p:spPr>
        <p:style>
          <a:lnRef idx="0"/>
          <a:fillRef idx="0"/>
          <a:effectRef idx="0"/>
          <a:fontRef idx="minor"/>
        </p:style>
      </p:sp>
      <p:sp>
        <p:nvSpPr>
          <p:cNvPr id="55" name="CustomShape 14"/>
          <p:cNvSpPr/>
          <p:nvPr/>
        </p:nvSpPr>
        <p:spPr>
          <a:xfrm>
            <a:off x="493560" y="11768760"/>
            <a:ext cx="15582600" cy="1059480"/>
          </a:xfrm>
          <a:prstGeom prst="roundRect">
            <a:avLst>
              <a:gd name="adj" fmla="val 16667"/>
            </a:avLst>
          </a:prstGeom>
          <a:solidFill>
            <a:srgbClr val="ff6600"/>
          </a:solidFill>
          <a:ln w="76320">
            <a:solidFill>
              <a:srgbClr val="002060"/>
            </a:solidFill>
            <a:round/>
          </a:ln>
        </p:spPr>
        <p:style>
          <a:lnRef idx="0"/>
          <a:fillRef idx="0"/>
          <a:effectRef idx="0"/>
          <a:fontRef idx="minor"/>
        </p:style>
        <p:txBody>
          <a:bodyPr lIns="82080" rIns="82080" tIns="82080" bIns="82080" anchor="ctr"/>
          <a:p>
            <a:pPr algn="ctr">
              <a:lnSpc>
                <a:spcPct val="100000"/>
              </a:lnSpc>
            </a:pPr>
            <a:r>
              <a:rPr b="1" lang="en-IN" sz="5200" spc="-1" strike="noStrike" cap="small">
                <a:solidFill>
                  <a:srgbClr val="ffffff"/>
                </a:solidFill>
                <a:uFill>
                  <a:solidFill>
                    <a:srgbClr val="ffffff"/>
                  </a:solidFill>
                </a:uFill>
                <a:latin typeface="Times New Roman"/>
              </a:rPr>
              <a:t>Introduction</a:t>
            </a:r>
            <a:endParaRPr b="0" lang="en-IN" sz="1800" spc="-1" strike="noStrike">
              <a:solidFill>
                <a:srgbClr val="000000"/>
              </a:solidFill>
              <a:uFill>
                <a:solidFill>
                  <a:srgbClr val="ffffff"/>
                </a:solidFill>
              </a:uFill>
              <a:latin typeface="Arial"/>
            </a:endParaRPr>
          </a:p>
        </p:txBody>
      </p:sp>
      <p:sp>
        <p:nvSpPr>
          <p:cNvPr id="56" name="CustomShape 15"/>
          <p:cNvSpPr/>
          <p:nvPr/>
        </p:nvSpPr>
        <p:spPr>
          <a:xfrm>
            <a:off x="16841880" y="5684400"/>
            <a:ext cx="15577920" cy="1059480"/>
          </a:xfrm>
          <a:prstGeom prst="roundRect">
            <a:avLst>
              <a:gd name="adj" fmla="val 16667"/>
            </a:avLst>
          </a:prstGeom>
          <a:solidFill>
            <a:srgbClr val="ff6600"/>
          </a:solidFill>
          <a:ln w="76320">
            <a:solidFill>
              <a:srgbClr val="002060"/>
            </a:solidFill>
            <a:round/>
          </a:ln>
        </p:spPr>
        <p:style>
          <a:lnRef idx="0"/>
          <a:fillRef idx="0"/>
          <a:effectRef idx="0"/>
          <a:fontRef idx="minor"/>
        </p:style>
        <p:txBody>
          <a:bodyPr lIns="82080" rIns="82080" tIns="82080" bIns="82080" anchor="ctr"/>
          <a:p>
            <a:pPr algn="ctr">
              <a:lnSpc>
                <a:spcPct val="100000"/>
              </a:lnSpc>
            </a:pPr>
            <a:r>
              <a:rPr b="1" lang="en-IN" sz="5200" spc="-1" strike="noStrike" cap="small">
                <a:solidFill>
                  <a:srgbClr val="ffffff"/>
                </a:solidFill>
                <a:uFill>
                  <a:solidFill>
                    <a:srgbClr val="ffffff"/>
                  </a:solidFill>
                </a:uFill>
                <a:latin typeface="Times New Roman"/>
              </a:rPr>
              <a:t>Construction/Algorithm</a:t>
            </a:r>
            <a:endParaRPr b="0" lang="en-IN" sz="1800" spc="-1" strike="noStrike">
              <a:solidFill>
                <a:srgbClr val="000000"/>
              </a:solidFill>
              <a:uFill>
                <a:solidFill>
                  <a:srgbClr val="ffffff"/>
                </a:solidFill>
              </a:uFill>
              <a:latin typeface="Arial"/>
            </a:endParaRPr>
          </a:p>
        </p:txBody>
      </p:sp>
      <p:sp>
        <p:nvSpPr>
          <p:cNvPr id="57" name="CustomShape 16"/>
          <p:cNvSpPr/>
          <p:nvPr/>
        </p:nvSpPr>
        <p:spPr>
          <a:xfrm>
            <a:off x="16894080" y="24180480"/>
            <a:ext cx="15604920" cy="1059480"/>
          </a:xfrm>
          <a:prstGeom prst="roundRect">
            <a:avLst>
              <a:gd name="adj" fmla="val 16667"/>
            </a:avLst>
          </a:prstGeom>
          <a:solidFill>
            <a:srgbClr val="ff6600"/>
          </a:solidFill>
          <a:ln w="76320">
            <a:solidFill>
              <a:srgbClr val="002060"/>
            </a:solidFill>
            <a:round/>
          </a:ln>
        </p:spPr>
        <p:style>
          <a:lnRef idx="0"/>
          <a:fillRef idx="0"/>
          <a:effectRef idx="0"/>
          <a:fontRef idx="minor"/>
        </p:style>
        <p:txBody>
          <a:bodyPr lIns="82080" rIns="82080" tIns="82080" bIns="82080" anchor="ctr"/>
          <a:p>
            <a:pPr algn="ctr">
              <a:lnSpc>
                <a:spcPct val="100000"/>
              </a:lnSpc>
            </a:pPr>
            <a:r>
              <a:rPr b="1" lang="en-IN" sz="5200" spc="-1" strike="noStrike" cap="small">
                <a:solidFill>
                  <a:srgbClr val="ffffff"/>
                </a:solidFill>
                <a:uFill>
                  <a:solidFill>
                    <a:srgbClr val="ffffff"/>
                  </a:solidFill>
                </a:uFill>
                <a:latin typeface="Times New Roman"/>
              </a:rPr>
              <a:t>Results/Application</a:t>
            </a:r>
            <a:endParaRPr b="0" lang="en-IN" sz="1800" spc="-1" strike="noStrike">
              <a:solidFill>
                <a:srgbClr val="000000"/>
              </a:solidFill>
              <a:uFill>
                <a:solidFill>
                  <a:srgbClr val="ffffff"/>
                </a:solidFill>
              </a:uFill>
              <a:latin typeface="Arial"/>
            </a:endParaRPr>
          </a:p>
        </p:txBody>
      </p:sp>
      <p:sp>
        <p:nvSpPr>
          <p:cNvPr id="58" name="CustomShape 17"/>
          <p:cNvSpPr/>
          <p:nvPr/>
        </p:nvSpPr>
        <p:spPr>
          <a:xfrm>
            <a:off x="493560" y="11992320"/>
            <a:ext cx="15965280" cy="4100400"/>
          </a:xfrm>
          <a:prstGeom prst="rect">
            <a:avLst/>
          </a:prstGeom>
          <a:noFill/>
          <a:ln>
            <a:noFill/>
          </a:ln>
        </p:spPr>
        <p:style>
          <a:lnRef idx="0"/>
          <a:fillRef idx="0"/>
          <a:effectRef idx="0"/>
          <a:fontRef idx="minor"/>
        </p:style>
        <p:txBody>
          <a:bodyPr lIns="548640" rIns="548640" tIns="365760" bIns="365760"/>
          <a:p>
            <a:pPr algn="just">
              <a:lnSpc>
                <a:spcPct val="115000"/>
              </a:lnSpc>
            </a:pPr>
            <a:endParaRPr b="0" lang="en-IN" sz="1800" spc="-1" strike="noStrike">
              <a:solidFill>
                <a:srgbClr val="000000"/>
              </a:solidFill>
              <a:uFill>
                <a:solidFill>
                  <a:srgbClr val="ffffff"/>
                </a:solidFill>
              </a:uFill>
              <a:latin typeface="Arial"/>
            </a:endParaRPr>
          </a:p>
          <a:p>
            <a:pPr algn="just">
              <a:lnSpc>
                <a:spcPct val="115000"/>
              </a:lnSpc>
            </a:pPr>
            <a:endParaRPr b="0" lang="en-IN" sz="1800" spc="-1" strike="noStrike">
              <a:solidFill>
                <a:srgbClr val="000000"/>
              </a:solidFill>
              <a:uFill>
                <a:solidFill>
                  <a:srgbClr val="ffffff"/>
                </a:solidFill>
              </a:uFill>
              <a:latin typeface="Arial"/>
            </a:endParaRPr>
          </a:p>
          <a:p>
            <a:pPr algn="just">
              <a:lnSpc>
                <a:spcPct val="115000"/>
              </a:lnSpc>
            </a:pPr>
            <a:r>
              <a:rPr b="1" lang="en-IN" sz="2800" spc="-1" strike="noStrike">
                <a:solidFill>
                  <a:srgbClr val="000000"/>
                </a:solidFill>
                <a:uFill>
                  <a:solidFill>
                    <a:srgbClr val="ffffff"/>
                  </a:solidFill>
                </a:uFill>
                <a:latin typeface="Times New Roman"/>
              </a:rPr>
              <a:t>We aim to use real time geo-location data of an entire bus network. The user of the service will be equipped with a smartphone app  which will be able to pull data from a central server. The user will set a specific location as his destination or preferred bus stop. The app would then show him the buses nearest to this location along with the estimated time of arrival of all of the relevant buses on his route.</a:t>
            </a:r>
            <a:endParaRPr b="0" lang="en-IN" sz="1800" spc="-1" strike="noStrike">
              <a:solidFill>
                <a:srgbClr val="000000"/>
              </a:solidFill>
              <a:uFill>
                <a:solidFill>
                  <a:srgbClr val="ffffff"/>
                </a:solidFill>
              </a:uFill>
              <a:latin typeface="Arial"/>
            </a:endParaRPr>
          </a:p>
        </p:txBody>
      </p:sp>
      <p:sp>
        <p:nvSpPr>
          <p:cNvPr id="59" name="CustomShape 18"/>
          <p:cNvSpPr/>
          <p:nvPr/>
        </p:nvSpPr>
        <p:spPr>
          <a:xfrm>
            <a:off x="10314360" y="16082640"/>
            <a:ext cx="5743800" cy="8788680"/>
          </a:xfrm>
          <a:prstGeom prst="rect">
            <a:avLst/>
          </a:prstGeom>
          <a:noFill/>
          <a:ln>
            <a:noFill/>
          </a:ln>
        </p:spPr>
        <p:style>
          <a:lnRef idx="0"/>
          <a:fillRef idx="0"/>
          <a:effectRef idx="0"/>
          <a:fontRef idx="minor"/>
        </p:style>
        <p:txBody>
          <a:bodyPr lIns="90000" rIns="90000" tIns="45000" bIns="45000"/>
          <a:p>
            <a:pPr algn="just">
              <a:lnSpc>
                <a:spcPct val="115000"/>
              </a:lnSpc>
            </a:pPr>
            <a:r>
              <a:rPr b="1" lang="en-IN" sz="2800" spc="-1" strike="noStrike">
                <a:solidFill>
                  <a:srgbClr val="000000"/>
                </a:solidFill>
                <a:uFill>
                  <a:solidFill>
                    <a:srgbClr val="ffffff"/>
                  </a:solidFill>
                </a:uFill>
                <a:latin typeface="Times New Roman"/>
              </a:rPr>
              <a:t>The proposed system shall work in two phases. In the first phase the bus location data will be collected on each operating route throughout the operating hours of the service recording congestion and buffer zones. The GPS data is sent to the arduino in NEMA0183 format. This latitude and longitude data along with the time stamp and bus id will be sent to the server via the GPRS connection provided by the GSM module. The server will compute the speed of the busses by calculating the distance travelled by the bus in the time differences of two successive timestamps.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
        <p:nvSpPr>
          <p:cNvPr id="60" name="CustomShape 19"/>
          <p:cNvSpPr/>
          <p:nvPr/>
        </p:nvSpPr>
        <p:spPr>
          <a:xfrm>
            <a:off x="17910000" y="25809480"/>
            <a:ext cx="13946040" cy="179676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000000"/>
              </a:buClr>
              <a:buFont typeface="Arial"/>
              <a:buChar char="•"/>
            </a:pPr>
            <a:r>
              <a:rPr b="1" lang="en-IN" sz="2800" spc="-1" strike="noStrike">
                <a:solidFill>
                  <a:srgbClr val="000000"/>
                </a:solidFill>
                <a:uFill>
                  <a:solidFill>
                    <a:srgbClr val="ffffff"/>
                  </a:solidFill>
                </a:uFill>
                <a:latin typeface="Times New Roman"/>
              </a:rPr>
              <a:t>Shows the user the ETA to his destination and the system improves over time using machine learning.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61" name="CustomShape 20"/>
          <p:cNvSpPr/>
          <p:nvPr/>
        </p:nvSpPr>
        <p:spPr>
          <a:xfrm>
            <a:off x="16745040" y="39629880"/>
            <a:ext cx="15469920" cy="1059480"/>
          </a:xfrm>
          <a:prstGeom prst="roundRect">
            <a:avLst>
              <a:gd name="adj" fmla="val 16667"/>
            </a:avLst>
          </a:prstGeom>
          <a:solidFill>
            <a:srgbClr val="ff6600"/>
          </a:solidFill>
          <a:ln w="76320">
            <a:solidFill>
              <a:srgbClr val="002060"/>
            </a:solidFill>
            <a:round/>
          </a:ln>
        </p:spPr>
        <p:style>
          <a:lnRef idx="0"/>
          <a:fillRef idx="0"/>
          <a:effectRef idx="0"/>
          <a:fontRef idx="minor"/>
        </p:style>
        <p:txBody>
          <a:bodyPr lIns="82080" rIns="82080" tIns="82080" bIns="82080" anchor="ctr"/>
          <a:p>
            <a:pPr algn="ctr">
              <a:lnSpc>
                <a:spcPct val="100000"/>
              </a:lnSpc>
            </a:pPr>
            <a:r>
              <a:rPr b="1" lang="en-IN" sz="5200" spc="-1" strike="noStrike" cap="small">
                <a:solidFill>
                  <a:srgbClr val="ffffff"/>
                </a:solidFill>
                <a:uFill>
                  <a:solidFill>
                    <a:srgbClr val="ffffff"/>
                  </a:solidFill>
                </a:uFill>
                <a:latin typeface="Times New Roman"/>
              </a:rPr>
              <a:t>References</a:t>
            </a:r>
            <a:endParaRPr b="0" lang="en-IN" sz="1800" spc="-1" strike="noStrike">
              <a:solidFill>
                <a:srgbClr val="000000"/>
              </a:solidFill>
              <a:uFill>
                <a:solidFill>
                  <a:srgbClr val="ffffff"/>
                </a:solidFill>
              </a:uFill>
              <a:latin typeface="Arial"/>
            </a:endParaRPr>
          </a:p>
        </p:txBody>
      </p:sp>
      <p:sp>
        <p:nvSpPr>
          <p:cNvPr id="62" name="CustomShape 21"/>
          <p:cNvSpPr/>
          <p:nvPr/>
        </p:nvSpPr>
        <p:spPr>
          <a:xfrm>
            <a:off x="16552800" y="41227200"/>
            <a:ext cx="15879240" cy="2933640"/>
          </a:xfrm>
          <a:prstGeom prst="rect">
            <a:avLst/>
          </a:prstGeom>
          <a:noFill/>
          <a:ln>
            <a:noFill/>
          </a:ln>
        </p:spPr>
        <p:style>
          <a:lnRef idx="0"/>
          <a:fillRef idx="0"/>
          <a:effectRef idx="0"/>
          <a:fontRef idx="minor"/>
        </p:style>
        <p:txBody>
          <a:bodyPr lIns="90000" rIns="90000" tIns="45000" bIns="45000"/>
          <a:p>
            <a:pPr marL="457200" indent="-456840" algn="just">
              <a:lnSpc>
                <a:spcPct val="115000"/>
              </a:lnSpc>
              <a:buClr>
                <a:srgbClr val="000000"/>
              </a:buClr>
              <a:buFont typeface="Arial"/>
              <a:buChar char="•"/>
            </a:pPr>
            <a:r>
              <a:rPr b="1" lang="en-IN" sz="2800" spc="-1" strike="noStrike" u="sng">
                <a:solidFill>
                  <a:srgbClr val="009999"/>
                </a:solidFill>
                <a:uFill>
                  <a:solidFill>
                    <a:srgbClr val="ffffff"/>
                  </a:solidFill>
                </a:uFill>
                <a:latin typeface="Times New Roman"/>
                <a:hlinkClick r:id="rId1"/>
              </a:rPr>
              <a:t>www.arduino.cc</a:t>
            </a:r>
            <a:r>
              <a:rPr b="1" lang="en-IN" sz="2800" spc="-1" strike="noStrike">
                <a:solidFill>
                  <a:srgbClr val="000000"/>
                </a:solidFill>
                <a:uFill>
                  <a:solidFill>
                    <a:srgbClr val="ffffff"/>
                  </a:solidFill>
                </a:uFill>
                <a:latin typeface="Times New Roman"/>
              </a:rPr>
              <a:t> The arduino board reference for power supply and pinout reference.</a:t>
            </a:r>
            <a:endParaRPr b="0" lang="en-IN" sz="1800" spc="-1" strike="noStrike">
              <a:solidFill>
                <a:srgbClr val="000000"/>
              </a:solidFill>
              <a:uFill>
                <a:solidFill>
                  <a:srgbClr val="ffffff"/>
                </a:solidFill>
              </a:uFill>
              <a:latin typeface="Arial"/>
            </a:endParaRPr>
          </a:p>
          <a:p>
            <a:pPr marL="457200" indent="-456840" algn="just">
              <a:lnSpc>
                <a:spcPct val="115000"/>
              </a:lnSpc>
              <a:buClr>
                <a:srgbClr val="000000"/>
              </a:buClr>
              <a:buFont typeface="Arial"/>
              <a:buChar char="•"/>
            </a:pPr>
            <a:r>
              <a:rPr b="1" lang="en-IN" sz="2800" spc="-1" strike="noStrike" u="sng">
                <a:solidFill>
                  <a:srgbClr val="009999"/>
                </a:solidFill>
                <a:uFill>
                  <a:solidFill>
                    <a:srgbClr val="ffffff"/>
                  </a:solidFill>
                </a:uFill>
                <a:latin typeface="Times New Roman"/>
                <a:hlinkClick r:id="rId2"/>
              </a:rPr>
              <a:t>www.simcom.</a:t>
            </a:r>
            <a:r>
              <a:rPr b="1" lang="en-IN" sz="2800" spc="-1" strike="noStrike" u="sng">
                <a:solidFill>
                  <a:srgbClr val="004d4d"/>
                </a:solidFill>
                <a:uFill>
                  <a:solidFill>
                    <a:srgbClr val="ffffff"/>
                  </a:solidFill>
                </a:uFill>
                <a:latin typeface="Times New Roman"/>
                <a:hlinkClick r:id="rId3"/>
              </a:rPr>
              <a:t>eu</a:t>
            </a:r>
            <a:r>
              <a:rPr b="1" lang="en-IN" sz="2800" spc="-1" strike="noStrike" u="sng">
                <a:solidFill>
                  <a:srgbClr val="3c8c93"/>
                </a:solidFill>
                <a:uFill>
                  <a:solidFill>
                    <a:srgbClr val="ffffff"/>
                  </a:solidFill>
                </a:uFill>
                <a:latin typeface="Times New Roman"/>
              </a:rPr>
              <a:t> </a:t>
            </a:r>
            <a:r>
              <a:rPr b="1" lang="en-IN" sz="2800" spc="-1" strike="noStrike">
                <a:solidFill>
                  <a:srgbClr val="000000"/>
                </a:solidFill>
                <a:uFill>
                  <a:solidFill>
                    <a:srgbClr val="ffffff"/>
                  </a:solidFill>
                </a:uFill>
                <a:latin typeface="Times New Roman"/>
              </a:rPr>
              <a:t>The AT-Command manual for use during serial comm. between MCU and module.</a:t>
            </a:r>
            <a:r>
              <a:rPr b="1" lang="en-IN" sz="2800" spc="-1" strike="noStrike">
                <a:solidFill>
                  <a:srgbClr val="3c8c93"/>
                </a:solidFill>
                <a:uFill>
                  <a:solidFill>
                    <a:srgbClr val="ffffff"/>
                  </a:solidFill>
                </a:uFill>
                <a:latin typeface="Times New Roman"/>
              </a:rPr>
              <a:t> </a:t>
            </a:r>
            <a:r>
              <a:rPr b="1" lang="en-IN" sz="2800" spc="-1" strike="noStrike" u="sng">
                <a:solidFill>
                  <a:srgbClr val="004d4d"/>
                </a:solidFill>
                <a:uFill>
                  <a:solidFill>
                    <a:srgbClr val="ffffff"/>
                  </a:solidFill>
                </a:uFill>
                <a:latin typeface="Times New Roman"/>
                <a:hlinkClick r:id="rId4"/>
              </a:rPr>
              <a:t>http://arduiniana.org/libraries/tinygpsplus/</a:t>
            </a:r>
            <a:r>
              <a:rPr b="1" lang="en-IN" sz="2800" spc="-1" strike="noStrike">
                <a:solidFill>
                  <a:srgbClr val="3c8c93"/>
                </a:solidFill>
                <a:uFill>
                  <a:solidFill>
                    <a:srgbClr val="ffffff"/>
                  </a:solidFill>
                </a:uFill>
                <a:latin typeface="Times New Roman"/>
              </a:rPr>
              <a:t> </a:t>
            </a:r>
            <a:r>
              <a:rPr b="1" lang="en-IN" sz="2800" spc="-1" strike="noStrike">
                <a:solidFill>
                  <a:srgbClr val="000000"/>
                </a:solidFill>
                <a:uFill>
                  <a:solidFill>
                    <a:srgbClr val="ffffff"/>
                  </a:solidFill>
                </a:uFill>
                <a:latin typeface="Times New Roman"/>
              </a:rPr>
              <a:t>Library used to use Neo6M GPS module.</a:t>
            </a:r>
            <a:endParaRPr b="0" lang="en-IN" sz="1800" spc="-1" strike="noStrike">
              <a:solidFill>
                <a:srgbClr val="000000"/>
              </a:solidFill>
              <a:uFill>
                <a:solidFill>
                  <a:srgbClr val="ffffff"/>
                </a:solidFill>
              </a:uFill>
              <a:latin typeface="Arial"/>
            </a:endParaRPr>
          </a:p>
          <a:p>
            <a:pPr marL="457200" indent="-456840" algn="just">
              <a:lnSpc>
                <a:spcPct val="115000"/>
              </a:lnSpc>
              <a:buClr>
                <a:srgbClr val="3c8c93"/>
              </a:buClr>
              <a:buFont typeface="Arial"/>
              <a:buChar char="•"/>
            </a:pPr>
            <a:r>
              <a:rPr b="1" lang="en-IN" sz="2800" spc="-1" strike="noStrike" u="sng">
                <a:solidFill>
                  <a:srgbClr val="004d4d"/>
                </a:solidFill>
                <a:uFill>
                  <a:solidFill>
                    <a:srgbClr val="ffffff"/>
                  </a:solidFill>
                </a:uFill>
                <a:latin typeface="Times New Roman"/>
                <a:hlinkClick r:id="rId5"/>
              </a:rPr>
              <a:t>http://aprs.gids.nl/nmea/</a:t>
            </a:r>
            <a:r>
              <a:rPr b="1" lang="en-IN" sz="2800" spc="-1" strike="noStrike" u="sng">
                <a:solidFill>
                  <a:srgbClr val="3c8c93"/>
                </a:solidFill>
                <a:uFill>
                  <a:solidFill>
                    <a:srgbClr val="ffffff"/>
                  </a:solidFill>
                </a:uFill>
                <a:latin typeface="Times New Roman"/>
              </a:rPr>
              <a:t> </a:t>
            </a:r>
            <a:r>
              <a:rPr b="1" lang="en-IN" sz="2800" spc="-1" strike="noStrike">
                <a:solidFill>
                  <a:srgbClr val="000000"/>
                </a:solidFill>
                <a:uFill>
                  <a:solidFill>
                    <a:srgbClr val="ffffff"/>
                  </a:solidFill>
                </a:uFill>
                <a:latin typeface="Times New Roman"/>
              </a:rPr>
              <a:t>The specification for the NEMA0183 format.</a:t>
            </a:r>
            <a:endParaRPr b="0" lang="en-IN" sz="1800" spc="-1" strike="noStrike">
              <a:solidFill>
                <a:srgbClr val="000000"/>
              </a:solidFill>
              <a:uFill>
                <a:solidFill>
                  <a:srgbClr val="ffffff"/>
                </a:solidFill>
              </a:uFill>
              <a:latin typeface="Arial"/>
            </a:endParaRPr>
          </a:p>
          <a:p>
            <a:pPr marL="457200" indent="-456840" algn="just">
              <a:lnSpc>
                <a:spcPct val="115000"/>
              </a:lnSpc>
              <a:buClr>
                <a:srgbClr val="000000"/>
              </a:buClr>
              <a:buFont typeface="Arial"/>
              <a:buChar char="•"/>
            </a:pPr>
            <a:r>
              <a:rPr b="1" lang="en-IN" sz="2800" spc="-1" strike="noStrike" u="sng">
                <a:solidFill>
                  <a:srgbClr val="009999"/>
                </a:solidFill>
                <a:uFill>
                  <a:solidFill>
                    <a:srgbClr val="ffffff"/>
                  </a:solidFill>
                </a:uFill>
                <a:latin typeface="Times New Roman"/>
                <a:hlinkClick r:id="rId6"/>
              </a:rPr>
              <a:t>http://developer.android.com</a:t>
            </a:r>
            <a:r>
              <a:rPr b="1" lang="en-IN" sz="2800" spc="-1" strike="noStrike">
                <a:solidFill>
                  <a:srgbClr val="000000"/>
                </a:solidFill>
                <a:uFill>
                  <a:solidFill>
                    <a:srgbClr val="ffffff"/>
                  </a:solidFill>
                </a:uFill>
                <a:latin typeface="Times New Roman"/>
              </a:rPr>
              <a:t> API reference for programming android apps. </a:t>
            </a:r>
            <a:endParaRPr b="0" lang="en-IN" sz="1800" spc="-1" strike="noStrike">
              <a:solidFill>
                <a:srgbClr val="000000"/>
              </a:solidFill>
              <a:uFill>
                <a:solidFill>
                  <a:srgbClr val="ffffff"/>
                </a:solidFill>
              </a:uFill>
              <a:latin typeface="Arial"/>
            </a:endParaRPr>
          </a:p>
          <a:p>
            <a:pPr algn="just">
              <a:lnSpc>
                <a:spcPct val="115000"/>
              </a:lnSpc>
            </a:pPr>
            <a:endParaRPr b="0" lang="en-IN" sz="1800" spc="-1" strike="noStrike">
              <a:solidFill>
                <a:srgbClr val="000000"/>
              </a:solidFill>
              <a:uFill>
                <a:solidFill>
                  <a:srgbClr val="ffffff"/>
                </a:solidFill>
              </a:uFill>
              <a:latin typeface="Arial"/>
            </a:endParaRPr>
          </a:p>
        </p:txBody>
      </p:sp>
      <p:sp>
        <p:nvSpPr>
          <p:cNvPr id="63" name="CustomShape 22"/>
          <p:cNvSpPr/>
          <p:nvPr/>
        </p:nvSpPr>
        <p:spPr>
          <a:xfrm>
            <a:off x="25073640" y="630360"/>
            <a:ext cx="7140960" cy="2530080"/>
          </a:xfrm>
          <a:prstGeom prst="rect">
            <a:avLst/>
          </a:prstGeom>
          <a:noFill/>
          <a:ln w="9360">
            <a:noFill/>
          </a:ln>
        </p:spPr>
        <p:style>
          <a:lnRef idx="0"/>
          <a:fillRef idx="0"/>
          <a:effectRef idx="0"/>
          <a:fontRef idx="minor"/>
        </p:style>
      </p:sp>
      <p:sp>
        <p:nvSpPr>
          <p:cNvPr id="64" name="CustomShape 23"/>
          <p:cNvSpPr/>
          <p:nvPr/>
        </p:nvSpPr>
        <p:spPr>
          <a:xfrm>
            <a:off x="27076320" y="1630800"/>
            <a:ext cx="5151240" cy="2681640"/>
          </a:xfrm>
          <a:prstGeom prst="rect">
            <a:avLst/>
          </a:prstGeom>
          <a:noFill/>
          <a:ln w="9360">
            <a:noFill/>
          </a:ln>
        </p:spPr>
        <p:style>
          <a:lnRef idx="0"/>
          <a:fillRef idx="0"/>
          <a:effectRef idx="0"/>
          <a:fontRef idx="minor"/>
        </p:style>
        <p:txBody>
          <a:bodyPr lIns="0" rIns="0" tIns="0" bIns="0"/>
          <a:p>
            <a:pPr algn="ctr">
              <a:lnSpc>
                <a:spcPct val="100000"/>
              </a:lnSpc>
            </a:pPr>
            <a:r>
              <a:rPr b="1" lang="en-IN" sz="8800" spc="-1" strike="noStrike">
                <a:solidFill>
                  <a:srgbClr val="000000"/>
                </a:solidFill>
                <a:uFill>
                  <a:solidFill>
                    <a:srgbClr val="ffffff"/>
                  </a:solidFill>
                </a:uFill>
                <a:latin typeface="Arial"/>
              </a:rPr>
              <a:t>Tula’s Institute</a:t>
            </a:r>
            <a:endParaRPr b="0" lang="en-IN" sz="3000" spc="-1" strike="noStrike">
              <a:solidFill>
                <a:srgbClr val="000000"/>
              </a:solidFill>
              <a:uFill>
                <a:solidFill>
                  <a:srgbClr val="ffffff"/>
                </a:solidFill>
              </a:uFill>
              <a:latin typeface="Arial"/>
            </a:endParaRPr>
          </a:p>
        </p:txBody>
      </p:sp>
      <p:sp>
        <p:nvSpPr>
          <p:cNvPr id="65" name="CustomShape 24"/>
          <p:cNvSpPr/>
          <p:nvPr/>
        </p:nvSpPr>
        <p:spPr>
          <a:xfrm>
            <a:off x="34121520" y="4164120"/>
            <a:ext cx="6400440" cy="5125680"/>
          </a:xfrm>
          <a:prstGeom prst="rect">
            <a:avLst/>
          </a:prstGeom>
          <a:noFill/>
          <a:ln w="9360">
            <a:noFill/>
          </a:ln>
        </p:spPr>
        <p:style>
          <a:lnRef idx="0"/>
          <a:fillRef idx="0"/>
          <a:effectRef idx="0"/>
          <a:fontRef idx="minor"/>
        </p:style>
      </p:sp>
      <p:pic>
        <p:nvPicPr>
          <p:cNvPr id="66" name="Picture 7" descr=""/>
          <p:cNvPicPr/>
          <p:nvPr/>
        </p:nvPicPr>
        <p:blipFill>
          <a:blip r:embed="rId7"/>
          <a:stretch/>
        </p:blipFill>
        <p:spPr>
          <a:xfrm>
            <a:off x="1355760" y="1059120"/>
            <a:ext cx="4380120" cy="3445560"/>
          </a:xfrm>
          <a:prstGeom prst="rect">
            <a:avLst/>
          </a:prstGeom>
          <a:ln>
            <a:noFill/>
          </a:ln>
        </p:spPr>
      </p:pic>
      <p:pic>
        <p:nvPicPr>
          <p:cNvPr id="67" name="Picture 3" descr=""/>
          <p:cNvPicPr/>
          <p:nvPr/>
        </p:nvPicPr>
        <p:blipFill>
          <a:blip r:embed="rId8"/>
          <a:stretch/>
        </p:blipFill>
        <p:spPr>
          <a:xfrm>
            <a:off x="1036800" y="16133400"/>
            <a:ext cx="9277560" cy="9991080"/>
          </a:xfrm>
          <a:prstGeom prst="rect">
            <a:avLst/>
          </a:prstGeom>
          <a:ln>
            <a:noFill/>
          </a:ln>
        </p:spPr>
      </p:pic>
      <p:sp>
        <p:nvSpPr>
          <p:cNvPr id="68" name="CustomShape 25"/>
          <p:cNvSpPr/>
          <p:nvPr/>
        </p:nvSpPr>
        <p:spPr>
          <a:xfrm>
            <a:off x="1355760" y="33682680"/>
            <a:ext cx="15139080" cy="1497600"/>
          </a:xfrm>
          <a:prstGeom prst="rect">
            <a:avLst/>
          </a:prstGeom>
          <a:noFill/>
          <a:ln>
            <a:noFill/>
          </a:ln>
        </p:spPr>
        <p:style>
          <a:lnRef idx="0"/>
          <a:fillRef idx="0"/>
          <a:effectRef idx="0"/>
          <a:fontRef idx="minor"/>
        </p:style>
        <p:txBody>
          <a:bodyPr lIns="90000" rIns="90000" tIns="45000" bIns="45000"/>
          <a:p>
            <a:pPr algn="just">
              <a:lnSpc>
                <a:spcPct val="115000"/>
              </a:lnSpc>
            </a:pPr>
            <a:r>
              <a:rPr b="1" lang="en-IN" sz="2800" spc="-1" strike="noStrike">
                <a:solidFill>
                  <a:srgbClr val="000000"/>
                </a:solidFill>
                <a:uFill>
                  <a:solidFill>
                    <a:srgbClr val="ffffff"/>
                  </a:solidFill>
                </a:uFill>
                <a:latin typeface="Times New Roman"/>
              </a:rPr>
              <a:t>Power: The device will be powered by the internal 12V battery of the vehicle, as the output voltage of the battery will be around 13V voltage regulators have been used. The arduino receives unregulated 12V, GPRS receives regulated 12V and GPS module receives regulated 3.3V.</a:t>
            </a:r>
            <a:endParaRPr b="0" lang="en-IN" sz="1800" spc="-1" strike="noStrike">
              <a:solidFill>
                <a:srgbClr val="000000"/>
              </a:solidFill>
              <a:uFill>
                <a:solidFill>
                  <a:srgbClr val="ffffff"/>
                </a:solidFill>
              </a:uFill>
              <a:latin typeface="Arial"/>
            </a:endParaRPr>
          </a:p>
        </p:txBody>
      </p:sp>
      <p:sp>
        <p:nvSpPr>
          <p:cNvPr id="69" name="CustomShape 26"/>
          <p:cNvSpPr/>
          <p:nvPr/>
        </p:nvSpPr>
        <p:spPr>
          <a:xfrm>
            <a:off x="1355760" y="35312400"/>
            <a:ext cx="15139080" cy="1987920"/>
          </a:xfrm>
          <a:prstGeom prst="rect">
            <a:avLst/>
          </a:prstGeom>
          <a:noFill/>
          <a:ln>
            <a:noFill/>
          </a:ln>
        </p:spPr>
        <p:style>
          <a:lnRef idx="0"/>
          <a:fillRef idx="0"/>
          <a:effectRef idx="0"/>
          <a:fontRef idx="minor"/>
        </p:style>
        <p:txBody>
          <a:bodyPr lIns="90000" rIns="90000" tIns="45000" bIns="45000"/>
          <a:p>
            <a:pPr algn="just">
              <a:lnSpc>
                <a:spcPct val="115000"/>
              </a:lnSpc>
            </a:pPr>
            <a:r>
              <a:rPr b="1" lang="en-IN" sz="2800" spc="-1" strike="noStrike">
                <a:solidFill>
                  <a:srgbClr val="000000"/>
                </a:solidFill>
                <a:uFill>
                  <a:solidFill>
                    <a:srgbClr val="ffffff"/>
                  </a:solidFill>
                </a:uFill>
                <a:latin typeface="Times New Roman"/>
              </a:rPr>
              <a:t>Connections: The MCU communicates with  both the GPS and GPRS modules via asynchronous serial communication with a baud rate of 9600B/S. As we are limited by the number of hardware serial headers, we used the SoftwareSerial library to user digital pins as dedicated serial communications ones. TinyGPS+ library is used for NEMA data formatting.</a:t>
            </a:r>
            <a:endParaRPr b="0" lang="en-IN" sz="1800" spc="-1" strike="noStrike">
              <a:solidFill>
                <a:srgbClr val="000000"/>
              </a:solidFill>
              <a:uFill>
                <a:solidFill>
                  <a:srgbClr val="ffffff"/>
                </a:solidFill>
              </a:uFill>
              <a:latin typeface="Arial"/>
            </a:endParaRPr>
          </a:p>
        </p:txBody>
      </p:sp>
      <p:sp>
        <p:nvSpPr>
          <p:cNvPr id="70" name="CustomShape 27"/>
          <p:cNvSpPr/>
          <p:nvPr/>
        </p:nvSpPr>
        <p:spPr>
          <a:xfrm>
            <a:off x="1319760" y="37468080"/>
            <a:ext cx="15139080" cy="1007280"/>
          </a:xfrm>
          <a:prstGeom prst="rect">
            <a:avLst/>
          </a:prstGeom>
          <a:noFill/>
          <a:ln>
            <a:noFill/>
          </a:ln>
        </p:spPr>
        <p:style>
          <a:lnRef idx="0"/>
          <a:fillRef idx="0"/>
          <a:effectRef idx="0"/>
          <a:fontRef idx="minor"/>
        </p:style>
        <p:txBody>
          <a:bodyPr lIns="90000" rIns="90000" tIns="45000" bIns="45000"/>
          <a:p>
            <a:pPr algn="just">
              <a:lnSpc>
                <a:spcPct val="115000"/>
              </a:lnSpc>
            </a:pPr>
            <a:r>
              <a:rPr b="1" lang="en-IN" sz="2800" spc="-1" strike="noStrike">
                <a:solidFill>
                  <a:srgbClr val="000000"/>
                </a:solidFill>
                <a:uFill>
                  <a:solidFill>
                    <a:srgbClr val="ffffff"/>
                  </a:solidFill>
                </a:uFill>
                <a:latin typeface="Times New Roman"/>
              </a:rPr>
              <a:t>The server will be running Ubuntu 14.04 with node.js as backend. Scikit learn will be used as the machine learning framework of choice.</a:t>
            </a:r>
            <a:endParaRPr b="0" lang="en-IN" sz="1800" spc="-1" strike="noStrike">
              <a:solidFill>
                <a:srgbClr val="000000"/>
              </a:solidFill>
              <a:uFill>
                <a:solidFill>
                  <a:srgbClr val="ffffff"/>
                </a:solidFill>
              </a:uFill>
              <a:latin typeface="Arial"/>
            </a:endParaRPr>
          </a:p>
        </p:txBody>
      </p:sp>
      <p:sp>
        <p:nvSpPr>
          <p:cNvPr id="71" name="CustomShape 28"/>
          <p:cNvSpPr/>
          <p:nvPr/>
        </p:nvSpPr>
        <p:spPr>
          <a:xfrm>
            <a:off x="1355760" y="26044560"/>
            <a:ext cx="6165720" cy="4439520"/>
          </a:xfrm>
          <a:prstGeom prst="rect">
            <a:avLst/>
          </a:prstGeom>
          <a:noFill/>
          <a:ln>
            <a:noFill/>
          </a:ln>
        </p:spPr>
        <p:style>
          <a:lnRef idx="0"/>
          <a:fillRef idx="0"/>
          <a:effectRef idx="0"/>
          <a:fontRef idx="minor"/>
        </p:style>
        <p:txBody>
          <a:bodyPr lIns="90000" rIns="90000" tIns="45000" bIns="45000"/>
          <a:p>
            <a:pPr algn="just">
              <a:lnSpc>
                <a:spcPct val="115000"/>
              </a:lnSpc>
            </a:pPr>
            <a:r>
              <a:rPr b="1" lang="en-IN" sz="2800" spc="-1" strike="noStrike">
                <a:solidFill>
                  <a:srgbClr val="000000"/>
                </a:solidFill>
                <a:uFill>
                  <a:solidFill>
                    <a:srgbClr val="ffffff"/>
                  </a:solidFill>
                </a:uFill>
                <a:latin typeface="Times New Roman"/>
              </a:rPr>
              <a:t>In the second phase of operation the aspect of machine learning comes into play. All the sampled data collected in phase 1 will be used to train a machine learning classifier. This will enable the service to return ETA(s) back to the user with even better accuracy taking into account the current bus geolocation data.</a:t>
            </a:r>
            <a:endParaRPr b="0" lang="en-IN" sz="1800" spc="-1" strike="noStrike">
              <a:solidFill>
                <a:srgbClr val="000000"/>
              </a:solidFill>
              <a:uFill>
                <a:solidFill>
                  <a:srgbClr val="ffffff"/>
                </a:solidFill>
              </a:uFill>
              <a:latin typeface="Arial"/>
            </a:endParaRPr>
          </a:p>
        </p:txBody>
      </p:sp>
      <p:sp>
        <p:nvSpPr>
          <p:cNvPr id="72" name="CustomShape 29"/>
          <p:cNvSpPr/>
          <p:nvPr/>
        </p:nvSpPr>
        <p:spPr>
          <a:xfrm>
            <a:off x="1355760" y="38589120"/>
            <a:ext cx="15139080" cy="4929840"/>
          </a:xfrm>
          <a:prstGeom prst="rect">
            <a:avLst/>
          </a:prstGeom>
          <a:noFill/>
          <a:ln>
            <a:noFill/>
          </a:ln>
        </p:spPr>
        <p:style>
          <a:lnRef idx="0"/>
          <a:fillRef idx="0"/>
          <a:effectRef idx="0"/>
          <a:fontRef idx="minor"/>
        </p:style>
        <p:txBody>
          <a:bodyPr lIns="90000" rIns="90000" tIns="45000" bIns="45000"/>
          <a:p>
            <a:pPr algn="just">
              <a:lnSpc>
                <a:spcPct val="115000"/>
              </a:lnSpc>
            </a:pPr>
            <a:r>
              <a:rPr b="1" lang="en-IN" sz="2800" spc="-1" strike="noStrike">
                <a:solidFill>
                  <a:srgbClr val="000000"/>
                </a:solidFill>
                <a:uFill>
                  <a:solidFill>
                    <a:srgbClr val="ffffff"/>
                  </a:solidFill>
                </a:uFill>
                <a:latin typeface="Times New Roman"/>
              </a:rPr>
              <a:t>Operation:</a:t>
            </a:r>
            <a:endParaRPr b="0" lang="en-IN" sz="1800" spc="-1" strike="noStrike">
              <a:solidFill>
                <a:srgbClr val="000000"/>
              </a:solidFill>
              <a:uFill>
                <a:solidFill>
                  <a:srgbClr val="ffffff"/>
                </a:solidFill>
              </a:uFill>
              <a:latin typeface="Arial"/>
            </a:endParaRPr>
          </a:p>
          <a:p>
            <a:pPr marL="514440" indent="-514080" algn="just">
              <a:lnSpc>
                <a:spcPct val="115000"/>
              </a:lnSpc>
              <a:buClr>
                <a:srgbClr val="000000"/>
              </a:buClr>
              <a:buFont typeface="Arial"/>
              <a:buAutoNum type="arabicPeriod"/>
            </a:pPr>
            <a:r>
              <a:rPr b="1" lang="en-IN" sz="2800" spc="-1" strike="noStrike">
                <a:solidFill>
                  <a:srgbClr val="000000"/>
                </a:solidFill>
                <a:uFill>
                  <a:solidFill>
                    <a:srgbClr val="ffffff"/>
                  </a:solidFill>
                </a:uFill>
                <a:latin typeface="Times New Roman"/>
              </a:rPr>
              <a:t>The GPS module receives lock on at least 4 satellites.</a:t>
            </a:r>
            <a:endParaRPr b="0" lang="en-IN" sz="1800" spc="-1" strike="noStrike">
              <a:solidFill>
                <a:srgbClr val="000000"/>
              </a:solidFill>
              <a:uFill>
                <a:solidFill>
                  <a:srgbClr val="ffffff"/>
                </a:solidFill>
              </a:uFill>
              <a:latin typeface="Arial"/>
            </a:endParaRPr>
          </a:p>
          <a:p>
            <a:pPr marL="514440" indent="-514080" algn="just">
              <a:lnSpc>
                <a:spcPct val="115000"/>
              </a:lnSpc>
              <a:buClr>
                <a:srgbClr val="000000"/>
              </a:buClr>
              <a:buFont typeface="Arial"/>
              <a:buAutoNum type="arabicPeriod"/>
            </a:pPr>
            <a:r>
              <a:rPr b="1" lang="en-IN" sz="2800" spc="-1" strike="noStrike">
                <a:solidFill>
                  <a:srgbClr val="000000"/>
                </a:solidFill>
                <a:uFill>
                  <a:solidFill>
                    <a:srgbClr val="ffffff"/>
                  </a:solidFill>
                </a:uFill>
                <a:latin typeface="Times New Roman"/>
              </a:rPr>
              <a:t>GPS Module receives data form satellites. This is then sent serially to the Arduino.</a:t>
            </a:r>
            <a:endParaRPr b="0" lang="en-IN" sz="1800" spc="-1" strike="noStrike">
              <a:solidFill>
                <a:srgbClr val="000000"/>
              </a:solidFill>
              <a:uFill>
                <a:solidFill>
                  <a:srgbClr val="ffffff"/>
                </a:solidFill>
              </a:uFill>
              <a:latin typeface="Arial"/>
            </a:endParaRPr>
          </a:p>
          <a:p>
            <a:pPr marL="514440" indent="-514080" algn="just">
              <a:lnSpc>
                <a:spcPct val="115000"/>
              </a:lnSpc>
              <a:buClr>
                <a:srgbClr val="000000"/>
              </a:buClr>
              <a:buFont typeface="Arial"/>
              <a:buAutoNum type="arabicPeriod"/>
            </a:pPr>
            <a:r>
              <a:rPr b="1" lang="en-IN" sz="2800" spc="-1" strike="noStrike">
                <a:solidFill>
                  <a:srgbClr val="000000"/>
                </a:solidFill>
                <a:uFill>
                  <a:solidFill>
                    <a:srgbClr val="ffffff"/>
                  </a:solidFill>
                </a:uFill>
                <a:latin typeface="Times New Roman"/>
              </a:rPr>
              <a:t>The Arduino manipulates the strings received by the GPS module and sends it to GSM module.</a:t>
            </a:r>
            <a:endParaRPr b="0" lang="en-IN" sz="1800" spc="-1" strike="noStrike">
              <a:solidFill>
                <a:srgbClr val="000000"/>
              </a:solidFill>
              <a:uFill>
                <a:solidFill>
                  <a:srgbClr val="ffffff"/>
                </a:solidFill>
              </a:uFill>
              <a:latin typeface="Arial"/>
            </a:endParaRPr>
          </a:p>
          <a:p>
            <a:pPr marL="514440" indent="-514080" algn="just">
              <a:lnSpc>
                <a:spcPct val="115000"/>
              </a:lnSpc>
              <a:buClr>
                <a:srgbClr val="000000"/>
              </a:buClr>
              <a:buFont typeface="Arial"/>
              <a:buAutoNum type="arabicPeriod"/>
            </a:pPr>
            <a:r>
              <a:rPr b="1" lang="en-IN" sz="2800" spc="-1" strike="noStrike">
                <a:solidFill>
                  <a:srgbClr val="000000"/>
                </a:solidFill>
                <a:uFill>
                  <a:solidFill>
                    <a:srgbClr val="ffffff"/>
                  </a:solidFill>
                </a:uFill>
                <a:latin typeface="Times New Roman"/>
              </a:rPr>
              <a:t> </a:t>
            </a:r>
            <a:r>
              <a:rPr b="1" lang="en-IN" sz="2800" spc="-1" strike="noStrike">
                <a:solidFill>
                  <a:srgbClr val="000000"/>
                </a:solidFill>
                <a:uFill>
                  <a:solidFill>
                    <a:srgbClr val="ffffff"/>
                  </a:solidFill>
                </a:uFill>
                <a:latin typeface="Times New Roman"/>
              </a:rPr>
              <a:t>The GSM module registers on network.</a:t>
            </a:r>
            <a:endParaRPr b="0" lang="en-IN" sz="1800" spc="-1" strike="noStrike">
              <a:solidFill>
                <a:srgbClr val="000000"/>
              </a:solidFill>
              <a:uFill>
                <a:solidFill>
                  <a:srgbClr val="ffffff"/>
                </a:solidFill>
              </a:uFill>
              <a:latin typeface="Arial"/>
            </a:endParaRPr>
          </a:p>
          <a:p>
            <a:pPr marL="514440" indent="-514080" algn="just">
              <a:lnSpc>
                <a:spcPct val="115000"/>
              </a:lnSpc>
              <a:buClr>
                <a:srgbClr val="000000"/>
              </a:buClr>
              <a:buFont typeface="Arial"/>
              <a:buAutoNum type="arabicPeriod"/>
            </a:pPr>
            <a:r>
              <a:rPr b="1" lang="en-IN" sz="2800" spc="-1" strike="noStrike">
                <a:solidFill>
                  <a:srgbClr val="000000"/>
                </a:solidFill>
                <a:uFill>
                  <a:solidFill>
                    <a:srgbClr val="ffffff"/>
                  </a:solidFill>
                </a:uFill>
                <a:latin typeface="Times New Roman"/>
              </a:rPr>
              <a:t>The MCU sets the proper APN and GPRS initialization settings.</a:t>
            </a:r>
            <a:endParaRPr b="0" lang="en-IN" sz="1800" spc="-1" strike="noStrike">
              <a:solidFill>
                <a:srgbClr val="000000"/>
              </a:solidFill>
              <a:uFill>
                <a:solidFill>
                  <a:srgbClr val="ffffff"/>
                </a:solidFill>
              </a:uFill>
              <a:latin typeface="Arial"/>
            </a:endParaRPr>
          </a:p>
          <a:p>
            <a:pPr marL="514440" indent="-514080" algn="just">
              <a:lnSpc>
                <a:spcPct val="115000"/>
              </a:lnSpc>
              <a:buClr>
                <a:srgbClr val="000000"/>
              </a:buClr>
              <a:buFont typeface="Arial"/>
              <a:buAutoNum type="arabicPeriod"/>
            </a:pPr>
            <a:r>
              <a:rPr b="1" lang="en-IN" sz="2800" spc="-1" strike="noStrike">
                <a:solidFill>
                  <a:srgbClr val="000000"/>
                </a:solidFill>
                <a:uFill>
                  <a:solidFill>
                    <a:srgbClr val="ffffff"/>
                  </a:solidFill>
                </a:uFill>
                <a:latin typeface="Times New Roman"/>
              </a:rPr>
              <a:t>The GSM module receives this data and is forwarded to the server.</a:t>
            </a:r>
            <a:endParaRPr b="0" lang="en-IN" sz="1800" spc="-1" strike="noStrike">
              <a:solidFill>
                <a:srgbClr val="000000"/>
              </a:solidFill>
              <a:uFill>
                <a:solidFill>
                  <a:srgbClr val="ffffff"/>
                </a:solidFill>
              </a:uFill>
              <a:latin typeface="Arial"/>
            </a:endParaRPr>
          </a:p>
          <a:p>
            <a:pPr marL="514440" indent="-514080" algn="just">
              <a:lnSpc>
                <a:spcPct val="115000"/>
              </a:lnSpc>
              <a:buClr>
                <a:srgbClr val="000000"/>
              </a:buClr>
              <a:buFont typeface="Arial"/>
              <a:buAutoNum type="arabicPeriod"/>
            </a:pPr>
            <a:r>
              <a:rPr b="1" lang="en-IN" sz="2800" spc="-1" strike="noStrike">
                <a:solidFill>
                  <a:srgbClr val="000000"/>
                </a:solidFill>
                <a:uFill>
                  <a:solidFill>
                    <a:srgbClr val="ffffff"/>
                  </a:solidFill>
                </a:uFill>
                <a:latin typeface="Times New Roman"/>
              </a:rPr>
              <a:t>The server calculates distance, speed used to measure congestion. This is then sent to smartphone when  user sets a specific bus stop or his destination.</a:t>
            </a:r>
            <a:endParaRPr b="0" lang="en-IN" sz="1800" spc="-1" strike="noStrike">
              <a:solidFill>
                <a:srgbClr val="000000"/>
              </a:solidFill>
              <a:uFill>
                <a:solidFill>
                  <a:srgbClr val="ffffff"/>
                </a:solidFill>
              </a:uFill>
              <a:latin typeface="Arial"/>
            </a:endParaRPr>
          </a:p>
          <a:p>
            <a:pPr marL="514440" indent="-514080" algn="just">
              <a:lnSpc>
                <a:spcPct val="115000"/>
              </a:lnSpc>
              <a:buClr>
                <a:srgbClr val="000000"/>
              </a:buClr>
              <a:buFont typeface="Arial"/>
              <a:buAutoNum type="arabicPeriod"/>
            </a:pPr>
            <a:r>
              <a:rPr b="1" lang="en-IN" sz="2800" spc="-1" strike="noStrike">
                <a:solidFill>
                  <a:srgbClr val="000000"/>
                </a:solidFill>
                <a:uFill>
                  <a:solidFill>
                    <a:srgbClr val="ffffff"/>
                  </a:solidFill>
                </a:uFill>
                <a:latin typeface="Times New Roman"/>
              </a:rPr>
              <a:t>The Android client shows the user the nearest bus stop along with relevant delay data.</a:t>
            </a:r>
            <a:endParaRPr b="0" lang="en-IN" sz="1800" spc="-1" strike="noStrike">
              <a:solidFill>
                <a:srgbClr val="000000"/>
              </a:solidFill>
              <a:uFill>
                <a:solidFill>
                  <a:srgbClr val="ffffff"/>
                </a:solidFill>
              </a:uFill>
              <a:latin typeface="Arial"/>
            </a:endParaRPr>
          </a:p>
        </p:txBody>
      </p:sp>
      <p:pic>
        <p:nvPicPr>
          <p:cNvPr id="73" name="Picture 1" descr=""/>
          <p:cNvPicPr/>
          <p:nvPr/>
        </p:nvPicPr>
        <p:blipFill>
          <a:blip r:embed="rId9"/>
          <a:stretch/>
        </p:blipFill>
        <p:spPr>
          <a:xfrm>
            <a:off x="7783200" y="25274880"/>
            <a:ext cx="8274960" cy="6407640"/>
          </a:xfrm>
          <a:prstGeom prst="rect">
            <a:avLst/>
          </a:prstGeom>
          <a:ln>
            <a:noFill/>
          </a:ln>
        </p:spPr>
      </p:pic>
      <p:pic>
        <p:nvPicPr>
          <p:cNvPr id="74" name="Picture 6" descr=""/>
          <p:cNvPicPr/>
          <p:nvPr/>
        </p:nvPicPr>
        <p:blipFill>
          <a:blip r:embed="rId10"/>
          <a:stretch/>
        </p:blipFill>
        <p:spPr>
          <a:xfrm>
            <a:off x="17139600" y="13043520"/>
            <a:ext cx="14243400" cy="10371960"/>
          </a:xfrm>
          <a:prstGeom prst="rect">
            <a:avLst/>
          </a:prstGeom>
          <a:ln>
            <a:noFill/>
          </a:ln>
        </p:spPr>
      </p:pic>
      <p:pic>
        <p:nvPicPr>
          <p:cNvPr id="75" name="Picture 10" descr=""/>
          <p:cNvPicPr/>
          <p:nvPr/>
        </p:nvPicPr>
        <p:blipFill>
          <a:blip r:embed="rId11"/>
          <a:stretch/>
        </p:blipFill>
        <p:spPr>
          <a:xfrm>
            <a:off x="20280600" y="27371520"/>
            <a:ext cx="3592440" cy="7561080"/>
          </a:xfrm>
          <a:prstGeom prst="rect">
            <a:avLst/>
          </a:prstGeom>
          <a:ln>
            <a:noFill/>
          </a:ln>
        </p:spPr>
      </p:pic>
      <p:pic>
        <p:nvPicPr>
          <p:cNvPr id="76" name="Picture 11" descr=""/>
          <p:cNvPicPr/>
          <p:nvPr/>
        </p:nvPicPr>
        <p:blipFill>
          <a:blip r:embed="rId12"/>
          <a:stretch/>
        </p:blipFill>
        <p:spPr>
          <a:xfrm>
            <a:off x="25459560" y="27371520"/>
            <a:ext cx="3758040" cy="73580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3356</TotalTime>
  <Application>LibreOffice/5.2.2.2$Linux_X86_64 LibreOffice_project/20m0$Build-2</Application>
  <Words>954</Words>
  <Paragraphs>49</Paragraphs>
  <Company>Georgetown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2005-02-02T16:58:07Z</dcterms:created>
  <dc:creator>Nihar Ranjan Roy</dc:creator>
  <dc:description/>
  <cp:keywords>SPEED2017 Nihar Ranjan Roy GD Goenka University</cp:keywords>
  <dc:language>en-IN</dc:language>
  <cp:lastModifiedBy/>
  <dcterms:modified xsi:type="dcterms:W3CDTF">2017-03-31T21:49:36Z</dcterms:modified>
  <cp:revision>321</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Georgetown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