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88" r:id="rId6"/>
    <p:sldId id="289" r:id="rId7"/>
    <p:sldId id="290" r:id="rId8"/>
    <p:sldId id="261" r:id="rId9"/>
    <p:sldId id="262" r:id="rId10"/>
    <p:sldId id="264" r:id="rId11"/>
    <p:sldId id="265" r:id="rId12"/>
    <p:sldId id="263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BAD73-199F-4217-89CE-410D36D49349}" type="datetimeFigureOut">
              <a:rPr lang="en-IN" smtClean="0"/>
              <a:t>29-08-2016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3C14D-19CB-46F8-92C4-0E8D9FEB9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41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3C14D-19CB-46F8-92C4-0E8D9FEB97E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44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48E9-158B-40E4-AE5A-C242048FDADD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C8D2-CA89-481A-AFAA-E34051A43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48E9-158B-40E4-AE5A-C242048FDADD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C8D2-CA89-481A-AFAA-E34051A43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48E9-158B-40E4-AE5A-C242048FDADD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C8D2-CA89-481A-AFAA-E34051A43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48E9-158B-40E4-AE5A-C242048FDADD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C8D2-CA89-481A-AFAA-E34051A43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48E9-158B-40E4-AE5A-C242048FDADD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C8D2-CA89-481A-AFAA-E34051A43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48E9-158B-40E4-AE5A-C242048FDADD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C8D2-CA89-481A-AFAA-E34051A43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48E9-158B-40E4-AE5A-C242048FDADD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C8D2-CA89-481A-AFAA-E34051A43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48E9-158B-40E4-AE5A-C242048FDADD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C8D2-CA89-481A-AFAA-E34051A43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48E9-158B-40E4-AE5A-C242048FDADD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C8D2-CA89-481A-AFAA-E34051A43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48E9-158B-40E4-AE5A-C242048FDADD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C8D2-CA89-481A-AFAA-E34051A43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48E9-158B-40E4-AE5A-C242048FDADD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C8D2-CA89-481A-AFAA-E34051A43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C48E9-158B-40E4-AE5A-C242048FDADD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C8D2-CA89-481A-AFAA-E34051A43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Q. 1) Consider a 2D array X whose index set of first and second dimensions ranges from -3 to 3 and 2 to 5 respectively (</a:t>
            </a:r>
            <a:r>
              <a:rPr lang="en-US" dirty="0" err="1" smtClean="0"/>
              <a:t>i.e</a:t>
            </a:r>
            <a:r>
              <a:rPr lang="en-US" dirty="0" smtClean="0"/>
              <a:t> X[-3..3 , 2..5]</a:t>
            </a:r>
          </a:p>
          <a:p>
            <a:pPr marL="514350" indent="-514350">
              <a:buAutoNum type="alphaLcParenR"/>
            </a:pPr>
            <a:r>
              <a:rPr lang="en-US" dirty="0" smtClean="0"/>
              <a:t>Find the length of each dimension and size of this 2D array</a:t>
            </a:r>
          </a:p>
          <a:p>
            <a:pPr marL="514350" indent="-514350">
              <a:buAutoNum type="alphaLcParenR"/>
            </a:pPr>
            <a:r>
              <a:rPr lang="en-US" dirty="0" smtClean="0"/>
              <a:t>If this array is stored in row major order then find the address of X[1,3].Given Base(X)=5000 and w=2 bytes </a:t>
            </a:r>
          </a:p>
          <a:p>
            <a:pPr marL="514350" indent="-514350">
              <a:buAutoNum type="alphaLcParenR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Q. 2) Given an array A[10,7] is stored in row major order. An element A[3,3] is stored at address 1064 and element A[5,4] is stored at address 1124.  Find the address of A[4,6] and A[1,2]?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Representation of 2D array in memory</a:t>
            </a:r>
            <a:br>
              <a:rPr lang="en-IN" dirty="0"/>
            </a:br>
            <a:r>
              <a:rPr lang="en-IN" b="1" dirty="0"/>
              <a:t>(Column-major)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Similarly, for </a:t>
            </a:r>
            <a:r>
              <a:rPr lang="en-IN" sz="2400" b="1" dirty="0" smtClean="0"/>
              <a:t>Column-major</a:t>
            </a:r>
            <a:r>
              <a:rPr lang="en-IN" sz="2400" dirty="0" smtClean="0"/>
              <a:t> (with starting index LB1=LB2=1):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800" dirty="0" smtClean="0"/>
              <a:t>LOC(A[J,K]) = Base(A) + w[M(K - 1) + (J - 1)]</a:t>
            </a: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Otherwise,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800" dirty="0" smtClean="0"/>
              <a:t>LOC(A[J,K]) = Base(A) + </a:t>
            </a:r>
            <a:r>
              <a:rPr lang="en-IN" sz="2800" smtClean="0"/>
              <a:t>w[M(K – LB2) </a:t>
            </a:r>
            <a:r>
              <a:rPr lang="en-IN" sz="2800" dirty="0" smtClean="0"/>
              <a:t>+ (</a:t>
            </a:r>
            <a:r>
              <a:rPr lang="en-IN" sz="2800" smtClean="0"/>
              <a:t>J – LB1)]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Q.1)  Consider a 2D array X whose index set of first and second dimensions ranges from -3 to 3 and 2 to 5 respectively (</a:t>
            </a:r>
            <a:r>
              <a:rPr lang="en-US" dirty="0" err="1" smtClean="0"/>
              <a:t>ie</a:t>
            </a:r>
            <a:r>
              <a:rPr lang="en-US" dirty="0" smtClean="0"/>
              <a:t> X[-3..3 , 2..5]</a:t>
            </a:r>
          </a:p>
          <a:p>
            <a:pPr marL="514350" indent="-514350">
              <a:buAutoNum type="alphaLcParenR"/>
            </a:pPr>
            <a:r>
              <a:rPr lang="en-US" dirty="0" smtClean="0"/>
              <a:t>Find the length of each dimension and size of this 2D array</a:t>
            </a:r>
          </a:p>
          <a:p>
            <a:pPr marL="514350" indent="-514350">
              <a:buAutoNum type="alphaLcParenR"/>
            </a:pPr>
            <a:r>
              <a:rPr lang="en-US" dirty="0" smtClean="0"/>
              <a:t>If this array is stored in column major order then find the address of X[1,3].Given Base(X)=5000 and w=2 bytes </a:t>
            </a:r>
          </a:p>
          <a:p>
            <a:pPr marL="514350" indent="-514350">
              <a:buAutoNum type="alphaLcParenR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Q. 2) Given an array A[10,7] is stored in column major order. An element A[3,3] is stored at address 1064 and element A[5,4] is stored at address 1124.  Find the address of A[4,6] and A[1,2]?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for traversing an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/>
              <a:t>	(Traversing a Linear Array) Here LA is a linear array with lower bound LB and upper bound UB. This algorithm traverses LA applying an operation PROCESS to each element of LA.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1. </a:t>
            </a:r>
            <a:r>
              <a:rPr lang="en-IN" sz="2400" b="1" dirty="0" smtClean="0"/>
              <a:t>[Initialize counter] </a:t>
            </a:r>
            <a:r>
              <a:rPr lang="en-IN" sz="2400" dirty="0" smtClean="0"/>
              <a:t>Set K := LB.</a:t>
            </a:r>
          </a:p>
          <a:p>
            <a:pPr>
              <a:buNone/>
            </a:pPr>
            <a:r>
              <a:rPr lang="en-IN" sz="2400" dirty="0" smtClean="0"/>
              <a:t>	2. Repeat steps 3 and 4 while K &lt;= UB.</a:t>
            </a:r>
          </a:p>
          <a:p>
            <a:pPr>
              <a:buNone/>
            </a:pPr>
            <a:r>
              <a:rPr lang="en-IN" sz="2400" dirty="0" smtClean="0"/>
              <a:t>	3. 	   </a:t>
            </a:r>
            <a:r>
              <a:rPr lang="en-IN" sz="2400" b="1" dirty="0" smtClean="0"/>
              <a:t>[Visit element] </a:t>
            </a:r>
            <a:r>
              <a:rPr lang="en-IN" sz="2400" dirty="0" smtClean="0"/>
              <a:t>Apply PROCESS to LA[K].</a:t>
            </a:r>
          </a:p>
          <a:p>
            <a:pPr>
              <a:buNone/>
            </a:pPr>
            <a:r>
              <a:rPr lang="en-IN" sz="2400" dirty="0" smtClean="0"/>
              <a:t>	4. 	   </a:t>
            </a:r>
            <a:r>
              <a:rPr lang="en-IN" sz="2400" b="1" dirty="0" smtClean="0"/>
              <a:t>[Increment counter] </a:t>
            </a:r>
            <a:r>
              <a:rPr lang="en-IN" sz="2400" dirty="0" smtClean="0"/>
              <a:t>Set K := K + 1.</a:t>
            </a:r>
          </a:p>
          <a:p>
            <a:pPr>
              <a:buNone/>
            </a:pPr>
            <a:r>
              <a:rPr lang="en-IN" sz="2400" dirty="0" smtClean="0"/>
              <a:t>	     </a:t>
            </a:r>
            <a:r>
              <a:rPr lang="en-IN" sz="2400" b="1" dirty="0" smtClean="0"/>
              <a:t>[End of Step 2 loop]</a:t>
            </a:r>
          </a:p>
          <a:p>
            <a:pPr>
              <a:buNone/>
            </a:pPr>
            <a:r>
              <a:rPr lang="en-IN" sz="2400" dirty="0" smtClean="0"/>
              <a:t>	5. </a:t>
            </a:r>
            <a:r>
              <a:rPr lang="en-IN" sz="2000" dirty="0" smtClean="0"/>
              <a:t>Exit.</a:t>
            </a: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Algorithm for inserting an element into an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(Inserting into a linear array) INSERT (LA, N, K, ITEM)</a:t>
            </a:r>
          </a:p>
          <a:p>
            <a:pPr>
              <a:buNone/>
            </a:pPr>
            <a:r>
              <a:rPr lang="en-IN" sz="2000" dirty="0" smtClean="0"/>
              <a:t>Here LA is a linear array with N elements and K is a positive integer such that K &lt;= N. This algorithm inserts an element ITEM into the </a:t>
            </a:r>
            <a:r>
              <a:rPr lang="en-IN" sz="2000" dirty="0" err="1" smtClean="0"/>
              <a:t>Kth</a:t>
            </a:r>
            <a:r>
              <a:rPr lang="en-IN" sz="2000" dirty="0" smtClean="0"/>
              <a:t> position in LA.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1</a:t>
            </a:r>
            <a:r>
              <a:rPr lang="en-IN" sz="2000" b="1" dirty="0" smtClean="0"/>
              <a:t>. [Initialize counter.]   </a:t>
            </a:r>
            <a:r>
              <a:rPr lang="en-IN" sz="2000" dirty="0" smtClean="0"/>
              <a:t>Set J := N.</a:t>
            </a:r>
          </a:p>
          <a:p>
            <a:pPr>
              <a:buNone/>
            </a:pPr>
            <a:r>
              <a:rPr lang="en-IN" sz="2000" dirty="0" smtClean="0"/>
              <a:t>2. Repeat Steps 3 and 4 while J &gt;= K.</a:t>
            </a:r>
          </a:p>
          <a:p>
            <a:pPr>
              <a:buNone/>
            </a:pPr>
            <a:r>
              <a:rPr lang="en-IN" sz="2000" dirty="0" smtClean="0"/>
              <a:t>3. 		</a:t>
            </a:r>
            <a:r>
              <a:rPr lang="en-IN" sz="2000" b="1" dirty="0" smtClean="0"/>
              <a:t>[Move </a:t>
            </a:r>
            <a:r>
              <a:rPr lang="en-IN" sz="2000" b="1" dirty="0" err="1" smtClean="0"/>
              <a:t>Jth</a:t>
            </a:r>
            <a:r>
              <a:rPr lang="en-IN" sz="2000" b="1" dirty="0" smtClean="0"/>
              <a:t> element downward.]   </a:t>
            </a:r>
            <a:r>
              <a:rPr lang="en-IN" sz="2000" dirty="0" smtClean="0"/>
              <a:t>Set LA[J+1] := LA[J].</a:t>
            </a:r>
          </a:p>
          <a:p>
            <a:pPr>
              <a:buNone/>
            </a:pPr>
            <a:r>
              <a:rPr lang="en-IN" sz="2000" dirty="0" smtClean="0"/>
              <a:t>4. 		</a:t>
            </a:r>
            <a:r>
              <a:rPr lang="en-IN" sz="2000" b="1" dirty="0" smtClean="0"/>
              <a:t>[Decrease counter.]   </a:t>
            </a:r>
            <a:r>
              <a:rPr lang="en-IN" sz="2000" dirty="0" smtClean="0"/>
              <a:t>Set J := J – 1.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b="1" dirty="0" smtClean="0"/>
              <a:t>[End of Step 2 loop.]</a:t>
            </a:r>
          </a:p>
          <a:p>
            <a:pPr>
              <a:buNone/>
            </a:pPr>
            <a:r>
              <a:rPr lang="en-IN" sz="2000" dirty="0" smtClean="0"/>
              <a:t>5.  </a:t>
            </a:r>
            <a:r>
              <a:rPr lang="en-IN" sz="2000" b="1" dirty="0" smtClean="0"/>
              <a:t>[Insert element.]   </a:t>
            </a:r>
            <a:r>
              <a:rPr lang="en-IN" sz="2000" dirty="0" smtClean="0"/>
              <a:t>Set LA[K] := ITEM.</a:t>
            </a:r>
          </a:p>
          <a:p>
            <a:pPr>
              <a:buNone/>
            </a:pPr>
            <a:r>
              <a:rPr lang="en-IN" sz="2000" dirty="0" smtClean="0"/>
              <a:t>6.  </a:t>
            </a:r>
            <a:r>
              <a:rPr lang="en-IN" sz="2000" b="1" dirty="0" smtClean="0"/>
              <a:t>[Reset N.]   </a:t>
            </a:r>
            <a:r>
              <a:rPr lang="en-IN" sz="2000" dirty="0" smtClean="0"/>
              <a:t>Set N := N + 1.</a:t>
            </a:r>
          </a:p>
          <a:p>
            <a:pPr>
              <a:buNone/>
            </a:pPr>
            <a:r>
              <a:rPr lang="en-IN" sz="2000" dirty="0" smtClean="0"/>
              <a:t>7. Exit.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Algorithm for deleting an element from an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 smtClean="0"/>
              <a:t>(Deleting from a linear array) DELETE (LA, N, K, ITEM)</a:t>
            </a:r>
          </a:p>
          <a:p>
            <a:pPr>
              <a:buNone/>
            </a:pPr>
            <a:r>
              <a:rPr lang="en-IN" sz="2400" dirty="0" smtClean="0"/>
              <a:t>Here LA is a linear array with N elements and K is a positive integer such that K &lt;= N. This algorithm deletes the </a:t>
            </a:r>
            <a:r>
              <a:rPr lang="en-IN" sz="2400" dirty="0" err="1" smtClean="0"/>
              <a:t>Kth</a:t>
            </a:r>
            <a:r>
              <a:rPr lang="en-IN" sz="2400" dirty="0" smtClean="0"/>
              <a:t> element from LA.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1. Set ITEM := LA[K].</a:t>
            </a:r>
          </a:p>
          <a:p>
            <a:pPr>
              <a:buNone/>
            </a:pPr>
            <a:r>
              <a:rPr lang="en-IN" sz="2400" dirty="0" smtClean="0"/>
              <a:t>2. Repeat for J = K to N – 1 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	</a:t>
            </a:r>
            <a:r>
              <a:rPr lang="en-IN" sz="2400" b="1" dirty="0" smtClean="0"/>
              <a:t>[Move J + 1st element upward.]   </a:t>
            </a:r>
            <a:r>
              <a:rPr lang="en-IN" sz="2400" dirty="0" smtClean="0"/>
              <a:t>Set LA[J] := LA[J + 1].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/>
              <a:t>[End of loop.]</a:t>
            </a:r>
          </a:p>
          <a:p>
            <a:pPr>
              <a:buNone/>
            </a:pPr>
            <a:r>
              <a:rPr lang="en-IN" sz="2400" dirty="0"/>
              <a:t>3</a:t>
            </a:r>
            <a:r>
              <a:rPr lang="en-IN" sz="2400" dirty="0" smtClean="0"/>
              <a:t>. </a:t>
            </a:r>
            <a:r>
              <a:rPr lang="en-IN" sz="2400" b="1" dirty="0" smtClean="0"/>
              <a:t>[Reset the number N of elements in LA.] </a:t>
            </a:r>
            <a:r>
              <a:rPr lang="en-IN" sz="2400" dirty="0" smtClean="0"/>
              <a:t>Set N := N - 1.</a:t>
            </a:r>
          </a:p>
          <a:p>
            <a:pPr>
              <a:buNone/>
            </a:pPr>
            <a:r>
              <a:rPr lang="en-IN" sz="2400" dirty="0"/>
              <a:t>4</a:t>
            </a:r>
            <a:r>
              <a:rPr lang="en-IN" sz="2400" dirty="0" smtClean="0"/>
              <a:t>. Exit.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Merging Algorithm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798637"/>
          </a:xfrm>
        </p:spPr>
        <p:txBody>
          <a:bodyPr>
            <a:normAutofit fontScale="85000" lnSpcReduction="10000"/>
          </a:bodyPr>
          <a:lstStyle/>
          <a:p>
            <a:pPr algn="just" eaLnBrk="1" hangingPunct="1"/>
            <a:r>
              <a:rPr lang="en-US" smtClean="0"/>
              <a:t>Suppose A is a sorted list with r elements and B is a sorted list with s elements. The operation that combines the element of A and B into a single sorted list C with n=r + s elements is called merging.</a:t>
            </a:r>
          </a:p>
          <a:p>
            <a:pPr algn="just"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F4738-64A9-443E-ACEE-22340FB751A5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Merging Algorithm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 smtClean="0"/>
              <a:t>Algorithm: Merging (A, R,B,S,C)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dirty="0" smtClean="0"/>
              <a:t>     Here A and B be sorted arrays with R and S elements respectively. This algorithm merges A and B into an array  C with N=R+ S elements.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18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 smtClean="0"/>
              <a:t>Step 1:  Set NA=1, NB=1 and NC=1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 smtClean="0"/>
              <a:t>Step 2: </a:t>
            </a:r>
            <a:r>
              <a:rPr lang="en-US" sz="1800" dirty="0"/>
              <a:t> </a:t>
            </a:r>
            <a:r>
              <a:rPr lang="en-US" sz="1800" dirty="0" smtClean="0"/>
              <a:t>Repeat while NA </a:t>
            </a:r>
            <a:r>
              <a:rPr lang="en-US" sz="1800" dirty="0" smtClean="0">
                <a:cs typeface="Times New Roman" charset="0"/>
              </a:rPr>
              <a:t>&lt;= R and NB &lt;= S: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dirty="0" smtClean="0">
                <a:cs typeface="Times New Roman" charset="0"/>
              </a:rPr>
              <a:t>                	</a:t>
            </a:r>
            <a:r>
              <a:rPr lang="en-US" sz="1800" dirty="0">
                <a:cs typeface="Times New Roman" charset="0"/>
              </a:rPr>
              <a:t> </a:t>
            </a:r>
            <a:r>
              <a:rPr lang="en-US" sz="1800" dirty="0" smtClean="0">
                <a:cs typeface="Times New Roman" charset="0"/>
              </a:rPr>
              <a:t>       if A[NA] ≤ B[NB], then: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dirty="0" smtClean="0">
                <a:cs typeface="Times New Roman" charset="0"/>
              </a:rPr>
              <a:t>                		Set C[NC] = A[NA]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dirty="0" smtClean="0">
                <a:cs typeface="Times New Roman" charset="0"/>
              </a:rPr>
              <a:t>                		Set NA = NA +1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dirty="0" smtClean="0">
                <a:cs typeface="Times New Roman" charset="0"/>
              </a:rPr>
              <a:t>                	       else</a:t>
            </a:r>
            <a:endParaRPr lang="en-US" sz="18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dirty="0" smtClean="0"/>
              <a:t>	                   		Set C[NC] = B[NB]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dirty="0" smtClean="0"/>
              <a:t>                       		Set NB = NB +1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dirty="0" smtClean="0"/>
              <a:t>                         </a:t>
            </a:r>
            <a:r>
              <a:rPr lang="en-US" sz="1800" b="1" dirty="0" smtClean="0"/>
              <a:t>[End of if structure]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dirty="0" smtClean="0"/>
              <a:t>                  		Set NC= NC +1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b="1" dirty="0" smtClean="0"/>
              <a:t>                  [End of Loop]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39574-1D67-4D24-856C-40A1E5F0CDE5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Merging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Step 3: If NA &gt; R, then: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/>
              <a:t>                 	Repeat while NB </a:t>
            </a:r>
            <a:r>
              <a:rPr lang="en-US" dirty="0" smtClean="0">
                <a:cs typeface="Times New Roman" charset="0"/>
              </a:rPr>
              <a:t>&lt;= S: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cs typeface="Times New Roman" charset="0"/>
              </a:rPr>
              <a:t>                	      Set C[NC] = B[NB]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cs typeface="Times New Roman" charset="0"/>
              </a:rPr>
              <a:t>               	 	      Set NB = NB+1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cs typeface="Times New Roman" charset="0"/>
              </a:rPr>
              <a:t>               		      Set NC = NC +1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cs typeface="Times New Roman" charset="0"/>
              </a:rPr>
              <a:t>               	</a:t>
            </a:r>
            <a:r>
              <a:rPr lang="en-US" b="1" dirty="0" smtClean="0">
                <a:cs typeface="Times New Roman" charset="0"/>
              </a:rPr>
              <a:t>                [End of Loop]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cs typeface="Times New Roman" charset="0"/>
              </a:rPr>
              <a:t>                   else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cs typeface="Times New Roman" charset="0"/>
              </a:rPr>
              <a:t>                	Repeat while NA</a:t>
            </a:r>
            <a:r>
              <a:rPr lang="en-US" dirty="0" smtClean="0"/>
              <a:t>  </a:t>
            </a:r>
            <a:r>
              <a:rPr lang="en-US" dirty="0" smtClean="0">
                <a:cs typeface="Times New Roman" charset="0"/>
              </a:rPr>
              <a:t>&lt;= R: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cs typeface="Times New Roman" charset="0"/>
              </a:rPr>
              <a:t>                	       Set C[NC] = A[NA]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cs typeface="Times New Roman" charset="0"/>
              </a:rPr>
              <a:t>                	       Set NC = NC + 1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cs typeface="Times New Roman" charset="0"/>
              </a:rPr>
              <a:t>                	       Set NA = NA +1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cs typeface="Times New Roman" charset="0"/>
              </a:rPr>
              <a:t>                	</a:t>
            </a:r>
            <a:r>
              <a:rPr lang="en-US" b="1" dirty="0" smtClean="0">
                <a:cs typeface="Times New Roman" charset="0"/>
              </a:rPr>
              <a:t>[End of loop]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b="1" dirty="0" smtClean="0">
                <a:cs typeface="Times New Roman" charset="0"/>
              </a:rPr>
              <a:t>                   [End of if structure]  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>
                <a:cs typeface="Times New Roman" charset="0"/>
              </a:rPr>
              <a:t>Step 4: Return C[NC]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26707-1BD7-4281-B371-B53D4B416A84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Important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Arrays can be declared as: AUTO(1932: 1984); where AUTO[K]  = value at K.</a:t>
            </a:r>
          </a:p>
          <a:p>
            <a:endParaRPr lang="en-IN" dirty="0" smtClean="0"/>
          </a:p>
          <a:p>
            <a:r>
              <a:rPr lang="en-IN" dirty="0" smtClean="0"/>
              <a:t>Length = UB – LB + 1</a:t>
            </a:r>
          </a:p>
          <a:p>
            <a:endParaRPr lang="en-IN" dirty="0" smtClean="0"/>
          </a:p>
          <a:p>
            <a:r>
              <a:rPr lang="en-IN" dirty="0" smtClean="0"/>
              <a:t>Address of any element of LA is calculated as:</a:t>
            </a:r>
          </a:p>
          <a:p>
            <a:pPr>
              <a:buNone/>
            </a:pPr>
            <a:r>
              <a:rPr lang="en-IN" dirty="0" smtClean="0"/>
              <a:t>		LOC(LA[K]) = Base(LA) + w(K – LB)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Ex: If Base address = 200;  w = 4 words, then find address of K=1965		</a:t>
            </a:r>
            <a:r>
              <a:rPr lang="en-IN" sz="2000" dirty="0" smtClean="0"/>
              <a:t>(</a:t>
            </a:r>
            <a:r>
              <a:rPr lang="en-IN" sz="2000" dirty="0" err="1" smtClean="0"/>
              <a:t>Ans</a:t>
            </a:r>
            <a:r>
              <a:rPr lang="en-IN" sz="2000" dirty="0" smtClean="0"/>
              <a:t>: 332)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Representation of 2D array in memory</a:t>
            </a:r>
            <a:br>
              <a:rPr lang="en-IN" dirty="0"/>
            </a:br>
            <a:r>
              <a:rPr lang="en-IN" b="1" dirty="0" smtClean="0"/>
              <a:t>(Row-major</a:t>
            </a:r>
            <a:r>
              <a:rPr lang="en-IN" b="1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Let A is 2D (M x N) array and A[J,K] needs to be found.</a:t>
            </a:r>
          </a:p>
          <a:p>
            <a:endParaRPr lang="en-IN" sz="2400" dirty="0" smtClean="0"/>
          </a:p>
          <a:p>
            <a:r>
              <a:rPr lang="en-IN" sz="2400" dirty="0" smtClean="0"/>
              <a:t>Then, for </a:t>
            </a:r>
            <a:r>
              <a:rPr lang="en-IN" sz="2400" b="1" dirty="0" smtClean="0"/>
              <a:t>Row-major</a:t>
            </a:r>
            <a:r>
              <a:rPr lang="en-IN" sz="2400" dirty="0" smtClean="0"/>
              <a:t> (with starting index LB1=LB2=1):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800" dirty="0" smtClean="0"/>
              <a:t>LOC(A[J,K]) = Base(A) + w[N(J - 1) + (K - 1)]</a:t>
            </a: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Otherwise,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800" dirty="0" smtClean="0"/>
              <a:t>LOC(A[J,K]) = Base(A) + w[N(J - LB1) + (K - LB2)]</a:t>
            </a:r>
            <a:endParaRPr lang="en-IN" sz="2400" dirty="0" smtClean="0"/>
          </a:p>
          <a:p>
            <a:pPr>
              <a:buNone/>
            </a:pP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613</Words>
  <Application>Microsoft Office PowerPoint</Application>
  <PresentationFormat>On-screen Show (4:3)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 2</vt:lpstr>
      <vt:lpstr>Office Theme</vt:lpstr>
      <vt:lpstr>Arrays</vt:lpstr>
      <vt:lpstr>Algorithm for traversing an array</vt:lpstr>
      <vt:lpstr>Algorithm for inserting an element into an array</vt:lpstr>
      <vt:lpstr>Algorithm for deleting an element from an array</vt:lpstr>
      <vt:lpstr>Merging Algorithm</vt:lpstr>
      <vt:lpstr>Merging Algorithm</vt:lpstr>
      <vt:lpstr>Merging Algorithm</vt:lpstr>
      <vt:lpstr>Important points</vt:lpstr>
      <vt:lpstr>Representation of 2D array in memory (Row-major)</vt:lpstr>
      <vt:lpstr>PowerPoint Presentation</vt:lpstr>
      <vt:lpstr>PowerPoint Presentation</vt:lpstr>
      <vt:lpstr>Representation of 2D array in memory (Column-major)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Preetpal</dc:creator>
  <cp:lastModifiedBy>hp</cp:lastModifiedBy>
  <cp:revision>44</cp:revision>
  <dcterms:created xsi:type="dcterms:W3CDTF">2014-01-22T04:10:43Z</dcterms:created>
  <dcterms:modified xsi:type="dcterms:W3CDTF">2016-08-29T05:23:57Z</dcterms:modified>
</cp:coreProperties>
</file>