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82" r:id="rId4"/>
    <p:sldId id="307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58" r:id="rId23"/>
    <p:sldId id="259" r:id="rId24"/>
    <p:sldId id="260" r:id="rId25"/>
    <p:sldId id="261" r:id="rId26"/>
    <p:sldId id="308" r:id="rId27"/>
    <p:sldId id="274" r:id="rId28"/>
    <p:sldId id="275" r:id="rId29"/>
    <p:sldId id="276" r:id="rId30"/>
    <p:sldId id="277" r:id="rId31"/>
    <p:sldId id="278" r:id="rId32"/>
    <p:sldId id="263" r:id="rId33"/>
    <p:sldId id="264" r:id="rId34"/>
    <p:sldId id="265" r:id="rId35"/>
    <p:sldId id="266" r:id="rId36"/>
    <p:sldId id="267" r:id="rId37"/>
    <p:sldId id="268" r:id="rId38"/>
    <p:sldId id="280" r:id="rId39"/>
    <p:sldId id="305" r:id="rId40"/>
    <p:sldId id="269" r:id="rId41"/>
    <p:sldId id="281" r:id="rId42"/>
    <p:sldId id="306" r:id="rId43"/>
    <p:sldId id="283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5D55-9E05-4E36-A12F-0BA29BBEB7C2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C2C29-B258-4EBC-9F42-09C476203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874B42-5145-48E4-B551-53348D6F0FAB}" type="slidenum">
              <a:rPr lang="en-US" smtClean="0"/>
              <a:pPr/>
              <a:t>32</a:t>
            </a:fld>
            <a:r>
              <a:rPr lang="en-US" smtClean="0"/>
              <a:t>##</a:t>
            </a: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1860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6D6F11-E316-4BE2-9DA3-7DD7D62767BB}" type="slidenum">
              <a:rPr lang="en-US" smtClean="0"/>
              <a:pPr/>
              <a:t>33</a:t>
            </a:fld>
            <a:r>
              <a:rPr lang="en-US" smtClean="0"/>
              <a:t>##</a:t>
            </a: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1318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54CF23-685F-4FD5-8A5C-10FA1A63D178}" type="slidenum">
              <a:rPr lang="en-US" smtClean="0"/>
              <a:pPr/>
              <a:t>34</a:t>
            </a:fld>
            <a:r>
              <a:rPr lang="en-US" smtClean="0"/>
              <a:t>##</a:t>
            </a: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8614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C142C9-FABA-43E7-846C-2867561BEE62}" type="slidenum">
              <a:rPr lang="en-US" smtClean="0"/>
              <a:pPr/>
              <a:t>35</a:t>
            </a:fld>
            <a:r>
              <a:rPr lang="en-US" smtClean="0"/>
              <a:t>##</a:t>
            </a: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6441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571627-5EFC-4AA0-A8CF-B6F14380A4D4}" type="slidenum">
              <a:rPr lang="en-US" smtClean="0"/>
              <a:pPr/>
              <a:t>36</a:t>
            </a:fld>
            <a:r>
              <a:rPr lang="en-US" smtClean="0"/>
              <a:t>##</a:t>
            </a: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2421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7FC7-EA41-4E6B-8C28-4AB4DC4BD219}" type="datetimeFigureOut">
              <a:rPr lang="en-IN" smtClean="0"/>
              <a:pPr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//quadratic</a:t>
            </a:r>
          </a:p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</a:t>
            </a:r>
            <a:r>
              <a:rPr lang="en-IN" dirty="0" err="1" smtClean="0"/>
              <a:t>i</a:t>
            </a:r>
            <a:r>
              <a:rPr lang="en-IN" dirty="0" smtClean="0"/>
              <a:t>; j++){</a:t>
            </a:r>
          </a:p>
          <a:p>
            <a:pPr eaLnBrk="1" hangingPunct="1">
              <a:buNone/>
            </a:pPr>
            <a:r>
              <a:rPr lang="en-IN" dirty="0" smtClean="0"/>
              <a:t>		//do swap stuff, constant time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err="1" smtClean="0"/>
              <a:t>Ans</a:t>
            </a:r>
            <a:r>
              <a:rPr lang="en-IN" smtClean="0"/>
              <a:t>: (</a:t>
            </a:r>
            <a:r>
              <a:rPr lang="en-IN" dirty="0" smtClean="0"/>
              <a:t>n(n+1)/2). This is still in the bound of O(n^2)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</a:t>
            </a:r>
            <a:endParaRPr lang="en-IN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2*n;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At first you might say that the upper bound is O(2n); however, we drop constants so it becomes O(n)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5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//linear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//quadratic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</a:t>
            </a:r>
            <a:r>
              <a:rPr lang="en-IN" dirty="0" err="1" smtClean="0"/>
              <a:t>i</a:t>
            </a:r>
            <a:r>
              <a:rPr lang="en-IN" dirty="0" smtClean="0"/>
              <a:t>; j++){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	//do constant time stuff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 : In this case we add each loop's Big O, in this case n+n^2. O(n^2+n) is not an acceptable answer since we must drop the lowest term. The upper bound is O(n^2). Why? Because it has the largest growth rate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6</a:t>
            </a:r>
            <a:endParaRPr lang="en-IN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2; j++){</a:t>
            </a:r>
          </a:p>
          <a:p>
            <a:pPr eaLnBrk="1" hangingPunct="1">
              <a:buNone/>
            </a:pPr>
            <a:r>
              <a:rPr lang="en-IN" dirty="0" smtClean="0"/>
              <a:t>		//do stuff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Ans: Outer loop is 'n', inner loop is 2, this we have 2n, dropped constant gives up O(n)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7</a:t>
            </a:r>
            <a:endParaRPr lang="en-IN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1;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 *= 2) {</a:t>
            </a:r>
          </a:p>
          <a:p>
            <a:pPr eaLnBrk="1" hangingPunct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There are n iterations, however, instead of simply incrementing, 'i' is increased by 2*itself each run. Thus the loop is log(n).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9789" y="-29600"/>
            <a:ext cx="8229600" cy="1143000"/>
          </a:xfrm>
        </p:spPr>
        <p:txBody>
          <a:bodyPr/>
          <a:lstStyle/>
          <a:p>
            <a:r>
              <a:rPr lang="en-IN" b="1" smtClean="0"/>
              <a:t>Big – O notation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9789" y="914962"/>
            <a:ext cx="8105775" cy="5257800"/>
          </a:xfrm>
        </p:spPr>
        <p:txBody>
          <a:bodyPr/>
          <a:lstStyle/>
          <a:p>
            <a:r>
              <a:rPr lang="en-IN" sz="2400" smtClean="0"/>
              <a:t>It is most commonly used notation for specifying asymptotic complexity i.e rate of function growth.</a:t>
            </a:r>
          </a:p>
          <a:p>
            <a:r>
              <a:rPr lang="en-IN" sz="2400" smtClean="0"/>
              <a:t>It refers to upper bound of functions.</a:t>
            </a:r>
          </a:p>
          <a:p>
            <a:endParaRPr lang="en-IN" sz="2400" smtClean="0"/>
          </a:p>
          <a:p>
            <a:endParaRPr lang="en-IN" sz="2400" smtClean="0"/>
          </a:p>
          <a:p>
            <a:endParaRPr lang="en-IN" sz="2400" smtClean="0"/>
          </a:p>
          <a:p>
            <a:endParaRPr lang="en-IN" sz="2400" smtClean="0"/>
          </a:p>
          <a:p>
            <a:endParaRPr lang="en-IN" sz="2400" smtClean="0"/>
          </a:p>
          <a:p>
            <a:r>
              <a:rPr lang="en-IN" sz="2400" smtClean="0"/>
              <a:t>For example: 	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02" y="2667562"/>
            <a:ext cx="90439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0589" y="5029762"/>
            <a:ext cx="350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189" y="5639362"/>
            <a:ext cx="2187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9789" y="6277507"/>
            <a:ext cx="4914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lim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n-&gt;∞  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f(n) / g(n) = 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	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   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`c closer to 0`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8</a:t>
            </a:r>
            <a:endParaRPr lang="en-IN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 //linear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1; j &lt; n; j *= 2){ // log (n)</a:t>
            </a:r>
          </a:p>
          <a:p>
            <a:pPr eaLnBrk="1" hangingPunct="1">
              <a:buNone/>
            </a:pPr>
            <a:r>
              <a:rPr lang="en-IN" dirty="0" smtClean="0"/>
              <a:t>		//do constant time stuff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Ans: n*log(n)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3400"/>
              </a:lnSpc>
              <a:buFont typeface="Times New Roman" pitchFamily="18" charset="0"/>
              <a:buNone/>
            </a:pP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3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n</a:t>
            </a:r>
            <a:r>
              <a:rPr lang="en-US" altLang="ko-KR" sz="2800" baseline="300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n/2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12 		 </a:t>
            </a:r>
            <a:r>
              <a:rPr lang="en-US" altLang="ko-KR" dirty="0">
                <a:latin typeface="Consolas" pitchFamily="49" charset="0"/>
                <a:ea typeface="Gulim" pitchFamily="34" charset="-127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 	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O(n</a:t>
            </a:r>
            <a:r>
              <a:rPr lang="en-US" altLang="ko-KR" sz="2800" b="1" baseline="300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)</a:t>
            </a: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b="1" smtClean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sz="2800" b="1" dirty="0" smtClean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sz="2800" b="1" dirty="0" smtClean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4*n*log</a:t>
            </a:r>
            <a:r>
              <a:rPr lang="en-US" altLang="ko-KR" sz="2800" baseline="-250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(3*n+1)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2*n-1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	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O(n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*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log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n)</a:t>
            </a:r>
            <a:endParaRPr lang="en-IN" b="1" dirty="0" smtClean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 defTabSz="414338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Typical Complexities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609600" y="1143000"/>
          <a:ext cx="79248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25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 defTabSz="414338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Typical Complexities</a:t>
            </a:r>
          </a:p>
        </p:txBody>
      </p:sp>
      <p:graphicFrame>
        <p:nvGraphicFramePr>
          <p:cNvPr id="3" name="Group 134"/>
          <p:cNvGraphicFramePr>
            <a:graphicFrameLocks/>
          </p:cNvGraphicFramePr>
          <p:nvPr/>
        </p:nvGraphicFramePr>
        <p:xfrm>
          <a:off x="576263" y="1143000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/>
                <a:gridCol w="1646555"/>
                <a:gridCol w="4330065"/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26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214725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 defTabSz="414338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Time Complexity and Speed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6263" y="1143000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/>
                <a:gridCol w="1003935"/>
                <a:gridCol w="817777"/>
                <a:gridCol w="838200"/>
                <a:gridCol w="838200"/>
                <a:gridCol w="838200"/>
                <a:gridCol w="990600"/>
                <a:gridCol w="1143000"/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214725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Practical </a:t>
            </a:r>
            <a:r>
              <a:rPr lang="en-IN" b="1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FF0000"/>
                </a:solidFill>
              </a:rPr>
              <a:t>O(n): </a:t>
            </a:r>
            <a:r>
              <a:rPr lang="en-IN" sz="2800" dirty="0"/>
              <a:t>printing a list of n items to the screen, looking at each item once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O(log </a:t>
            </a:r>
            <a:r>
              <a:rPr lang="en-IN" sz="2800" dirty="0">
                <a:solidFill>
                  <a:srgbClr val="FF0000"/>
                </a:solidFill>
              </a:rPr>
              <a:t>n</a:t>
            </a:r>
            <a:r>
              <a:rPr lang="en-IN" sz="2800" dirty="0" smtClean="0">
                <a:solidFill>
                  <a:srgbClr val="FF0000"/>
                </a:solidFill>
              </a:rPr>
              <a:t>): </a:t>
            </a:r>
            <a:r>
              <a:rPr lang="en-IN" sz="2800" dirty="0"/>
              <a:t>taking a list of items, cutting it in half repeatedly until there's only one item left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O(n^2): </a:t>
            </a:r>
            <a:r>
              <a:rPr lang="en-IN" sz="2800" dirty="0" smtClean="0"/>
              <a:t>taking </a:t>
            </a:r>
            <a:r>
              <a:rPr lang="en-IN" sz="2800" dirty="0"/>
              <a:t>a list of n items, and comparing every item to every other item.</a:t>
            </a:r>
          </a:p>
        </p:txBody>
      </p:sp>
    </p:spTree>
    <p:extLst>
      <p:ext uri="{BB962C8B-B14F-4D97-AF65-F5344CB8AC3E}">
        <p14:creationId xmlns:p14="http://schemas.microsoft.com/office/powerpoint/2010/main" val="347141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determine Complexities</a:t>
            </a:r>
            <a:br>
              <a:rPr lang="en-IN" dirty="0" smtClean="0"/>
            </a:br>
            <a:r>
              <a:rPr lang="en-IN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Sequence of statements</a:t>
            </a:r>
          </a:p>
          <a:p>
            <a:pPr>
              <a:buNone/>
            </a:pPr>
            <a:r>
              <a:rPr lang="en-IN" sz="2000" dirty="0" smtClean="0"/>
              <a:t>	 	statement 1; </a:t>
            </a:r>
          </a:p>
          <a:p>
            <a:pPr>
              <a:buNone/>
            </a:pPr>
            <a:r>
              <a:rPr lang="en-IN" sz="2000" dirty="0" smtClean="0"/>
              <a:t>		statement 2; </a:t>
            </a:r>
          </a:p>
          <a:p>
            <a:pPr>
              <a:buNone/>
            </a:pPr>
            <a:r>
              <a:rPr lang="en-IN" sz="2000" dirty="0" smtClean="0"/>
              <a:t>		... </a:t>
            </a:r>
          </a:p>
          <a:p>
            <a:pPr>
              <a:buNone/>
            </a:pPr>
            <a:r>
              <a:rPr lang="en-IN" sz="2000" dirty="0" smtClean="0"/>
              <a:t>		statement k; 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1800" dirty="0" smtClean="0"/>
              <a:t>total time = time(statement 1) + time(statement 2) + ... + time(statement k)</a:t>
            </a:r>
          </a:p>
          <a:p>
            <a:endParaRPr lang="en-IN" sz="2000" dirty="0" smtClean="0"/>
          </a:p>
          <a:p>
            <a:r>
              <a:rPr lang="en-IN" sz="2000" dirty="0" smtClean="0"/>
              <a:t>If each statement is "simple" (only involves basic operations) then the time for each statement is constant and the total time is also constant: </a:t>
            </a:r>
            <a:r>
              <a:rPr lang="en-IN" sz="2000" b="1" dirty="0" smtClean="0"/>
              <a:t>O(1).</a:t>
            </a:r>
            <a:endParaRPr lang="en-IN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if-then-else statements</a:t>
            </a:r>
          </a:p>
          <a:p>
            <a:pPr>
              <a:buNone/>
            </a:pPr>
            <a:r>
              <a:rPr lang="en-IN" dirty="0" smtClean="0"/>
              <a:t>		 if (condition)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{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 		sequence of statements 1 </a:t>
            </a:r>
          </a:p>
          <a:p>
            <a:pPr lvl="1">
              <a:buNone/>
            </a:pPr>
            <a:r>
              <a:rPr lang="en-IN" dirty="0" smtClean="0"/>
              <a:t>		} </a:t>
            </a:r>
          </a:p>
          <a:p>
            <a:pPr>
              <a:buNone/>
            </a:pPr>
            <a:r>
              <a:rPr lang="en-IN" dirty="0" smtClean="0"/>
              <a:t>		else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{ 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		sequence of statements 2</a:t>
            </a:r>
          </a:p>
          <a:p>
            <a:pPr lvl="1">
              <a:buNone/>
            </a:pPr>
            <a:r>
              <a:rPr lang="en-IN" dirty="0" smtClean="0"/>
              <a:t>		} 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Here, either sequence 1 will execute, or sequence 2 will execute. </a:t>
            </a:r>
          </a:p>
          <a:p>
            <a:r>
              <a:rPr lang="en-IN" dirty="0" smtClean="0"/>
              <a:t>Therefore, the worst-case time is the slowest of the two possibilities: </a:t>
            </a:r>
            <a:r>
              <a:rPr lang="en-IN" b="1" dirty="0" smtClean="0"/>
              <a:t>max(time(sequence 1), time(sequence 2)).</a:t>
            </a:r>
          </a:p>
          <a:p>
            <a:r>
              <a:rPr lang="en-IN" dirty="0" smtClean="0"/>
              <a:t> For example, if sequence 1 is </a:t>
            </a:r>
            <a:r>
              <a:rPr lang="en-IN" b="1" dirty="0" smtClean="0"/>
              <a:t>O(N) </a:t>
            </a:r>
            <a:r>
              <a:rPr lang="en-IN" dirty="0" smtClean="0"/>
              <a:t>and sequence 2 is </a:t>
            </a:r>
            <a:r>
              <a:rPr lang="en-IN" b="1" dirty="0" smtClean="0"/>
              <a:t>O(1) </a:t>
            </a:r>
            <a:r>
              <a:rPr lang="en-IN" dirty="0" smtClean="0"/>
              <a:t>the worst-case time for the whole if-then-else statement would be</a:t>
            </a:r>
            <a:r>
              <a:rPr lang="en-IN" b="1" dirty="0" smtClean="0"/>
              <a:t> O(N)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for loops </a:t>
            </a:r>
          </a:p>
          <a:p>
            <a:pPr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{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sequence of statements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 }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loop executes N times, so the sequence of statements also executes N times.</a:t>
            </a:r>
          </a:p>
          <a:p>
            <a:r>
              <a:rPr lang="en-IN" dirty="0" smtClean="0"/>
              <a:t> Since we assume the statements are </a:t>
            </a:r>
            <a:r>
              <a:rPr lang="en-IN" b="1" dirty="0" smtClean="0"/>
              <a:t>O(1)</a:t>
            </a:r>
            <a:r>
              <a:rPr lang="en-IN" dirty="0" smtClean="0"/>
              <a:t>, the total time for the for loop is </a:t>
            </a:r>
            <a:r>
              <a:rPr lang="en-IN" b="1" dirty="0" smtClean="0"/>
              <a:t>N * O(1)</a:t>
            </a:r>
            <a:r>
              <a:rPr lang="en-IN" dirty="0" smtClean="0"/>
              <a:t>, which is </a:t>
            </a:r>
            <a:r>
              <a:rPr lang="en-IN" b="1" dirty="0" smtClean="0"/>
              <a:t>O(N)</a:t>
            </a:r>
            <a:r>
              <a:rPr lang="en-IN" dirty="0" smtClean="0"/>
              <a:t> overall.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O Notation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4752528" cy="486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 smtClean="0"/>
              <a:t>for (</a:t>
            </a:r>
            <a:r>
              <a:rPr lang="en-IN" sz="2400" dirty="0" err="1" smtClean="0"/>
              <a:t>i</a:t>
            </a:r>
            <a:r>
              <a:rPr lang="en-IN" sz="2400" dirty="0" smtClean="0"/>
              <a:t> = 0; </a:t>
            </a:r>
            <a:r>
              <a:rPr lang="en-IN" sz="2400" dirty="0" err="1" smtClean="0"/>
              <a:t>i</a:t>
            </a:r>
            <a:r>
              <a:rPr lang="en-IN" sz="2400" dirty="0" smtClean="0"/>
              <a:t> &lt; N; </a:t>
            </a:r>
            <a:r>
              <a:rPr lang="en-IN" sz="2400" dirty="0" err="1" smtClean="0"/>
              <a:t>i</a:t>
            </a:r>
            <a:r>
              <a:rPr lang="en-IN" sz="2400" dirty="0" smtClean="0"/>
              <a:t>++) 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 for (j = 0; j &lt; M; j++)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 {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	sequence of statements ;</a:t>
            </a:r>
          </a:p>
          <a:p>
            <a:pPr>
              <a:buNone/>
            </a:pPr>
            <a:r>
              <a:rPr lang="en-IN" sz="2400" dirty="0" smtClean="0"/>
              <a:t>	 }</a:t>
            </a:r>
          </a:p>
          <a:p>
            <a:pPr>
              <a:buNone/>
            </a:pPr>
            <a:r>
              <a:rPr lang="en-IN" sz="2400" dirty="0" smtClean="0"/>
              <a:t> }</a:t>
            </a:r>
          </a:p>
          <a:p>
            <a:pPr>
              <a:buNone/>
            </a:pPr>
            <a:endParaRPr lang="en-IN" sz="2400" dirty="0"/>
          </a:p>
          <a:p>
            <a:r>
              <a:rPr lang="en-IN" sz="2400" dirty="0" smtClean="0"/>
              <a:t>The outer loop executes N times. Every time the outer loop executes, the inner loop executes M times. As a result, the statements in the inner loop execute a total of N * M times. Thus, the complexity is </a:t>
            </a:r>
            <a:r>
              <a:rPr lang="en-IN" sz="2400" b="1" dirty="0" smtClean="0"/>
              <a:t>O(N * M).</a:t>
            </a:r>
          </a:p>
          <a:p>
            <a:r>
              <a:rPr lang="en-IN" sz="2400" dirty="0" smtClean="0"/>
              <a:t>In a common special case where the stopping condition of the inner loop is j &lt; N instead of j &lt; M (i.e., the inner loop also executes N times), the total complexity for the two loops is </a:t>
            </a:r>
            <a:r>
              <a:rPr lang="en-IN" sz="2400" b="1" dirty="0" smtClean="0"/>
              <a:t>O(N</a:t>
            </a:r>
            <a:r>
              <a:rPr lang="en-IN" sz="2400" b="1" baseline="30000" dirty="0" smtClean="0"/>
              <a:t>2</a:t>
            </a:r>
            <a:r>
              <a:rPr lang="en-IN" sz="2400" b="1" dirty="0" smtClean="0"/>
              <a:t>).</a:t>
            </a:r>
            <a:endParaRPr lang="en-IN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for (</a:t>
            </a:r>
            <a:r>
              <a:rPr lang="en-IN" sz="2000" dirty="0" err="1" smtClean="0"/>
              <a:t>i</a:t>
            </a:r>
            <a:r>
              <a:rPr lang="en-IN" sz="2000" dirty="0" smtClean="0"/>
              <a:t> = 0; </a:t>
            </a:r>
            <a:r>
              <a:rPr lang="en-IN" sz="2000" dirty="0" err="1" smtClean="0"/>
              <a:t>i</a:t>
            </a:r>
            <a:r>
              <a:rPr lang="en-IN" sz="2000" dirty="0" smtClean="0"/>
              <a:t> &lt; N; </a:t>
            </a:r>
            <a:r>
              <a:rPr lang="en-IN" sz="2000" dirty="0" err="1" smtClean="0"/>
              <a:t>i</a:t>
            </a:r>
            <a:r>
              <a:rPr lang="en-IN" sz="2000" dirty="0" smtClean="0"/>
              <a:t>++)</a:t>
            </a:r>
          </a:p>
          <a:p>
            <a:pPr>
              <a:buNone/>
            </a:pPr>
            <a:r>
              <a:rPr lang="en-IN" sz="2000" dirty="0" smtClean="0"/>
              <a:t> {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for (j = i+1; j &lt; N; j++)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{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sequence of statements;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 }</a:t>
            </a:r>
          </a:p>
          <a:p>
            <a:pPr>
              <a:buNone/>
            </a:pPr>
            <a:r>
              <a:rPr lang="en-IN" sz="2000" dirty="0" smtClean="0"/>
              <a:t> }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653136"/>
            <a:ext cx="8229600" cy="168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we can see that the total number of times the sequence of statements executes is: N + N-1 + N-2 + ... + 3 + 2 + 1.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We've seen that formula before: the total is O(N</a:t>
            </a:r>
            <a:r>
              <a:rPr kumimoji="0" lang="en-IN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552" y="2420888"/>
            <a:ext cx="403244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</a:t>
            </a:r>
            <a:endParaRPr lang="bg-BG" smtClean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r>
              <a:rPr lang="en-US" smtClean="0"/>
              <a:t>Runs in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where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 is the size of the array</a:t>
            </a:r>
            <a:endParaRPr lang="bg-BG" smtClean="0"/>
          </a:p>
          <a:p>
            <a:r>
              <a:rPr lang="en-US" smtClean="0"/>
              <a:t>The number of elementary steps is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FindMaxElement(int array[])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(array[i] &gt; 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(2)</a:t>
            </a:r>
            <a:endParaRPr lang="bg-BG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r>
              <a:rPr lang="en-US" smtClean="0"/>
              <a:t>Runs in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where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 is the size of the array</a:t>
            </a:r>
            <a:endParaRPr lang="bg-BG" smtClean="0"/>
          </a:p>
          <a:p>
            <a:r>
              <a:rPr lang="en-US" smtClean="0"/>
              <a:t>The number of elementary steps is 	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5" cy="3121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 array[])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j = i+1; j&lt;n;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(3)</a:t>
            </a:r>
            <a:endParaRPr lang="bg-BG" smtClean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r>
              <a:rPr lang="en-US" smtClean="0"/>
              <a:t>Runs in cubic time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)</a:t>
            </a:r>
            <a:endParaRPr lang="bg-BG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mtClean="0"/>
              <a:t>The number of elementary steps is 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baseline="30000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3</a:t>
            </a:r>
            <a:endParaRPr lang="en-US" baseline="3000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575"/>
            <a:ext cx="6913563" cy="3121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a=0; a&lt;n;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(4)</a:t>
            </a:r>
            <a:endParaRPr lang="bg-BG" smtClean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72000"/>
            <a:ext cx="8496300" cy="2025650"/>
          </a:xfrm>
        </p:spPr>
        <p:txBody>
          <a:bodyPr/>
          <a:lstStyle/>
          <a:p>
            <a:r>
              <a:rPr lang="en-US" smtClean="0"/>
              <a:t>Runs in quadratic time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O(n*m)</a:t>
            </a:r>
            <a:endParaRPr lang="bg-BG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mtClean="0"/>
              <a:t>The number of elementary steps is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n*m</a:t>
            </a:r>
            <a:endParaRPr lang="en-US" baseline="3000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87450" y="1331913"/>
            <a:ext cx="6913563" cy="2782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(5)</a:t>
            </a:r>
            <a:endParaRPr lang="bg-BG" smtClean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76800"/>
            <a:ext cx="8496300" cy="172085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Runs in quadratic time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O(n*m)</a:t>
            </a:r>
            <a:endParaRPr lang="bg-BG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mtClean="0"/>
              <a:t>The number of elementary steps is</a:t>
            </a:r>
          </a:p>
          <a:p>
            <a:pPr>
              <a:buFont typeface="Times New Roman" pitchFamily="18" charset="0"/>
              <a:buNone/>
            </a:pPr>
            <a:r>
              <a:rPr lang="en-US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~</a:t>
            </a:r>
            <a:r>
              <a:rPr lang="en-US" noProof="1" smtClean="0">
                <a:solidFill>
                  <a:srgbClr val="FF0000"/>
                </a:solidFill>
              </a:rPr>
              <a:t> </a:t>
            </a:r>
            <a:r>
              <a:rPr lang="en-US" altLang="ko-KR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ko-KR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ko-KR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87450" y="1189038"/>
            <a:ext cx="6913563" cy="3459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(int i=0; 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+= i*x*y;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- </a:t>
            </a:r>
            <a:r>
              <a:rPr lang="el-GR" dirty="0" smtClean="0"/>
              <a:t>Ω</a:t>
            </a:r>
            <a:r>
              <a:rPr lang="en-IN" dirty="0" smtClean="0"/>
              <a:t> notation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It refers to lower bound of functions.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pt-BR" sz="2400" b="1" dirty="0"/>
              <a:t>Example </a:t>
            </a:r>
            <a:r>
              <a:rPr lang="pt-BR" sz="2400" b="1" dirty="0" smtClean="0"/>
              <a:t>: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5n^2 </a:t>
            </a:r>
            <a:r>
              <a:rPr lang="pt-BR" sz="2000" dirty="0"/>
              <a:t>is </a:t>
            </a:r>
            <a:r>
              <a:rPr lang="pt-BR" sz="2000" b="1" dirty="0"/>
              <a:t>Ω(n) </a:t>
            </a:r>
            <a:r>
              <a:rPr lang="pt-BR" sz="2000" dirty="0"/>
              <a:t>because </a:t>
            </a:r>
            <a:r>
              <a:rPr lang="pt-BR" sz="2000" dirty="0" smtClean="0"/>
              <a:t>5n^2 </a:t>
            </a:r>
            <a:r>
              <a:rPr lang="pt-BR" sz="2000" dirty="0"/>
              <a:t>≥ 5n for n ≥ 1</a:t>
            </a:r>
            <a:r>
              <a:rPr lang="pt-BR" sz="2000" dirty="0" smtClean="0"/>
              <a:t>.</a:t>
            </a:r>
            <a:endParaRPr lang="en-IN" sz="2000" dirty="0" smtClean="0"/>
          </a:p>
          <a:p>
            <a:endParaRPr lang="en-IN" sz="2400" dirty="0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8947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45" y="6170566"/>
            <a:ext cx="4914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lim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n-&gt;∞  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f(n) / g(n) = 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	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   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`c closer to </a:t>
            </a:r>
            <a:r>
              <a:rPr lang="en-US" sz="2000" dirty="0" smtClean="0">
                <a:solidFill>
                  <a:srgbClr val="FF0000"/>
                </a:solidFill>
              </a:rPr>
              <a:t>∞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`</a:t>
            </a:r>
          </a:p>
        </p:txBody>
      </p:sp>
    </p:spTree>
  </p:cSld>
  <p:clrMapOvr>
    <a:masterClrMapping/>
  </p:clrMapOvr>
  <p:transition advClick="0" advTm="214725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Omega Notation</a:t>
            </a:r>
          </a:p>
        </p:txBody>
      </p:sp>
      <p:pic>
        <p:nvPicPr>
          <p:cNvPr id="20482" name="Content Placeholder 3" descr="omega no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688" y="1628800"/>
            <a:ext cx="5328592" cy="49023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476672"/>
            <a:ext cx="8712968" cy="6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332656"/>
            <a:ext cx="8640960" cy="64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09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 smtClean="0"/>
              <a:t>Ө</a:t>
            </a:r>
            <a:r>
              <a:rPr lang="en-IN" dirty="0" smtClean="0"/>
              <a:t> notation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It refers to tight bound of functions.</a:t>
            </a:r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/>
              <a:t>Informally, if </a:t>
            </a:r>
            <a:r>
              <a:rPr lang="en-IN" sz="2800" dirty="0" smtClean="0"/>
              <a:t>f(n</a:t>
            </a:r>
            <a:r>
              <a:rPr lang="en-IN" sz="2800" dirty="0"/>
              <a:t>) is </a:t>
            </a:r>
            <a:r>
              <a:rPr lang="en-IN" sz="2800" dirty="0" smtClean="0"/>
              <a:t>Θ(g(n</a:t>
            </a:r>
            <a:r>
              <a:rPr lang="en-IN" sz="2800" dirty="0"/>
              <a:t>)) then both the functions </a:t>
            </a:r>
            <a:r>
              <a:rPr lang="en-IN" sz="2800" dirty="0" smtClean="0"/>
              <a:t>have the </a:t>
            </a:r>
            <a:r>
              <a:rPr lang="en-IN" sz="2800" dirty="0"/>
              <a:t>same rate of increase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b="1" dirty="0" smtClean="0"/>
              <a:t>Example</a:t>
            </a:r>
            <a:r>
              <a:rPr lang="en-IN" sz="2800" dirty="0" smtClean="0"/>
              <a:t>:</a:t>
            </a:r>
          </a:p>
          <a:p>
            <a:pPr lvl="1">
              <a:buNone/>
            </a:pPr>
            <a:r>
              <a:rPr lang="en-IN" sz="2400" dirty="0" smtClean="0"/>
              <a:t>   The </a:t>
            </a:r>
            <a:r>
              <a:rPr lang="en-IN" sz="2400" dirty="0"/>
              <a:t>same rate of increase for </a:t>
            </a:r>
            <a:endParaRPr lang="en-IN" sz="2400" dirty="0" smtClean="0"/>
          </a:p>
          <a:p>
            <a:pPr lvl="1">
              <a:buNone/>
            </a:pPr>
            <a:r>
              <a:rPr lang="en-IN" sz="2400" dirty="0"/>
              <a:t>	</a:t>
            </a:r>
            <a:r>
              <a:rPr lang="en-IN" sz="2400" dirty="0" smtClean="0"/>
              <a:t>		f(n</a:t>
            </a:r>
            <a:r>
              <a:rPr lang="en-IN" sz="2400" dirty="0"/>
              <a:t>) = n + </a:t>
            </a:r>
            <a:r>
              <a:rPr lang="en-IN" sz="2400" dirty="0" smtClean="0"/>
              <a:t>5n^0.5      and     g(n</a:t>
            </a:r>
            <a:r>
              <a:rPr lang="en-IN" sz="2400" dirty="0"/>
              <a:t>) = n </a:t>
            </a:r>
            <a:endParaRPr lang="en-IN" sz="2400" dirty="0" smtClean="0"/>
          </a:p>
          <a:p>
            <a:pPr lvl="1">
              <a:buNone/>
            </a:pPr>
            <a:r>
              <a:rPr lang="en-IN" sz="2400" dirty="0"/>
              <a:t> </a:t>
            </a:r>
            <a:r>
              <a:rPr lang="en-IN" sz="2400" dirty="0" smtClean="0"/>
              <a:t>   because </a:t>
            </a:r>
          </a:p>
          <a:p>
            <a:pPr lvl="1">
              <a:buNone/>
            </a:pPr>
            <a:r>
              <a:rPr lang="en-IN" sz="2400" dirty="0"/>
              <a:t>	</a:t>
            </a:r>
            <a:r>
              <a:rPr lang="en-IN" sz="2400" dirty="0" smtClean="0"/>
              <a:t>		n  ≤  (n </a:t>
            </a:r>
            <a:r>
              <a:rPr lang="en-IN" sz="2400" dirty="0"/>
              <a:t>+ </a:t>
            </a:r>
            <a:r>
              <a:rPr lang="en-IN" sz="2400" dirty="0" smtClean="0"/>
              <a:t>5n^0.5)   </a:t>
            </a:r>
            <a:r>
              <a:rPr lang="en-IN" sz="2400" dirty="0"/>
              <a:t>≤ 6n </a:t>
            </a:r>
            <a:r>
              <a:rPr lang="en-IN" sz="2400" dirty="0" smtClean="0"/>
              <a:t>		for </a:t>
            </a:r>
            <a:r>
              <a:rPr lang="en-IN" sz="2400" dirty="0"/>
              <a:t>n &gt; 1</a:t>
            </a:r>
          </a:p>
          <a:p>
            <a:endParaRPr lang="en-IN" sz="2800" dirty="0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8204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214725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Theta notation</a:t>
            </a:r>
          </a:p>
        </p:txBody>
      </p:sp>
      <p:pic>
        <p:nvPicPr>
          <p:cNvPr id="23554" name="Content Placeholder 3" descr="theta nota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688" y="1340768"/>
            <a:ext cx="5256584" cy="5263162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692696"/>
            <a:ext cx="8770575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71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95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 Between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, </a:t>
            </a:r>
            <a:r>
              <a:rPr lang="en-US" i="1" dirty="0" smtClean="0"/>
              <a:t>O, </a:t>
            </a:r>
            <a:r>
              <a:rPr lang="en-US" dirty="0" smtClean="0">
                <a:latin typeface="Symbol" pitchFamily="18" charset="2"/>
              </a:rPr>
              <a:t>W</a:t>
            </a:r>
            <a:endParaRPr lang="en-US" dirty="0" smtClean="0"/>
          </a:p>
        </p:txBody>
      </p:sp>
      <p:pic>
        <p:nvPicPr>
          <p:cNvPr id="27652" name="Picture 3" descr="graph_th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546" y="908720"/>
            <a:ext cx="2654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 descr="graph_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390" y="908720"/>
            <a:ext cx="2654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 descr="graph_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4293" y="908720"/>
            <a:ext cx="2654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46" y="4056217"/>
            <a:ext cx="2592288" cy="2606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332" y="4056217"/>
            <a:ext cx="2374722" cy="2754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716" y="4056217"/>
            <a:ext cx="2378147" cy="272946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Little-o notation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96726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496" y="4576266"/>
            <a:ext cx="9073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IN" sz="2000" dirty="0"/>
              <a:t>The function f(n) is o(g(n)) if </a:t>
            </a:r>
            <a:r>
              <a:rPr lang="en-IN" sz="2000" b="1" dirty="0"/>
              <a:t>for any real constant c &gt; 0</a:t>
            </a:r>
            <a:r>
              <a:rPr lang="en-IN" sz="2000" dirty="0"/>
              <a:t>, there exist an integer constant n</a:t>
            </a:r>
            <a:r>
              <a:rPr lang="en-IN" sz="2000" baseline="-25000" dirty="0"/>
              <a:t>0</a:t>
            </a:r>
            <a:r>
              <a:rPr lang="en-IN" sz="2000" dirty="0"/>
              <a:t> &gt;=1 such that </a:t>
            </a:r>
            <a:r>
              <a:rPr lang="en-IN" sz="2000" b="1" dirty="0"/>
              <a:t>f(n) &lt; c*g(n) </a:t>
            </a:r>
            <a:r>
              <a:rPr lang="en-IN" sz="2000" dirty="0"/>
              <a:t>for every integer n &gt;= n</a:t>
            </a:r>
            <a:r>
              <a:rPr lang="en-IN" sz="2000" baseline="-25000" dirty="0"/>
              <a:t>0</a:t>
            </a:r>
            <a:endParaRPr lang="en-IN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Little-omega notation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04864"/>
            <a:ext cx="90092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3501008"/>
            <a:ext cx="385820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127118" y="5157192"/>
            <a:ext cx="8849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IN" sz="2000" dirty="0"/>
              <a:t>The function f(n) is </a:t>
            </a:r>
            <a:r>
              <a:rPr lang="el-GR" sz="2000" dirty="0"/>
              <a:t>ω</a:t>
            </a:r>
            <a:r>
              <a:rPr lang="en-IN" sz="2000" dirty="0"/>
              <a:t>(g(n)) if </a:t>
            </a:r>
            <a:r>
              <a:rPr lang="en-IN" sz="2000" b="1" dirty="0"/>
              <a:t>for any real constant c &gt; 0</a:t>
            </a:r>
            <a:r>
              <a:rPr lang="en-IN" sz="2000" dirty="0"/>
              <a:t>, there exist an integer constant n</a:t>
            </a:r>
            <a:r>
              <a:rPr lang="en-IN" sz="2000" baseline="-25000" dirty="0"/>
              <a:t>0</a:t>
            </a:r>
            <a:r>
              <a:rPr lang="en-IN" sz="2000" dirty="0"/>
              <a:t> &gt;=1 such that </a:t>
            </a:r>
            <a:r>
              <a:rPr lang="en-IN" sz="2000" b="1" dirty="0"/>
              <a:t>f(n) &gt; c*g(n) </a:t>
            </a:r>
            <a:r>
              <a:rPr lang="en-IN" sz="2000" dirty="0"/>
              <a:t>for every integer n &gt;= n</a:t>
            </a:r>
            <a:r>
              <a:rPr lang="en-IN" sz="2000" baseline="-25000" dirty="0"/>
              <a:t>0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rules for finding </a:t>
            </a:r>
            <a:r>
              <a:rPr lang="en-US" b="1" dirty="0" smtClean="0"/>
              <a:t>Big - O </a:t>
            </a:r>
            <a:endParaRPr lang="en-IN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IN" dirty="0" smtClean="0"/>
              <a:t>	1. 	Nested loops are multiplied together.</a:t>
            </a:r>
            <a:br>
              <a:rPr lang="en-IN" dirty="0" smtClean="0"/>
            </a:br>
            <a:r>
              <a:rPr lang="en-IN" dirty="0" smtClean="0"/>
              <a:t>2. 	Sequential loops are added.</a:t>
            </a:r>
            <a:br>
              <a:rPr lang="en-IN" dirty="0" smtClean="0"/>
            </a:br>
            <a:r>
              <a:rPr lang="en-IN" dirty="0" smtClean="0"/>
              <a:t>3. 	Only the largest term is kept, all others are 	dropped.</a:t>
            </a:r>
            <a:br>
              <a:rPr lang="en-IN" dirty="0" smtClean="0"/>
            </a:br>
            <a:r>
              <a:rPr lang="en-IN" dirty="0" smtClean="0"/>
              <a:t>4.	Constants are dropped.</a:t>
            </a:r>
            <a:br>
              <a:rPr lang="en-IN" dirty="0" smtClean="0"/>
            </a:br>
            <a:r>
              <a:rPr lang="en-IN" dirty="0" smtClean="0"/>
              <a:t>5. 	Conditional checks are constant (i.e. 1).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  <a:endParaRPr lang="en-IN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//linear</a:t>
            </a:r>
          </a:p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IN" dirty="0" smtClean="0"/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Ans: O(n)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  <a:endParaRPr lang="en-IN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//quadratic</a:t>
            </a:r>
          </a:p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n; j++){</a:t>
            </a:r>
          </a:p>
          <a:p>
            <a:pPr eaLnBrk="1" hangingPunct="1">
              <a:buNone/>
            </a:pPr>
            <a:r>
              <a:rPr lang="en-IN" dirty="0" smtClean="0"/>
              <a:t>		//do swap stuff, constant time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 O(n^2)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1494</Words>
  <Application>Microsoft Office PowerPoint</Application>
  <PresentationFormat>On-screen Show (4:3)</PresentationFormat>
  <Paragraphs>353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Gulim</vt:lpstr>
      <vt:lpstr>맑은 고딕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Complexity Analysis</vt:lpstr>
      <vt:lpstr>Big – O notation</vt:lpstr>
      <vt:lpstr>Graph for O Notation</vt:lpstr>
      <vt:lpstr>PowerPoint Presentation</vt:lpstr>
      <vt:lpstr>Basic rules for finding Big - O </vt:lpstr>
      <vt:lpstr>Example 1</vt:lpstr>
      <vt:lpstr>PowerPoint Presentation</vt:lpstr>
      <vt:lpstr>Example 2</vt:lpstr>
      <vt:lpstr>PowerPoint Presentation</vt:lpstr>
      <vt:lpstr>Example 3</vt:lpstr>
      <vt:lpstr>PowerPoint Presentation</vt:lpstr>
      <vt:lpstr>Example 4</vt:lpstr>
      <vt:lpstr>PowerPoint Presentation</vt:lpstr>
      <vt:lpstr>Example 5</vt:lpstr>
      <vt:lpstr>PowerPoint Presentation</vt:lpstr>
      <vt:lpstr>Example 6</vt:lpstr>
      <vt:lpstr>PowerPoint Presentation</vt:lpstr>
      <vt:lpstr>Example 7</vt:lpstr>
      <vt:lpstr>PowerPoint Presentation</vt:lpstr>
      <vt:lpstr>Example 8</vt:lpstr>
      <vt:lpstr>PowerPoint Presentation</vt:lpstr>
      <vt:lpstr>Examples</vt:lpstr>
      <vt:lpstr>PowerPoint Presentation</vt:lpstr>
      <vt:lpstr>PowerPoint Presentation</vt:lpstr>
      <vt:lpstr>PowerPoint Presentation</vt:lpstr>
      <vt:lpstr>Practical Examples</vt:lpstr>
      <vt:lpstr>How to determine Complexities Example 1</vt:lpstr>
      <vt:lpstr>Example 2</vt:lpstr>
      <vt:lpstr>Example 3</vt:lpstr>
      <vt:lpstr>Example 4</vt:lpstr>
      <vt:lpstr>Example 5</vt:lpstr>
      <vt:lpstr>Complexity Examples</vt:lpstr>
      <vt:lpstr>Complexity Examples (2)</vt:lpstr>
      <vt:lpstr>Complexity Examples (3)</vt:lpstr>
      <vt:lpstr>Complexity Examples (4)</vt:lpstr>
      <vt:lpstr>Complexity Examples (5)</vt:lpstr>
      <vt:lpstr>Big - Ω notation</vt:lpstr>
      <vt:lpstr>Graph for Omega Notation</vt:lpstr>
      <vt:lpstr>PowerPoint Presentation</vt:lpstr>
      <vt:lpstr>Ө notation</vt:lpstr>
      <vt:lpstr>Theta notation</vt:lpstr>
      <vt:lpstr>PowerPoint Presentation</vt:lpstr>
      <vt:lpstr>Relations Between Q, O, W</vt:lpstr>
      <vt:lpstr>Little-o notation</vt:lpstr>
      <vt:lpstr>Little-omega notation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hp</dc:creator>
  <cp:lastModifiedBy>hp</cp:lastModifiedBy>
  <cp:revision>46</cp:revision>
  <dcterms:created xsi:type="dcterms:W3CDTF">2014-01-18T09:17:09Z</dcterms:created>
  <dcterms:modified xsi:type="dcterms:W3CDTF">2016-08-23T11:12:55Z</dcterms:modified>
</cp:coreProperties>
</file>