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256" r:id="rId2"/>
    <p:sldId id="257" r:id="rId3"/>
    <p:sldId id="269" r:id="rId4"/>
    <p:sldId id="261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0" r:id="rId24"/>
    <p:sldId id="271" r:id="rId25"/>
    <p:sldId id="27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427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8" r:id="rId1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44DC3-5CF2-4AD5-A3AE-5EFCF674695A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63F4-20A3-409E-B6B4-04D6E2DE5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8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FBA4B-D6CF-478A-8492-A4656EDBD0E0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05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145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146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147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148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149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150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151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152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153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154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137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6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155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5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156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157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1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158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6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159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160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8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161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0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162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163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2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164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138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139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140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141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142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143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8/29/2016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144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Ravi Kant Sahu, Asst. Professor @ Lovely Professional University, Punjab (India)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508D-0D9F-4CD4-9661-613C6CED1F7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71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6770-1671-41BA-9C63-9CD9B0BB14A8}" type="datetimeFigureOut">
              <a:rPr lang="en-IN" smtClean="0"/>
              <a:pPr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BBDF-6D2D-4A36-AB24-A5AEC402E68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and Binary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409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800" b="1" smtClean="0"/>
              <a:t>Sorting takes an unordered collection and makes it an ordered one.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1          2          3           4           5            6</a:t>
            </a:r>
            <a:endParaRPr lang="en-US" b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411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412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412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412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412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412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sp>
        <p:nvSpPr>
          <p:cNvPr id="4114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4115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71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Finished “Early”</a:t>
            </a:r>
          </a:p>
        </p:txBody>
      </p:sp>
      <p:sp>
        <p:nvSpPr>
          <p:cNvPr id="93187" name="Text Box 1027"/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3189" name="Text Box 1029"/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3190" name="Text Box 1030"/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93191" name="Text Box 1031"/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3192" name="Text Box 1032"/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3193" name="Text Box 1033"/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3194" name="Text Box 1034"/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3195" name="Text Box 1035"/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3196" name="Text Box 1036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3197" name="Text Box 1037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3198" name="Text Box 1038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3199" name="Text Box 1039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93200" name="Text Box 1040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3201" name="Text Box 1041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93202" name="Text Box 1046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3203" name="Text Box 1047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  <p:sp>
        <p:nvSpPr>
          <p:cNvPr id="93204" name="Text Box 1048"/>
          <p:cNvSpPr txBox="1">
            <a:spLocks noChangeArrowheads="1"/>
          </p:cNvSpPr>
          <p:nvPr/>
        </p:nvSpPr>
        <p:spPr bwMode="auto">
          <a:xfrm>
            <a:off x="3128963" y="2613025"/>
            <a:ext cx="4189412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We didn’t do any swapping,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so all of the other elements</a:t>
            </a:r>
            <a:br>
              <a:rPr lang="en-US">
                <a:solidFill>
                  <a:srgbClr val="FF0033"/>
                </a:solidFill>
              </a:rPr>
            </a:br>
            <a:r>
              <a:rPr lang="en-US">
                <a:solidFill>
                  <a:srgbClr val="FF0033"/>
                </a:solidFill>
              </a:rPr>
              <a:t>must be correctly placed.</a:t>
            </a:r>
          </a:p>
          <a:p>
            <a:endParaRPr lang="en-US">
              <a:solidFill>
                <a:srgbClr val="FF0033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We can “skip” the last two</a:t>
            </a:r>
            <a:br>
              <a:rPr lang="en-US">
                <a:solidFill>
                  <a:srgbClr val="3333FF"/>
                </a:solidFill>
              </a:rPr>
            </a:br>
            <a:r>
              <a:rPr lang="en-US">
                <a:solidFill>
                  <a:srgbClr val="3333FF"/>
                </a:solidFill>
              </a:rPr>
              <a:t>passes of the outer loop.</a:t>
            </a:r>
          </a:p>
        </p:txBody>
      </p:sp>
    </p:spTree>
    <p:extLst>
      <p:ext uri="{BB962C8B-B14F-4D97-AF65-F5344CB8AC3E}">
        <p14:creationId xmlns:p14="http://schemas.microsoft.com/office/powerpoint/2010/main" val="2427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9421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400550"/>
          </a:xfrm>
        </p:spPr>
        <p:txBody>
          <a:bodyPr/>
          <a:lstStyle/>
          <a:p>
            <a:r>
              <a:rPr lang="en-US" sz="2800" b="1" smtClean="0"/>
              <a:t>“Bubble Up” algorithm will </a:t>
            </a:r>
            <a:r>
              <a:rPr lang="en-US" sz="2800" b="1" smtClean="0">
                <a:solidFill>
                  <a:srgbClr val="3333FF"/>
                </a:solidFill>
              </a:rPr>
              <a:t>move largest value to its correct location</a:t>
            </a:r>
            <a:r>
              <a:rPr lang="en-US" sz="2800" b="1" smtClean="0"/>
              <a:t> (to the right)</a:t>
            </a:r>
          </a:p>
          <a:p>
            <a:r>
              <a:rPr lang="en-US" sz="2800" b="1" smtClean="0"/>
              <a:t>Repeat “Bubble Up” until all elements are correctly placed:</a:t>
            </a:r>
          </a:p>
          <a:p>
            <a:pPr lvl="1"/>
            <a:r>
              <a:rPr lang="en-US" sz="2800" b="1" smtClean="0">
                <a:solidFill>
                  <a:srgbClr val="3333FF"/>
                </a:solidFill>
              </a:rPr>
              <a:t>Maximum of N-1 times</a:t>
            </a:r>
          </a:p>
          <a:p>
            <a:pPr lvl="1"/>
            <a:r>
              <a:rPr lang="en-US" sz="2800" b="1" smtClean="0"/>
              <a:t>Can finish early if </a:t>
            </a:r>
            <a:r>
              <a:rPr lang="en-US" sz="2800" b="1" smtClean="0">
                <a:solidFill>
                  <a:srgbClr val="3333FF"/>
                </a:solidFill>
              </a:rPr>
              <a:t>no swapping</a:t>
            </a:r>
            <a:r>
              <a:rPr lang="en-US" sz="2800" b="1" smtClean="0"/>
              <a:t> occurs</a:t>
            </a:r>
          </a:p>
          <a:p>
            <a:r>
              <a:rPr lang="en-US" sz="2800" b="1" smtClean="0"/>
              <a:t>We reduce the number of elements we compare each time one is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427996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0119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590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319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662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738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91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829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48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</a:t>
            </a:r>
            <a:r>
              <a:rPr lang="en-US" b="1" smtClean="0">
                <a:solidFill>
                  <a:srgbClr val="3333FF"/>
                </a:solidFill>
              </a:rPr>
              <a:t>largest value</a:t>
            </a:r>
            <a:r>
              <a:rPr lang="en-US" b="1" smtClean="0"/>
              <a:t> to the end using </a:t>
            </a:r>
            <a:r>
              <a:rPr lang="en-US" b="1" smtClean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640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000250" y="3571875"/>
            <a:ext cx="1071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2607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45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128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333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7667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4360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554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5384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4696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6408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550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7432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43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7429500" y="3571875"/>
            <a:ext cx="120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</a:p>
          <a:p>
            <a:pPr algn="ctr"/>
            <a:r>
              <a:rPr lang="en-CA" b="1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0907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19481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905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61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6148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155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6156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6157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6158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6159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6160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6161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62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6165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6166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6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586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688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1040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472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571875" y="3573463"/>
            <a:ext cx="5826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Min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250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427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115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989513" y="3573463"/>
            <a:ext cx="5826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Min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563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451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4098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7704138" y="3573463"/>
            <a:ext cx="5826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CA" b="1">
                <a:sym typeface="Wingdings 3" pitchFamily="18" charset="2"/>
              </a:rPr>
              <a:t></a:t>
            </a:r>
            <a:endParaRPr lang="en-CA" b="1"/>
          </a:p>
          <a:p>
            <a:pPr algn="ctr"/>
            <a:r>
              <a:rPr lang="en-CA" b="1"/>
              <a:t>Min</a:t>
            </a:r>
          </a:p>
          <a:p>
            <a:pPr algn="ctr" eaLnBrk="0" hangingPunct="0"/>
            <a:endParaRPr lang="en-CA" b="1">
              <a:sym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30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20505" name="Group 25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9227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Selection Sort</a:t>
            </a:r>
          </a:p>
        </p:txBody>
      </p:sp>
      <p:graphicFrame>
        <p:nvGraphicFramePr>
          <p:cNvPr id="38936" name="Group 24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944563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65250"/>
                <a:gridCol w="137795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3419475" y="3860800"/>
            <a:ext cx="182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4000" b="1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1462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CA" smtClean="0">
                <a:solidFill>
                  <a:srgbClr val="C00000"/>
                </a:solidFill>
              </a:rPr>
              <a:t>Selection Sort</a:t>
            </a:r>
          </a:p>
        </p:txBody>
      </p:sp>
      <p:sp>
        <p:nvSpPr>
          <p:cNvPr id="3075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38" y="1143000"/>
            <a:ext cx="7715250" cy="60324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Selection_Sort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(A, n)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Set j =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Repeat Step 2 to 4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 – 1: 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Set Min = j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j+1.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Repeat step 5 while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n: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if(a[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&lt; a[Min]),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Min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Set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(Min != j), then: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swap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(a[j], a[Min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]).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Set j = j+1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Insertion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6021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137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b="1" dirty="0">
                <a:solidFill>
                  <a:srgbClr val="FF0000"/>
                </a:solidFill>
              </a:rPr>
              <a:t>Iteration 0:  </a:t>
            </a:r>
            <a:r>
              <a:rPr kumimoji="0" lang="en-US" b="1" dirty="0">
                <a:solidFill>
                  <a:srgbClr val="00B050"/>
                </a:solidFill>
              </a:rPr>
              <a:t>step 0.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>
          <a:xfrm>
            <a:off x="457200" y="86782"/>
            <a:ext cx="8229600" cy="1012974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1217157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through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2324718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138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Iteration </a:t>
            </a:r>
            <a:r>
              <a:rPr lang="en-US" b="1" dirty="0" smtClean="0">
                <a:solidFill>
                  <a:srgbClr val="FF0000"/>
                </a:solidFill>
              </a:rPr>
              <a:t>1:  </a:t>
            </a:r>
            <a:r>
              <a:rPr lang="en-US" b="1" dirty="0">
                <a:solidFill>
                  <a:srgbClr val="00B050"/>
                </a:solidFill>
              </a:rPr>
              <a:t>step 0.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3338419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139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Iteration </a:t>
            </a:r>
            <a:r>
              <a:rPr lang="en-US" b="1" dirty="0" smtClean="0">
                <a:solidFill>
                  <a:srgbClr val="FF0000"/>
                </a:solidFill>
              </a:rPr>
              <a:t>2:  </a:t>
            </a:r>
            <a:r>
              <a:rPr lang="en-US" b="1" dirty="0">
                <a:solidFill>
                  <a:srgbClr val="00B050"/>
                </a:solidFill>
              </a:rPr>
              <a:t>step 0.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4988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2276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140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2: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7028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141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2: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3579392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142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3: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7193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143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3: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9495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144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3: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4988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5377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145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4: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4988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3559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146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4: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4380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147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4:</a:t>
            </a:r>
            <a:r>
              <a:rPr kumimoji="0" lang="en-US" dirty="0">
                <a:solidFill>
                  <a:schemeClr val="bg2"/>
                </a:solidFill>
              </a:rPr>
              <a:t>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0961783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148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28636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4676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149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>
          <a:xfrm>
            <a:off x="436925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9720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9227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9228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9229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9230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9231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9232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9233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8194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150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5405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151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3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7200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152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4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4337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153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5:  </a:t>
            </a:r>
            <a:r>
              <a:rPr kumimoji="0" lang="en-US" dirty="0">
                <a:solidFill>
                  <a:srgbClr val="003399"/>
                </a:solidFill>
              </a:rPr>
              <a:t>step 5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87825672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154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6: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424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155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6: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28636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773777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156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7: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673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157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7: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6135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158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7: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>
          <a:xfrm>
            <a:off x="439003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94803023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159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8: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>
          <a:xfrm>
            <a:off x="423277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2320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5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160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8:  </a:t>
            </a:r>
            <a:r>
              <a:rPr kumimoji="0" lang="en-US" dirty="0">
                <a:solidFill>
                  <a:srgbClr val="003399"/>
                </a:solidFill>
              </a:rPr>
              <a:t>step 1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7924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161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8:  </a:t>
            </a:r>
            <a:r>
              <a:rPr kumimoji="0" lang="en-US" dirty="0">
                <a:solidFill>
                  <a:srgbClr val="003399"/>
                </a:solidFill>
              </a:rPr>
              <a:t>step 2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8506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162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8:  </a:t>
            </a:r>
            <a:r>
              <a:rPr kumimoji="0" lang="en-US" dirty="0">
                <a:solidFill>
                  <a:srgbClr val="003399"/>
                </a:solidFill>
              </a:rPr>
              <a:t>step 3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934385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163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9:  </a:t>
            </a:r>
            <a:r>
              <a:rPr kumimoji="0" lang="en-US" dirty="0">
                <a:solidFill>
                  <a:srgbClr val="003399"/>
                </a:solidFill>
              </a:rPr>
              <a:t>step 0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6539"/>
            <a:ext cx="8229600" cy="7969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75360704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164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FF0000"/>
                </a:solidFill>
              </a:rPr>
              <a:t>Iteration 10:  </a:t>
            </a:r>
            <a:r>
              <a:rPr kumimoji="0" lang="en-US" dirty="0">
                <a:solidFill>
                  <a:srgbClr val="003399"/>
                </a:solidFill>
              </a:rPr>
              <a:t>DONE</a:t>
            </a:r>
            <a:r>
              <a:rPr kumimoji="0"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20187"/>
            <a:ext cx="8229600" cy="7969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74424988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Insertion_Sort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(A, n)</a:t>
            </a:r>
            <a:b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for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 to n: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Set j =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 j &gt;1 and a[j] &lt; a[j-1]: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a[j]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Set a[j] = a[j-1]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Set a[j-1] = temp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Set j = j-1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loop.]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 of step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loop.]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493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128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17998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Items of Interest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b="1" smtClean="0"/>
              <a:t>Notice that only the largest value is correctly placed</a:t>
            </a:r>
          </a:p>
          <a:p>
            <a:r>
              <a:rPr lang="en-US" sz="2800" b="1" smtClean="0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sz="2800" b="1" smtClean="0"/>
              <a:t>So we need to </a:t>
            </a:r>
            <a:r>
              <a:rPr lang="en-US" sz="2800" b="1" smtClean="0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38155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>
            <a:normAutofit fontScale="90000"/>
          </a:bodyPr>
          <a:lstStyle/>
          <a:p>
            <a:r>
              <a:rPr lang="en-US" smtClean="0"/>
              <a:t>Repeat “Bubble Up” How Many Times?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If we have N elements…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Then we </a:t>
            </a:r>
            <a:r>
              <a:rPr lang="en-US" sz="2800" b="1" smtClean="0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sz="2800" b="1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smtClean="0"/>
              <a:t>This </a:t>
            </a:r>
            <a:r>
              <a:rPr lang="en-US" sz="2800" b="1" smtClean="0">
                <a:solidFill>
                  <a:srgbClr val="3333FF"/>
                </a:solidFill>
              </a:rPr>
              <a:t>guarantees we’ll correctly </a:t>
            </a:r>
            <a:br>
              <a:rPr lang="en-US" sz="2800" b="1" smtClean="0">
                <a:solidFill>
                  <a:srgbClr val="3333FF"/>
                </a:solidFill>
              </a:rPr>
            </a:br>
            <a:r>
              <a:rPr lang="en-US" sz="2800" b="1" smtClean="0">
                <a:solidFill>
                  <a:srgbClr val="3333FF"/>
                </a:solidFill>
              </a:rPr>
              <a:t>place all N elements.</a:t>
            </a:r>
          </a:p>
        </p:txBody>
      </p:sp>
    </p:spTree>
    <p:extLst>
      <p:ext uri="{BB962C8B-B14F-4D97-AF65-F5344CB8AC3E}">
        <p14:creationId xmlns:p14="http://schemas.microsoft.com/office/powerpoint/2010/main" val="32298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sequential search (also called the linear search) is the simplest search </a:t>
            </a:r>
            <a:r>
              <a:rPr lang="en-IN" sz="2400" dirty="0" smtClean="0"/>
              <a:t>algorithm.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is </a:t>
            </a:r>
            <a:r>
              <a:rPr lang="en-IN" sz="2400" dirty="0" smtClean="0"/>
              <a:t>also the </a:t>
            </a:r>
            <a:r>
              <a:rPr lang="en-IN" sz="2400" dirty="0"/>
              <a:t>least </a:t>
            </a:r>
            <a:r>
              <a:rPr lang="en-IN" sz="2400" dirty="0" smtClean="0"/>
              <a:t>efficient.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simply examines each element sequentially, starting with the first </a:t>
            </a:r>
            <a:r>
              <a:rPr lang="en-IN" sz="2400" dirty="0" smtClean="0"/>
              <a:t>element, until </a:t>
            </a:r>
            <a:r>
              <a:rPr lang="en-IN" sz="2400" dirty="0"/>
              <a:t>it finds the key element or it reaches the end of the array.</a:t>
            </a:r>
          </a:p>
          <a:p>
            <a:pPr algn="just">
              <a:buNone/>
            </a:pPr>
            <a:r>
              <a:rPr lang="en-IN" sz="2400" dirty="0" smtClean="0"/>
              <a:t>	</a:t>
            </a:r>
            <a:r>
              <a:rPr lang="en-IN" sz="2400" b="1" dirty="0" smtClean="0"/>
              <a:t>Example: </a:t>
            </a:r>
            <a:r>
              <a:rPr lang="en-IN" sz="2400" dirty="0" smtClean="0"/>
              <a:t>If </a:t>
            </a:r>
            <a:r>
              <a:rPr lang="en-IN" sz="2400" dirty="0"/>
              <a:t>you were looking for someone on a moving passenger train, you would use a </a:t>
            </a:r>
            <a:r>
              <a:rPr lang="en-IN" sz="2400" dirty="0" smtClean="0"/>
              <a:t>sequential search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“Bubbling” All the Elements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14399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0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1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2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3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4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5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14406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4407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14408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4409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14410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4411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14386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7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8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9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0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1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2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4393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4395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14396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4397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4398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14373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4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5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6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7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8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9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80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4381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14382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4383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4384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4385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14360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1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2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3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4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5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6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67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68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14369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4370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4371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4372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14347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8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9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0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1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2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3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54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55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4356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14357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4358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4359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14345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6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4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Reducing the Number of Comparisons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15429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0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1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2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3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4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5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5436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15437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  <a:endParaRPr lang="en-US" b="0"/>
            </a:p>
          </p:txBody>
        </p:sp>
        <p:sp>
          <p:nvSpPr>
            <p:cNvPr id="15438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  <a:endParaRPr lang="en-US" b="0"/>
            </a:p>
          </p:txBody>
        </p:sp>
        <p:sp>
          <p:nvSpPr>
            <p:cNvPr id="15439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15440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5441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15416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17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18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19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20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21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22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  <a:endParaRPr lang="en-US" b="0"/>
              </a:p>
            </p:txBody>
          </p:sp>
          <p:sp>
            <p:nvSpPr>
              <p:cNvPr id="15423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5424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15425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15426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15427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5428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5415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15401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2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3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4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5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6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7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15408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15409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5410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15411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5412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5413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5400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15386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87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88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89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90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91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92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5393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15394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  <a:endParaRPr lang="en-US" b="0"/>
              </a:p>
            </p:txBody>
          </p:sp>
          <p:sp>
            <p:nvSpPr>
              <p:cNvPr id="15395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5396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5397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5398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5385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15371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2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3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4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5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6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7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5378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5379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  <a:endParaRPr lang="en-US" b="0"/>
              </a:p>
            </p:txBody>
          </p:sp>
          <p:sp>
            <p:nvSpPr>
              <p:cNvPr id="15380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5381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5382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5383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5370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8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Reducing the Number of Comparisons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6196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On the N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“bubble up”, we only need to </a:t>
            </a:r>
            <a:br>
              <a:rPr lang="en-US" sz="2400" b="1" dirty="0" smtClean="0"/>
            </a:br>
            <a:r>
              <a:rPr lang="en-US" sz="2400" b="1" dirty="0" smtClean="0"/>
              <a:t>do </a:t>
            </a:r>
            <a:r>
              <a:rPr lang="en-US" sz="2400" b="1" dirty="0" smtClean="0">
                <a:solidFill>
                  <a:srgbClr val="3333FF"/>
                </a:solidFill>
              </a:rPr>
              <a:t>MAX-N comparisons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For example:</a:t>
            </a:r>
          </a:p>
          <a:p>
            <a:pPr lvl="1"/>
            <a:r>
              <a:rPr lang="en-US" sz="2000" b="1" dirty="0" smtClean="0"/>
              <a:t>This is the 4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“bubble up”</a:t>
            </a:r>
          </a:p>
          <a:p>
            <a:pPr lvl="1"/>
            <a:r>
              <a:rPr lang="en-US" sz="2000" b="1" dirty="0" smtClean="0"/>
              <a:t>MAX is 6</a:t>
            </a:r>
          </a:p>
          <a:p>
            <a:pPr lvl="1"/>
            <a:r>
              <a:rPr lang="en-US" sz="2000" b="1" dirty="0" smtClean="0"/>
              <a:t>Thus we have </a:t>
            </a:r>
            <a:r>
              <a:rPr lang="en-US" sz="2000" b="1" dirty="0" smtClean="0">
                <a:solidFill>
                  <a:srgbClr val="3333FF"/>
                </a:solidFill>
              </a:rPr>
              <a:t>2 comparisons</a:t>
            </a:r>
            <a:r>
              <a:rPr lang="en-US" sz="2000" b="1" dirty="0" smtClean="0"/>
              <a:t> to do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84288" y="4660900"/>
            <a:ext cx="6518275" cy="882650"/>
            <a:chOff x="641" y="2781"/>
            <a:chExt cx="4106" cy="556"/>
          </a:xfrm>
        </p:grpSpPr>
        <p:sp>
          <p:nvSpPr>
            <p:cNvPr id="16392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3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4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5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6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7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8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399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6400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  <a:endParaRPr lang="en-US" b="0"/>
            </a:p>
          </p:txBody>
        </p:sp>
        <p:sp>
          <p:nvSpPr>
            <p:cNvPr id="16401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6402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6403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04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16389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Algorithm for sorting an array (Bubble sort)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(Bubble sort) BUBBLE (DATA, N)</a:t>
            </a:r>
          </a:p>
          <a:p>
            <a:pPr>
              <a:buNone/>
            </a:pPr>
            <a:r>
              <a:rPr lang="en-IN" dirty="0" smtClean="0"/>
              <a:t>Here DATA is an array with N elements. This algorithm sorts the elements in DATA.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1. Repeat Steps 2 and 3 for K = 1 to N – 1.</a:t>
            </a:r>
          </a:p>
          <a:p>
            <a:pPr>
              <a:buNone/>
            </a:pPr>
            <a:r>
              <a:rPr lang="en-IN" dirty="0" smtClean="0"/>
              <a:t>2. 		Set PTR := 1. </a:t>
            </a:r>
            <a:r>
              <a:rPr lang="en-IN" b="1" dirty="0" smtClean="0"/>
              <a:t>[Initialize pass pointer PTR.]</a:t>
            </a:r>
          </a:p>
          <a:p>
            <a:pPr>
              <a:buNone/>
            </a:pPr>
            <a:r>
              <a:rPr lang="en-IN" dirty="0" smtClean="0"/>
              <a:t>3. 		Repeat while PTR &lt;= (N – K): </a:t>
            </a:r>
            <a:r>
              <a:rPr lang="en-IN" b="1" dirty="0" smtClean="0"/>
              <a:t>[Executes pass.]</a:t>
            </a:r>
          </a:p>
          <a:p>
            <a:pPr>
              <a:buNone/>
            </a:pPr>
            <a:r>
              <a:rPr lang="en-IN" dirty="0" smtClean="0"/>
              <a:t>			(a) If DATA[PTR] &gt; DATA[PTR + 1], then:</a:t>
            </a:r>
          </a:p>
          <a:p>
            <a:pPr>
              <a:buNone/>
            </a:pPr>
            <a:r>
              <a:rPr lang="en-IN" dirty="0" smtClean="0"/>
              <a:t>				Interchange DATA[PTR] and DATA[PTR + 1].</a:t>
            </a:r>
          </a:p>
          <a:p>
            <a:pPr>
              <a:buNone/>
            </a:pPr>
            <a:r>
              <a:rPr lang="en-IN" dirty="0" smtClean="0"/>
              <a:t>			      </a:t>
            </a:r>
            <a:r>
              <a:rPr lang="en-IN" b="1" dirty="0" smtClean="0"/>
              <a:t>[End of If structure.]</a:t>
            </a:r>
          </a:p>
          <a:p>
            <a:pPr>
              <a:buNone/>
            </a:pPr>
            <a:r>
              <a:rPr lang="en-IN" dirty="0" smtClean="0"/>
              <a:t>			(b) Set PTR := PTR + 1.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[End of inner loop.]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[End of Step 1 outer loop.]</a:t>
            </a:r>
          </a:p>
          <a:p>
            <a:pPr>
              <a:buNone/>
            </a:pPr>
            <a:r>
              <a:rPr lang="en-IN" dirty="0" smtClean="0"/>
              <a:t>4. Exit.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f(n) = (n-1)+(n-2)+ ….+ 2+1=n(n-1)/2=(n^2)/2+O(n)=O(n^2)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aspect of Bubble sort (Efficient)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lain"/>
            </a:pPr>
            <a:r>
              <a:rPr lang="en-US" sz="2200" dirty="0" smtClean="0"/>
              <a:t>Set I:=1  </a:t>
            </a:r>
            <a:r>
              <a:rPr lang="en-US" sz="2200" b="1" dirty="0" smtClean="0"/>
              <a:t>[Initialize pass counter]</a:t>
            </a:r>
          </a:p>
          <a:p>
            <a:pPr marL="514350" indent="-514350">
              <a:buAutoNum type="arabicPlain"/>
            </a:pPr>
            <a:r>
              <a:rPr lang="en-US" sz="2200" dirty="0" smtClean="0"/>
              <a:t>Set FLAG</a:t>
            </a:r>
            <a:r>
              <a:rPr lang="en-US" sz="2200" dirty="0" smtClean="0"/>
              <a:t>:=</a:t>
            </a:r>
            <a:r>
              <a:rPr lang="en-US" sz="2200" dirty="0" smtClean="0"/>
              <a:t>true</a:t>
            </a:r>
            <a:r>
              <a:rPr lang="en-US" sz="2200" dirty="0" smtClean="0"/>
              <a:t>  </a:t>
            </a:r>
            <a:r>
              <a:rPr lang="en-US" sz="2200" b="1" dirty="0" smtClean="0"/>
              <a:t>[Initialize Flag to execute Pass 1]</a:t>
            </a:r>
          </a:p>
          <a:p>
            <a:pPr marL="514350" indent="-514350">
              <a:buAutoNum type="arabicPlain"/>
            </a:pPr>
            <a:r>
              <a:rPr lang="en-US" sz="2200" dirty="0" smtClean="0"/>
              <a:t>Repeat steps 4 to while I&lt;=N-1 and </a:t>
            </a:r>
            <a:r>
              <a:rPr lang="en-US" sz="2200" dirty="0" smtClean="0"/>
              <a:t>Flag=true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4	Flag</a:t>
            </a:r>
            <a:r>
              <a:rPr lang="en-US" sz="2200" dirty="0" smtClean="0"/>
              <a:t>:=</a:t>
            </a:r>
            <a:r>
              <a:rPr lang="en-US" sz="2200" dirty="0" smtClean="0"/>
              <a:t>false</a:t>
            </a:r>
            <a:r>
              <a:rPr lang="en-US" sz="2200" dirty="0" smtClean="0"/>
              <a:t> </a:t>
            </a:r>
            <a:r>
              <a:rPr lang="en-US" sz="2200" b="1" dirty="0" smtClean="0"/>
              <a:t>[assume no interchange occur in current pass]</a:t>
            </a:r>
          </a:p>
          <a:p>
            <a:pPr marL="0" indent="0">
              <a:buNone/>
            </a:pPr>
            <a:r>
              <a:rPr lang="en-US" sz="2200" dirty="0" smtClean="0"/>
              <a:t>5	Repeat steps 6 for J=1 to N-I-1 </a:t>
            </a:r>
            <a:r>
              <a:rPr lang="en-US" sz="2200" b="1" dirty="0" smtClean="0"/>
              <a:t>[execute pass]</a:t>
            </a:r>
          </a:p>
          <a:p>
            <a:pPr marL="0" indent="0">
              <a:buNone/>
            </a:pPr>
            <a:r>
              <a:rPr lang="en-US" sz="2200" dirty="0" smtClean="0"/>
              <a:t>6		If (A[J]&gt;A[J+1]) then </a:t>
            </a:r>
          </a:p>
          <a:p>
            <a:pPr marL="514350" indent="-514350">
              <a:buNone/>
            </a:pPr>
            <a:r>
              <a:rPr lang="en-US" sz="2200" dirty="0" smtClean="0"/>
              <a:t>        				a) Interchange A[J] and A[J+1]</a:t>
            </a:r>
          </a:p>
          <a:p>
            <a:pPr marL="514350" indent="-514350">
              <a:buNone/>
            </a:pPr>
            <a:r>
              <a:rPr lang="en-US" sz="2200" dirty="0" smtClean="0"/>
              <a:t>        				b) Flag:= </a:t>
            </a:r>
            <a:r>
              <a:rPr lang="en-US" sz="2200" dirty="0" smtClean="0"/>
              <a:t>true</a:t>
            </a:r>
            <a:r>
              <a:rPr lang="en-US" sz="2200" dirty="0" smtClean="0"/>
              <a:t>  </a:t>
            </a:r>
            <a:r>
              <a:rPr lang="en-US" sz="2200" b="1" dirty="0" smtClean="0"/>
              <a:t>[Indicates next pass will execute]</a:t>
            </a:r>
          </a:p>
          <a:p>
            <a:pPr marL="514350" indent="-514350">
              <a:buNone/>
            </a:pPr>
            <a:r>
              <a:rPr lang="en-US" sz="2200" dirty="0" smtClean="0"/>
              <a:t>                  	</a:t>
            </a:r>
            <a:r>
              <a:rPr lang="en-US" sz="2200" b="1" dirty="0" smtClean="0"/>
              <a:t>[End of If Structure]</a:t>
            </a:r>
          </a:p>
          <a:p>
            <a:pPr marL="514350" indent="-514350">
              <a:buNone/>
            </a:pPr>
            <a:r>
              <a:rPr lang="en-US" sz="2200" dirty="0" smtClean="0"/>
              <a:t>                </a:t>
            </a:r>
            <a:r>
              <a:rPr lang="en-US" sz="2200" b="1" dirty="0" smtClean="0"/>
              <a:t>[End of Inner Loop]</a:t>
            </a:r>
          </a:p>
          <a:p>
            <a:pPr marL="0" indent="0">
              <a:buNone/>
            </a:pPr>
            <a:r>
              <a:rPr lang="en-US" sz="2200" dirty="0" smtClean="0"/>
              <a:t>7	I:=I+1   </a:t>
            </a:r>
            <a:r>
              <a:rPr lang="en-US" sz="2200" b="1" dirty="0" smtClean="0"/>
              <a:t>[Increment pass counter]</a:t>
            </a:r>
          </a:p>
          <a:p>
            <a:pPr marL="514350" indent="-514350">
              <a:buNone/>
            </a:pPr>
            <a:r>
              <a:rPr lang="en-US" sz="2200" dirty="0" smtClean="0"/>
              <a:t>         </a:t>
            </a:r>
            <a:r>
              <a:rPr lang="en-US" sz="2200" b="1" dirty="0" smtClean="0"/>
              <a:t>[End of step3 outer Loop]</a:t>
            </a:r>
          </a:p>
          <a:p>
            <a:pPr marL="514350" indent="-514350">
              <a:buNone/>
            </a:pPr>
            <a:r>
              <a:rPr lang="en-US" sz="2200" dirty="0" smtClean="0"/>
              <a:t>8      Return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Already Sorted Collections?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if the collection was already sorted?</a:t>
            </a:r>
          </a:p>
          <a:p>
            <a:r>
              <a:rPr lang="en-US" sz="2400" b="1" dirty="0" smtClean="0"/>
              <a:t>What if only a few elements were out of place and after a couple of “bubble ups,” the collection was sorted?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We want to be able to </a:t>
            </a:r>
            <a:r>
              <a:rPr lang="en-US" sz="2400" b="1" dirty="0" smtClean="0">
                <a:solidFill>
                  <a:srgbClr val="3333FF"/>
                </a:solidFill>
              </a:rPr>
              <a:t>detect this </a:t>
            </a:r>
            <a:br>
              <a:rPr lang="en-US" sz="2400" b="1" dirty="0" smtClean="0">
                <a:solidFill>
                  <a:srgbClr val="3333FF"/>
                </a:solidFill>
              </a:rPr>
            </a:br>
            <a:r>
              <a:rPr lang="en-US" sz="2400" b="1" dirty="0" smtClean="0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3813" y="4705350"/>
            <a:ext cx="6518275" cy="882650"/>
            <a:chOff x="641" y="3361"/>
            <a:chExt cx="4106" cy="55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12</a:t>
              </a:r>
              <a:endParaRPr lang="en-US" b="0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 Boolean “Flag”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We can use a boolean variable to determine if any swapping occurred during the “bubble up.”</a:t>
            </a:r>
          </a:p>
          <a:p>
            <a:endParaRPr lang="en-US" b="1" smtClean="0"/>
          </a:p>
          <a:p>
            <a:r>
              <a:rPr lang="en-US" b="1" smtClean="0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endParaRPr lang="en-US" b="1" smtClean="0">
              <a:solidFill>
                <a:srgbClr val="3333FF"/>
              </a:solidFill>
            </a:endParaRPr>
          </a:p>
          <a:p>
            <a:r>
              <a:rPr lang="en-US" b="1" smtClean="0"/>
              <a:t>This boolean “flag” needs to be reset after each “bubble up.”</a:t>
            </a:r>
          </a:p>
        </p:txBody>
      </p:sp>
    </p:spTree>
    <p:extLst>
      <p:ext uri="{BB962C8B-B14F-4D97-AF65-F5344CB8AC3E}">
        <p14:creationId xmlns:p14="http://schemas.microsoft.com/office/powerpoint/2010/main" val="2200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76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49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050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392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	A linear array DATA with N elements and a specific ITEM of information are given. This algorithm finds the location LOC of ITEM in the array DATA or sets LOC = 0.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1. </a:t>
            </a:r>
            <a:r>
              <a:rPr lang="en-IN" b="1" dirty="0" smtClean="0"/>
              <a:t>[Initialize] </a:t>
            </a:r>
            <a:r>
              <a:rPr lang="en-IN" dirty="0" smtClean="0"/>
              <a:t>Set K := 1 and LOC := 0.</a:t>
            </a:r>
          </a:p>
          <a:p>
            <a:pPr>
              <a:buNone/>
            </a:pPr>
            <a:r>
              <a:rPr lang="en-IN" dirty="0" smtClean="0"/>
              <a:t>	2. Repeat Steps 3 and 4 while LOC = 0 and K &lt;= N.</a:t>
            </a:r>
          </a:p>
          <a:p>
            <a:pPr>
              <a:buNone/>
            </a:pPr>
            <a:r>
              <a:rPr lang="en-IN" dirty="0" smtClean="0"/>
              <a:t>	3.       If ITEM = DATA[K], then: Set LOC := K.</a:t>
            </a:r>
          </a:p>
          <a:p>
            <a:pPr>
              <a:buNone/>
            </a:pPr>
            <a:r>
              <a:rPr lang="en-IN" dirty="0" smtClean="0"/>
              <a:t>	4.       Set K := K + 1. </a:t>
            </a:r>
            <a:r>
              <a:rPr lang="en-IN" b="1" dirty="0" smtClean="0"/>
              <a:t>[Increments counter.]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/>
              <a:t>     [End of Step 2 loop.]</a:t>
            </a:r>
          </a:p>
          <a:p>
            <a:pPr>
              <a:buNone/>
            </a:pPr>
            <a:r>
              <a:rPr lang="en-IN" dirty="0" smtClean="0"/>
              <a:t>	5. </a:t>
            </a:r>
            <a:r>
              <a:rPr lang="en-IN" b="1" dirty="0" smtClean="0"/>
              <a:t>[Successful?]</a:t>
            </a:r>
          </a:p>
          <a:p>
            <a:pPr>
              <a:buNone/>
            </a:pPr>
            <a:r>
              <a:rPr lang="en-IN" dirty="0" smtClean="0"/>
              <a:t>		If Loc = 0, then:</a:t>
            </a:r>
          </a:p>
          <a:p>
            <a:pPr lvl="1">
              <a:buNone/>
            </a:pPr>
            <a:r>
              <a:rPr lang="en-IN" dirty="0" smtClean="0"/>
              <a:t>			Write: ITEM is not in the array DATA.</a:t>
            </a:r>
          </a:p>
          <a:p>
            <a:pPr lvl="1">
              <a:buNone/>
            </a:pPr>
            <a:r>
              <a:rPr lang="en-IN" dirty="0" smtClean="0"/>
              <a:t>		Else:</a:t>
            </a:r>
          </a:p>
          <a:p>
            <a:pPr lvl="1">
              <a:buNone/>
            </a:pPr>
            <a:r>
              <a:rPr lang="en-IN" dirty="0" smtClean="0"/>
              <a:t>			Write: LOC is the location of the ITEM.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b="1" dirty="0" smtClean="0"/>
              <a:t>[End of If structure.]</a:t>
            </a:r>
          </a:p>
          <a:p>
            <a:pPr lvl="1">
              <a:buNone/>
            </a:pPr>
            <a:r>
              <a:rPr lang="en-IN" dirty="0" smtClean="0"/>
              <a:t>6. 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1525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975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574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357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99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595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4596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4597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817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56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619" name="Text Box 22"/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562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562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123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643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6644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185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667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7668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7669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719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91" name="Text Box 22"/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832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29716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714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39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074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074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719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sequential search runs in O(n) </a:t>
            </a:r>
            <a:r>
              <a:rPr lang="en-IN" sz="2400" dirty="0" smtClean="0"/>
              <a:t>time.</a:t>
            </a:r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means that, on average, the running time </a:t>
            </a:r>
            <a:r>
              <a:rPr lang="en-IN" sz="2400" dirty="0" smtClean="0"/>
              <a:t>is proportional </a:t>
            </a:r>
            <a:r>
              <a:rPr lang="en-IN" sz="2400" dirty="0"/>
              <a:t>to the number of elements in the </a:t>
            </a:r>
            <a:r>
              <a:rPr lang="en-IN" sz="2400" dirty="0" smtClean="0"/>
              <a:t>array.</a:t>
            </a:r>
          </a:p>
          <a:p>
            <a:pPr algn="just"/>
            <a:r>
              <a:rPr lang="en-IN" sz="2400" dirty="0" smtClean="0"/>
              <a:t>So </a:t>
            </a:r>
            <a:r>
              <a:rPr lang="en-IN" sz="2400" dirty="0"/>
              <a:t>if everything else is the same, then </a:t>
            </a:r>
            <a:r>
              <a:rPr lang="en-IN" sz="2400" dirty="0" smtClean="0"/>
              <a:t>applying the </a:t>
            </a:r>
            <a:r>
              <a:rPr lang="en-IN" sz="2400" dirty="0"/>
              <a:t>sequential search to an array twice as long will take about twice as long, on average. </a:t>
            </a:r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x is in the sequence, say at x = </a:t>
            </a:r>
            <a:r>
              <a:rPr lang="en-IN" sz="2400" dirty="0" err="1"/>
              <a:t>s</a:t>
            </a:r>
            <a:r>
              <a:rPr lang="en-IN" sz="2400" baseline="-25000" dirty="0" err="1"/>
              <a:t>i</a:t>
            </a:r>
            <a:r>
              <a:rPr lang="en-IN" sz="2400" dirty="0"/>
              <a:t> with </a:t>
            </a:r>
            <a:r>
              <a:rPr lang="en-IN" sz="2400" dirty="0" err="1"/>
              <a:t>i</a:t>
            </a:r>
            <a:r>
              <a:rPr lang="en-IN" sz="2400" dirty="0"/>
              <a:t> &lt; n, then the loop will iterate </a:t>
            </a:r>
            <a:r>
              <a:rPr lang="en-IN" sz="2400" dirty="0" err="1"/>
              <a:t>i</a:t>
            </a:r>
            <a:r>
              <a:rPr lang="en-IN" sz="2400" dirty="0"/>
              <a:t> times. In that case, </a:t>
            </a:r>
            <a:r>
              <a:rPr lang="en-IN" sz="2400" dirty="0" smtClean="0"/>
              <a:t>the running </a:t>
            </a:r>
            <a:r>
              <a:rPr lang="en-IN" sz="2400" dirty="0"/>
              <a:t>time is proportional to </a:t>
            </a:r>
            <a:r>
              <a:rPr lang="en-IN" sz="2400" dirty="0" err="1"/>
              <a:t>i</a:t>
            </a:r>
            <a:r>
              <a:rPr lang="en-IN" sz="2400" dirty="0"/>
              <a:t>, which is O(n) since </a:t>
            </a:r>
            <a:r>
              <a:rPr lang="en-IN" sz="2400" dirty="0" err="1"/>
              <a:t>i</a:t>
            </a:r>
            <a:r>
              <a:rPr lang="en-IN" sz="2400" dirty="0"/>
              <a:t> &lt; </a:t>
            </a:r>
            <a:r>
              <a:rPr lang="en-IN" sz="2400" dirty="0" smtClean="0"/>
              <a:t>n.</a:t>
            </a:r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x is not in the sequence, then </a:t>
            </a:r>
            <a:r>
              <a:rPr lang="en-IN" sz="2400" dirty="0" smtClean="0"/>
              <a:t>the loop </a:t>
            </a:r>
            <a:r>
              <a:rPr lang="en-IN" sz="2400" dirty="0"/>
              <a:t>will iterate n times, making the running time proportional to n, which is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317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763" name="Text Box 22"/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1764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1765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824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78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13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338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3812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3813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99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3483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4837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94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859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5860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823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83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6884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6885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33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3791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907" name="Text Box 22"/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7908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7909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510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3893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931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8932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42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399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288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Animated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0980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689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Binary Search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binary search is the standard algorithm for searching through a sorted </a:t>
            </a:r>
            <a:r>
              <a:rPr lang="en-IN" sz="2400" dirty="0" smtClean="0"/>
              <a:t>sequence.</a:t>
            </a:r>
          </a:p>
          <a:p>
            <a:pPr algn="just"/>
            <a:r>
              <a:rPr lang="en-IN" sz="2400" dirty="0" smtClean="0"/>
              <a:t>It is much </a:t>
            </a:r>
            <a:r>
              <a:rPr lang="en-IN" sz="2400" dirty="0"/>
              <a:t>more efficient than the sequential search, but it does require that the elements be in order. </a:t>
            </a:r>
            <a:endParaRPr lang="en-IN" sz="2400" dirty="0" smtClean="0"/>
          </a:p>
          <a:p>
            <a:pPr algn="just"/>
            <a:r>
              <a:rPr lang="en-IN" sz="2400" dirty="0" smtClean="0"/>
              <a:t>It repeatedly </a:t>
            </a:r>
            <a:r>
              <a:rPr lang="en-IN" sz="2400" dirty="0"/>
              <a:t>divides the sequence in two, each time restricting the search to the half that would</a:t>
            </a:r>
          </a:p>
          <a:p>
            <a:pPr algn="just"/>
            <a:r>
              <a:rPr lang="en-IN" sz="2400" dirty="0"/>
              <a:t>contain the element.</a:t>
            </a:r>
          </a:p>
          <a:p>
            <a:pPr algn="just"/>
            <a:r>
              <a:rPr lang="en-IN" sz="2400" dirty="0"/>
              <a:t>You might use the binary search to look up a word in a dictionary.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First Pass of Outer Loop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03" name="Text Box 23"/>
          <p:cNvSpPr txBox="1">
            <a:spLocks noChangeArrowheads="1"/>
          </p:cNvSpPr>
          <p:nvPr/>
        </p:nvSpPr>
        <p:spPr bwMode="auto">
          <a:xfrm>
            <a:off x="3128963" y="2809875"/>
            <a:ext cx="4006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Finished first “Bubble Up”</a:t>
            </a:r>
          </a:p>
        </p:txBody>
      </p:sp>
      <p:sp>
        <p:nvSpPr>
          <p:cNvPr id="42004" name="Text Box 24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2005" name="Text Box 25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190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27" name="Text Box 23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3028" name="Text Box 24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331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440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3445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4507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09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4610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0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030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471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12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712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47125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42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4814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5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814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728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4917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17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917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4917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4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019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019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50197" name="Text Box 24"/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455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5122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32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88" y="0"/>
            <a:ext cx="8229600" cy="796950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	(Binary search) BINARY(DATA, LB, UB, ITEM, LOC)</a:t>
            </a:r>
          </a:p>
          <a:p>
            <a:pPr>
              <a:buNone/>
            </a:pPr>
            <a:r>
              <a:rPr lang="en-IN" dirty="0" smtClean="0"/>
              <a:t>	Here DATA is a sorted array with lower bound LB and upper bound UB, and ITEM is a given item of information. The variables BEG, END and MID denote, resp., the beginning, end, and middle locations of a segment of elements of DATA. The </a:t>
            </a:r>
            <a:r>
              <a:rPr lang="en-IN" dirty="0" err="1" smtClean="0"/>
              <a:t>algo</a:t>
            </a:r>
            <a:r>
              <a:rPr lang="en-IN" dirty="0" smtClean="0"/>
              <a:t> finds the location LOC of ITEM in DATA or sets LOC = NULL.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b="1" dirty="0" smtClean="0"/>
              <a:t>[Initialize segment variables.]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Set BEG := LB,     END := UB   and     MID := </a:t>
            </a:r>
            <a:r>
              <a:rPr lang="en-IN" dirty="0" err="1" smtClean="0"/>
              <a:t>Int</a:t>
            </a:r>
            <a:r>
              <a:rPr lang="en-IN" dirty="0" smtClean="0"/>
              <a:t>((BEG + END) / 2).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Repeat steps 3 and 4 while BEG &lt;= END  and  DATA[MID] != ITEM.</a:t>
            </a:r>
          </a:p>
          <a:p>
            <a:pPr marL="0" indent="0">
              <a:buNone/>
            </a:pPr>
            <a:r>
              <a:rPr lang="en-IN" dirty="0" smtClean="0"/>
              <a:t>3.</a:t>
            </a:r>
            <a:r>
              <a:rPr lang="en-IN" dirty="0"/>
              <a:t>	</a:t>
            </a:r>
            <a:r>
              <a:rPr lang="en-IN" dirty="0" smtClean="0"/>
              <a:t>If ITEM &lt; DATA[MID], then: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Set END := MID – 1. </a:t>
            </a:r>
          </a:p>
          <a:p>
            <a:pPr marL="0" indent="0">
              <a:buNone/>
            </a:pPr>
            <a:r>
              <a:rPr lang="en-IN" dirty="0" smtClean="0"/>
              <a:t>         	Else: Set BEG := MID + 1.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[End of If.]</a:t>
            </a:r>
          </a:p>
          <a:p>
            <a:pPr marL="514350" indent="-514350">
              <a:buAutoNum type="arabicPeriod" startAt="4"/>
            </a:pPr>
            <a:r>
              <a:rPr lang="en-IN" dirty="0" smtClean="0"/>
              <a:t> 	Set MID := INT((BEG + END)/2).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b="1" dirty="0" smtClean="0"/>
              <a:t>[End of Step 2 loop.]</a:t>
            </a:r>
          </a:p>
          <a:p>
            <a:pPr marL="514350" indent="-514350">
              <a:buAutoNum type="arabicPeriod" startAt="5"/>
            </a:pPr>
            <a:r>
              <a:rPr lang="en-IN" dirty="0" smtClean="0"/>
              <a:t>If DATA[MID] = ITEM, then: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Set LOC := MID. </a:t>
            </a:r>
          </a:p>
          <a:p>
            <a:pPr marL="0" indent="0">
              <a:buNone/>
            </a:pPr>
            <a:r>
              <a:rPr lang="en-IN" dirty="0" smtClean="0"/>
              <a:t>            Else: Set LOC := NULL. 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b="1" dirty="0" smtClean="0"/>
              <a:t>[End of If.]</a:t>
            </a:r>
          </a:p>
          <a:p>
            <a:pPr marL="0" indent="0">
              <a:buNone/>
            </a:pPr>
            <a:r>
              <a:rPr lang="en-IN" dirty="0" smtClean="0"/>
              <a:t>6.      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224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224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52245" name="Text Box 24"/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920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5326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7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26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326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914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5429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429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54293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876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5531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2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55317" name="Text Box 24"/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1758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4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33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634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6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6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57365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7560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Second “Bubble Up”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583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838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838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58389" name="Text Box 24"/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797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Second Pass of Outer Loop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594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941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5941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59413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3069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6043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043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043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414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614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45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61461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22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7"/>
            <a:ext cx="8229600" cy="864096"/>
          </a:xfrm>
        </p:spPr>
        <p:txBody>
          <a:bodyPr/>
          <a:lstStyle/>
          <a:p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 binary search runs in </a:t>
            </a:r>
            <a:r>
              <a:rPr lang="en-IN" sz="2000" dirty="0" smtClean="0"/>
              <a:t>O(</a:t>
            </a:r>
            <a:r>
              <a:rPr lang="en-IN" sz="2000" dirty="0" err="1" smtClean="0"/>
              <a:t>lg</a:t>
            </a:r>
            <a:r>
              <a:rPr lang="en-IN" sz="2000" dirty="0" smtClean="0"/>
              <a:t> n</a:t>
            </a:r>
            <a:r>
              <a:rPr lang="en-IN" sz="2000" dirty="0"/>
              <a:t>) </a:t>
            </a:r>
            <a:r>
              <a:rPr lang="en-IN" sz="2000" dirty="0" smtClean="0"/>
              <a:t>time.</a:t>
            </a:r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means that, on average, the running time </a:t>
            </a:r>
            <a:r>
              <a:rPr lang="en-IN" sz="2000" dirty="0" smtClean="0"/>
              <a:t>is proportional </a:t>
            </a:r>
            <a:r>
              <a:rPr lang="en-IN" sz="2000" dirty="0"/>
              <a:t>to the logarithm of the number of elements in the </a:t>
            </a:r>
            <a:r>
              <a:rPr lang="en-IN" sz="2000" dirty="0" smtClean="0"/>
              <a:t>array.</a:t>
            </a:r>
          </a:p>
          <a:p>
            <a:pPr algn="just"/>
            <a:r>
              <a:rPr lang="en-IN" sz="2000" dirty="0" smtClean="0"/>
              <a:t>So </a:t>
            </a:r>
            <a:r>
              <a:rPr lang="en-IN" sz="2000" dirty="0"/>
              <a:t>if </a:t>
            </a:r>
            <a:r>
              <a:rPr lang="en-IN" sz="2000" dirty="0" smtClean="0"/>
              <a:t>it </a:t>
            </a:r>
            <a:r>
              <a:rPr lang="en-IN" sz="2000" dirty="0"/>
              <a:t>takes an average of T milliseconds to run on an array of n elements, then will take </a:t>
            </a:r>
            <a:r>
              <a:rPr lang="en-IN" sz="2000" dirty="0" smtClean="0"/>
              <a:t>an average </a:t>
            </a:r>
            <a:r>
              <a:rPr lang="en-IN" sz="2000" dirty="0"/>
              <a:t>of 2T milliseconds to run on an array of n</a:t>
            </a:r>
            <a:r>
              <a:rPr lang="en-IN" sz="2000" baseline="30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elements.</a:t>
            </a:r>
          </a:p>
          <a:p>
            <a:pPr algn="just"/>
            <a:r>
              <a:rPr lang="en-IN" sz="2000" b="1" dirty="0" smtClean="0"/>
              <a:t>For </a:t>
            </a:r>
            <a:r>
              <a:rPr lang="en-IN" sz="2000" b="1" dirty="0"/>
              <a:t>example, </a:t>
            </a:r>
            <a:r>
              <a:rPr lang="en-IN" sz="2000" dirty="0"/>
              <a:t>if it takes 3 ms </a:t>
            </a:r>
            <a:r>
              <a:rPr lang="en-IN" sz="2000" dirty="0" smtClean="0"/>
              <a:t>to search </a:t>
            </a:r>
            <a:r>
              <a:rPr lang="en-IN" sz="2000" dirty="0"/>
              <a:t>10,000 elements, then it should take about 6 ms to search 100,000,000 elements</a:t>
            </a:r>
            <a:r>
              <a:rPr lang="en-IN" sz="2000" dirty="0" smtClean="0"/>
              <a:t>!</a:t>
            </a:r>
          </a:p>
          <a:p>
            <a:r>
              <a:rPr lang="en-IN" sz="2000" dirty="0"/>
              <a:t>Each iteration of the loop searches a </a:t>
            </a:r>
            <a:r>
              <a:rPr lang="en-IN" sz="2000" dirty="0" err="1"/>
              <a:t>subarray</a:t>
            </a:r>
            <a:r>
              <a:rPr lang="en-IN" sz="2000" dirty="0"/>
              <a:t> that is less than half as long as the </a:t>
            </a:r>
            <a:r>
              <a:rPr lang="en-IN" sz="2000" dirty="0" err="1"/>
              <a:t>subarray</a:t>
            </a:r>
            <a:r>
              <a:rPr lang="en-IN" sz="2000" dirty="0"/>
              <a:t> on the previous iteration.</a:t>
            </a:r>
          </a:p>
          <a:p>
            <a:r>
              <a:rPr lang="en-IN" sz="2000" dirty="0"/>
              <a:t>Thus the total number of iterations is no more than the number of times that the length n can be divided by 2. That number is </a:t>
            </a:r>
            <a:r>
              <a:rPr lang="en-IN" sz="2000" dirty="0" err="1"/>
              <a:t>lg</a:t>
            </a:r>
            <a:r>
              <a:rPr lang="en-IN" sz="2000" dirty="0"/>
              <a:t> n.</a:t>
            </a:r>
          </a:p>
          <a:p>
            <a:r>
              <a:rPr lang="en-IN" sz="2000" dirty="0"/>
              <a:t>And the total running time is roughly proportional to the number of iterations that the loop makes.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6248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248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248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762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6350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1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350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350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160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6453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3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3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453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453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4533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8084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655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5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555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65557" name="Text Box 24"/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0631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6658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658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497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6760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0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0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760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760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7605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876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6862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62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862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90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6965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65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965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6965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69653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0390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7067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7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67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70677" name="Text Box 24"/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6927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71701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2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69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170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36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between Binary and Linear search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Binary search operates on sorted lists.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Linear search can operate on unsorted lists as well.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Binary search is complex as compared to linear search.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search is simple and straightforward to implement than the binary search.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 search is considered to be a more efficient method that could be used with large lists.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But, linear search is too slow to be used with large lists due to its O(n) average case performance.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comparisons are less.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number of comparisons are required if the items are present in the later part of the array or its elements are more.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Works well with arrays and not on linked lists.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Works with arrays and linked lists.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72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272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2725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7143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Third “Bubble Up”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7375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5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75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374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374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73749" name="Text Box 24"/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6879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Third Pass of Outer Loop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7477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477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477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4773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4353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579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79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9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579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13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81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682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76821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41163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77846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7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848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784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784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77845" name="Text Box 24"/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3304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78869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0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1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886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886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667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7989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89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89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989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7989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79893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16399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8091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91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091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091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528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8194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4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4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193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194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1941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8996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Bubble Sort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8296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6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6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96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296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374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Fourth “Bubble Up”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8399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9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9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398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398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3989" name="Text Box 24"/>
          <p:cNvSpPr txBox="1">
            <a:spLocks noChangeArrowheads="1"/>
          </p:cNvSpPr>
          <p:nvPr/>
        </p:nvSpPr>
        <p:spPr bwMode="auto">
          <a:xfrm>
            <a:off x="344646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965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Fourth Pass of Outer Loop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4492625" y="4152900"/>
            <a:ext cx="590550" cy="446088"/>
            <a:chOff x="1760" y="2424"/>
            <a:chExt cx="372" cy="502"/>
          </a:xfrm>
        </p:grpSpPr>
        <p:sp>
          <p:nvSpPr>
            <p:cNvPr id="85014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15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16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501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501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true</a:t>
            </a:r>
          </a:p>
        </p:txBody>
      </p:sp>
      <p:sp>
        <p:nvSpPr>
          <p:cNvPr id="85013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310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fourth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27274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86037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38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39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603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603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610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8706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06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06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5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706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87061" name="Text Box 24"/>
          <p:cNvSpPr txBox="1">
            <a:spLocks noChangeArrowheads="1"/>
          </p:cNvSpPr>
          <p:nvPr/>
        </p:nvSpPr>
        <p:spPr bwMode="auto">
          <a:xfrm>
            <a:off x="1703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2207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88085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086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087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83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8084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86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89110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11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12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107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89108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89109" name="Text Box 24"/>
          <p:cNvSpPr txBox="1">
            <a:spLocks noChangeArrowheads="1"/>
          </p:cNvSpPr>
          <p:nvPr/>
        </p:nvSpPr>
        <p:spPr bwMode="auto">
          <a:xfrm>
            <a:off x="2271713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8617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90133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3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135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131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0132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8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Fifth “Bubble Up”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91158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9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60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1155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1156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91157" name="Text Box 24"/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1560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Fifth Pass of Outer Loop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1     2    3     4      5    6     7     8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06425" y="24050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to_do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06425" y="2900363"/>
            <a:ext cx="10969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index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749425" y="24050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749425" y="2900363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solidFill>
                  <a:srgbClr val="FF0033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598488" y="1909763"/>
            <a:ext cx="10969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    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1739900" y="1909763"/>
            <a:ext cx="5969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 flipV="1">
            <a:off x="3905250" y="4152900"/>
            <a:ext cx="590550" cy="446088"/>
            <a:chOff x="1760" y="2424"/>
            <a:chExt cx="372" cy="502"/>
          </a:xfrm>
        </p:grpSpPr>
        <p:sp>
          <p:nvSpPr>
            <p:cNvPr id="92182" name="Line 19"/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3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4" name="Line 21"/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2179" name="Text Box 22"/>
          <p:cNvSpPr txBox="1">
            <a:spLocks noChangeArrowheads="1"/>
          </p:cNvSpPr>
          <p:nvPr/>
        </p:nvSpPr>
        <p:spPr bwMode="auto">
          <a:xfrm>
            <a:off x="3613150" y="1947863"/>
            <a:ext cx="23749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did_swap    </a:t>
            </a:r>
          </a:p>
        </p:txBody>
      </p:sp>
      <p:sp>
        <p:nvSpPr>
          <p:cNvPr id="92180" name="Text Box 23"/>
          <p:cNvSpPr txBox="1">
            <a:spLocks noChangeArrowheads="1"/>
          </p:cNvSpPr>
          <p:nvPr/>
        </p:nvSpPr>
        <p:spPr bwMode="auto">
          <a:xfrm>
            <a:off x="5351463" y="1909763"/>
            <a:ext cx="10636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false</a:t>
            </a:r>
          </a:p>
        </p:txBody>
      </p:sp>
      <p:sp>
        <p:nvSpPr>
          <p:cNvPr id="92181" name="Text Box 25"/>
          <p:cNvSpPr txBox="1">
            <a:spLocks noChangeArrowheads="1"/>
          </p:cNvSpPr>
          <p:nvPr/>
        </p:nvSpPr>
        <p:spPr bwMode="auto">
          <a:xfrm>
            <a:off x="3128963" y="2809875"/>
            <a:ext cx="4005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Finished fifth “Bubble Up”</a:t>
            </a:r>
          </a:p>
        </p:txBody>
      </p:sp>
    </p:spTree>
    <p:extLst>
      <p:ext uri="{BB962C8B-B14F-4D97-AF65-F5344CB8AC3E}">
        <p14:creationId xmlns:p14="http://schemas.microsoft.com/office/powerpoint/2010/main" val="8760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6117</Words>
  <Application>Microsoft Office PowerPoint</Application>
  <PresentationFormat>On-screen Show (4:3)</PresentationFormat>
  <Paragraphs>3000</Paragraphs>
  <Slides>165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Courier New</vt:lpstr>
      <vt:lpstr>Times New Roman</vt:lpstr>
      <vt:lpstr>Wingdings 3</vt:lpstr>
      <vt:lpstr>Office Theme</vt:lpstr>
      <vt:lpstr>Linear and Binary Search</vt:lpstr>
      <vt:lpstr>Linear Search</vt:lpstr>
      <vt:lpstr>Algorithm</vt:lpstr>
      <vt:lpstr>Performance</vt:lpstr>
      <vt:lpstr>The Binary Search Algorithm</vt:lpstr>
      <vt:lpstr>Algorithm</vt:lpstr>
      <vt:lpstr>Performance</vt:lpstr>
      <vt:lpstr>Comparison between Binary and Linear search</vt:lpstr>
      <vt:lpstr>Bubble Sort</vt:lpstr>
      <vt:lpstr>Example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Algorithm for sorting an array (Bubble sort)</vt:lpstr>
      <vt:lpstr>Complexity of Bubble sort</vt:lpstr>
      <vt:lpstr>Another aspect of Bubble sort (Efficient)</vt:lpstr>
      <vt:lpstr>Already Sorted Collections?</vt:lpstr>
      <vt:lpstr>Using a Boolean “Flag”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The Fourth “Bubble Up”</vt:lpstr>
      <vt:lpstr>After Fourth Pass of Outer Loop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The Fifth “Bubble Up”</vt:lpstr>
      <vt:lpstr>After Fifth Pass of Outer Loop</vt:lpstr>
      <vt:lpstr>Finished “Early”</vt:lpstr>
      <vt:lpstr>Summary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Algorithm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Preetpal</dc:creator>
  <cp:lastModifiedBy>hp</cp:lastModifiedBy>
  <cp:revision>35</cp:revision>
  <dcterms:created xsi:type="dcterms:W3CDTF">2014-01-14T09:31:15Z</dcterms:created>
  <dcterms:modified xsi:type="dcterms:W3CDTF">2016-08-29T07:23:40Z</dcterms:modified>
</cp:coreProperties>
</file>