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74" r:id="rId14"/>
    <p:sldId id="275" r:id="rId15"/>
    <p:sldId id="276" r:id="rId16"/>
    <p:sldId id="277" r:id="rId17"/>
    <p:sldId id="278" r:id="rId18"/>
    <p:sldId id="297" r:id="rId19"/>
    <p:sldId id="298" r:id="rId20"/>
    <p:sldId id="299" r:id="rId21"/>
    <p:sldId id="288" r:id="rId22"/>
    <p:sldId id="280" r:id="rId23"/>
    <p:sldId id="281" r:id="rId24"/>
    <p:sldId id="282" r:id="rId25"/>
    <p:sldId id="283" r:id="rId26"/>
    <p:sldId id="284" r:id="rId27"/>
    <p:sldId id="306" r:id="rId28"/>
    <p:sldId id="300" r:id="rId29"/>
    <p:sldId id="285" r:id="rId30"/>
    <p:sldId id="269" r:id="rId31"/>
    <p:sldId id="304" r:id="rId32"/>
    <p:sldId id="289" r:id="rId33"/>
    <p:sldId id="301" r:id="rId34"/>
    <p:sldId id="302" r:id="rId35"/>
    <p:sldId id="303" r:id="rId36"/>
    <p:sldId id="270" r:id="rId37"/>
    <p:sldId id="286" r:id="rId38"/>
    <p:sldId id="272" r:id="rId39"/>
    <p:sldId id="290" r:id="rId40"/>
    <p:sldId id="296" r:id="rId41"/>
    <p:sldId id="291" r:id="rId42"/>
    <p:sldId id="292" r:id="rId43"/>
    <p:sldId id="293" r:id="rId44"/>
    <p:sldId id="307" r:id="rId45"/>
    <p:sldId id="30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360E1-BAC3-4953-9735-BEDAB057CAC4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2C020-798E-4C29-8F3F-4A9E57213C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3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2C020-798E-4C29-8F3F-4A9E57213C30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C1BA-B9B2-485F-8795-75A5E46FEACE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3940-D41C-4209-B9C8-C205384E37B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Stack and Queue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9E7F1-63F5-4FB0-AB02-1F035111D24A}" type="slidenum">
              <a:rPr lang="en-US"/>
              <a:pPr/>
              <a:t>10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Implementing Linked Stack Operations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Delete first node in the </a:t>
            </a:r>
            <a:br>
              <a:rPr lang="en-US" dirty="0" smtClean="0"/>
            </a:br>
            <a:r>
              <a:rPr lang="en-US" dirty="0" smtClean="0"/>
              <a:t>linked list</a:t>
            </a:r>
            <a:br>
              <a:rPr lang="en-US" dirty="0" smtClean="0"/>
            </a:b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;</a:t>
            </a:r>
            <a:b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-&gt;next;</a:t>
            </a:r>
            <a:b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delete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Traverse the list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for (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; 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 != 0; 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-&gt;next)</a:t>
            </a:r>
            <a:b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 &lt;&lt; 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-&gt;data &lt;&lt; </a:t>
            </a:r>
            <a:r>
              <a:rPr lang="en-US" sz="2000" b="1" dirty="0" err="1" smtClean="0">
                <a:solidFill>
                  <a:srgbClr val="6666FF"/>
                </a:solidFill>
                <a:latin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6666FF"/>
                </a:solidFill>
                <a:latin typeface="Courier New" pitchFamily="49" charset="0"/>
              </a:rPr>
              <a:t>;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84783"/>
            <a:ext cx="3672408" cy="37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000" u="sng" dirty="0" smtClean="0"/>
              <a:t>Linked Representation of stack</a:t>
            </a:r>
          </a:p>
          <a:p>
            <a:pPr>
              <a:buNone/>
            </a:pPr>
            <a:r>
              <a:rPr lang="en-US" sz="2000" u="sng" dirty="0" smtClean="0"/>
              <a:t>Algorithm:-3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PUSH_LINKSTACK(INFO,LINK,TOP,AVAIL,ITEM)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This procedure pushes an ITEM into a linked stack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1. </a:t>
            </a:r>
            <a:r>
              <a:rPr lang="en-US" sz="2000" b="1" dirty="0" smtClean="0"/>
              <a:t>[Available Space?]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if AVAIL=NULL , then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Write: OVERFLOW and EXIT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/>
              <a:t>[end of if structure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2. </a:t>
            </a:r>
            <a:r>
              <a:rPr lang="en-US" sz="2000" b="1" dirty="0" smtClean="0"/>
              <a:t>[Remove first node from the avail list]</a:t>
            </a:r>
          </a:p>
          <a:p>
            <a:pPr>
              <a:buNone/>
            </a:pPr>
            <a:r>
              <a:rPr lang="en-US" sz="2000" dirty="0" smtClean="0"/>
              <a:t>   	 Set NEW:=AVAIL   and   AVAIL:=LINK[AVAIL]</a:t>
            </a:r>
          </a:p>
          <a:p>
            <a:pPr>
              <a:buNone/>
            </a:pPr>
            <a:r>
              <a:rPr lang="en-US" sz="2000" dirty="0" smtClean="0"/>
              <a:t>3. Set INFO[NEW]:=ITEM	       </a:t>
            </a:r>
            <a:r>
              <a:rPr lang="en-US" sz="2000" b="1" dirty="0" smtClean="0"/>
              <a:t>[copies ITEM into new node]</a:t>
            </a:r>
          </a:p>
          <a:p>
            <a:pPr>
              <a:buNone/>
            </a:pPr>
            <a:r>
              <a:rPr lang="en-US" sz="2000" dirty="0" smtClean="0"/>
              <a:t>4.Set LINK[NEW]:=TOP	      </a:t>
            </a:r>
            <a:r>
              <a:rPr lang="en-US" sz="2000" b="1" dirty="0" smtClean="0"/>
              <a:t>[new node points to the original top node in stack]</a:t>
            </a:r>
          </a:p>
          <a:p>
            <a:pPr>
              <a:buNone/>
            </a:pPr>
            <a:r>
              <a:rPr lang="en-US" sz="2000" dirty="0" smtClean="0"/>
              <a:t>5.Set TOP=NEW		    </a:t>
            </a:r>
            <a:r>
              <a:rPr lang="en-US" sz="2000" b="1" dirty="0" smtClean="0"/>
              <a:t>[reset TOP to point to new node at the top of stack]</a:t>
            </a:r>
          </a:p>
          <a:p>
            <a:pPr>
              <a:buNone/>
            </a:pPr>
            <a:r>
              <a:rPr lang="en-US" sz="2000" dirty="0" smtClean="0"/>
              <a:t>6.Exit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u="sng" dirty="0" smtClean="0"/>
              <a:t>Algorithm:-4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POP_LINKSTACK(INFO,LINK,TOP,AVAIL,ITEM)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This procedure  deletes the top element an ITEM into a linked stack and assign it to the variable ITEM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1. </a:t>
            </a:r>
            <a:r>
              <a:rPr lang="en-US" sz="1800" b="1" dirty="0" smtClean="0"/>
              <a:t>[stack has an item to be removed?]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   	 If TOP=NULL , then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Write: UNDERFLOW and EXIT</a:t>
            </a:r>
          </a:p>
          <a:p>
            <a:pPr>
              <a:buNone/>
            </a:pPr>
            <a:r>
              <a:rPr lang="en-US" sz="1800" b="1" dirty="0" smtClean="0"/>
              <a:t>       [</a:t>
            </a:r>
            <a:r>
              <a:rPr lang="en-US" sz="1800" b="1" dirty="0"/>
              <a:t>end of if structure</a:t>
            </a:r>
            <a:r>
              <a:rPr lang="en-US" sz="1800" b="1" dirty="0" smtClean="0"/>
              <a:t>]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2. </a:t>
            </a:r>
            <a:r>
              <a:rPr lang="en-US" sz="1800" dirty="0"/>
              <a:t>S</a:t>
            </a:r>
            <a:r>
              <a:rPr lang="en-US" sz="1800" dirty="0" smtClean="0"/>
              <a:t>et ITEM:=INFO[TOP]	</a:t>
            </a:r>
            <a:r>
              <a:rPr lang="en-US" sz="1800" b="1" dirty="0" smtClean="0"/>
              <a:t>  [copies the top element of stack into ITEM]</a:t>
            </a:r>
          </a:p>
          <a:p>
            <a:pPr>
              <a:buNone/>
            </a:pPr>
            <a:r>
              <a:rPr lang="en-US" sz="1800" dirty="0" smtClean="0"/>
              <a:t>3. Set TEMP:=TOP and TOP=LINK[TOP]</a:t>
            </a:r>
          </a:p>
          <a:p>
            <a:pPr>
              <a:buNone/>
            </a:pPr>
            <a:r>
              <a:rPr lang="en-US" sz="1800" dirty="0" smtClean="0"/>
              <a:t>  	</a:t>
            </a:r>
            <a:r>
              <a:rPr lang="en-US" sz="1800" b="1" dirty="0" smtClean="0"/>
              <a:t> [remember the old value of the TOP pointer in TEMP and  reset TOP to point to the next element in the stack]</a:t>
            </a:r>
          </a:p>
          <a:p>
            <a:pPr>
              <a:buNone/>
            </a:pPr>
            <a:r>
              <a:rPr lang="en-US" sz="1800" dirty="0" smtClean="0"/>
              <a:t>4. Set LINK[TEMP]=AVAIL      	  </a:t>
            </a:r>
            <a:r>
              <a:rPr lang="en-US" sz="1800" b="1" dirty="0" smtClean="0"/>
              <a:t>[</a:t>
            </a:r>
            <a:r>
              <a:rPr lang="en-US" sz="1800" b="1" dirty="0"/>
              <a:t>Return deleted node to the AVAIL list</a:t>
            </a:r>
            <a:r>
              <a:rPr lang="en-US" sz="1800" b="1" dirty="0" smtClean="0"/>
              <a:t>]</a:t>
            </a:r>
          </a:p>
          <a:p>
            <a:pPr>
              <a:buNone/>
            </a:pPr>
            <a:r>
              <a:rPr lang="en-US" sz="1800" dirty="0" smtClean="0"/>
              <a:t>5. Set Avail := TEMP</a:t>
            </a:r>
          </a:p>
          <a:p>
            <a:pPr>
              <a:buNone/>
            </a:pPr>
            <a:r>
              <a:rPr lang="en-US" sz="1800"/>
              <a:t>6</a:t>
            </a:r>
            <a:r>
              <a:rPr lang="en-US" sz="1800" smtClean="0"/>
              <a:t>. </a:t>
            </a:r>
            <a:r>
              <a:rPr lang="en-US" sz="1800" dirty="0" smtClean="0"/>
              <a:t>Exit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077200" cy="554461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QINSERT(QUEUE,N,FRONT,REAR,ITEM)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This procedure inserts an element ITEM into a queue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1)  </a:t>
            </a:r>
            <a:r>
              <a:rPr lang="en-US" sz="1800" b="1" dirty="0" smtClean="0">
                <a:solidFill>
                  <a:schemeClr val="tx1"/>
                </a:solidFill>
              </a:rPr>
              <a:t>[queue already filled?]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	 If FRONT=1 and REAR=N , or if FRONT=REAR+1,   then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Write: OVERFLOW and return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2) </a:t>
            </a:r>
            <a:r>
              <a:rPr lang="en-US" sz="1800" b="1" dirty="0" smtClean="0">
                <a:solidFill>
                  <a:schemeClr val="tx1"/>
                </a:solidFill>
              </a:rPr>
              <a:t>[find new value of REAR]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	If FRONT:=NULL		</a:t>
            </a:r>
            <a:r>
              <a:rPr lang="en-US" sz="1800" b="1" dirty="0" smtClean="0">
                <a:solidFill>
                  <a:schemeClr val="tx1"/>
                </a:solidFill>
              </a:rPr>
              <a:t> [then queue initially empty]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	    Set FRONT:=1 and REAR:=1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	 Else if REAR=N , then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	     Set REAR:=1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	 Else: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	     Set REAR:=REAR+1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    </a:t>
            </a:r>
            <a:r>
              <a:rPr lang="en-US" sz="1800" b="1" dirty="0" smtClean="0">
                <a:solidFill>
                  <a:schemeClr val="tx1"/>
                </a:solidFill>
              </a:rPr>
              <a:t>[end of if structure]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3)  Set QUEUE[REAR]:=ITEM		</a:t>
            </a:r>
            <a:r>
              <a:rPr lang="en-US" sz="1800" b="1" dirty="0" smtClean="0">
                <a:solidFill>
                  <a:schemeClr val="tx1"/>
                </a:solidFill>
              </a:rPr>
              <a:t>[this inserts new element]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4)   RETURN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QDELETE(QUEUE,N,FRONT,REAR,ITEM)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This procedure deletes an element from a queue and assign it to the variable item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1) </a:t>
            </a:r>
            <a:r>
              <a:rPr lang="en-US" sz="1800" b="1" dirty="0" smtClean="0"/>
              <a:t>[queue already empty?]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If FRONT:=NULL Then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    Write: UNDERFLOW and return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b="1" dirty="0"/>
              <a:t>[end of if structure</a:t>
            </a:r>
            <a:r>
              <a:rPr lang="en-US" sz="1800" b="1" dirty="0" smtClean="0"/>
              <a:t>]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2) Set ITEM:=QUEUE[FRONT]</a:t>
            </a:r>
          </a:p>
          <a:p>
            <a:pPr>
              <a:buNone/>
            </a:pPr>
            <a:r>
              <a:rPr lang="en-US" sz="1800" dirty="0" smtClean="0"/>
              <a:t>3) </a:t>
            </a:r>
            <a:r>
              <a:rPr lang="en-US" sz="1800" b="1" dirty="0" smtClean="0"/>
              <a:t>[find new value of FRONT]</a:t>
            </a:r>
          </a:p>
          <a:p>
            <a:pPr>
              <a:buNone/>
            </a:pPr>
            <a:r>
              <a:rPr lang="en-US" sz="1800" dirty="0" smtClean="0"/>
              <a:t>    	  if FRONT=REAR , then:	</a:t>
            </a:r>
            <a:r>
              <a:rPr lang="en-US" sz="1800" dirty="0"/>
              <a:t>	</a:t>
            </a:r>
            <a:r>
              <a:rPr lang="en-US" sz="1800" b="1" dirty="0" smtClean="0"/>
              <a:t>[queue has only one element]</a:t>
            </a:r>
          </a:p>
          <a:p>
            <a:pPr>
              <a:buNone/>
            </a:pPr>
            <a:r>
              <a:rPr lang="en-US" sz="1800" dirty="0" smtClean="0"/>
              <a:t>       	 Set FRONT:=NULL and REAR:=NULL</a:t>
            </a:r>
          </a:p>
          <a:p>
            <a:pPr>
              <a:buNone/>
            </a:pPr>
            <a:r>
              <a:rPr lang="en-US" sz="1800" dirty="0" smtClean="0"/>
              <a:t>    	  else if  FRONT=N, then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</a:t>
            </a:r>
            <a:r>
              <a:rPr lang="en-US" sz="1800" dirty="0"/>
              <a:t>S</a:t>
            </a:r>
            <a:r>
              <a:rPr lang="en-US" sz="1800" dirty="0" smtClean="0"/>
              <a:t>et FRONT:=1</a:t>
            </a:r>
          </a:p>
          <a:p>
            <a:pPr>
              <a:buNone/>
            </a:pPr>
            <a:r>
              <a:rPr lang="en-US" sz="1800" dirty="0" smtClean="0"/>
              <a:t>    	  else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S</a:t>
            </a:r>
            <a:r>
              <a:rPr lang="en-US" sz="1800" dirty="0" smtClean="0"/>
              <a:t>et FRONT:=FRONT+1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b="1" dirty="0" smtClean="0"/>
              <a:t>[end of if structure]</a:t>
            </a:r>
          </a:p>
          <a:p>
            <a:pPr>
              <a:buNone/>
            </a:pPr>
            <a:r>
              <a:rPr lang="en-US" sz="1800" dirty="0" smtClean="0"/>
              <a:t>4) RETURN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REPRESENTATION[INSERT]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If AVAIL=NULL then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Write: OVERFLOW and EXIT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[</a:t>
            </a:r>
            <a:r>
              <a:rPr lang="en-US" sz="2000" b="1" dirty="0"/>
              <a:t>end of if structure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     Set NEW:=AVAIL  and  AVAIL:=LINK[AVAIL]</a:t>
            </a:r>
          </a:p>
          <a:p>
            <a:pPr marL="0" indent="0">
              <a:buNone/>
            </a:pPr>
            <a:r>
              <a:rPr lang="en-US" sz="2000" dirty="0" smtClean="0"/>
              <a:t>3.      Set INFO[NEW]:=ITEM  and  LINK[NEW]:=NULL</a:t>
            </a:r>
          </a:p>
          <a:p>
            <a:pPr marL="457200" indent="-457200">
              <a:buAutoNum type="arabicPeriod" startAt="4"/>
            </a:pPr>
            <a:r>
              <a:rPr lang="en-US" sz="2000" dirty="0" smtClean="0"/>
              <a:t> If FRONT=NULL then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FRONT=REAR=NEW    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 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	Set LINK[REAR]=NEW   and  REAR=NEW</a:t>
            </a:r>
          </a:p>
          <a:p>
            <a:pPr marL="514350" indent="-514350">
              <a:buNone/>
            </a:pPr>
            <a:r>
              <a:rPr lang="en-US" sz="2000" b="1" dirty="0" smtClean="0"/>
              <a:t>         [</a:t>
            </a:r>
            <a:r>
              <a:rPr lang="en-US" sz="2000" b="1" dirty="0"/>
              <a:t>end of if structure</a:t>
            </a:r>
            <a:r>
              <a:rPr lang="en-US" sz="2000" b="1" dirty="0" smtClean="0"/>
              <a:t>]</a:t>
            </a: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5.	Exit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REPRESENTATION[DELETE]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FRONT=NULL then</a:t>
            </a:r>
          </a:p>
          <a:p>
            <a:pPr marL="0" indent="0">
              <a:buNone/>
            </a:pPr>
            <a:r>
              <a:rPr lang="en-US" sz="2400" dirty="0" smtClean="0"/>
              <a:t>	 Write: UNDERFLOW and EXIT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[</a:t>
            </a:r>
            <a:r>
              <a:rPr lang="en-US" sz="2400" b="1" dirty="0"/>
              <a:t>end of if structure</a:t>
            </a:r>
            <a:r>
              <a:rPr lang="en-US" sz="2400" b="1" dirty="0" smtClean="0"/>
              <a:t>]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  Set TEMP:=FRONT </a:t>
            </a:r>
          </a:p>
          <a:p>
            <a:pPr marL="0" indent="0">
              <a:buNone/>
            </a:pPr>
            <a:r>
              <a:rPr lang="en-US" sz="2400" dirty="0"/>
              <a:t>3</a:t>
            </a:r>
            <a:r>
              <a:rPr lang="en-US" sz="2400" dirty="0" smtClean="0"/>
              <a:t>.   ITEM:=INFO[TEMP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4.   FRONT:=LINK[TEMP]</a:t>
            </a:r>
          </a:p>
          <a:p>
            <a:pPr marL="0" indent="0">
              <a:buNone/>
            </a:pPr>
            <a:r>
              <a:rPr lang="en-US" sz="2400" dirty="0" smtClean="0"/>
              <a:t>5.   </a:t>
            </a:r>
            <a:r>
              <a:rPr lang="en-US" sz="2400" smtClean="0"/>
              <a:t>LINK[TEMP]:=</a:t>
            </a:r>
            <a:r>
              <a:rPr lang="en-US" sz="2400" dirty="0" smtClean="0"/>
              <a:t>AVAIL  and  AVAIL:=TEMP</a:t>
            </a:r>
          </a:p>
          <a:p>
            <a:pPr marL="0" indent="0">
              <a:buNone/>
            </a:pPr>
            <a:r>
              <a:rPr lang="en-US" sz="2400" dirty="0" smtClean="0"/>
              <a:t>6.   Exit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Deque</a:t>
            </a:r>
            <a:r>
              <a:rPr lang="en-IN" dirty="0" smtClean="0"/>
              <a:t> (Double-ended queue)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It is a linear list, where element can be added or deleted from either side.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24928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BBB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03648" y="29969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= 4</a:t>
            </a:r>
          </a:p>
          <a:p>
            <a:r>
              <a:rPr lang="en-IN" dirty="0" smtClean="0"/>
              <a:t>Right = 7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9672" y="371703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WWW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19672" y="422108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78904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= 7</a:t>
            </a:r>
          </a:p>
          <a:p>
            <a:r>
              <a:rPr lang="en-IN" dirty="0" smtClean="0"/>
              <a:t>Right = 2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Priority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It is a collection of element such that each element has been assigned a priority, hence</a:t>
            </a:r>
          </a:p>
          <a:p>
            <a:pPr lvl="1"/>
            <a:r>
              <a:rPr lang="en-IN" sz="2400" dirty="0" smtClean="0"/>
              <a:t>An element of higher priority is processed before any element of lower priority.</a:t>
            </a:r>
          </a:p>
          <a:p>
            <a:pPr lvl="1"/>
            <a:r>
              <a:rPr lang="en-IN" sz="2400" dirty="0" smtClean="0"/>
              <a:t>Two elements with same priority are processed according to order in which they were added to queue.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BCEB1D-4423-462A-8F60-36E48B7E2514}" type="slidenum">
              <a:rPr lang="en-US"/>
              <a:pPr/>
              <a:t>2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to Stacks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stack is a last-in-first-out (LIFO) data structure</a:t>
            </a:r>
          </a:p>
          <a:p>
            <a:pPr eaLnBrk="1" hangingPunct="1"/>
            <a:r>
              <a:rPr lang="en-US" dirty="0" smtClean="0"/>
              <a:t>Adding an item</a:t>
            </a:r>
          </a:p>
          <a:p>
            <a:pPr lvl="1" eaLnBrk="1" hangingPunct="1"/>
            <a:r>
              <a:rPr lang="en-US" dirty="0" smtClean="0"/>
              <a:t>Referred to as </a:t>
            </a:r>
            <a:r>
              <a:rPr lang="en-US" u="sng" dirty="0" smtClean="0"/>
              <a:t>pushing</a:t>
            </a:r>
            <a:r>
              <a:rPr lang="en-US" dirty="0" smtClean="0"/>
              <a:t> it onto the stack</a:t>
            </a:r>
          </a:p>
          <a:p>
            <a:pPr eaLnBrk="1" hangingPunct="1"/>
            <a:r>
              <a:rPr lang="en-US" dirty="0" smtClean="0"/>
              <a:t>Removing an item</a:t>
            </a:r>
          </a:p>
          <a:p>
            <a:pPr lvl="1" eaLnBrk="1" hangingPunct="1"/>
            <a:r>
              <a:rPr lang="en-US" dirty="0" smtClean="0"/>
              <a:t>Referred to as</a:t>
            </a:r>
            <a:br>
              <a:rPr lang="en-US" dirty="0" smtClean="0"/>
            </a:br>
            <a:r>
              <a:rPr lang="en-US" u="sng" dirty="0" smtClean="0"/>
              <a:t>popping</a:t>
            </a:r>
            <a:r>
              <a:rPr lang="en-US" dirty="0" smtClean="0"/>
              <a:t> it from</a:t>
            </a:r>
            <a:br>
              <a:rPr lang="en-US" dirty="0" smtClean="0"/>
            </a:br>
            <a:r>
              <a:rPr lang="en-US" dirty="0" smtClean="0"/>
              <a:t>the stack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4438" y="4419600"/>
            <a:ext cx="1495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1263" y="4425950"/>
            <a:ext cx="1504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6381750" y="4448175"/>
            <a:ext cx="1323975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415088" y="4433888"/>
            <a:ext cx="1323975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872 -0.22695 L -2.5E-6 -1.5253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208 L 0.33091 -0.2759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0" y="-139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4" grpId="1" animBg="1"/>
      <p:bldP spid="53254" grpId="2" animBg="1"/>
      <p:bldP spid="53255" grpId="0" animBg="1"/>
      <p:bldP spid="5325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It can be maintained in memory by means of one-way list as:</a:t>
            </a:r>
          </a:p>
          <a:p>
            <a:pPr lvl="1"/>
            <a:r>
              <a:rPr lang="en-IN" sz="2400" dirty="0" smtClean="0"/>
              <a:t>Each node will contain 3 items </a:t>
            </a:r>
            <a:r>
              <a:rPr lang="en-IN" sz="2400" dirty="0" smtClean="0">
                <a:sym typeface="Wingdings" pitchFamily="2" charset="2"/>
              </a:rPr>
              <a:t> </a:t>
            </a:r>
            <a:r>
              <a:rPr lang="en-IN" sz="2400" b="1" dirty="0" smtClean="0">
                <a:sym typeface="Wingdings" pitchFamily="2" charset="2"/>
              </a:rPr>
              <a:t>info</a:t>
            </a:r>
            <a:r>
              <a:rPr lang="en-IN" sz="2400" dirty="0" smtClean="0">
                <a:sym typeface="Wingdings" pitchFamily="2" charset="2"/>
              </a:rPr>
              <a:t>, </a:t>
            </a:r>
            <a:r>
              <a:rPr lang="en-IN" sz="2400" b="1" dirty="0" err="1" smtClean="0">
                <a:sym typeface="Wingdings" pitchFamily="2" charset="2"/>
              </a:rPr>
              <a:t>priority_no</a:t>
            </a:r>
            <a:r>
              <a:rPr lang="en-IN" sz="2400" b="1" dirty="0" smtClean="0">
                <a:sym typeface="Wingdings" pitchFamily="2" charset="2"/>
              </a:rPr>
              <a:t> </a:t>
            </a:r>
            <a:r>
              <a:rPr lang="en-IN" sz="2400" dirty="0" smtClean="0">
                <a:sym typeface="Wingdings" pitchFamily="2" charset="2"/>
              </a:rPr>
              <a:t>&amp; </a:t>
            </a:r>
            <a:r>
              <a:rPr lang="en-IN" sz="2400" b="1" dirty="0" smtClean="0">
                <a:sym typeface="Wingdings" pitchFamily="2" charset="2"/>
              </a:rPr>
              <a:t>link</a:t>
            </a:r>
          </a:p>
          <a:p>
            <a:pPr lvl="1"/>
            <a:r>
              <a:rPr lang="en-IN" sz="2400" dirty="0" smtClean="0">
                <a:sym typeface="Wingdings" pitchFamily="2" charset="2"/>
              </a:rPr>
              <a:t>A node X precedes a node Y in list when,</a:t>
            </a:r>
          </a:p>
          <a:p>
            <a:pPr lvl="2"/>
            <a:r>
              <a:rPr lang="en-IN" sz="2000" dirty="0" smtClean="0">
                <a:sym typeface="Wingdings" pitchFamily="2" charset="2"/>
              </a:rPr>
              <a:t>X has higher priority than Y</a:t>
            </a:r>
          </a:p>
          <a:p>
            <a:pPr lvl="2"/>
            <a:r>
              <a:rPr lang="en-IN" sz="2000" dirty="0" smtClean="0">
                <a:sym typeface="Wingdings" pitchFamily="2" charset="2"/>
              </a:rPr>
              <a:t>Both have same priority but X was added to list before Y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Polish (Prefix) Notation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Arithmetic Expressions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 involve </a:t>
            </a:r>
            <a:r>
              <a:rPr lang="en-US" sz="2800" i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operations have different levels of precedence.</a:t>
            </a:r>
          </a:p>
          <a:p>
            <a:pPr marL="914400" lvl="1" indent="-514350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First    : </a:t>
            </a:r>
            <a:r>
              <a:rPr lang="en-US" sz="24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Exponentiation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(^)</a:t>
            </a:r>
          </a:p>
          <a:p>
            <a:pPr marL="914400" lvl="1" indent="-514350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Second:		Multiplication (*) and Division (/)</a:t>
            </a:r>
          </a:p>
          <a:p>
            <a:pPr marL="914400" lvl="1" indent="-514350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Third   :		Addition (+) and Subtraction (-)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Arithmetic Expression:</a:t>
            </a:r>
          </a:p>
          <a:p>
            <a:pPr marL="514350" indent="-514350" algn="ctr">
              <a:buNone/>
            </a:pP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5 ^ 2 + 3 * 5 – 6 * 2 / 3 + 24 / 3 + 3</a:t>
            </a: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First:</a:t>
            </a: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25 + 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3 * 5 – 6 * 2 / 3 + 24 / 3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Second:</a:t>
            </a:r>
            <a:endParaRPr lang="en-US" sz="24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Third:</a:t>
            </a:r>
            <a:endParaRPr lang="en-US" sz="24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Infix</a:t>
            </a:r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Notation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Infix Notation: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Operator symbol is placed between the two operands.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 * 3) + 2      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&amp; 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 * (3 + 2) 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Polish Notation: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before its two operands.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A B, * C D, / P Q etc.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/>
              <a:t>In prefix notation you put the operator first followed by the things it acts on and enclose the whole lot in brackets.</a:t>
            </a:r>
          </a:p>
          <a:p>
            <a:endParaRPr lang="en-IN" sz="2800" dirty="0" smtClean="0"/>
          </a:p>
          <a:p>
            <a:r>
              <a:rPr lang="en-IN" sz="2800" dirty="0" smtClean="0"/>
              <a:t>So for example if you want to write 3+4, in scheme you say:		(+ 3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* C = </a:t>
            </a:r>
            <a:b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 + ABC</a:t>
            </a:r>
          </a:p>
          <a:p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+ (B * C) = </a:t>
            </a:r>
            <a:b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 A *BC</a:t>
            </a:r>
          </a:p>
          <a:p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/ (C - D) =</a:t>
            </a:r>
            <a:b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/ +AB –CD</a:t>
            </a:r>
          </a:p>
          <a:p>
            <a:endParaRPr lang="en-US" sz="2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Prefix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 of Prefix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advantage of the prefix notation is that </a:t>
            </a:r>
            <a:r>
              <a:rPr lang="en-IN" sz="2400" b="1" dirty="0" smtClean="0"/>
              <a:t>no operator precedence is required</a:t>
            </a:r>
            <a:r>
              <a:rPr lang="en-IN" sz="2400" dirty="0" smtClean="0"/>
              <a:t>; the bracketing shows what the operator acts on. </a:t>
            </a:r>
          </a:p>
          <a:p>
            <a:r>
              <a:rPr lang="en-IN" sz="2400" dirty="0" smtClean="0"/>
              <a:t>So in scheme if you want 3*4+2, you say :       (+ (* 3 4) 2)</a:t>
            </a:r>
          </a:p>
          <a:p>
            <a:r>
              <a:rPr lang="en-IN" sz="2400" dirty="0" smtClean="0"/>
              <a:t>And if you want 3*(4+2), you write:                  (* 3 (+ 4 2))</a:t>
            </a:r>
          </a:p>
          <a:p>
            <a:endParaRPr lang="en-IN" sz="2400" dirty="0" smtClean="0"/>
          </a:p>
          <a:p>
            <a:r>
              <a:rPr lang="en-IN" sz="2400" dirty="0" smtClean="0"/>
              <a:t>So in scheme, you don’t need operator precedence, but you do need lots of brackets.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Reverse-Polish (Postfix) Notation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Polish Notation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Reverse Polish Notation: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after its two operands.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B+, C D*,  P Q/ etc.</a:t>
            </a:r>
          </a:p>
          <a:p>
            <a:pPr marL="514350" indent="-514350"/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Postfix Notation.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E91763-0735-4DB6-9789-C15315087393}" type="slidenum">
              <a:rPr lang="en-US"/>
              <a:pPr/>
              <a:t>3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 Stack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Definition: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ordered collection of data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be accessed at only one end (the top)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construct a stack (usually empty)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 if it is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Push: 	add an element to the 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Top: 	retrieve the top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Pop:	remove the top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26F67-CCC7-4C27-AC8F-A3724242A61C}" type="slidenum">
              <a:rPr lang="en-US"/>
              <a:pPr/>
              <a:t>30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Postfix and Prefix Examples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4201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	 </a:t>
            </a:r>
            <a:r>
              <a:rPr lang="en-US" sz="2400" b="1" u="sng" smtClean="0"/>
              <a:t>INFIX</a:t>
            </a:r>
            <a:r>
              <a:rPr lang="en-US" sz="2400" b="1" dirty="0" smtClean="0"/>
              <a:t>		 </a:t>
            </a:r>
            <a:r>
              <a:rPr lang="en-US" sz="2400" b="1" u="sng" dirty="0" smtClean="0"/>
              <a:t>POSTFIX	</a:t>
            </a:r>
            <a:r>
              <a:rPr lang="en-US" sz="2400" b="1" dirty="0" smtClean="0"/>
              <a:t>	 </a:t>
            </a:r>
            <a:r>
              <a:rPr lang="en-US" sz="2400" b="1" u="sng" dirty="0" smtClean="0"/>
              <a:t>PREFIX</a:t>
            </a:r>
            <a:endParaRPr lang="en-US" sz="2400" b="1" dirty="0" smtClean="0"/>
          </a:p>
          <a:p>
            <a:pPr marL="365760" indent="-365760" eaLnBrk="1" hangingPunct="1">
              <a:buFontTx/>
              <a:buNone/>
            </a:pPr>
            <a:r>
              <a:rPr lang="en-US" sz="2400" b="1" dirty="0" smtClean="0"/>
              <a:t>     A + B	</a:t>
            </a:r>
            <a:br>
              <a:rPr lang="en-US" sz="2400" b="1" dirty="0" smtClean="0"/>
            </a:br>
            <a:r>
              <a:rPr lang="en-US" sz="2400" b="1" dirty="0" smtClean="0"/>
              <a:t>A * B + C	</a:t>
            </a:r>
            <a:br>
              <a:rPr lang="en-US" sz="2400" b="1" dirty="0" smtClean="0"/>
            </a:br>
            <a:r>
              <a:rPr lang="en-US" sz="2400" b="1" dirty="0" smtClean="0"/>
              <a:t>A * (B + C)	</a:t>
            </a:r>
            <a:br>
              <a:rPr lang="en-US" sz="2400" b="1" dirty="0" smtClean="0"/>
            </a:br>
            <a:r>
              <a:rPr lang="en-US" sz="2400" b="1" dirty="0" smtClean="0"/>
              <a:t>A - (B - (C - D))	</a:t>
            </a:r>
            <a:br>
              <a:rPr lang="en-US" sz="2400" b="1" dirty="0" smtClean="0"/>
            </a:br>
            <a:r>
              <a:rPr lang="en-US" sz="2400" b="1" dirty="0" smtClean="0"/>
              <a:t>A - B - C - D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A B * C +</a:t>
            </a:r>
            <a:endParaRPr lang="en-US" sz="280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3067050" y="27051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6666FF"/>
                </a:solidFill>
                <a:latin typeface="Courier New" pitchFamily="49" charset="0"/>
              </a:rPr>
              <a:t>A B C + *</a:t>
            </a:r>
            <a:endParaRPr lang="en-US" sz="2800" dirty="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3124200" y="31464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A B C D---</a:t>
            </a:r>
            <a:endParaRPr lang="en-US" sz="280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143250" y="358457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A B-C-D-</a:t>
            </a:r>
            <a:endParaRPr lang="en-US" sz="280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5791200" y="238125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+ * A B C</a:t>
            </a:r>
            <a:endParaRPr lang="en-US" sz="280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5772150" y="27051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* A + B C</a:t>
            </a:r>
            <a:endParaRPr lang="en-US" sz="280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5829300" y="308927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-A-B-C D</a:t>
            </a:r>
            <a:endParaRPr lang="en-US" sz="280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5886450" y="354647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---A B C D</a:t>
            </a:r>
            <a:endParaRPr lang="en-US" sz="280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3086100" y="19431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A B +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5791200" y="19431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+ A B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400550" y="3695700"/>
            <a:ext cx="4076700" cy="1984375"/>
            <a:chOff x="2772" y="2328"/>
            <a:chExt cx="2568" cy="1250"/>
          </a:xfrm>
        </p:grpSpPr>
        <p:sp>
          <p:nvSpPr>
            <p:cNvPr id="80911" name="Text Box 15"/>
            <p:cNvSpPr txBox="1">
              <a:spLocks noChangeArrowheads="1"/>
            </p:cNvSpPr>
            <p:nvPr/>
          </p:nvSpPr>
          <p:spPr bwMode="auto">
            <a:xfrm>
              <a:off x="2772" y="3060"/>
              <a:ext cx="2568" cy="51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/>
                <a:t>Prefix : Operators come </a:t>
              </a:r>
              <a:r>
                <a:rPr lang="en-US" sz="2400" u="sng"/>
                <a:t>before</a:t>
              </a:r>
              <a:r>
                <a:rPr lang="en-US" sz="2400"/>
                <a:t> the operands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 flipV="1">
              <a:off x="3108" y="2328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 of Postfix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You can easily evaluate a postfix expression in a single scan from left to right with the help of a stack (unlike evaluating infix expressions).</a:t>
            </a:r>
          </a:p>
          <a:p>
            <a:endParaRPr lang="en-IN" sz="2800" dirty="0" smtClean="0"/>
          </a:p>
          <a:p>
            <a:r>
              <a:rPr lang="en-IN" sz="2800" dirty="0" smtClean="0"/>
              <a:t>There is no need of the concept of parentheses and precedence rules etc. in a postfix expression.</a:t>
            </a:r>
            <a:endParaRPr lang="en-IN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5D168-257B-4EBC-AF28-6D6B788AE752}" type="slidenum">
              <a:rPr lang="en-US"/>
              <a:pPr/>
              <a:t>32</a:t>
            </a:fld>
            <a:endParaRPr lang="en-US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544513" y="1524000"/>
            <a:ext cx="75136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 "Fully parenthesize-move-erase" method: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1. Fully parenthesize the expression.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2. Replace each right parenthesis by the corresponding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3. Erase all left parentheses.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90513" y="4694238"/>
            <a:ext cx="172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B + C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779588" y="5059363"/>
            <a:ext cx="18637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B * C +</a:t>
            </a:r>
          </a:p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A B * C +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644008" y="4653136"/>
            <a:ext cx="2000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 * (B + C)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 dirty="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437883" y="5018261"/>
            <a:ext cx="18637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(A (B C + *</a:t>
            </a:r>
          </a:p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A B C + *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34808" y="4119736"/>
            <a:ext cx="1371600" cy="606425"/>
            <a:chOff x="4512" y="1872"/>
            <a:chExt cx="864" cy="382"/>
          </a:xfrm>
        </p:grpSpPr>
        <p:sp>
          <p:nvSpPr>
            <p:cNvPr id="37913" name="Line 10"/>
            <p:cNvSpPr>
              <a:spLocks noChangeShapeType="1"/>
            </p:cNvSpPr>
            <p:nvPr/>
          </p:nvSpPr>
          <p:spPr bwMode="auto">
            <a:xfrm flipV="1">
              <a:off x="4512" y="1872"/>
              <a:ext cx="1" cy="3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1"/>
            <p:cNvSpPr>
              <a:spLocks noChangeShapeType="1"/>
            </p:cNvSpPr>
            <p:nvPr/>
          </p:nvSpPr>
          <p:spPr bwMode="auto">
            <a:xfrm>
              <a:off x="4512" y="1872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Line 12"/>
            <p:cNvSpPr>
              <a:spLocks noChangeShapeType="1"/>
            </p:cNvSpPr>
            <p:nvPr/>
          </p:nvSpPr>
          <p:spPr bwMode="auto">
            <a:xfrm>
              <a:off x="5376" y="1872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920608" y="4348336"/>
            <a:ext cx="457200" cy="304800"/>
            <a:chOff x="4944" y="2016"/>
            <a:chExt cx="288" cy="192"/>
          </a:xfrm>
        </p:grpSpPr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 flipV="1">
              <a:off x="4944" y="2016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4944" y="20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5232" y="201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043113" y="4632325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* B) + C)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701408" y="4591223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6666FF"/>
                </a:solidFill>
                <a:latin typeface="Courier New" pitchFamily="49" charset="0"/>
              </a:rPr>
              <a:t>(A * (B + C) )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414713" y="4389438"/>
            <a:ext cx="381000" cy="304800"/>
            <a:chOff x="2112" y="1968"/>
            <a:chExt cx="240" cy="192"/>
          </a:xfrm>
        </p:grpSpPr>
        <p:sp>
          <p:nvSpPr>
            <p:cNvPr id="37907" name="Line 20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22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728913" y="4389438"/>
            <a:ext cx="381000" cy="304800"/>
            <a:chOff x="2112" y="1968"/>
            <a:chExt cx="240" cy="192"/>
          </a:xfrm>
        </p:grpSpPr>
        <p:sp>
          <p:nvSpPr>
            <p:cNvPr id="37904" name="Line 24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5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26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3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Transforming Infix into Postfix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build="p" autoUpdateAnimBg="0"/>
      <p:bldP spid="87045" grpId="0" autoUpdateAnimBg="0"/>
      <p:bldP spid="87046" grpId="0" build="p" autoUpdateAnimBg="0"/>
      <p:bldP spid="87057" grpId="0" autoUpdateAnimBg="0"/>
      <p:bldP spid="8705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dirty="0" smtClean="0"/>
              <a:t>Infix to Postfix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844824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r>
                        <a:rPr lang="en-IN" baseline="0" dirty="0" smtClean="0"/>
                        <a:t> Scanned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Expression</a:t>
                      </a:r>
                      <a:r>
                        <a:rPr lang="en-IN" baseline="0" dirty="0" smtClean="0"/>
                        <a:t> 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*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(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(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(  /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(  /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(  /  </a:t>
                      </a:r>
                      <a:r>
                        <a:rPr lang="en-IN" dirty="0" smtClean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688" y="119675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A + ( B * C – ( D / E ↑ F ) * G ) * 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242088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r>
                        <a:rPr lang="en-IN" baseline="0" dirty="0" smtClean="0"/>
                        <a:t> Scanned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Expression</a:t>
                      </a:r>
                      <a:r>
                        <a:rPr lang="en-IN" baseline="0" dirty="0" smtClean="0"/>
                        <a:t> 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(  /  </a:t>
                      </a:r>
                      <a:r>
                        <a:rPr lang="en-IN" dirty="0" smtClean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 ↑/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 ↑/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( </a:t>
                      </a:r>
                      <a:r>
                        <a:rPr lang="en-IN" baseline="0" dirty="0" smtClean="0"/>
                        <a:t> - 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 ↑/ 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 ↑/ G * 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 ↑/ G * -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+ 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 ↑/ G * - 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B C * D E F ↑/ G * - H * +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688" y="170080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A + ( B * C – ( D / E ↑ F ) * G ) * 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Infix to Postfix Transformation (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POLISH (Q, P)</a:t>
            </a:r>
            <a:endParaRPr lang="en-US" sz="2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 “(” on to STACK and add “)” to the end of Q.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Q from left to right and Repeat steps 3 to 6 for each element of Q until the STACK is empty: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operand is encountered, add it to P.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 left parenthesis is encountered, push it onto STACK.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operator is encountered, then: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		     the TOP of STACK) which has the same precedence as or 			     higher precedence than @.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@ to STACK.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If a right parenthesis is encountered, then: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		     the TOP  of STACK.) until a left parenthesis is encountered.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left parenthesis.  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Don’t add the left parenthesis to P.]</a:t>
            </a:r>
            <a:r>
              <a:rPr lang="en-US" sz="2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 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Evaluating Postfix (</a:t>
            </a:r>
            <a:r>
              <a:rPr lang="en-US" dirty="0" smtClean="0"/>
              <a:t>RPN) </a:t>
            </a:r>
            <a:r>
              <a:rPr lang="en-US" altLang="en-US" dirty="0" smtClean="0"/>
              <a:t>Expressions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6ACD-5E85-41A7-9F0D-EBAB654DD92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685800" y="5000625"/>
            <a:ext cx="457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577850" algn="l"/>
              </a:tabLst>
            </a:pPr>
            <a:r>
              <a:rPr lang="en-US" sz="2400" b="1">
                <a:latin typeface="Symbol" pitchFamily="18" charset="2"/>
              </a:rPr>
              <a:t>®</a:t>
            </a:r>
            <a:r>
              <a:rPr lang="en-US" sz="2400" b="1">
                <a:latin typeface="Courier New" pitchFamily="49" charset="0"/>
              </a:rPr>
              <a:t>	2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7</a:t>
            </a:r>
            <a:r>
              <a:rPr lang="en-US" sz="2400" b="1">
                <a:latin typeface="Courier New" pitchFamily="49" charset="0"/>
              </a:rPr>
              <a:t> 5 6 - - *</a:t>
            </a:r>
            <a:endParaRPr lang="en-US" sz="2400" b="1">
              <a:latin typeface="Times New Roman MT Extra Bold" pitchFamily="18" charset="0"/>
            </a:endParaRPr>
          </a:p>
          <a:p>
            <a:pPr eaLnBrk="0" hangingPunct="0">
              <a:tabLst>
                <a:tab pos="577850" algn="l"/>
              </a:tabLst>
            </a:pPr>
            <a:r>
              <a:rPr lang="en-US" sz="2400" b="1">
                <a:latin typeface="Symbol" pitchFamily="18" charset="2"/>
              </a:rPr>
              <a:t>®</a:t>
            </a:r>
            <a:r>
              <a:rPr lang="en-US" sz="2400" b="1">
                <a:latin typeface="Courier New" pitchFamily="49" charset="0"/>
              </a:rPr>
              <a:t>	2 7 5 6 - - *  	</a:t>
            </a:r>
            <a:endParaRPr lang="en-US" sz="2400" b="1">
              <a:latin typeface="Symbol" pitchFamily="18" charset="2"/>
            </a:endParaRPr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685800" y="57150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577850" algn="l"/>
              </a:tabLst>
            </a:pPr>
            <a:r>
              <a:rPr lang="en-US" sz="2400" b="1">
                <a:latin typeface="Symbol" pitchFamily="18" charset="2"/>
              </a:rPr>
              <a:t>®</a:t>
            </a:r>
            <a:r>
              <a:rPr lang="en-US" sz="2400" b="1">
                <a:latin typeface="Courier New" pitchFamily="49" charset="0"/>
              </a:rPr>
              <a:t>	2 7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-1</a:t>
            </a:r>
            <a:r>
              <a:rPr lang="en-US" sz="2400" b="1">
                <a:latin typeface="Courier New" pitchFamily="49" charset="0"/>
              </a:rPr>
              <a:t> - *</a:t>
            </a:r>
            <a:endParaRPr lang="en-US" sz="2400" b="1">
              <a:latin typeface="Times New Roman MT Extra Bold" pitchFamily="18" charset="0"/>
            </a:endParaRPr>
          </a:p>
          <a:p>
            <a:pPr eaLnBrk="0" hangingPunct="0">
              <a:tabLst>
                <a:tab pos="577850" algn="l"/>
              </a:tabLst>
            </a:pPr>
            <a:r>
              <a:rPr lang="en-US" sz="2400" b="1">
                <a:latin typeface="Symbol" pitchFamily="18" charset="2"/>
              </a:rPr>
              <a:t>®</a:t>
            </a:r>
            <a:r>
              <a:rPr lang="en-US" sz="2400" b="1">
                <a:latin typeface="Courier New" pitchFamily="49" charset="0"/>
              </a:rPr>
              <a:t>	2 7 -1 - *  </a:t>
            </a:r>
            <a:r>
              <a:rPr lang="en-US" sz="2400" b="1">
                <a:latin typeface="Symbol" pitchFamily="18" charset="2"/>
              </a:rPr>
              <a:t>®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8610600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77850" algn="l"/>
                <a:tab pos="1139825" algn="l"/>
              </a:tabLst>
            </a:pPr>
            <a:r>
              <a:rPr lang="en-US" sz="2400" i="1" dirty="0"/>
              <a:t>"By hand" (Underlining technique)</a:t>
            </a:r>
            <a:r>
              <a:rPr lang="en-US" sz="2400" dirty="0"/>
              <a:t>:</a:t>
            </a:r>
          </a:p>
          <a:p>
            <a:pPr eaLnBrk="0" hangingPunct="0">
              <a:spcBef>
                <a:spcPct val="50000"/>
              </a:spcBef>
              <a:tabLst>
                <a:tab pos="577850" algn="l"/>
                <a:tab pos="1139825" algn="l"/>
              </a:tabLst>
            </a:pPr>
            <a:r>
              <a:rPr lang="en-US" sz="2400" dirty="0"/>
              <a:t>1. Scan the expression from left to right to find an operator.</a:t>
            </a:r>
          </a:p>
          <a:p>
            <a:pPr eaLnBrk="0" hangingPunct="0">
              <a:spcBef>
                <a:spcPct val="50000"/>
              </a:spcBef>
              <a:tabLst>
                <a:tab pos="577850" algn="l"/>
                <a:tab pos="1139825" algn="l"/>
              </a:tabLst>
            </a:pPr>
            <a:r>
              <a:rPr lang="en-US" sz="2400" dirty="0"/>
              <a:t>2. Locate ("underline") the last two preceding operands </a:t>
            </a:r>
            <a:br>
              <a:rPr lang="en-US" sz="2400" dirty="0"/>
            </a:br>
            <a:r>
              <a:rPr lang="en-US" sz="2400" dirty="0"/>
              <a:t>	and combine them using this operator. </a:t>
            </a:r>
          </a:p>
          <a:p>
            <a:pPr eaLnBrk="0" hangingPunct="0">
              <a:tabLst>
                <a:tab pos="577850" algn="l"/>
                <a:tab pos="1139825" algn="l"/>
              </a:tabLst>
            </a:pPr>
            <a:r>
              <a:rPr lang="en-US" sz="2400" dirty="0"/>
              <a:t>3. Repeat until the end of the expression is reached.</a:t>
            </a:r>
          </a:p>
          <a:p>
            <a:pPr eaLnBrk="0" hangingPunct="0">
              <a:tabLst>
                <a:tab pos="577850" algn="l"/>
                <a:tab pos="1139825" algn="l"/>
              </a:tabLst>
            </a:pPr>
            <a:endParaRPr lang="en-US" sz="2400" dirty="0"/>
          </a:p>
          <a:p>
            <a:pPr eaLnBrk="0" hangingPunct="0">
              <a:tabLst>
                <a:tab pos="577850" algn="l"/>
                <a:tab pos="1139825" algn="l"/>
              </a:tabLst>
            </a:pPr>
            <a:r>
              <a:rPr lang="en-US" sz="2400" dirty="0"/>
              <a:t>Example:</a:t>
            </a:r>
            <a:r>
              <a:rPr lang="en-US" sz="2400" dirty="0">
                <a:latin typeface="Times New Roman MT Extra Bold" pitchFamily="18" charset="0"/>
              </a:rPr>
              <a:t>    	</a:t>
            </a:r>
          </a:p>
          <a:p>
            <a:pPr eaLnBrk="0" hangingPunct="0">
              <a:tabLst>
                <a:tab pos="577850" algn="l"/>
                <a:tab pos="1139825" algn="l"/>
              </a:tabLst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</a:rPr>
              <a:t>2 3 4 + 5 6 - - *</a:t>
            </a:r>
          </a:p>
          <a:p>
            <a:pPr eaLnBrk="0" hangingPunct="0">
              <a:tabLst>
                <a:tab pos="577850" algn="l"/>
                <a:tab pos="1139825" algn="l"/>
              </a:tabLst>
            </a:pPr>
            <a:r>
              <a:rPr lang="en-US" sz="2400" b="1" dirty="0">
                <a:latin typeface="Symbol" pitchFamily="18" charset="2"/>
              </a:rPr>
              <a:t>	®</a:t>
            </a:r>
            <a:r>
              <a:rPr lang="en-US" sz="2400" b="1" dirty="0">
                <a:latin typeface="Courier New" pitchFamily="49" charset="0"/>
              </a:rPr>
              <a:t> 	2 3 4 + 5 6 - - *	</a:t>
            </a:r>
            <a:endParaRPr lang="en-US" sz="2400" dirty="0">
              <a:latin typeface="Times New Roman MT Extra Bold" pitchFamily="18" charset="0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038600" y="6096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2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8</a:t>
            </a:r>
            <a:r>
              <a:rPr lang="en-US" sz="2400" b="1">
                <a:latin typeface="Courier New" pitchFamily="49" charset="0"/>
              </a:rPr>
              <a:t> *</a:t>
            </a:r>
            <a:r>
              <a:rPr lang="en-US" sz="2400" b="1">
                <a:latin typeface="Times New Roman MT Extra Bold" pitchFamily="18" charset="0"/>
              </a:rPr>
              <a:t>   </a:t>
            </a:r>
            <a:r>
              <a:rPr lang="en-US" sz="2400" b="1">
                <a:latin typeface="Symbol" pitchFamily="18" charset="2"/>
              </a:rPr>
              <a:t>®</a:t>
            </a:r>
            <a:endParaRPr lang="en-US" sz="2400">
              <a:latin typeface="Times New Roman MT Extra Bold" pitchFamily="18" charset="0"/>
            </a:endParaRP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5715000" y="61118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2 8 *</a:t>
            </a:r>
            <a:r>
              <a:rPr lang="en-US" sz="2400" b="1" dirty="0">
                <a:latin typeface="Times New Roman MT Extra Bold" pitchFamily="18" charset="0"/>
              </a:rPr>
              <a:t>   </a:t>
            </a:r>
            <a:r>
              <a:rPr lang="en-US" sz="2400" b="1" dirty="0">
                <a:latin typeface="Symbol" pitchFamily="18" charset="2"/>
              </a:rPr>
              <a:t>®</a:t>
            </a:r>
            <a:endParaRPr lang="en-US" sz="2400" dirty="0">
              <a:latin typeface="Times New Roman MT Extra Bold" pitchFamily="18" charset="0"/>
            </a:endParaRP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7315200" y="6096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16</a:t>
            </a:r>
            <a:endParaRPr lang="en-US" sz="2400">
              <a:solidFill>
                <a:srgbClr val="6666FF"/>
              </a:solidFill>
              <a:latin typeface="Times New Roman MT Extra Bold" pitchFamily="18" charset="0"/>
            </a:endParaRPr>
          </a:p>
        </p:txBody>
      </p:sp>
      <p:sp>
        <p:nvSpPr>
          <p:cNvPr id="32779" name="Line 8"/>
          <p:cNvSpPr>
            <a:spLocks noChangeShapeType="1"/>
          </p:cNvSpPr>
          <p:nvPr/>
        </p:nvSpPr>
        <p:spPr bwMode="auto">
          <a:xfrm>
            <a:off x="1676400" y="4953000"/>
            <a:ext cx="993775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9"/>
          <p:cNvSpPr>
            <a:spLocks noChangeShapeType="1"/>
          </p:cNvSpPr>
          <p:nvPr/>
        </p:nvSpPr>
        <p:spPr bwMode="auto">
          <a:xfrm>
            <a:off x="2057400" y="5715000"/>
            <a:ext cx="838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0"/>
          <p:cNvSpPr>
            <a:spLocks noChangeShapeType="1"/>
          </p:cNvSpPr>
          <p:nvPr/>
        </p:nvSpPr>
        <p:spPr bwMode="auto">
          <a:xfrm>
            <a:off x="1752600" y="6477000"/>
            <a:ext cx="1219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1"/>
          <p:cNvSpPr>
            <a:spLocks noChangeShapeType="1"/>
          </p:cNvSpPr>
          <p:nvPr/>
        </p:nvSpPr>
        <p:spPr bwMode="auto">
          <a:xfrm>
            <a:off x="5791200" y="6477000"/>
            <a:ext cx="838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 of Postfix (RPN) Expression (</a:t>
            </a:r>
            <a:r>
              <a:rPr lang="en-US" sz="32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.)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is an arithmetic expression in Postfix Notation.</a:t>
            </a:r>
          </a:p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a right parenthesis “)” at the end of P. 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P from left to right and Repeat Step 3 and 4 for each element of P until the sentinel “)” is encountered.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operand is encountered, put it on STACK.</a:t>
            </a: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operator @ is encountered, then: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two top elements of STACK, where A 		            is the top element and B is the next to top element.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B @ A.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Place the result of (B) back on STACK.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3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VALUE equal to the top element on STACK.</a:t>
            </a: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2115312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Evaluating </a:t>
            </a:r>
            <a:br>
              <a:rPr lang="en-US" altLang="en-US" sz="4000" dirty="0" smtClean="0"/>
            </a:br>
            <a:r>
              <a:rPr lang="en-US" altLang="en-US" sz="4000" dirty="0" smtClean="0"/>
              <a:t>RPN </a:t>
            </a:r>
            <a:br>
              <a:rPr lang="en-US" altLang="en-US" sz="4000" dirty="0" smtClean="0"/>
            </a:br>
            <a:r>
              <a:rPr lang="en-US" altLang="en-US" sz="4000" dirty="0" smtClean="0"/>
              <a:t>Expressions</a:t>
            </a:r>
            <a:endParaRPr lang="en-US" sz="4000" dirty="0" smtClean="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1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an algorithm of divide and conquer.</a:t>
            </a: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After reduction step, final position of no. is: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2348880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44</a:t>
            </a:r>
            <a:r>
              <a:rPr lang="en-IN" sz="2400" dirty="0" smtClean="0"/>
              <a:t>,  33,  11,  55,  77,  90,  40,  60,  99,  22,  88,  </a:t>
            </a:r>
            <a:r>
              <a:rPr lang="en-IN" sz="2400" b="1" dirty="0" smtClean="0"/>
              <a:t>66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1331640" y="4005064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22,  33,  11,  40,  </a:t>
            </a:r>
            <a:r>
              <a:rPr lang="en-IN" sz="2400" b="1" dirty="0" smtClean="0">
                <a:solidFill>
                  <a:srgbClr val="FF0000"/>
                </a:solidFill>
              </a:rPr>
              <a:t>44</a:t>
            </a:r>
            <a:r>
              <a:rPr lang="en-IN" sz="2400" dirty="0" smtClean="0"/>
              <a:t>,  90,  77,  60,  99,  55,  88,  66</a:t>
            </a:r>
            <a:endParaRPr lang="en-IN" sz="2400" dirty="0"/>
          </a:p>
        </p:txBody>
      </p:sp>
      <p:sp>
        <p:nvSpPr>
          <p:cNvPr id="10" name="Left Bracket 9"/>
          <p:cNvSpPr/>
          <p:nvPr/>
        </p:nvSpPr>
        <p:spPr>
          <a:xfrm>
            <a:off x="1187624" y="4005064"/>
            <a:ext cx="216024" cy="504056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1" name="Right Bracket 10"/>
          <p:cNvSpPr/>
          <p:nvPr/>
        </p:nvSpPr>
        <p:spPr>
          <a:xfrm>
            <a:off x="3203848" y="4005064"/>
            <a:ext cx="216024" cy="504056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2" name="Left Bracket 11"/>
          <p:cNvSpPr/>
          <p:nvPr/>
        </p:nvSpPr>
        <p:spPr>
          <a:xfrm>
            <a:off x="3923928" y="4005064"/>
            <a:ext cx="216024" cy="504056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3" name="Right Bracket 12"/>
          <p:cNvSpPr/>
          <p:nvPr/>
        </p:nvSpPr>
        <p:spPr>
          <a:xfrm>
            <a:off x="7308304" y="4005064"/>
            <a:ext cx="216024" cy="504056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4" name="TextBox 13"/>
          <p:cNvSpPr txBox="1"/>
          <p:nvPr/>
        </p:nvSpPr>
        <p:spPr>
          <a:xfrm>
            <a:off x="1619672" y="45811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First </a:t>
            </a:r>
            <a:r>
              <a:rPr lang="en-IN" sz="2000" dirty="0" err="1" smtClean="0"/>
              <a:t>sublist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45811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Second </a:t>
            </a:r>
            <a:r>
              <a:rPr lang="en-IN" sz="2000" dirty="0" err="1" smtClean="0"/>
              <a:t>sublist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78A3C0-9CE8-4A46-8E39-50732852A7A1}" type="slidenum">
              <a:rPr lang="en-US"/>
              <a:pPr/>
              <a:t>4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Selecting Storage Structure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21243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Position 0 is the </a:t>
            </a:r>
            <a:r>
              <a:rPr lang="en-US" sz="2800" u="sng" dirty="0" smtClean="0"/>
              <a:t>bottom</a:t>
            </a:r>
            <a:r>
              <a:rPr lang="en-US" sz="2800" dirty="0" smtClean="0"/>
              <a:t> of the stack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</a:t>
            </a:r>
            <a:r>
              <a:rPr lang="en-US" sz="2800" dirty="0" smtClean="0"/>
              <a:t>ur design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u="sng" dirty="0" smtClean="0"/>
              <a:t>array</a:t>
            </a:r>
            <a:r>
              <a:rPr lang="en-US" sz="2400" dirty="0" smtClean="0"/>
              <a:t> to hold the stack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u="sng" dirty="0" smtClean="0"/>
              <a:t>integer</a:t>
            </a:r>
            <a:r>
              <a:rPr lang="en-US" sz="2400" dirty="0" smtClean="0"/>
              <a:t> to indicate the top of the stack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640823" cy="250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75086" y="2276873"/>
            <a:ext cx="1265238" cy="2879727"/>
            <a:chOff x="1300" y="1743"/>
            <a:chExt cx="797" cy="1814"/>
          </a:xfrm>
        </p:grpSpPr>
        <p:sp>
          <p:nvSpPr>
            <p:cNvPr id="10253" name="AutoShape 6"/>
            <p:cNvSpPr>
              <a:spLocks noChangeArrowheads="1"/>
            </p:cNvSpPr>
            <p:nvPr/>
          </p:nvSpPr>
          <p:spPr bwMode="auto">
            <a:xfrm>
              <a:off x="1300" y="1743"/>
              <a:ext cx="797" cy="109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 flipH="1" flipV="1">
              <a:off x="1462" y="2865"/>
              <a:ext cx="247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7545" y="2708920"/>
            <a:ext cx="1223963" cy="2879725"/>
            <a:chOff x="901" y="2068"/>
            <a:chExt cx="771" cy="1814"/>
          </a:xfrm>
        </p:grpSpPr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901" y="2068"/>
              <a:ext cx="532" cy="2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H="1" flipV="1">
              <a:off x="1056" y="2304"/>
              <a:ext cx="616" cy="1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The algorithm begins by pushing boundary values 1 and 12 onto stack to yield</a:t>
            </a:r>
          </a:p>
          <a:p>
            <a:endParaRPr lang="en-IN" sz="2000" dirty="0" smtClean="0"/>
          </a:p>
          <a:p>
            <a:r>
              <a:rPr lang="en-IN" sz="2000" dirty="0" smtClean="0"/>
              <a:t>To apply reduction step, top values are removed from stack, leaving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And then reduction step is applied to list from A[1] to A[12]. Finally 44 reaches its final location A[5].</a:t>
            </a:r>
          </a:p>
          <a:p>
            <a:r>
              <a:rPr lang="en-IN" sz="2000" dirty="0" smtClean="0"/>
              <a:t>Accordingly, </a:t>
            </a:r>
            <a:r>
              <a:rPr lang="en-IN" sz="2000" dirty="0" err="1" smtClean="0"/>
              <a:t>algo</a:t>
            </a:r>
            <a:r>
              <a:rPr lang="en-IN" sz="2000" dirty="0" smtClean="0"/>
              <a:t>. Pushes boundary values 1 and 4 to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</a:t>
            </a:r>
            <a:r>
              <a:rPr lang="en-IN" sz="2000" dirty="0" err="1" smtClean="0"/>
              <a:t>sublist</a:t>
            </a:r>
            <a:r>
              <a:rPr lang="en-IN" sz="2000" dirty="0" smtClean="0"/>
              <a:t> and 6 and 12 to 2</a:t>
            </a:r>
            <a:r>
              <a:rPr lang="en-IN" sz="2000" baseline="30000" dirty="0" smtClean="0"/>
              <a:t>nd</a:t>
            </a:r>
            <a:r>
              <a:rPr lang="en-IN" sz="2000" dirty="0" smtClean="0"/>
              <a:t> </a:t>
            </a:r>
            <a:r>
              <a:rPr lang="en-IN" sz="2000" dirty="0" err="1" smtClean="0"/>
              <a:t>sublist</a:t>
            </a:r>
            <a:r>
              <a:rPr lang="en-IN" sz="2000" dirty="0" smtClean="0"/>
              <a:t> onto stack, leaving</a:t>
            </a:r>
          </a:p>
          <a:p>
            <a:endParaRPr lang="en-IN" sz="2000" dirty="0" smtClean="0"/>
          </a:p>
          <a:p>
            <a:r>
              <a:rPr lang="en-IN" sz="2000" dirty="0" smtClean="0"/>
              <a:t>Now, apply reduction step again by removing top values from stack, leaving</a:t>
            </a:r>
          </a:p>
          <a:p>
            <a:endParaRPr lang="en-IN" sz="2000" dirty="0" smtClean="0"/>
          </a:p>
          <a:p>
            <a:r>
              <a:rPr lang="en-IN" sz="2000" dirty="0" smtClean="0"/>
              <a:t>Then reduction step is applied to </a:t>
            </a:r>
            <a:r>
              <a:rPr lang="en-IN" sz="2000" dirty="0" err="1" smtClean="0"/>
              <a:t>sublist</a:t>
            </a:r>
            <a:r>
              <a:rPr lang="en-IN" sz="2000" dirty="0" smtClean="0"/>
              <a:t> A[6] to A[12], and so on.</a:t>
            </a:r>
          </a:p>
          <a:p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285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Lower: 1	Upper: 12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99695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Lower: (empty)	Upper: (empty)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472514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Lower: 1, 6	Upper: 4, 12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58924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Lower: 1	Upper: 4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639633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Lower: 1, 6	Upper: 4, 10</a:t>
            </a:r>
            <a:endParaRPr lang="en-I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 sort algorithm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549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QUICK(A, N, BEG, END, LOC)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[Initialize]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LEFT = BEG, RIGHT=END, LOC=BEG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[Scan from right to left]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while A[LOC] &lt;=A[RIGHT] and LOC != RIGHT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RIGHT = RIGHT-1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 LOC = RIGHT then return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 A[LOC] &gt; A[RIGHT] then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[Interchange A[LOC] and A[RIGHT] ]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					Temp = A[LOC],  A[LOC] = A[RIGHT], A[RIGHT] = Temp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LOC = RIGHT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 to step 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[Scan from left to right]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while A[LEFT] &lt;=A[LOC] and LEFT != LOC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LEFT = LEFT+1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 LOC =  LEFT then return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 A[LEFT] &gt; A[LOC] then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[Interchange A[LEFT] and A[LOC] ]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Temp = A[LOC],  A[LOC] = A[LEFT], A[LEFT] = Temp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LOC =  LEFT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 to step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 sort algorithm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QUICKSORT()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[Initialize]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TOP = NULL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[Push boundary value of A onto stacks when A has 2 or more elements]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If N &gt;1 then TOP = TOP + 1, LOWER[1] = 1,  UPPER[1] =  N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steps 4 to 7 while TOP != NULL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[Pop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stacks]</a:t>
            </a:r>
          </a:p>
          <a:p>
            <a:pPr marL="857250" lvl="1" indent="-457200"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BEG = LOWER[TOP] , END = UPPER[TOP]</a:t>
            </a:r>
          </a:p>
          <a:p>
            <a:pPr marL="857250" lvl="1" indent="-457200"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	TOP = TOP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Call QUICK(A, N, BEG, END, LOC)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 Push left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onto stacks when it has 2 or more elements]</a:t>
            </a:r>
          </a:p>
          <a:p>
            <a:pPr marL="857250" lvl="1" indent="-457200"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If BEG &lt; LOC-1 then </a:t>
            </a:r>
          </a:p>
          <a:p>
            <a:pPr marL="1257300" lvl="2" indent="-457200"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TOP = TOP + 1,        LOWER[TOP] = BEG,         UPPER[TOP] = LOC-1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 Push right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onto stacks when it has 2 or more elements]</a:t>
            </a:r>
          </a:p>
          <a:p>
            <a:pPr marL="857250" lvl="1" indent="-457200"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If LOC+1 &lt; END  then</a:t>
            </a:r>
          </a:p>
          <a:p>
            <a:pPr marL="1257300" lvl="2" indent="-457200"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TOP = TOP+1,	LOWER[TOP] = LOC + 1,       UPPER[TOP] =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Complexity of Quick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Worst case</a:t>
            </a: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Average case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Tower of Hanoi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Tower (N, Beg, Aux, End)</a:t>
            </a:r>
          </a:p>
          <a:p>
            <a:pPr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If N = 1, then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IN" dirty="0" smtClean="0"/>
              <a:t>Write </a:t>
            </a:r>
            <a:r>
              <a:rPr lang="en-IN" dirty="0" err="1" smtClean="0"/>
              <a:t>Beg</a:t>
            </a:r>
            <a:r>
              <a:rPr lang="en-IN" dirty="0" err="1" smtClean="0">
                <a:sym typeface="Wingdings" pitchFamily="2" charset="2"/>
              </a:rPr>
              <a:t>End</a:t>
            </a:r>
            <a:endParaRPr lang="en-IN" dirty="0" smtClean="0">
              <a:sym typeface="Wingdings" pitchFamily="2" charset="2"/>
            </a:endParaRPr>
          </a:p>
          <a:p>
            <a:pPr marL="1314450" lvl="2" indent="-514350">
              <a:buFont typeface="+mj-lt"/>
              <a:buAutoNum type="alphaLcParenR"/>
            </a:pPr>
            <a:r>
              <a:rPr lang="en-IN" dirty="0" smtClean="0">
                <a:sym typeface="Wingdings" pitchFamily="2" charset="2"/>
              </a:rPr>
              <a:t>Return</a:t>
            </a:r>
          </a:p>
          <a:p>
            <a:pPr marL="1314450" lvl="2" indent="-514350">
              <a:buNone/>
            </a:pPr>
            <a:endParaRPr lang="en-IN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//  </a:t>
            </a:r>
            <a:r>
              <a:rPr lang="en-IN" b="1" dirty="0" smtClean="0">
                <a:sym typeface="Wingdings" pitchFamily="2" charset="2"/>
              </a:rPr>
              <a:t>[Move N-1 disks from Beg to Aux]</a:t>
            </a:r>
          </a:p>
          <a:p>
            <a:pPr marL="514350" indent="-514350">
              <a:buNone/>
            </a:pPr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	Call Tower (N-1, Beg, End, Aux)</a:t>
            </a:r>
          </a:p>
          <a:p>
            <a:pPr marL="514350" indent="-514350">
              <a:buNone/>
            </a:pPr>
            <a:endParaRPr lang="en-IN" dirty="0" smtClean="0">
              <a:sym typeface="Wingdings" pitchFamily="2" charset="2"/>
            </a:endParaRPr>
          </a:p>
          <a:p>
            <a:pPr marL="514350" indent="-514350">
              <a:buAutoNum type="arabicPeriod" startAt="3"/>
            </a:pPr>
            <a:r>
              <a:rPr lang="en-IN" dirty="0" smtClean="0">
                <a:sym typeface="Wingdings" pitchFamily="2" charset="2"/>
              </a:rPr>
              <a:t>Write </a:t>
            </a:r>
            <a:r>
              <a:rPr lang="en-IN" dirty="0" err="1" smtClean="0">
                <a:sym typeface="Wingdings" pitchFamily="2" charset="2"/>
              </a:rPr>
              <a:t>BegEnd</a:t>
            </a:r>
            <a:endParaRPr lang="en-IN" dirty="0" smtClean="0">
              <a:sym typeface="Wingdings" pitchFamily="2" charset="2"/>
            </a:endParaRPr>
          </a:p>
          <a:p>
            <a:pPr marL="514350" indent="-514350">
              <a:buAutoNum type="arabicPeriod" startAt="3"/>
            </a:pPr>
            <a:endParaRPr lang="en-IN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IN" dirty="0" smtClean="0">
                <a:sym typeface="Wingdings" pitchFamily="2" charset="2"/>
              </a:rPr>
              <a:t>4.	//  </a:t>
            </a:r>
            <a:r>
              <a:rPr lang="en-IN" b="1" dirty="0" smtClean="0">
                <a:sym typeface="Wingdings" pitchFamily="2" charset="2"/>
              </a:rPr>
              <a:t>[Move N-1 disks from Aux to End]</a:t>
            </a:r>
          </a:p>
          <a:p>
            <a:pPr marL="514350" indent="-514350">
              <a:buNone/>
            </a:pPr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	Call Tower (N-1, Aux, Beg, End)</a:t>
            </a:r>
          </a:p>
          <a:p>
            <a:pPr marL="514350" indent="-514350">
              <a:buNone/>
            </a:pPr>
            <a:endParaRPr lang="en-IN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IN" dirty="0" smtClean="0">
                <a:sym typeface="Wingdings" pitchFamily="2" charset="2"/>
              </a:rPr>
              <a:t>7.	Return</a:t>
            </a:r>
          </a:p>
          <a:p>
            <a:pPr marL="914400" lvl="1" indent="-514350">
              <a:buFont typeface="+mj-lt"/>
              <a:buAutoNum type="alphaLcParenR"/>
            </a:pP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45745-CA6E-4F10-8157-F2E371B3CE4A}" type="slidenum">
              <a:rPr lang="en-US"/>
              <a:pPr/>
              <a:t>5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Implementing Operations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Empty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Check if value of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000" dirty="0" smtClean="0"/>
              <a:t> 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== -1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Push (if </a:t>
            </a:r>
            <a:r>
              <a:rPr lang="en-US" sz="2800" b="1" dirty="0" err="1" smtClean="0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 sz="2400" dirty="0" smtClean="0"/>
              <a:t> not full)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Increment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000" dirty="0" smtClean="0"/>
              <a:t> by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Store value in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stack not empty, return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array not empty, decrement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endParaRPr lang="en-US" sz="2400" b="1" dirty="0" smtClean="0">
              <a:solidFill>
                <a:srgbClr val="6666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Output routine added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851648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659688" cy="52578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Algorithm:-1</a:t>
            </a: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PUSH(STACK,TOP,MAXSTK,ITEM)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1.</a:t>
            </a:r>
            <a:r>
              <a:rPr lang="en-US" sz="2400" b="1" dirty="0" smtClean="0">
                <a:solidFill>
                  <a:schemeClr val="tx1"/>
                </a:solidFill>
              </a:rPr>
              <a:t>[Stack already filled]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If TOP=MAXSTK, then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Write: OVERFLOW  and Return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[</a:t>
            </a:r>
            <a:r>
              <a:rPr lang="en-US" sz="2400" b="1" dirty="0">
                <a:solidFill>
                  <a:schemeClr val="tx1"/>
                </a:solidFill>
              </a:rPr>
              <a:t>end of if structure</a:t>
            </a:r>
            <a:r>
              <a:rPr lang="en-US" sz="2400" b="1" dirty="0" smtClean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2. Set TOP:=TOP+1		</a:t>
            </a:r>
            <a:r>
              <a:rPr lang="en-US" sz="2400" b="1" dirty="0" smtClean="0">
                <a:solidFill>
                  <a:schemeClr val="tx1"/>
                </a:solidFill>
              </a:rPr>
              <a:t>[increases TOP by 1]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3. Set STACK[TOP]:=ITEM	</a:t>
            </a:r>
            <a:r>
              <a:rPr lang="en-US" sz="2400" b="1" dirty="0" smtClean="0">
                <a:solidFill>
                  <a:schemeClr val="tx1"/>
                </a:solidFill>
              </a:rPr>
              <a:t>[insert ITEM in new TOP position]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4. Return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Algorithm:-2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POP(STACK,TOP,ITEM)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1.</a:t>
            </a:r>
            <a:r>
              <a:rPr lang="en-US" sz="2400" b="1" dirty="0" smtClean="0"/>
              <a:t>[Stack has an item to be removed]</a:t>
            </a:r>
          </a:p>
          <a:p>
            <a:pPr>
              <a:buNone/>
            </a:pPr>
            <a:r>
              <a:rPr lang="en-US" sz="2400" dirty="0" smtClean="0"/>
              <a:t>         If TOP=0, then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Write: UNDERFLOW  and    Return</a:t>
            </a:r>
          </a:p>
          <a:p>
            <a:pPr>
              <a:buNone/>
            </a:pPr>
            <a:r>
              <a:rPr lang="en-US" sz="2400" b="1" dirty="0" smtClean="0"/>
              <a:t>	    [</a:t>
            </a:r>
            <a:r>
              <a:rPr lang="en-US" sz="2400" b="1" dirty="0"/>
              <a:t>end of if structure</a:t>
            </a:r>
            <a:r>
              <a:rPr lang="en-US" sz="2400" b="1" dirty="0" smtClean="0"/>
              <a:t>]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2. Set ITEM:=STACK[TOP] 	</a:t>
            </a:r>
            <a:r>
              <a:rPr lang="en-US" sz="2400" b="1" dirty="0" smtClean="0"/>
              <a:t>[Assigns TOP  element to ITEM]</a:t>
            </a:r>
          </a:p>
          <a:p>
            <a:pPr>
              <a:buNone/>
            </a:pPr>
            <a:r>
              <a:rPr lang="en-US" sz="2400" dirty="0" smtClean="0"/>
              <a:t>3. Set TOP:=TOP-1		</a:t>
            </a:r>
            <a:r>
              <a:rPr lang="en-US" sz="2400" b="1" dirty="0" smtClean="0"/>
              <a:t>[Decreases TOP by 1]</a:t>
            </a:r>
          </a:p>
          <a:p>
            <a:pPr>
              <a:buNone/>
            </a:pPr>
            <a:r>
              <a:rPr lang="en-US" sz="2400" dirty="0" smtClean="0"/>
              <a:t>4. Return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Linked Stacks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alternative to allowing stacks to grow as needed</a:t>
            </a:r>
          </a:p>
          <a:p>
            <a:pPr eaLnBrk="1" hangingPunct="1"/>
            <a:r>
              <a:rPr lang="en-US" dirty="0" smtClean="0"/>
              <a:t>Linked list stack needs only one data member</a:t>
            </a:r>
          </a:p>
          <a:p>
            <a:pPr lvl="1" eaLnBrk="1" hangingPunct="1"/>
            <a:r>
              <a:rPr lang="en-US" dirty="0" smtClean="0"/>
              <a:t>Pointer </a:t>
            </a:r>
            <a:r>
              <a:rPr lang="en-US" sz="32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endParaRPr lang="en-US" sz="3200" b="1" dirty="0" smtClean="0">
              <a:solidFill>
                <a:srgbClr val="6666FF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Nodes allocated (but not </a:t>
            </a:r>
            <a:br>
              <a:rPr lang="en-US" dirty="0" smtClean="0"/>
            </a:br>
            <a:r>
              <a:rPr lang="en-US" dirty="0" smtClean="0"/>
              <a:t>part of stack class)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284984"/>
            <a:ext cx="2808312" cy="347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Implementing Linked Stack Operations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 for </a:t>
            </a:r>
            <a:r>
              <a:rPr lang="en-US" sz="32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3200" b="1" dirty="0" smtClean="0">
                <a:solidFill>
                  <a:srgbClr val="6666FF"/>
                </a:solidFill>
                <a:latin typeface="Courier New" pitchFamily="49" charset="0"/>
              </a:rPr>
              <a:t> == null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Insertion at beginning of list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Return data to which </a:t>
            </a:r>
            <a:r>
              <a:rPr lang="en-US" sz="32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points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745308"/>
            <a:ext cx="2736304" cy="392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1713</Words>
  <Application>Microsoft Office PowerPoint</Application>
  <PresentationFormat>On-screen Show (4:3)</PresentationFormat>
  <Paragraphs>499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Symbol</vt:lpstr>
      <vt:lpstr>Times New Roman</vt:lpstr>
      <vt:lpstr>Times New Roman MT Extra Bold</vt:lpstr>
      <vt:lpstr>Wingdings</vt:lpstr>
      <vt:lpstr>Office Theme</vt:lpstr>
      <vt:lpstr>Stack and Queue</vt:lpstr>
      <vt:lpstr>Introduction to Stacks</vt:lpstr>
      <vt:lpstr>A Stack</vt:lpstr>
      <vt:lpstr>Selecting Storage Structure</vt:lpstr>
      <vt:lpstr>Implementing Operations</vt:lpstr>
      <vt:lpstr>STACKS</vt:lpstr>
      <vt:lpstr>PowerPoint Presentation</vt:lpstr>
      <vt:lpstr>Linked Stacks</vt:lpstr>
      <vt:lpstr>Implementing Linked Stack Operations</vt:lpstr>
      <vt:lpstr>Implementing Linked Stack Operations</vt:lpstr>
      <vt:lpstr>PowerPoint Presentation</vt:lpstr>
      <vt:lpstr>PowerPoint Presentation</vt:lpstr>
      <vt:lpstr>QUEUE</vt:lpstr>
      <vt:lpstr>PowerPoint Presentation</vt:lpstr>
      <vt:lpstr>PowerPoint Presentation</vt:lpstr>
      <vt:lpstr>LINKED REPRESENTATION[INSERT]</vt:lpstr>
      <vt:lpstr>LINKED REPRESENTATION[DELETE]</vt:lpstr>
      <vt:lpstr>Deque (Double-ended queue)</vt:lpstr>
      <vt:lpstr>Priority Queue</vt:lpstr>
      <vt:lpstr>PowerPoint Presentation</vt:lpstr>
      <vt:lpstr>Polish (Prefix) Notation</vt:lpstr>
      <vt:lpstr>Arithmetic Expressions</vt:lpstr>
      <vt:lpstr>Example</vt:lpstr>
      <vt:lpstr>Infix Notation</vt:lpstr>
      <vt:lpstr>Polish Notation</vt:lpstr>
      <vt:lpstr>Examples</vt:lpstr>
      <vt:lpstr>Advantage of Prefix notation</vt:lpstr>
      <vt:lpstr>Reverse-Polish (Postfix) Notation</vt:lpstr>
      <vt:lpstr>Reverse Polish Notation</vt:lpstr>
      <vt:lpstr>Postfix and Prefix Examples</vt:lpstr>
      <vt:lpstr>Advantage of Postfix notation</vt:lpstr>
      <vt:lpstr>Transforming Infix into Postfix</vt:lpstr>
      <vt:lpstr>Infix to Postfix</vt:lpstr>
      <vt:lpstr>PowerPoint Presentation</vt:lpstr>
      <vt:lpstr>Infix to Postfix Transformation (Algo.)</vt:lpstr>
      <vt:lpstr>Evaluating Postfix (RPN) Expressions</vt:lpstr>
      <vt:lpstr>Evaluation of Postfix (RPN) Expression (Algo.)</vt:lpstr>
      <vt:lpstr>Evaluating  RPN  Expressions</vt:lpstr>
      <vt:lpstr>Quick Sort</vt:lpstr>
      <vt:lpstr>PowerPoint Presentation</vt:lpstr>
      <vt:lpstr>Quick sort algorithm</vt:lpstr>
      <vt:lpstr>Quick sort algorithm</vt:lpstr>
      <vt:lpstr>Complexity of Quick Sort</vt:lpstr>
      <vt:lpstr>Tower of Hanoi</vt:lpstr>
      <vt:lpstr>Algorithm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hp</dc:creator>
  <cp:lastModifiedBy>hp</cp:lastModifiedBy>
  <cp:revision>84</cp:revision>
  <dcterms:created xsi:type="dcterms:W3CDTF">2014-01-31T16:48:09Z</dcterms:created>
  <dcterms:modified xsi:type="dcterms:W3CDTF">2016-09-27T16:40:22Z</dcterms:modified>
</cp:coreProperties>
</file>