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6" r:id="rId4"/>
    <p:sldId id="28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8" r:id="rId15"/>
    <p:sldId id="289" r:id="rId16"/>
    <p:sldId id="293" r:id="rId17"/>
    <p:sldId id="294" r:id="rId18"/>
    <p:sldId id="295" r:id="rId19"/>
    <p:sldId id="296" r:id="rId20"/>
    <p:sldId id="290" r:id="rId21"/>
    <p:sldId id="297" r:id="rId22"/>
    <p:sldId id="298" r:id="rId23"/>
    <p:sldId id="291" r:id="rId24"/>
    <p:sldId id="292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1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3816" y="1325245"/>
            <a:ext cx="5976366" cy="292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8200" y="1325245"/>
            <a:ext cx="77724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290" marR="5080" indent="-657225" algn="ctr">
              <a:lnSpc>
                <a:spcPct val="100000"/>
              </a:lnSpc>
            </a:pPr>
            <a:r>
              <a:rPr lang="en-IN" sz="8000" spc="-10" dirty="0" smtClean="0"/>
              <a:t>Data Definition Language </a:t>
            </a:r>
            <a:endParaRPr sz="8000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013" y="1143000"/>
            <a:ext cx="807465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spc="-15" dirty="0" smtClean="0">
                <a:latin typeface="Calibri"/>
                <a:cs typeface="Calibri"/>
              </a:rPr>
              <a:t>To delete a column in an existing table: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ALTER TABLE </a:t>
            </a:r>
            <a:r>
              <a:rPr lang="en-IN" sz="3200" dirty="0" err="1" smtClean="0">
                <a:cs typeface="Calibri"/>
              </a:rPr>
              <a:t>table_name</a:t>
            </a:r>
            <a:r>
              <a:rPr lang="en-IN" sz="3200" dirty="0" smtClean="0">
                <a:cs typeface="Calibri"/>
              </a:rPr>
              <a:t> DROP </a:t>
            </a:r>
            <a:r>
              <a:rPr lang="en-IN" sz="3200" dirty="0">
                <a:cs typeface="Calibri"/>
              </a:rPr>
              <a:t>COLUMN </a:t>
            </a:r>
            <a:r>
              <a:rPr lang="en-IN" sz="3200" dirty="0" err="1">
                <a:cs typeface="Calibri"/>
              </a:rPr>
              <a:t>column_name</a:t>
            </a:r>
            <a:r>
              <a:rPr lang="en-IN" sz="3200" dirty="0">
                <a:cs typeface="Calibri"/>
              </a:rPr>
              <a:t>;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Example:</a:t>
            </a:r>
          </a:p>
          <a:p>
            <a:pPr marL="12700" marR="5080" algn="just">
              <a:lnSpc>
                <a:spcPct val="90000"/>
              </a:lnSpc>
              <a:tabLst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ALTER TABLE Person DROP COLUMN </a:t>
            </a:r>
            <a:r>
              <a:rPr lang="en-IN" sz="3200" spc="-10" dirty="0" err="1" smtClean="0">
                <a:cs typeface="Calibri"/>
              </a:rPr>
              <a:t>weight_in_Kgs</a:t>
            </a:r>
            <a:r>
              <a:rPr lang="en-IN" sz="3200" spc="-10" dirty="0" smtClean="0"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1303759"/>
            <a:ext cx="77292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To rename a column in an existing table: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ALTER TABLE </a:t>
            </a:r>
            <a:r>
              <a:rPr lang="en-IN" sz="3200" dirty="0" err="1" smtClean="0">
                <a:latin typeface="Calibri"/>
                <a:cs typeface="Calibri"/>
              </a:rPr>
              <a:t>table_name</a:t>
            </a:r>
            <a:r>
              <a:rPr lang="en-IN" sz="3200" dirty="0" smtClean="0">
                <a:latin typeface="Calibri"/>
                <a:cs typeface="Calibri"/>
              </a:rPr>
              <a:t> RENAME COLUMN </a:t>
            </a:r>
            <a:r>
              <a:rPr lang="en-IN" sz="3200" dirty="0" err="1" smtClean="0">
                <a:latin typeface="Calibri"/>
                <a:cs typeface="Calibri"/>
              </a:rPr>
              <a:t>existing_column_name</a:t>
            </a: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To </a:t>
            </a:r>
            <a:r>
              <a:rPr lang="en-IN" sz="3200" dirty="0" err="1" smtClean="0">
                <a:latin typeface="Calibri"/>
                <a:cs typeface="Calibri"/>
              </a:rPr>
              <a:t>new_column_name</a:t>
            </a:r>
            <a:r>
              <a:rPr lang="en-IN" sz="3200" dirty="0">
                <a:latin typeface="Calibri"/>
                <a:cs typeface="Calibri"/>
              </a:rPr>
              <a:t>;</a:t>
            </a:r>
            <a:r>
              <a:rPr lang="en-IN" sz="3200" dirty="0" smtClean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ts val="3460"/>
              </a:lnSpc>
            </a:pP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Example:</a:t>
            </a:r>
          </a:p>
          <a:p>
            <a:pPr marL="12700" marR="5080" algn="just">
              <a:lnSpc>
                <a:spcPts val="3460"/>
              </a:lnSpc>
            </a:pPr>
            <a:r>
              <a:rPr lang="en-IN" sz="3200" dirty="0" smtClean="0">
                <a:latin typeface="Calibri"/>
                <a:cs typeface="Calibri"/>
              </a:rPr>
              <a:t>ALTER TABLE Person RENAME COLUMN </a:t>
            </a:r>
            <a:r>
              <a:rPr lang="en-IN" sz="3200" spc="-10" dirty="0" err="1" smtClean="0">
                <a:cs typeface="Calibri"/>
              </a:rPr>
              <a:t>weight_in_Kgs</a:t>
            </a:r>
            <a:r>
              <a:rPr lang="en-IN" sz="3200" spc="-10" dirty="0" smtClean="0">
                <a:cs typeface="Calibri"/>
              </a:rPr>
              <a:t> TO </a:t>
            </a:r>
            <a:r>
              <a:rPr lang="en-IN" sz="3200" spc="-10" dirty="0" err="1" smtClean="0">
                <a:cs typeface="Calibri"/>
              </a:rPr>
              <a:t>Wght_in_kgs</a:t>
            </a:r>
            <a:r>
              <a:rPr lang="en-IN" sz="3200" spc="-10" dirty="0" smtClean="0">
                <a:cs typeface="Calibri"/>
              </a:rPr>
              <a:t>;</a:t>
            </a: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ts val="3460"/>
              </a:lnSpc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066800"/>
            <a:ext cx="8074025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>
                <a:cs typeface="Calibri"/>
              </a:rPr>
              <a:t>To </a:t>
            </a:r>
            <a:r>
              <a:rPr lang="en-IN" sz="3200" dirty="0" smtClean="0">
                <a:cs typeface="Calibri"/>
              </a:rPr>
              <a:t>modify a table by changing </a:t>
            </a:r>
            <a:r>
              <a:rPr lang="en-IN" sz="3200" dirty="0">
                <a:cs typeface="Calibri"/>
              </a:rPr>
              <a:t>the data type of a column in a </a:t>
            </a:r>
            <a:r>
              <a:rPr lang="en-IN" sz="3200" dirty="0" smtClean="0">
                <a:cs typeface="Calibri"/>
              </a:rPr>
              <a:t>table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Syntax: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 smtClean="0">
                <a:cs typeface="Calibri"/>
              </a:rPr>
              <a:t>ALTER </a:t>
            </a:r>
            <a:r>
              <a:rPr lang="en-IN" sz="3200" dirty="0">
                <a:cs typeface="Calibri"/>
              </a:rPr>
              <a:t>TABLE </a:t>
            </a:r>
            <a:r>
              <a:rPr lang="en-IN" sz="3200" dirty="0" err="1" smtClean="0">
                <a:cs typeface="Calibri"/>
              </a:rPr>
              <a:t>table_name</a:t>
            </a:r>
            <a:r>
              <a:rPr lang="en-IN" sz="3200" dirty="0" smtClean="0">
                <a:cs typeface="Calibri"/>
              </a:rPr>
              <a:t> MODIFY </a:t>
            </a:r>
            <a:r>
              <a:rPr lang="en-IN" sz="3200" dirty="0" err="1">
                <a:cs typeface="Calibri"/>
              </a:rPr>
              <a:t>column_name</a:t>
            </a:r>
            <a:r>
              <a:rPr lang="en-IN" sz="3200" dirty="0">
                <a:cs typeface="Calibri"/>
              </a:rPr>
              <a:t> </a:t>
            </a:r>
            <a:r>
              <a:rPr lang="en-IN" sz="3200" dirty="0" err="1">
                <a:cs typeface="Calibri"/>
              </a:rPr>
              <a:t>datatype</a:t>
            </a:r>
            <a:r>
              <a:rPr lang="en-IN" sz="3200" dirty="0">
                <a:cs typeface="Calibri"/>
              </a:rPr>
              <a:t>;</a:t>
            </a:r>
            <a:endParaRPr lang="en-IN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endParaRPr lang="en-IN" sz="3200" dirty="0" smtClean="0"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 smtClean="0">
                <a:cs typeface="Calibri"/>
              </a:rPr>
              <a:t>Example: </a:t>
            </a:r>
          </a:p>
          <a:p>
            <a:pPr marL="12700" marR="5080" algn="just">
              <a:lnSpc>
                <a:spcPct val="100000"/>
              </a:lnSpc>
              <a:tabLst>
                <a:tab pos="356235" algn="l"/>
              </a:tabLst>
            </a:pPr>
            <a:r>
              <a:rPr lang="en-IN" sz="3200" dirty="0" smtClean="0">
                <a:cs typeface="Calibri"/>
              </a:rPr>
              <a:t>ALTER </a:t>
            </a:r>
            <a:r>
              <a:rPr lang="en-IN" sz="3200" dirty="0">
                <a:cs typeface="Calibri"/>
              </a:rPr>
              <a:t>TABLE </a:t>
            </a:r>
            <a:r>
              <a:rPr lang="en-IN" sz="3200" dirty="0" smtClean="0">
                <a:cs typeface="Calibri"/>
              </a:rPr>
              <a:t>Person MODIFY </a:t>
            </a:r>
            <a:r>
              <a:rPr lang="en-IN" sz="3200" dirty="0" err="1" smtClean="0">
                <a:cs typeface="Calibri"/>
              </a:rPr>
              <a:t>Wght_in_kgs</a:t>
            </a:r>
            <a:r>
              <a:rPr lang="en-IN" sz="3200" dirty="0" smtClean="0">
                <a:cs typeface="Calibri"/>
              </a:rPr>
              <a:t> </a:t>
            </a:r>
            <a:r>
              <a:rPr lang="en-IN" sz="3200" dirty="0" err="1" smtClean="0">
                <a:cs typeface="Calibri"/>
              </a:rPr>
              <a:t>varchar</a:t>
            </a:r>
            <a:r>
              <a:rPr lang="en-IN" sz="3200" dirty="0" smtClean="0">
                <a:cs typeface="Calibri"/>
              </a:rPr>
              <a:t>(90);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0668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INSERTING DATA INTO TABLE:</a:t>
            </a:r>
          </a:p>
          <a:p>
            <a:pPr algn="just"/>
            <a:r>
              <a:rPr lang="en-IN" sz="3200" dirty="0" smtClean="0"/>
              <a:t>The insert operation on inserting a single row: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Creates an empty row in database table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Loads the value passed by insert command into the specified columns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Syntax: </a:t>
            </a:r>
          </a:p>
          <a:p>
            <a:pPr algn="just"/>
            <a:r>
              <a:rPr lang="en-IN" sz="3200" dirty="0" smtClean="0"/>
              <a:t>INSERT INTO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 (Column_name1, Column_name2…) values (expression1, expression2);</a:t>
            </a:r>
            <a:endParaRPr lang="en-I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914400"/>
            <a:ext cx="9067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 smtClean="0"/>
              <a:t>INSERT INTO person (</a:t>
            </a:r>
            <a:r>
              <a:rPr lang="en-IN" sz="3200" dirty="0" err="1" smtClean="0"/>
              <a:t>personID</a:t>
            </a:r>
            <a:r>
              <a:rPr lang="en-IN" sz="3200" dirty="0" smtClean="0"/>
              <a:t>, </a:t>
            </a:r>
            <a:r>
              <a:rPr lang="en-IN" sz="3200" dirty="0" err="1" smtClean="0"/>
              <a:t>firstname</a:t>
            </a:r>
            <a:r>
              <a:rPr lang="en-IN" sz="3200" dirty="0" smtClean="0"/>
              <a:t>, </a:t>
            </a:r>
            <a:r>
              <a:rPr lang="en-IN" sz="3200" dirty="0" err="1" smtClean="0"/>
              <a:t>lastname</a:t>
            </a:r>
            <a:r>
              <a:rPr lang="en-IN" sz="3200" dirty="0" smtClean="0"/>
              <a:t>, address) VALUES (23, ‘</a:t>
            </a:r>
            <a:r>
              <a:rPr lang="en-IN" sz="3200" dirty="0" err="1" smtClean="0"/>
              <a:t>ravi</a:t>
            </a:r>
            <a:r>
              <a:rPr lang="en-IN" sz="3200" dirty="0" smtClean="0"/>
              <a:t>’, ‘</a:t>
            </a:r>
            <a:r>
              <a:rPr lang="en-IN" sz="3200" dirty="0" err="1" smtClean="0"/>
              <a:t>dubey</a:t>
            </a:r>
            <a:r>
              <a:rPr lang="en-IN" sz="3200" dirty="0" smtClean="0"/>
              <a:t>’, ‘</a:t>
            </a:r>
            <a:r>
              <a:rPr lang="en-IN" sz="3200" dirty="0" err="1" smtClean="0"/>
              <a:t>patiala</a:t>
            </a:r>
            <a:r>
              <a:rPr lang="en-IN" sz="3200" dirty="0" smtClean="0"/>
              <a:t>’ </a:t>
            </a:r>
            <a:r>
              <a:rPr lang="en-IN" sz="3200" dirty="0" smtClean="0"/>
              <a:t>);</a:t>
            </a:r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/>
              <a:t>Inserting data into a table from another table </a:t>
            </a:r>
            <a:endParaRPr lang="en-IN" sz="3200" dirty="0" smtClean="0"/>
          </a:p>
          <a:p>
            <a:r>
              <a:rPr lang="en-IN" sz="3200" dirty="0" smtClean="0"/>
              <a:t>INSERT INTO &lt;</a:t>
            </a:r>
            <a:r>
              <a:rPr lang="en-IN" sz="3200" dirty="0" err="1"/>
              <a:t>tablename</a:t>
            </a:r>
            <a:r>
              <a:rPr lang="en-IN" sz="3200" dirty="0"/>
              <a:t>&gt; select &lt;columnname1&gt;,&lt;columnname2&gt; from &lt;</a:t>
            </a:r>
            <a:r>
              <a:rPr lang="en-IN" sz="3200" dirty="0" err="1"/>
              <a:t>tablename</a:t>
            </a:r>
            <a:r>
              <a:rPr lang="en-IN" sz="3200" dirty="0"/>
              <a:t>&gt;;</a:t>
            </a:r>
          </a:p>
          <a:p>
            <a:pPr algn="just"/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31414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09600"/>
            <a:ext cx="9067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VIEWING DATA IN TABLES</a:t>
            </a:r>
          </a:p>
          <a:p>
            <a:pPr algn="just"/>
            <a:r>
              <a:rPr lang="en-IN" sz="3200" dirty="0" smtClean="0"/>
              <a:t>The select command is used to retrieve rows selected from one or more tables</a:t>
            </a:r>
          </a:p>
          <a:p>
            <a:pPr algn="just"/>
            <a:r>
              <a:rPr lang="en-IN" sz="3200" dirty="0" smtClean="0"/>
              <a:t>To select all rows and all columns:</a:t>
            </a:r>
          </a:p>
          <a:p>
            <a:pPr algn="just"/>
            <a:r>
              <a:rPr lang="en-IN" sz="3200" dirty="0" smtClean="0"/>
              <a:t>SELECT Column1,… , Column2 from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;</a:t>
            </a:r>
          </a:p>
          <a:p>
            <a:pPr algn="just"/>
            <a:r>
              <a:rPr lang="en-IN" sz="3200" dirty="0" smtClean="0"/>
              <a:t>OR</a:t>
            </a:r>
          </a:p>
          <a:p>
            <a:pPr algn="just"/>
            <a:r>
              <a:rPr lang="en-IN" sz="3200" dirty="0" smtClean="0"/>
              <a:t>SELECT * from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;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 smtClean="0"/>
              <a:t>SELECT * FROM person;</a:t>
            </a:r>
          </a:p>
          <a:p>
            <a:pPr algn="just"/>
            <a:endParaRPr lang="en-IN" sz="3200" dirty="0" smtClean="0"/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682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1354217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Selected columns and all rows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23083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Select&lt;columnname1&gt;,&lt;columnname2&gt;, from &lt;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Example: Select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Name,Roll_no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from Student;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51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677108"/>
          </a:xfrm>
        </p:spPr>
        <p:txBody>
          <a:bodyPr/>
          <a:lstStyle/>
          <a:p>
            <a:r>
              <a:rPr lang="en-IN" dirty="0" smtClean="0"/>
              <a:t>Selected Rows and All Columns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184665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/>
              <a:t>Select * from &lt;</a:t>
            </a:r>
            <a:r>
              <a:rPr lang="en-IN" dirty="0" err="1"/>
              <a:t>tablename</a:t>
            </a:r>
            <a:r>
              <a:rPr lang="en-IN" dirty="0"/>
              <a:t>&gt; where &lt;condition</a:t>
            </a:r>
            <a:r>
              <a:rPr lang="en-IN" dirty="0" smtClean="0"/>
              <a:t>&gt;;</a:t>
            </a:r>
          </a:p>
          <a:p>
            <a:endParaRPr lang="en-IN" dirty="0"/>
          </a:p>
          <a:p>
            <a:r>
              <a:rPr lang="en-IN" dirty="0"/>
              <a:t>Example </a:t>
            </a:r>
            <a:r>
              <a:rPr lang="en-IN" dirty="0" smtClean="0"/>
              <a:t>:select </a:t>
            </a:r>
            <a:r>
              <a:rPr lang="en-IN" dirty="0"/>
              <a:t>* from student where name=‘xyz’;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71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1429893"/>
          </a:xfrm>
        </p:spPr>
        <p:txBody>
          <a:bodyPr/>
          <a:lstStyle/>
          <a:p>
            <a:r>
              <a:rPr lang="en-IN" dirty="0"/>
              <a:t>Selected columns and selected rows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23083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Select </a:t>
            </a:r>
            <a:r>
              <a:rPr lang="en-IN" dirty="0"/>
              <a:t>&lt;columnname1&gt;,&lt;columnname2&gt; from &lt;</a:t>
            </a:r>
            <a:r>
              <a:rPr lang="en-IN" dirty="0" err="1"/>
              <a:t>tablename</a:t>
            </a:r>
            <a:r>
              <a:rPr lang="en-IN" dirty="0"/>
              <a:t>&gt; where &lt;condition&gt;;</a:t>
            </a:r>
          </a:p>
          <a:p>
            <a:r>
              <a:rPr lang="en-IN" dirty="0" smtClean="0"/>
              <a:t>Example: Select </a:t>
            </a:r>
            <a:r>
              <a:rPr lang="en-IN" dirty="0" err="1"/>
              <a:t>name,roll</a:t>
            </a:r>
            <a:r>
              <a:rPr lang="en-IN" dirty="0"/>
              <a:t> no from student where roll no=1;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81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1354217"/>
          </a:xfrm>
        </p:spPr>
        <p:txBody>
          <a:bodyPr/>
          <a:lstStyle/>
          <a:p>
            <a:r>
              <a:rPr lang="en-IN" dirty="0"/>
              <a:t>Eliminating duplicate rows while using select </a:t>
            </a:r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483209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/>
              <a:t>Select distinct &lt;columnname1&gt;,&lt;columnname2&gt; from &lt;</a:t>
            </a:r>
            <a:r>
              <a:rPr lang="en-IN" dirty="0" err="1"/>
              <a:t>tablename</a:t>
            </a:r>
            <a:r>
              <a:rPr lang="en-IN" dirty="0" smtClean="0"/>
              <a:t>&gt;;</a:t>
            </a:r>
          </a:p>
          <a:p>
            <a:r>
              <a:rPr lang="en-IN" dirty="0" smtClean="0"/>
              <a:t>Select </a:t>
            </a:r>
            <a:r>
              <a:rPr lang="en-IN" dirty="0"/>
              <a:t>distinct * from student;</a:t>
            </a:r>
          </a:p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Sorting data in a table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dirty="0"/>
              <a:t>Select * from &lt;</a:t>
            </a:r>
            <a:r>
              <a:rPr lang="en-IN" dirty="0" err="1"/>
              <a:t>tablename</a:t>
            </a:r>
            <a:r>
              <a:rPr lang="en-IN" dirty="0"/>
              <a:t>&gt; order by &lt;columnname1&gt;,&lt;columnname2&gt; &lt;[sort order];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By default ascending order</a:t>
            </a:r>
          </a:p>
          <a:p>
            <a:r>
              <a:rPr lang="en-IN" dirty="0"/>
              <a:t>Select * from student order by name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41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91" y="708138"/>
            <a:ext cx="84582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7035" algn="just">
              <a:lnSpc>
                <a:spcPct val="100000"/>
              </a:lnSpc>
            </a:pPr>
            <a:r>
              <a:rPr lang="en-IN" dirty="0" smtClean="0"/>
              <a:t>DATA TYPES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600200"/>
            <a:ext cx="883920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Text	Use for text or combinations of text and numbers. 255 characters maximum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Byte	Allows whole numbers from 0 to 255	1 byte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Integer	Allows whole numbers between -32,768 and 32,767	2 bytes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Long	Allows whole numbers between -2,147,483,648 and 2,147,483,647	4 </a:t>
            </a:r>
            <a:r>
              <a:rPr lang="en-IN" sz="3200" dirty="0" smtClean="0"/>
              <a:t>bytes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09600"/>
            <a:ext cx="9067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DELETE OPERATIONS</a:t>
            </a:r>
          </a:p>
          <a:p>
            <a:pPr algn="just"/>
            <a:r>
              <a:rPr lang="en-IN" sz="3200" dirty="0" smtClean="0"/>
              <a:t>Delete command deletes rows from table that satisfies given condition represented by where clause</a:t>
            </a:r>
          </a:p>
          <a:p>
            <a:pPr algn="just"/>
            <a:r>
              <a:rPr lang="en-IN" sz="3200" dirty="0"/>
              <a:t>a</a:t>
            </a:r>
            <a:r>
              <a:rPr lang="en-IN" sz="3200" dirty="0" smtClean="0"/>
              <a:t>nd returns number of records deleted.</a:t>
            </a:r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Removal of all rows</a:t>
            </a:r>
          </a:p>
          <a:p>
            <a:pPr algn="just"/>
            <a:r>
              <a:rPr lang="en-IN" sz="3200" dirty="0" smtClean="0"/>
              <a:t>Syntax:</a:t>
            </a:r>
          </a:p>
          <a:p>
            <a:pPr algn="just"/>
            <a:r>
              <a:rPr lang="en-IN" sz="3200" dirty="0" smtClean="0"/>
              <a:t>DELETE FROM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;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 smtClean="0"/>
              <a:t>DELETE FROM person;</a:t>
            </a:r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94761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1354217"/>
          </a:xfrm>
        </p:spPr>
        <p:txBody>
          <a:bodyPr/>
          <a:lstStyle/>
          <a:p>
            <a:r>
              <a:rPr lang="en-IN" dirty="0"/>
              <a:t>Removal of Specific Rows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184665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Delete </a:t>
            </a:r>
            <a:r>
              <a:rPr lang="en-IN" dirty="0"/>
              <a:t>from &lt;</a:t>
            </a:r>
            <a:r>
              <a:rPr lang="en-IN" dirty="0" err="1"/>
              <a:t>tablename</a:t>
            </a:r>
            <a:r>
              <a:rPr lang="en-IN" dirty="0"/>
              <a:t>&gt; where&lt;condition&gt;;</a:t>
            </a:r>
          </a:p>
          <a:p>
            <a:endParaRPr lang="en-IN" dirty="0" smtClean="0"/>
          </a:p>
          <a:p>
            <a:r>
              <a:rPr lang="en-IN" dirty="0" smtClean="0"/>
              <a:t>Delete </a:t>
            </a:r>
            <a:r>
              <a:rPr lang="en-IN" dirty="0"/>
              <a:t>from student where name=‘xyz’;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64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677108"/>
          </a:xfrm>
        </p:spPr>
        <p:txBody>
          <a:bodyPr/>
          <a:lstStyle/>
          <a:p>
            <a:r>
              <a:rPr lang="en-IN" dirty="0" smtClean="0"/>
              <a:t>Updating the Contents of a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079371"/>
            <a:ext cx="8074025" cy="553997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Updating All Rows</a:t>
            </a:r>
          </a:p>
          <a:p>
            <a:r>
              <a:rPr lang="en-IN" dirty="0" smtClean="0"/>
              <a:t>Update &lt;</a:t>
            </a:r>
            <a:r>
              <a:rPr lang="en-IN" dirty="0" err="1" smtClean="0"/>
              <a:t>tablename</a:t>
            </a:r>
            <a:r>
              <a:rPr lang="en-IN" dirty="0" smtClean="0"/>
              <a:t>&gt;  set &lt;columnName1&gt;=&lt;Expression1&gt;,&lt;ColumnName2= &lt;Expression2&gt;;</a:t>
            </a:r>
          </a:p>
          <a:p>
            <a:r>
              <a:rPr lang="en-IN" dirty="0" smtClean="0"/>
              <a:t>Update Student set </a:t>
            </a:r>
            <a:r>
              <a:rPr lang="en-IN" dirty="0" err="1" smtClean="0"/>
              <a:t>roll_no</a:t>
            </a:r>
            <a:r>
              <a:rPr lang="en-IN" dirty="0" smtClean="0"/>
              <a:t>=1;</a:t>
            </a:r>
          </a:p>
          <a:p>
            <a:endParaRPr lang="en-IN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Updating Records Conditionally</a:t>
            </a:r>
          </a:p>
          <a:p>
            <a:r>
              <a:rPr lang="en-IN" dirty="0" smtClean="0"/>
              <a:t>Update &lt;</a:t>
            </a:r>
            <a:r>
              <a:rPr lang="en-IN" dirty="0" err="1" smtClean="0"/>
              <a:t>tablename</a:t>
            </a:r>
            <a:r>
              <a:rPr lang="en-IN" dirty="0" smtClean="0"/>
              <a:t>&gt; set</a:t>
            </a:r>
            <a:r>
              <a:rPr lang="en-IN" dirty="0"/>
              <a:t>&lt;columnName1&gt;=&lt;Expression1&gt;,&lt;ColumnName2= &lt;Expression2</a:t>
            </a:r>
            <a:r>
              <a:rPr lang="en-IN" dirty="0" smtClean="0"/>
              <a:t>&gt; where&lt;condition&gt;;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59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5400" y="609600"/>
            <a:ext cx="90678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TRUNCATING TABLES</a:t>
            </a:r>
          </a:p>
          <a:p>
            <a:pPr algn="just"/>
            <a:r>
              <a:rPr lang="en-IN" sz="3200" dirty="0" smtClean="0"/>
              <a:t>It empties a table completely.</a:t>
            </a:r>
          </a:p>
          <a:p>
            <a:pPr algn="just"/>
            <a:r>
              <a:rPr lang="en-IN" sz="3200" dirty="0" smtClean="0"/>
              <a:t>Truncate table differs from delete in following ways: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Truncate drop and recreate the table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So, its much faster than deleting rows one by one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Truncate operations are not transaction safe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3200" dirty="0" smtClean="0"/>
              <a:t>The number of deleted rows are not returned 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Syntax:</a:t>
            </a:r>
          </a:p>
          <a:p>
            <a:pPr algn="just"/>
            <a:r>
              <a:rPr lang="en-IN" sz="3200" dirty="0" smtClean="0"/>
              <a:t>TRUNCATE TABLE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;</a:t>
            </a:r>
          </a:p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 smtClean="0"/>
              <a:t>Truncate table person;</a:t>
            </a:r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56835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5400" y="609600"/>
            <a:ext cx="906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DESTROYING TABLES</a:t>
            </a:r>
          </a:p>
          <a:p>
            <a:pPr algn="just"/>
            <a:r>
              <a:rPr lang="en-IN" sz="3200" smtClean="0"/>
              <a:t>Drop </a:t>
            </a:r>
            <a:r>
              <a:rPr lang="en-IN" sz="3200" dirty="0" smtClean="0"/>
              <a:t>table statement with table name can destroy a specific table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Syntax:</a:t>
            </a:r>
          </a:p>
          <a:p>
            <a:pPr algn="just"/>
            <a:r>
              <a:rPr lang="en-IN" sz="3200" dirty="0" smtClean="0"/>
              <a:t>DROP TABLE </a:t>
            </a:r>
            <a:r>
              <a:rPr lang="en-IN" sz="3200" dirty="0" err="1" smtClean="0"/>
              <a:t>tablename</a:t>
            </a:r>
            <a:r>
              <a:rPr lang="en-IN" sz="3200" dirty="0" smtClean="0"/>
              <a:t>;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/>
              <a:t>DROP TABLE person</a:t>
            </a:r>
            <a:r>
              <a:rPr lang="en-IN" sz="32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28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91" y="708138"/>
            <a:ext cx="84582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7035" algn="just">
              <a:lnSpc>
                <a:spcPct val="100000"/>
              </a:lnSpc>
            </a:pPr>
            <a:r>
              <a:rPr lang="en-IN" dirty="0" smtClean="0"/>
              <a:t>DATA TYPES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600200"/>
            <a:ext cx="88392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Single	Single precision floating-point. Will handle most decimals	4 bytes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Double	Double precision floating-point. Will handle most decimals</a:t>
            </a: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dirty="0"/>
              <a:t>Date/Time	Use for dates and </a:t>
            </a:r>
            <a:r>
              <a:rPr lang="en-IN" sz="3200" dirty="0" smtClean="0"/>
              <a:t>times.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09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91" y="475107"/>
            <a:ext cx="8062417" cy="677108"/>
          </a:xfrm>
        </p:spPr>
        <p:txBody>
          <a:bodyPr/>
          <a:lstStyle/>
          <a:p>
            <a:r>
              <a:rPr lang="en-IN" dirty="0" smtClean="0"/>
              <a:t>Create Table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19201"/>
            <a:ext cx="8455660" cy="5539978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The create table defines each column of table uniquely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Each table column definition is separated from other by comma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SQL statement is terminated by semicolon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Rules for creating a name of table: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Can have up to maximum of 30 characters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A-Z, a-z alphabets and 0-9 numbers </a:t>
            </a:r>
            <a:r>
              <a:rPr lang="en-IN" dirty="0"/>
              <a:t>are allowed </a:t>
            </a:r>
            <a:endParaRPr lang="en-IN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Should begin with an alphabet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/>
              <a:t>Reserve words are not allowed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400" y="846892"/>
            <a:ext cx="102869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lang="en-IN" spc="-5" dirty="0" smtClean="0"/>
              <a:t>Syntax of Create </a:t>
            </a:r>
            <a:r>
              <a:rPr lang="en-IN" spc="-5" dirty="0"/>
              <a:t>T</a:t>
            </a:r>
            <a:r>
              <a:rPr lang="en-IN" spc="-5" dirty="0" smtClean="0"/>
              <a:t>able Statement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CREATE TABLE </a:t>
            </a:r>
            <a:r>
              <a:rPr lang="en-IN" sz="3200" dirty="0" err="1"/>
              <a:t>table_name</a:t>
            </a:r>
            <a:r>
              <a:rPr lang="en-IN" sz="3200" dirty="0"/>
              <a:t> </a:t>
            </a:r>
            <a:r>
              <a:rPr lang="en-IN" sz="3200" dirty="0" smtClean="0"/>
              <a:t>( column1 </a:t>
            </a:r>
            <a:r>
              <a:rPr lang="en-IN" sz="3200" dirty="0" err="1" smtClean="0"/>
              <a:t>datatype</a:t>
            </a:r>
            <a:r>
              <a:rPr lang="en-IN" sz="3200" dirty="0" smtClean="0"/>
              <a:t>, column2 </a:t>
            </a:r>
            <a:r>
              <a:rPr lang="en-IN" sz="3200" dirty="0" err="1" smtClean="0"/>
              <a:t>datatype</a:t>
            </a:r>
            <a:r>
              <a:rPr lang="en-IN" sz="3200" dirty="0" smtClean="0"/>
              <a:t>, column3 </a:t>
            </a:r>
            <a:r>
              <a:rPr lang="en-IN" sz="3200" dirty="0" err="1"/>
              <a:t>datatype</a:t>
            </a:r>
            <a:r>
              <a:rPr lang="en-IN" sz="3200" dirty="0" smtClean="0"/>
              <a:t>, .... );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/>
              <a:t>Example: </a:t>
            </a:r>
          </a:p>
          <a:p>
            <a:pPr algn="just"/>
            <a:r>
              <a:rPr lang="en-IN" sz="3200" dirty="0" smtClean="0"/>
              <a:t>CREATE TABLE Person ( </a:t>
            </a:r>
            <a:r>
              <a:rPr lang="en-IN" sz="3200" dirty="0" err="1" smtClean="0"/>
              <a:t>PersonID</a:t>
            </a:r>
            <a:r>
              <a:rPr lang="en-IN" sz="3200" dirty="0" smtClean="0"/>
              <a:t> </a:t>
            </a:r>
            <a:r>
              <a:rPr lang="en-IN" sz="3200" dirty="0" err="1" smtClean="0"/>
              <a:t>int</a:t>
            </a:r>
            <a:r>
              <a:rPr lang="en-IN" sz="3200" dirty="0" smtClean="0"/>
              <a:t>, </a:t>
            </a:r>
            <a:r>
              <a:rPr lang="en-IN" sz="3200" dirty="0" err="1" smtClean="0"/>
              <a:t>LastName</a:t>
            </a:r>
            <a:r>
              <a:rPr lang="en-IN" sz="3200" dirty="0" smtClean="0"/>
              <a:t> </a:t>
            </a:r>
            <a:r>
              <a:rPr lang="en-IN" sz="3200" dirty="0" err="1"/>
              <a:t>varchar</a:t>
            </a:r>
            <a:r>
              <a:rPr lang="en-IN" sz="3200" dirty="0"/>
              <a:t>(255</a:t>
            </a:r>
            <a:r>
              <a:rPr lang="en-IN" sz="3200" dirty="0" smtClean="0"/>
              <a:t>), </a:t>
            </a:r>
            <a:r>
              <a:rPr lang="en-IN" sz="3200" dirty="0" err="1" smtClean="0"/>
              <a:t>FirstName</a:t>
            </a:r>
            <a:r>
              <a:rPr lang="en-IN" sz="3200" dirty="0" smtClean="0"/>
              <a:t> </a:t>
            </a:r>
            <a:r>
              <a:rPr lang="en-IN" sz="3200" dirty="0" err="1" smtClean="0"/>
              <a:t>varchar</a:t>
            </a:r>
            <a:r>
              <a:rPr lang="en-IN" sz="3200" dirty="0" smtClean="0"/>
              <a:t>(255), Address </a:t>
            </a:r>
            <a:r>
              <a:rPr lang="en-IN" sz="3200" dirty="0" err="1"/>
              <a:t>varchar</a:t>
            </a:r>
            <a:r>
              <a:rPr lang="en-IN" sz="3200" dirty="0"/>
              <a:t>(255</a:t>
            </a:r>
            <a:r>
              <a:rPr lang="en-IN" sz="3200" dirty="0" smtClean="0"/>
              <a:t>), City </a:t>
            </a:r>
            <a:r>
              <a:rPr lang="en-IN" sz="3200" dirty="0" err="1"/>
              <a:t>varchar</a:t>
            </a:r>
            <a:r>
              <a:rPr lang="en-IN" sz="3200" dirty="0"/>
              <a:t>(255) </a:t>
            </a:r>
            <a:r>
              <a:rPr lang="en-IN" sz="3200" dirty="0" smtClean="0"/>
              <a:t>);</a:t>
            </a:r>
            <a:endParaRPr lang="en-IN" sz="3200" dirty="0"/>
          </a:p>
          <a:p>
            <a:endParaRPr lang="en-IN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846892"/>
            <a:ext cx="10210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lang="en-IN" spc="-5" dirty="0" smtClean="0"/>
              <a:t>Create table using another table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08785"/>
            <a:ext cx="8301355" cy="398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IN" sz="3200" spc="-25" dirty="0">
                <a:cs typeface="Calibri"/>
              </a:rPr>
              <a:t>A copy of an existing table can be created using a combination of the CREATE TABLE statement and the SELECT statement</a:t>
            </a:r>
            <a:r>
              <a:rPr lang="en-IN" sz="3200" spc="-25" dirty="0" smtClean="0">
                <a:cs typeface="Calibri"/>
              </a:rPr>
              <a:t>.</a:t>
            </a:r>
          </a:p>
          <a:p>
            <a:pPr marL="12700" marR="5080" algn="just">
              <a:lnSpc>
                <a:spcPct val="90000"/>
              </a:lnSpc>
            </a:pPr>
            <a:endParaRPr lang="en-IN" sz="3200" spc="-25" dirty="0">
              <a:cs typeface="Calibri"/>
            </a:endParaRP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 smtClean="0">
                <a:cs typeface="Calibri"/>
              </a:rPr>
              <a:t>Syntax:</a:t>
            </a: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>
                <a:cs typeface="Calibri"/>
              </a:rPr>
              <a:t>CREATE TABLE </a:t>
            </a:r>
            <a:r>
              <a:rPr lang="en-IN" sz="3200" spc="-25" dirty="0" err="1">
                <a:cs typeface="Calibri"/>
              </a:rPr>
              <a:t>new_table_name</a:t>
            </a:r>
            <a:r>
              <a:rPr lang="en-IN" sz="3200" spc="-25" dirty="0">
                <a:cs typeface="Calibri"/>
              </a:rPr>
              <a:t> </a:t>
            </a:r>
            <a:r>
              <a:rPr lang="en-IN" sz="3200" spc="-25" dirty="0" smtClean="0">
                <a:cs typeface="Calibri"/>
              </a:rPr>
              <a:t>AS SELECT </a:t>
            </a:r>
            <a:r>
              <a:rPr lang="en-IN" sz="3200" spc="-25" dirty="0">
                <a:cs typeface="Calibri"/>
              </a:rPr>
              <a:t>column1, column2,...</a:t>
            </a:r>
          </a:p>
          <a:p>
            <a:pPr marL="12700" marR="5080" algn="just">
              <a:lnSpc>
                <a:spcPct val="90000"/>
              </a:lnSpc>
            </a:pPr>
            <a:r>
              <a:rPr lang="en-IN" sz="3200" spc="-25" dirty="0" smtClean="0">
                <a:cs typeface="Calibri"/>
              </a:rPr>
              <a:t>FROM </a:t>
            </a:r>
            <a:r>
              <a:rPr lang="en-IN" sz="3200" spc="-25" dirty="0" err="1" smtClean="0">
                <a:cs typeface="Calibri"/>
              </a:rPr>
              <a:t>existing_table_name</a:t>
            </a:r>
            <a:r>
              <a:rPr lang="en-IN" sz="3200" spc="-25" dirty="0" smtClean="0">
                <a:cs typeface="Calibri"/>
              </a:rPr>
              <a:t>;</a:t>
            </a:r>
          </a:p>
          <a:p>
            <a:pPr marL="12700" marR="5080" algn="just">
              <a:lnSpc>
                <a:spcPct val="90000"/>
              </a:lnSpc>
            </a:pPr>
            <a:endParaRPr lang="en-IN" sz="3200" spc="-25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19200"/>
            <a:ext cx="806241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lang="en-IN" sz="3200" b="0" spc="-15" dirty="0" smtClean="0">
                <a:solidFill>
                  <a:schemeClr val="tx1"/>
                </a:solidFill>
              </a:rPr>
              <a:t>Example of creating table from another table:</a:t>
            </a:r>
            <a:endParaRPr sz="3200" b="0" spc="-3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33600"/>
            <a:ext cx="80759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IN" sz="3200" spc="-5" dirty="0">
                <a:cs typeface="Calibri"/>
              </a:rPr>
              <a:t>Create table Person2 as select </a:t>
            </a:r>
            <a:r>
              <a:rPr lang="en-IN" sz="3200" spc="-5" dirty="0" err="1">
                <a:cs typeface="Calibri"/>
              </a:rPr>
              <a:t>PersonID</a:t>
            </a:r>
            <a:r>
              <a:rPr lang="en-IN" sz="3200" spc="-5" dirty="0">
                <a:cs typeface="Calibri"/>
              </a:rPr>
              <a:t>, </a:t>
            </a:r>
            <a:r>
              <a:rPr lang="en-IN" sz="3200" spc="-5" dirty="0" err="1">
                <a:cs typeface="Calibri"/>
              </a:rPr>
              <a:t>FirstName</a:t>
            </a:r>
            <a:r>
              <a:rPr lang="en-IN" sz="3200" spc="-5" dirty="0">
                <a:cs typeface="Calibri"/>
              </a:rPr>
              <a:t> From Persons;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762000"/>
            <a:ext cx="806241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lang="en-IN" spc="-15" dirty="0" smtClean="0"/>
              <a:t>Alter Table Statement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807339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A DBA can make changes to the table structure or column definitions after the table has been created in the </a:t>
            </a:r>
            <a:r>
              <a:rPr lang="en-IN" sz="3200" dirty="0" smtClean="0"/>
              <a:t>database.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The DDL command ALTER TABLE is used to perform such actions.</a:t>
            </a:r>
            <a:endParaRPr lang="en-IN" sz="3200" dirty="0" smtClean="0"/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/>
              <a:t>The ALTER TABLE statement is used to add, drop, rename, and modify a column in a table</a:t>
            </a:r>
            <a:r>
              <a:rPr lang="en-IN" sz="3200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1358" y="1066800"/>
            <a:ext cx="7480934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spc="-10" dirty="0" smtClean="0">
                <a:latin typeface="Calibri"/>
                <a:cs typeface="Calibri"/>
              </a:rPr>
              <a:t>To Add a column in an existing table: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lang="en-IN" sz="3200" spc="-10" dirty="0" smtClean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 smtClean="0">
                <a:latin typeface="Calibri"/>
                <a:cs typeface="Calibri"/>
              </a:rPr>
              <a:t>Syntax: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>
                <a:cs typeface="Calibri"/>
              </a:rPr>
              <a:t>ALTER TABLE </a:t>
            </a:r>
            <a:r>
              <a:rPr lang="en-IN" sz="3200" spc="-10" dirty="0" err="1" smtClean="0">
                <a:cs typeface="Calibri"/>
              </a:rPr>
              <a:t>table_name</a:t>
            </a:r>
            <a:r>
              <a:rPr lang="en-IN" sz="3200" spc="-10" dirty="0" smtClean="0">
                <a:cs typeface="Calibri"/>
              </a:rPr>
              <a:t> ADD </a:t>
            </a:r>
            <a:r>
              <a:rPr lang="en-IN" sz="3200" spc="-10" dirty="0" err="1">
                <a:cs typeface="Calibri"/>
              </a:rPr>
              <a:t>column_name</a:t>
            </a:r>
            <a:r>
              <a:rPr lang="en-IN" sz="3200" spc="-10" dirty="0">
                <a:cs typeface="Calibri"/>
              </a:rPr>
              <a:t> </a:t>
            </a:r>
            <a:r>
              <a:rPr lang="en-IN" sz="3200" spc="-10" dirty="0" err="1">
                <a:cs typeface="Calibri"/>
              </a:rPr>
              <a:t>datatype</a:t>
            </a:r>
            <a:r>
              <a:rPr lang="en-IN" sz="3200" spc="-10" dirty="0" smtClean="0">
                <a:cs typeface="Calibri"/>
              </a:rPr>
              <a:t>;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lang="en-IN" sz="3200" spc="-10" dirty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 smtClean="0">
                <a:latin typeface="Calibri"/>
                <a:cs typeface="Calibri"/>
              </a:rPr>
              <a:t>Example:</a:t>
            </a: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r>
              <a:rPr lang="en-IN" sz="3200" spc="-10" dirty="0" smtClean="0">
                <a:latin typeface="Calibri"/>
                <a:cs typeface="Calibri"/>
              </a:rPr>
              <a:t>ALTER TABLE Person ADD </a:t>
            </a:r>
            <a:r>
              <a:rPr lang="en-IN" sz="3200" spc="-10" dirty="0" err="1" smtClean="0">
                <a:latin typeface="Calibri"/>
                <a:cs typeface="Calibri"/>
              </a:rPr>
              <a:t>weight_in_Kgs</a:t>
            </a:r>
            <a:r>
              <a:rPr lang="en-IN" sz="3200" spc="-10" dirty="0" smtClean="0">
                <a:latin typeface="Calibri"/>
                <a:cs typeface="Calibri"/>
              </a:rPr>
              <a:t> </a:t>
            </a:r>
            <a:r>
              <a:rPr lang="en-IN" sz="3200" spc="-10" dirty="0" err="1" smtClean="0">
                <a:latin typeface="Calibri"/>
                <a:cs typeface="Calibri"/>
              </a:rPr>
              <a:t>int</a:t>
            </a:r>
            <a:r>
              <a:rPr lang="en-IN" sz="3200" spc="-10" dirty="0">
                <a:latin typeface="Calibri"/>
                <a:cs typeface="Calibri"/>
              </a:rPr>
              <a:t>;</a:t>
            </a:r>
            <a:endParaRPr lang="en-IN" sz="3200" spc="-10" dirty="0" smtClean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821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Definition Language </vt:lpstr>
      <vt:lpstr>DATA TYPES</vt:lpstr>
      <vt:lpstr>DATA TYPES</vt:lpstr>
      <vt:lpstr>Create Table Statement</vt:lpstr>
      <vt:lpstr>Syntax of Create Table Statement</vt:lpstr>
      <vt:lpstr>Create table using another table</vt:lpstr>
      <vt:lpstr>Example of creating table from another table:</vt:lpstr>
      <vt:lpstr>Alter Table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Selected columns and all rows </vt:lpstr>
      <vt:lpstr>Selected Rows and All Columns</vt:lpstr>
      <vt:lpstr>Selected columns and selected rows </vt:lpstr>
      <vt:lpstr>Eliminating duplicate rows while using select statement</vt:lpstr>
      <vt:lpstr>PowerPoint Presentation</vt:lpstr>
      <vt:lpstr>Removal of Specific Rows </vt:lpstr>
      <vt:lpstr>Updating the Contents of a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Bhavneet Kaur</cp:lastModifiedBy>
  <cp:revision>30</cp:revision>
  <dcterms:created xsi:type="dcterms:W3CDTF">2017-08-06T12:32:33Z</dcterms:created>
  <dcterms:modified xsi:type="dcterms:W3CDTF">2017-08-14T15:09:45Z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2017-08-06T00:00:00Z</vt:filetime>
  </property>
</Properties>
</file>