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64"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r>
              <a:rPr lang="en-US" dirty="0" smtClean="0"/>
              <a:t>JOINS &amp; VIEWS</a:t>
            </a:r>
            <a:endParaRPr lang="en-IN" dirty="0"/>
          </a:p>
        </p:txBody>
      </p:sp>
    </p:spTree>
    <p:extLst>
      <p:ext uri="{BB962C8B-B14F-4D97-AF65-F5344CB8AC3E}">
        <p14:creationId xmlns:p14="http://schemas.microsoft.com/office/powerpoint/2010/main" val="330761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60990"/>
            <a:ext cx="8229600" cy="1143000"/>
          </a:xfrm>
        </p:spPr>
        <p:txBody>
          <a:bodyPr/>
          <a:lstStyle/>
          <a:p>
            <a:r>
              <a:rPr lang="en-US" b="1" dirty="0" smtClean="0"/>
              <a:t>JOINS</a:t>
            </a:r>
            <a:endParaRPr lang="en-IN" b="1" dirty="0" smtClean="0"/>
          </a:p>
        </p:txBody>
      </p:sp>
      <p:sp>
        <p:nvSpPr>
          <p:cNvPr id="39939" name="Content Placeholder 2"/>
          <p:cNvSpPr>
            <a:spLocks noGrp="1"/>
          </p:cNvSpPr>
          <p:nvPr>
            <p:ph idx="1"/>
          </p:nvPr>
        </p:nvSpPr>
        <p:spPr>
          <a:xfrm>
            <a:off x="228601" y="1624083"/>
            <a:ext cx="3352800" cy="3096905"/>
          </a:xfrm>
        </p:spPr>
        <p:txBody>
          <a:bodyPr>
            <a:normAutofit fontScale="92500" lnSpcReduction="10000"/>
          </a:bodyPr>
          <a:lstStyle/>
          <a:p>
            <a:r>
              <a:rPr lang="en-US" sz="2800" i="1" dirty="0" smtClean="0"/>
              <a:t>Natural join</a:t>
            </a:r>
          </a:p>
          <a:p>
            <a:r>
              <a:rPr lang="en-US" sz="2800" i="1" dirty="0" smtClean="0"/>
              <a:t>Inner join</a:t>
            </a:r>
          </a:p>
          <a:p>
            <a:r>
              <a:rPr lang="en-US" sz="2800" i="1" dirty="0" smtClean="0"/>
              <a:t>Outer join</a:t>
            </a:r>
          </a:p>
          <a:p>
            <a:r>
              <a:rPr lang="en-US" sz="2800" i="1" dirty="0" smtClean="0"/>
              <a:t>Cross join</a:t>
            </a:r>
          </a:p>
          <a:p>
            <a:r>
              <a:rPr lang="en-US" sz="2800" i="1" dirty="0" err="1" smtClean="0"/>
              <a:t>Equi</a:t>
            </a:r>
            <a:r>
              <a:rPr lang="en-US" sz="2800" i="1" dirty="0" smtClean="0"/>
              <a:t> join/Non </a:t>
            </a:r>
            <a:r>
              <a:rPr lang="en-US" sz="2800" i="1" dirty="0" err="1" smtClean="0"/>
              <a:t>equi</a:t>
            </a:r>
            <a:r>
              <a:rPr lang="en-US" sz="2800" i="1" dirty="0" smtClean="0"/>
              <a:t> join/Theta Join</a:t>
            </a:r>
          </a:p>
          <a:p>
            <a:r>
              <a:rPr lang="en-US" sz="2800" i="1" dirty="0" smtClean="0"/>
              <a:t>Self join</a:t>
            </a:r>
          </a:p>
          <a:p>
            <a:endParaRPr lang="en-US" sz="2800" dirty="0" smtClean="0"/>
          </a:p>
          <a:p>
            <a:endParaRPr lang="en-US" sz="2800" dirty="0" smtClean="0"/>
          </a:p>
          <a:p>
            <a:endParaRPr lang="en-IN" dirty="0" smtClean="0"/>
          </a:p>
        </p:txBody>
      </p:sp>
      <p:pic>
        <p:nvPicPr>
          <p:cNvPr id="1028" name="Picture 4" descr="http://blog.globalknowledge.com/wp-content/uploads/2013/06/inner-outer-join-ven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611" y="1624083"/>
            <a:ext cx="212271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udel.edu/evelyn/SQL-Class2/joi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4439" y="4191000"/>
            <a:ext cx="3502025" cy="20653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pinaldave.com/bimg/March09UG/right%20join%20nul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226" y="1624083"/>
            <a:ext cx="1753374"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998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248400"/>
          </a:xfrm>
        </p:spPr>
        <p:txBody>
          <a:bodyPr>
            <a:normAutofit/>
          </a:bodyPr>
          <a:lstStyle/>
          <a:p>
            <a:pPr algn="just"/>
            <a:endParaRPr lang="en-IN" sz="2000" i="1" dirty="0" smtClean="0"/>
          </a:p>
          <a:p>
            <a:pPr algn="just"/>
            <a:r>
              <a:rPr lang="en-US" sz="2000" b="1" i="1" dirty="0" smtClean="0"/>
              <a:t>Theta Join</a:t>
            </a:r>
            <a:endParaRPr lang="en-IN" sz="2000" b="1" i="1" dirty="0"/>
          </a:p>
          <a:p>
            <a:pPr algn="just"/>
            <a:r>
              <a:rPr lang="en-IN" sz="2000" i="1" dirty="0" smtClean="0"/>
              <a:t>When </a:t>
            </a:r>
            <a:r>
              <a:rPr lang="en-IN" sz="2000" i="1" dirty="0"/>
              <a:t>Theta join uses only </a:t>
            </a:r>
            <a:r>
              <a:rPr lang="en-IN" sz="2000" b="1" i="1" dirty="0"/>
              <a:t>equality </a:t>
            </a:r>
            <a:r>
              <a:rPr lang="en-IN" sz="2000" i="1" dirty="0"/>
              <a:t>comparison operator it is said to be </a:t>
            </a:r>
            <a:r>
              <a:rPr lang="en-IN" sz="2000" i="1" dirty="0" err="1"/>
              <a:t>Equi</a:t>
            </a:r>
            <a:r>
              <a:rPr lang="en-IN" sz="2000" i="1" dirty="0"/>
              <a:t>-Join. The above example </a:t>
            </a:r>
            <a:r>
              <a:rPr lang="en-IN" sz="2000" i="1" dirty="0" smtClean="0"/>
              <a:t>corresponds </a:t>
            </a:r>
            <a:r>
              <a:rPr lang="en-IN" sz="2000" i="1" dirty="0"/>
              <a:t>to </a:t>
            </a:r>
            <a:r>
              <a:rPr lang="en-IN" sz="2000" i="1" dirty="0" err="1" smtClean="0"/>
              <a:t>equi</a:t>
            </a:r>
            <a:r>
              <a:rPr lang="en-IN" sz="2000" i="1" dirty="0" smtClean="0"/>
              <a:t>-join.</a:t>
            </a:r>
          </a:p>
          <a:p>
            <a:pPr algn="just"/>
            <a:r>
              <a:rPr lang="en-IN" sz="2000" i="1" dirty="0"/>
              <a:t>θ in Theta join is the join condition. Theta joins combines tuples from different relations provided they satisfy the </a:t>
            </a:r>
            <a:r>
              <a:rPr lang="en-IN" sz="2000" i="1" dirty="0" smtClean="0"/>
              <a:t>theta </a:t>
            </a:r>
            <a:r>
              <a:rPr lang="en-IN" sz="2000" i="1" dirty="0"/>
              <a:t>condition. </a:t>
            </a:r>
            <a:endParaRPr lang="en-IN" sz="2000" i="1" dirty="0" smtClean="0"/>
          </a:p>
          <a:p>
            <a:endParaRPr lang="en-IN" sz="2000" i="1" dirty="0" smtClean="0"/>
          </a:p>
          <a:p>
            <a:r>
              <a:rPr lang="en-US" sz="2000" b="1" i="1" dirty="0" smtClean="0"/>
              <a:t>Natural Join</a:t>
            </a:r>
            <a:endParaRPr lang="en-IN" sz="2000" b="1" i="1" dirty="0"/>
          </a:p>
          <a:p>
            <a:pPr algn="just"/>
            <a:r>
              <a:rPr lang="en-IN" sz="2000" i="1" dirty="0" smtClean="0"/>
              <a:t>Natural </a:t>
            </a:r>
            <a:r>
              <a:rPr lang="en-IN" sz="2000" i="1" dirty="0"/>
              <a:t>join does not use any comparison operator. It does not concatenate the way Cartesian product does. Instead, Natural Join can only be performed if the there is at least one common attribute exists between relation. Those attributes must have same name and domain. </a:t>
            </a:r>
            <a:endParaRPr lang="en-IN" sz="2000" i="1" dirty="0" smtClean="0"/>
          </a:p>
          <a:p>
            <a:pPr algn="just"/>
            <a:endParaRPr lang="en-US" sz="2000" i="1" dirty="0" smtClean="0"/>
          </a:p>
          <a:p>
            <a:pPr algn="just"/>
            <a:r>
              <a:rPr lang="en-US" sz="2000" b="1" i="1" dirty="0" smtClean="0"/>
              <a:t>Inner Join</a:t>
            </a:r>
          </a:p>
          <a:p>
            <a:pPr algn="just"/>
            <a:r>
              <a:rPr lang="en-IN" sz="2000" i="1" dirty="0"/>
              <a:t>Theta Join, </a:t>
            </a:r>
            <a:r>
              <a:rPr lang="en-IN" sz="2000" i="1" dirty="0" err="1"/>
              <a:t>Equi</a:t>
            </a:r>
            <a:r>
              <a:rPr lang="en-IN" sz="2000" i="1" dirty="0"/>
              <a:t> Join and Natural Join are called inner-joins. An inner-join process includes only tuples with matching attributes, rest are discarded in resulting relation. </a:t>
            </a:r>
            <a:endParaRPr lang="en-US" sz="2000" i="1" dirty="0"/>
          </a:p>
          <a:p>
            <a:pPr algn="just"/>
            <a:endParaRPr lang="en-IN" sz="2000" dirty="0"/>
          </a:p>
        </p:txBody>
      </p:sp>
    </p:spTree>
    <p:extLst>
      <p:ext uri="{BB962C8B-B14F-4D97-AF65-F5344CB8AC3E}">
        <p14:creationId xmlns:p14="http://schemas.microsoft.com/office/powerpoint/2010/main" val="251348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a:bodyPr>
          <a:lstStyle/>
          <a:p>
            <a:r>
              <a:rPr lang="en-US" sz="2400" b="1" i="1" dirty="0" smtClean="0"/>
              <a:t>Self Joins</a:t>
            </a:r>
          </a:p>
          <a:p>
            <a:pPr marL="0" indent="0">
              <a:buNone/>
            </a:pPr>
            <a:r>
              <a:rPr lang="en-IN" sz="2400" i="1" dirty="0"/>
              <a:t>create table teacher121</a:t>
            </a:r>
          </a:p>
          <a:p>
            <a:pPr marL="0" indent="0">
              <a:buNone/>
            </a:pPr>
            <a:r>
              <a:rPr lang="en-IN" sz="2400" i="1" dirty="0"/>
              <a:t>(</a:t>
            </a:r>
          </a:p>
          <a:p>
            <a:pPr marL="0" indent="0">
              <a:buNone/>
            </a:pPr>
            <a:r>
              <a:rPr lang="en-IN" sz="2400" i="1" dirty="0"/>
              <a:t>id </a:t>
            </a:r>
            <a:r>
              <a:rPr lang="en-IN" sz="2400" i="1" dirty="0" err="1"/>
              <a:t>int</a:t>
            </a:r>
            <a:r>
              <a:rPr lang="en-IN" sz="2400" i="1" dirty="0"/>
              <a:t>,</a:t>
            </a:r>
          </a:p>
          <a:p>
            <a:pPr marL="0" indent="0">
              <a:buNone/>
            </a:pPr>
            <a:r>
              <a:rPr lang="en-IN" sz="2400" i="1" dirty="0"/>
              <a:t>name varchar2(15),</a:t>
            </a:r>
          </a:p>
          <a:p>
            <a:pPr marL="0" indent="0">
              <a:buNone/>
            </a:pPr>
            <a:r>
              <a:rPr lang="en-IN" sz="2400" i="1" dirty="0" err="1"/>
              <a:t>hod</a:t>
            </a:r>
            <a:r>
              <a:rPr lang="en-IN" sz="2400" i="1" dirty="0"/>
              <a:t> </a:t>
            </a:r>
            <a:r>
              <a:rPr lang="en-IN" sz="2400" i="1" dirty="0" err="1"/>
              <a:t>int</a:t>
            </a:r>
            <a:r>
              <a:rPr lang="en-IN" sz="2400" i="1" dirty="0"/>
              <a:t>)</a:t>
            </a:r>
          </a:p>
          <a:p>
            <a:pPr marL="0" indent="0">
              <a:buNone/>
            </a:pPr>
            <a:r>
              <a:rPr lang="en-IN" sz="2400" i="1" dirty="0"/>
              <a:t>SELECT a.name "</a:t>
            </a:r>
            <a:r>
              <a:rPr lang="en-IN" sz="2400" i="1" dirty="0" err="1"/>
              <a:t>teacher",'works</a:t>
            </a:r>
            <a:r>
              <a:rPr lang="en-IN" sz="2400" i="1" dirty="0"/>
              <a:t> under', c.name "cod" from teacher121 a, teacher121 c where </a:t>
            </a:r>
            <a:r>
              <a:rPr lang="en-IN" sz="2400" i="1" dirty="0" err="1"/>
              <a:t>a.hod</a:t>
            </a:r>
            <a:r>
              <a:rPr lang="en-IN" sz="2400" i="1" dirty="0"/>
              <a:t>=c.id;</a:t>
            </a:r>
          </a:p>
        </p:txBody>
      </p:sp>
    </p:spTree>
    <p:extLst>
      <p:ext uri="{BB962C8B-B14F-4D97-AF65-F5344CB8AC3E}">
        <p14:creationId xmlns:p14="http://schemas.microsoft.com/office/powerpoint/2010/main" val="3455588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IN" dirty="0"/>
              <a:t>View</a:t>
            </a:r>
            <a:endParaRPr lang="en-IN" dirty="0"/>
          </a:p>
        </p:txBody>
      </p:sp>
      <p:sp>
        <p:nvSpPr>
          <p:cNvPr id="3" name="Content Placeholder 2"/>
          <p:cNvSpPr>
            <a:spLocks noGrp="1"/>
          </p:cNvSpPr>
          <p:nvPr>
            <p:ph idx="1"/>
          </p:nvPr>
        </p:nvSpPr>
        <p:spPr>
          <a:xfrm>
            <a:off x="421943" y="1417638"/>
            <a:ext cx="8229600" cy="4525963"/>
          </a:xfrm>
        </p:spPr>
        <p:txBody>
          <a:bodyPr>
            <a:normAutofit/>
          </a:bodyPr>
          <a:lstStyle/>
          <a:p>
            <a:pPr marL="0" indent="0">
              <a:buNone/>
            </a:pPr>
            <a:r>
              <a:rPr lang="en-IN" i="1" dirty="0"/>
              <a:t>View</a:t>
            </a:r>
          </a:p>
          <a:p>
            <a:r>
              <a:rPr lang="en-IN" sz="2400" i="1" dirty="0"/>
              <a:t>Dynamic result of one or more </a:t>
            </a:r>
            <a:r>
              <a:rPr lang="en-IN" sz="2400" i="1" dirty="0" smtClean="0"/>
              <a:t>relational operations </a:t>
            </a:r>
            <a:r>
              <a:rPr lang="en-IN" sz="2400" i="1" dirty="0"/>
              <a:t>operating on base relations </a:t>
            </a:r>
            <a:r>
              <a:rPr lang="en-IN" sz="2400" i="1" dirty="0" smtClean="0"/>
              <a:t>to produce </a:t>
            </a:r>
            <a:r>
              <a:rPr lang="en-IN" sz="2400" i="1" dirty="0"/>
              <a:t>another </a:t>
            </a:r>
            <a:r>
              <a:rPr lang="en-IN" sz="2400" i="1" dirty="0" smtClean="0"/>
              <a:t>relation.</a:t>
            </a:r>
          </a:p>
          <a:p>
            <a:r>
              <a:rPr lang="en-IN" sz="2400" i="1" dirty="0" smtClean="0"/>
              <a:t>Virtual </a:t>
            </a:r>
            <a:r>
              <a:rPr lang="en-IN" sz="2400" i="1" dirty="0"/>
              <a:t>relation that does </a:t>
            </a:r>
            <a:r>
              <a:rPr lang="en-IN" sz="2400" i="1" dirty="0" smtClean="0"/>
              <a:t>not necessarily </a:t>
            </a:r>
            <a:r>
              <a:rPr lang="en-IN" sz="2400" i="1" dirty="0"/>
              <a:t>actually exist in the</a:t>
            </a:r>
          </a:p>
          <a:p>
            <a:pPr marL="0" indent="0">
              <a:buNone/>
            </a:pPr>
            <a:r>
              <a:rPr lang="en-IN" sz="2400" i="1" dirty="0" smtClean="0"/>
              <a:t>     database </a:t>
            </a:r>
            <a:r>
              <a:rPr lang="en-IN" sz="2400" i="1" dirty="0"/>
              <a:t>but is produced </a:t>
            </a:r>
            <a:r>
              <a:rPr lang="en-IN" sz="2400" i="1" dirty="0" smtClean="0"/>
              <a:t>upon request</a:t>
            </a:r>
            <a:r>
              <a:rPr lang="en-IN" sz="2400" i="1" dirty="0"/>
              <a:t>, at time of request.</a:t>
            </a:r>
            <a:endParaRPr lang="en-IN" sz="2400" i="1" dirty="0"/>
          </a:p>
        </p:txBody>
      </p:sp>
      <p:pic>
        <p:nvPicPr>
          <p:cNvPr id="2058" name="Picture 10" descr="http://www.codeproject.com/KB/database/View/View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038600"/>
            <a:ext cx="395922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help.sap.com/static/saphelp_46c/en/36/74c0358373003ee10000009b38f839/Image20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279" y="152400"/>
            <a:ext cx="2466975" cy="189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515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SQL - CREATE VIEW</a:t>
            </a:r>
          </a:p>
          <a:p>
            <a:pPr marL="0" indent="0">
              <a:buNone/>
            </a:pPr>
            <a:r>
              <a:rPr lang="en-IN" dirty="0"/>
              <a:t>CREATE VIEW </a:t>
            </a:r>
            <a:r>
              <a:rPr lang="en-IN" dirty="0" err="1"/>
              <a:t>ViewName</a:t>
            </a:r>
            <a:r>
              <a:rPr lang="en-IN" dirty="0"/>
              <a:t> [ (</a:t>
            </a:r>
            <a:r>
              <a:rPr lang="en-IN" dirty="0" err="1"/>
              <a:t>newColumnName</a:t>
            </a:r>
            <a:endParaRPr lang="en-IN" dirty="0"/>
          </a:p>
          <a:p>
            <a:pPr marL="0" indent="0">
              <a:buNone/>
            </a:pPr>
            <a:r>
              <a:rPr lang="en-IN" dirty="0"/>
              <a:t>[,...]) ]</a:t>
            </a:r>
          </a:p>
          <a:p>
            <a:pPr marL="0" indent="0">
              <a:buNone/>
            </a:pPr>
            <a:r>
              <a:rPr lang="en-IN" dirty="0"/>
              <a:t>AS </a:t>
            </a:r>
            <a:r>
              <a:rPr lang="en-IN" dirty="0" err="1"/>
              <a:t>subselect</a:t>
            </a:r>
            <a:endParaRPr lang="en-IN" dirty="0"/>
          </a:p>
          <a:p>
            <a:pPr marL="0" indent="0">
              <a:buNone/>
            </a:pPr>
            <a:r>
              <a:rPr lang="en-IN" dirty="0"/>
              <a:t>[WITH [CASCADED | LOCAL] CHECK</a:t>
            </a:r>
          </a:p>
          <a:p>
            <a:pPr marL="0" indent="0">
              <a:buNone/>
            </a:pPr>
            <a:r>
              <a:rPr lang="en-IN" dirty="0"/>
              <a:t>OPTION]</a:t>
            </a:r>
          </a:p>
          <a:p>
            <a:pPr marL="0" indent="0">
              <a:buNone/>
            </a:pPr>
            <a:r>
              <a:rPr lang="en-IN" dirty="0"/>
              <a:t>• Can assign a name to each column in view.</a:t>
            </a:r>
          </a:p>
          <a:p>
            <a:pPr marL="0" indent="0">
              <a:buNone/>
            </a:pPr>
            <a:r>
              <a:rPr lang="en-IN" dirty="0"/>
              <a:t>• If list of column names is specified, it must</a:t>
            </a:r>
          </a:p>
          <a:p>
            <a:pPr marL="0" indent="0">
              <a:buNone/>
            </a:pPr>
            <a:r>
              <a:rPr lang="en-IN" dirty="0"/>
              <a:t>have same number of items as number of</a:t>
            </a:r>
          </a:p>
          <a:p>
            <a:pPr marL="0" indent="0">
              <a:buNone/>
            </a:pPr>
            <a:r>
              <a:rPr lang="en-IN" dirty="0"/>
              <a:t>columns produced by </a:t>
            </a:r>
            <a:r>
              <a:rPr lang="en-IN" i="1" dirty="0" err="1"/>
              <a:t>subselect</a:t>
            </a:r>
            <a:r>
              <a:rPr lang="en-IN" dirty="0"/>
              <a:t>.</a:t>
            </a:r>
          </a:p>
          <a:p>
            <a:pPr marL="0" indent="0">
              <a:buNone/>
            </a:pPr>
            <a:r>
              <a:rPr lang="en-IN" dirty="0"/>
              <a:t>• If omitted, each column takes name of</a:t>
            </a:r>
          </a:p>
          <a:p>
            <a:pPr marL="0" indent="0">
              <a:buNone/>
            </a:pPr>
            <a:r>
              <a:rPr lang="en-IN" dirty="0"/>
              <a:t>corresponding column in </a:t>
            </a:r>
            <a:r>
              <a:rPr lang="en-IN" i="1" dirty="0" err="1"/>
              <a:t>subselect</a:t>
            </a:r>
            <a:r>
              <a:rPr lang="en-IN" dirty="0"/>
              <a:t>.</a:t>
            </a:r>
          </a:p>
          <a:p>
            <a:endParaRPr lang="en-IN" dirty="0"/>
          </a:p>
        </p:txBody>
      </p:sp>
    </p:spTree>
    <p:extLst>
      <p:ext uri="{BB962C8B-B14F-4D97-AF65-F5344CB8AC3E}">
        <p14:creationId xmlns:p14="http://schemas.microsoft.com/office/powerpoint/2010/main" val="38147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1"/>
            <a:ext cx="8229600" cy="3352800"/>
          </a:xfrm>
        </p:spPr>
        <p:txBody>
          <a:bodyPr>
            <a:normAutofit/>
          </a:bodyPr>
          <a:lstStyle/>
          <a:p>
            <a:pPr marL="0" indent="0">
              <a:buNone/>
            </a:pPr>
            <a:r>
              <a:rPr lang="en-IN" sz="2400" dirty="0"/>
              <a:t>Create view so that manager at branch</a:t>
            </a:r>
          </a:p>
          <a:p>
            <a:pPr marL="0" indent="0">
              <a:buNone/>
            </a:pPr>
            <a:r>
              <a:rPr lang="en-IN" sz="2400" dirty="0"/>
              <a:t>B003 can only see details for staff who</a:t>
            </a:r>
          </a:p>
          <a:p>
            <a:pPr marL="0" indent="0">
              <a:buNone/>
            </a:pPr>
            <a:r>
              <a:rPr lang="en-IN" sz="2400" dirty="0"/>
              <a:t>work in his or her office.</a:t>
            </a:r>
          </a:p>
          <a:p>
            <a:pPr marL="0" indent="0">
              <a:buNone/>
            </a:pPr>
            <a:r>
              <a:rPr lang="en-IN" sz="2400" dirty="0"/>
              <a:t>CREATE VIEWManager3Staff</a:t>
            </a:r>
          </a:p>
          <a:p>
            <a:pPr marL="0" indent="0">
              <a:buNone/>
            </a:pPr>
            <a:r>
              <a:rPr lang="en-IN" sz="2400" dirty="0"/>
              <a:t>AS SELECT *</a:t>
            </a:r>
          </a:p>
          <a:p>
            <a:pPr marL="0" indent="0">
              <a:buNone/>
            </a:pPr>
            <a:r>
              <a:rPr lang="en-IN" sz="2400" dirty="0" err="1"/>
              <a:t>FROMStaff</a:t>
            </a:r>
            <a:endParaRPr lang="en-IN" sz="2400" dirty="0"/>
          </a:p>
          <a:p>
            <a:pPr marL="0" indent="0">
              <a:buNone/>
            </a:pPr>
            <a:r>
              <a:rPr lang="en-IN" sz="2400" dirty="0"/>
              <a:t>WHERE </a:t>
            </a:r>
            <a:r>
              <a:rPr lang="en-IN" sz="2400" dirty="0" err="1"/>
              <a:t>branchNo</a:t>
            </a:r>
            <a:r>
              <a:rPr lang="en-IN" sz="2400" dirty="0"/>
              <a:t> = ‘B003’;</a:t>
            </a:r>
            <a:endParaRPr lang="en-IN" sz="2400" dirty="0"/>
          </a:p>
        </p:txBody>
      </p:sp>
      <p:pic>
        <p:nvPicPr>
          <p:cNvPr id="8" name="Picture 7"/>
          <p:cNvPicPr>
            <a:picLocks noChangeAspect="1"/>
          </p:cNvPicPr>
          <p:nvPr/>
        </p:nvPicPr>
        <p:blipFill>
          <a:blip r:embed="rId2"/>
          <a:stretch>
            <a:fillRect/>
          </a:stretch>
        </p:blipFill>
        <p:spPr>
          <a:xfrm>
            <a:off x="533400" y="3557517"/>
            <a:ext cx="6757881" cy="1956282"/>
          </a:xfrm>
          <a:prstGeom prst="rect">
            <a:avLst/>
          </a:prstGeom>
        </p:spPr>
      </p:pic>
    </p:spTree>
    <p:extLst>
      <p:ext uri="{BB962C8B-B14F-4D97-AF65-F5344CB8AC3E}">
        <p14:creationId xmlns:p14="http://schemas.microsoft.com/office/powerpoint/2010/main" val="710633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2286000"/>
          </a:xfrm>
        </p:spPr>
        <p:txBody>
          <a:bodyPr>
            <a:normAutofit/>
          </a:bodyPr>
          <a:lstStyle/>
          <a:p>
            <a:pPr marL="0" indent="0">
              <a:buNone/>
            </a:pPr>
            <a:r>
              <a:rPr lang="en-IN" sz="2000" dirty="0"/>
              <a:t>Create view of staff details at </a:t>
            </a:r>
            <a:r>
              <a:rPr lang="en-IN" sz="2000" dirty="0" smtClean="0"/>
              <a:t>branch B003 </a:t>
            </a:r>
            <a:r>
              <a:rPr lang="en-IN" sz="2000" dirty="0"/>
              <a:t>excluding salaries.</a:t>
            </a:r>
          </a:p>
          <a:p>
            <a:pPr marL="0" indent="0">
              <a:buNone/>
            </a:pPr>
            <a:r>
              <a:rPr lang="en-IN" sz="2000" dirty="0"/>
              <a:t>CREATE VIEWStaff3</a:t>
            </a:r>
          </a:p>
          <a:p>
            <a:pPr marL="0" indent="0">
              <a:buNone/>
            </a:pPr>
            <a:r>
              <a:rPr lang="en-IN" sz="2000" dirty="0" smtClean="0"/>
              <a:t>AS SELECT </a:t>
            </a:r>
            <a:r>
              <a:rPr lang="en-IN" sz="2000" dirty="0" err="1"/>
              <a:t>staffNo</a:t>
            </a:r>
            <a:r>
              <a:rPr lang="en-IN" sz="2000" dirty="0"/>
              <a:t>, </a:t>
            </a:r>
            <a:r>
              <a:rPr lang="en-IN" sz="2000" dirty="0" err="1"/>
              <a:t>fName</a:t>
            </a:r>
            <a:r>
              <a:rPr lang="en-IN" sz="2000" dirty="0"/>
              <a:t>, </a:t>
            </a:r>
            <a:r>
              <a:rPr lang="en-IN" sz="2000" dirty="0" err="1"/>
              <a:t>lName</a:t>
            </a:r>
            <a:r>
              <a:rPr lang="en-IN" sz="2000" dirty="0"/>
              <a:t>, position, sex</a:t>
            </a:r>
          </a:p>
          <a:p>
            <a:pPr marL="0" indent="0">
              <a:buNone/>
            </a:pPr>
            <a:r>
              <a:rPr lang="en-IN" sz="2000" dirty="0"/>
              <a:t>FROM Staff</a:t>
            </a:r>
          </a:p>
          <a:p>
            <a:pPr marL="0" indent="0">
              <a:buNone/>
            </a:pPr>
            <a:r>
              <a:rPr lang="en-IN" sz="2000" dirty="0"/>
              <a:t>WHERE </a:t>
            </a:r>
            <a:r>
              <a:rPr lang="en-IN" sz="2000" dirty="0" err="1"/>
              <a:t>branchNo</a:t>
            </a:r>
            <a:r>
              <a:rPr lang="en-IN" sz="2000" dirty="0"/>
              <a:t> = ‘B003’;</a:t>
            </a:r>
            <a:endParaRPr lang="en-IN" sz="2000" dirty="0"/>
          </a:p>
        </p:txBody>
      </p:sp>
      <p:pic>
        <p:nvPicPr>
          <p:cNvPr id="4" name="Picture 3"/>
          <p:cNvPicPr>
            <a:picLocks noChangeAspect="1"/>
          </p:cNvPicPr>
          <p:nvPr/>
        </p:nvPicPr>
        <p:blipFill>
          <a:blip r:embed="rId2"/>
          <a:stretch>
            <a:fillRect/>
          </a:stretch>
        </p:blipFill>
        <p:spPr>
          <a:xfrm>
            <a:off x="1600200" y="2895600"/>
            <a:ext cx="4623813" cy="1968985"/>
          </a:xfrm>
          <a:prstGeom prst="rect">
            <a:avLst/>
          </a:prstGeom>
        </p:spPr>
      </p:pic>
    </p:spTree>
    <p:extLst>
      <p:ext uri="{BB962C8B-B14F-4D97-AF65-F5344CB8AC3E}">
        <p14:creationId xmlns:p14="http://schemas.microsoft.com/office/powerpoint/2010/main" val="1391415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1"/>
            <a:ext cx="8229600" cy="3581400"/>
          </a:xfrm>
        </p:spPr>
        <p:txBody>
          <a:bodyPr>
            <a:normAutofit/>
          </a:bodyPr>
          <a:lstStyle/>
          <a:p>
            <a:pPr marL="0" indent="0">
              <a:buNone/>
            </a:pPr>
            <a:r>
              <a:rPr lang="en-IN" sz="2000" b="1" dirty="0"/>
              <a:t>Grouped </a:t>
            </a:r>
            <a:r>
              <a:rPr lang="en-IN" sz="2000" b="1" dirty="0" smtClean="0"/>
              <a:t>and Joined </a:t>
            </a:r>
            <a:r>
              <a:rPr lang="en-IN" sz="2000" b="1" dirty="0"/>
              <a:t>Views</a:t>
            </a:r>
          </a:p>
          <a:p>
            <a:pPr marL="0" indent="0" algn="just">
              <a:buNone/>
            </a:pPr>
            <a:r>
              <a:rPr lang="en-IN" sz="2000" dirty="0"/>
              <a:t>Create view of staff who </a:t>
            </a:r>
            <a:r>
              <a:rPr lang="en-IN" sz="2000" dirty="0" smtClean="0"/>
              <a:t>manage properties </a:t>
            </a:r>
            <a:r>
              <a:rPr lang="en-IN" sz="2000" dirty="0"/>
              <a:t>for rent, including branch</a:t>
            </a:r>
          </a:p>
          <a:p>
            <a:pPr marL="0" indent="0" algn="just">
              <a:buNone/>
            </a:pPr>
            <a:r>
              <a:rPr lang="en-IN" sz="2000" dirty="0"/>
              <a:t>number they work at, staff number, </a:t>
            </a:r>
            <a:r>
              <a:rPr lang="en-IN" sz="2000" dirty="0" smtClean="0"/>
              <a:t>and number </a:t>
            </a:r>
            <a:r>
              <a:rPr lang="en-IN" sz="2000" dirty="0"/>
              <a:t>of properties they manage.</a:t>
            </a:r>
          </a:p>
          <a:p>
            <a:pPr marL="0" indent="0">
              <a:buNone/>
            </a:pPr>
            <a:endParaRPr lang="en-IN" sz="2000" dirty="0" smtClean="0"/>
          </a:p>
          <a:p>
            <a:pPr marL="0" indent="0">
              <a:buNone/>
            </a:pPr>
            <a:r>
              <a:rPr lang="en-IN" sz="2000" dirty="0" smtClean="0"/>
              <a:t>CREATE </a:t>
            </a:r>
            <a:r>
              <a:rPr lang="en-IN" sz="2000" dirty="0"/>
              <a:t>VIEW </a:t>
            </a:r>
            <a:r>
              <a:rPr lang="en-IN" sz="2000" dirty="0" err="1"/>
              <a:t>StaffPropCnt</a:t>
            </a:r>
            <a:r>
              <a:rPr lang="en-IN" sz="2000" dirty="0"/>
              <a:t> (</a:t>
            </a:r>
            <a:r>
              <a:rPr lang="en-IN" sz="2000" dirty="0" err="1" smtClean="0"/>
              <a:t>branchNo</a:t>
            </a:r>
            <a:r>
              <a:rPr lang="en-IN" sz="2000" dirty="0" smtClean="0"/>
              <a:t>, </a:t>
            </a:r>
            <a:r>
              <a:rPr lang="en-IN" sz="2000" dirty="0" err="1" smtClean="0"/>
              <a:t>staffNo</a:t>
            </a:r>
            <a:r>
              <a:rPr lang="en-IN" sz="2000" dirty="0"/>
              <a:t>, </a:t>
            </a:r>
            <a:r>
              <a:rPr lang="en-IN" sz="2000" dirty="0" err="1"/>
              <a:t>cnt</a:t>
            </a:r>
            <a:r>
              <a:rPr lang="en-IN" sz="2000" dirty="0"/>
              <a:t>)</a:t>
            </a:r>
          </a:p>
          <a:p>
            <a:pPr marL="0" indent="0">
              <a:buNone/>
            </a:pPr>
            <a:r>
              <a:rPr lang="en-IN" sz="2000" dirty="0"/>
              <a:t>AS SELECT </a:t>
            </a:r>
            <a:r>
              <a:rPr lang="en-IN" sz="2000" dirty="0" err="1"/>
              <a:t>s.branchNo</a:t>
            </a:r>
            <a:r>
              <a:rPr lang="en-IN" sz="2000" dirty="0"/>
              <a:t>, </a:t>
            </a:r>
            <a:r>
              <a:rPr lang="en-IN" sz="2000" dirty="0" err="1"/>
              <a:t>s.staffNo</a:t>
            </a:r>
            <a:r>
              <a:rPr lang="en-IN" sz="2000" dirty="0"/>
              <a:t>, COUNT(*)</a:t>
            </a:r>
          </a:p>
          <a:p>
            <a:pPr marL="0" indent="0">
              <a:buNone/>
            </a:pPr>
            <a:r>
              <a:rPr lang="en-IN" sz="2000" dirty="0" smtClean="0"/>
              <a:t>FROM Staff </a:t>
            </a:r>
            <a:r>
              <a:rPr lang="en-IN" sz="2000" dirty="0"/>
              <a:t>s, </a:t>
            </a:r>
            <a:r>
              <a:rPr lang="en-IN" sz="2000" dirty="0" err="1"/>
              <a:t>PropertyForRent</a:t>
            </a:r>
            <a:r>
              <a:rPr lang="en-IN" sz="2000" dirty="0"/>
              <a:t> p</a:t>
            </a:r>
          </a:p>
          <a:p>
            <a:pPr marL="0" indent="0">
              <a:buNone/>
            </a:pPr>
            <a:r>
              <a:rPr lang="en-IN" sz="2000" dirty="0"/>
              <a:t>WHERE </a:t>
            </a:r>
            <a:r>
              <a:rPr lang="en-IN" sz="2000" dirty="0" err="1"/>
              <a:t>s.staffNo</a:t>
            </a:r>
            <a:r>
              <a:rPr lang="en-IN" sz="2000" dirty="0"/>
              <a:t> = </a:t>
            </a:r>
            <a:r>
              <a:rPr lang="en-IN" sz="2000" dirty="0" err="1"/>
              <a:t>p.staffNo</a:t>
            </a:r>
            <a:endParaRPr lang="en-IN" sz="2000" dirty="0"/>
          </a:p>
          <a:p>
            <a:pPr marL="0" indent="0">
              <a:buNone/>
            </a:pPr>
            <a:r>
              <a:rPr lang="en-IN" sz="2000" dirty="0"/>
              <a:t>GROUP BY </a:t>
            </a:r>
            <a:r>
              <a:rPr lang="en-IN" sz="2000" dirty="0" err="1"/>
              <a:t>s.branchNo</a:t>
            </a:r>
            <a:r>
              <a:rPr lang="en-IN" sz="2000" dirty="0"/>
              <a:t>, </a:t>
            </a:r>
            <a:r>
              <a:rPr lang="en-IN" sz="2000" dirty="0" err="1"/>
              <a:t>s.staffNo</a:t>
            </a:r>
            <a:r>
              <a:rPr lang="en-IN" sz="2000" b="1" dirty="0"/>
              <a:t>;</a:t>
            </a:r>
            <a:endParaRPr lang="en-IN" sz="2000" dirty="0"/>
          </a:p>
        </p:txBody>
      </p:sp>
      <p:pic>
        <p:nvPicPr>
          <p:cNvPr id="4" name="Picture 3"/>
          <p:cNvPicPr>
            <a:picLocks noChangeAspect="1"/>
          </p:cNvPicPr>
          <p:nvPr/>
        </p:nvPicPr>
        <p:blipFill>
          <a:blip r:embed="rId2"/>
          <a:stretch>
            <a:fillRect/>
          </a:stretch>
        </p:blipFill>
        <p:spPr>
          <a:xfrm>
            <a:off x="2133600" y="3657600"/>
            <a:ext cx="3810835" cy="2807391"/>
          </a:xfrm>
          <a:prstGeom prst="rect">
            <a:avLst/>
          </a:prstGeom>
        </p:spPr>
      </p:pic>
    </p:spTree>
    <p:extLst>
      <p:ext uri="{BB962C8B-B14F-4D97-AF65-F5344CB8AC3E}">
        <p14:creationId xmlns:p14="http://schemas.microsoft.com/office/powerpoint/2010/main" val="1415135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431</Words>
  <Application>Microsoft Office PowerPoint</Application>
  <PresentationFormat>On-screen Show (4:3)</PresentationFormat>
  <Paragraphs>65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JOINS</vt:lpstr>
      <vt:lpstr>PowerPoint Presentation</vt:lpstr>
      <vt:lpstr>PowerPoint Presentation</vt:lpstr>
      <vt:lpstr>View</vt:lpstr>
      <vt:lpstr>Syntax</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BARJINDER</dc:creator>
  <cp:lastModifiedBy>Barjinder Singh</cp:lastModifiedBy>
  <cp:revision>9</cp:revision>
  <dcterms:created xsi:type="dcterms:W3CDTF">2006-08-16T00:00:00Z</dcterms:created>
  <dcterms:modified xsi:type="dcterms:W3CDTF">2015-09-11T08:27:36Z</dcterms:modified>
</cp:coreProperties>
</file>