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70" r:id="rId14"/>
    <p:sldId id="279" r:id="rId15"/>
    <p:sldId id="269" r:id="rId16"/>
    <p:sldId id="271" r:id="rId17"/>
    <p:sldId id="273" r:id="rId18"/>
    <p:sldId id="274" r:id="rId19"/>
    <p:sldId id="275" r:id="rId20"/>
    <p:sldId id="276" r:id="rId21"/>
    <p:sldId id="280" r:id="rId22"/>
    <p:sldId id="266" r:id="rId23"/>
    <p:sldId id="284" r:id="rId24"/>
    <p:sldId id="278" r:id="rId25"/>
    <p:sldId id="281" r:id="rId26"/>
    <p:sldId id="282" r:id="rId27"/>
    <p:sldId id="283" r:id="rId28"/>
    <p:sldId id="287" r:id="rId29"/>
    <p:sldId id="285" r:id="rId30"/>
    <p:sldId id="286" r:id="rId31"/>
    <p:sldId id="288" r:id="rId32"/>
    <p:sldId id="289" r:id="rId33"/>
    <p:sldId id="293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5" r:id="rId53"/>
    <p:sldId id="311" r:id="rId54"/>
    <p:sldId id="314" r:id="rId55"/>
    <p:sldId id="312" r:id="rId56"/>
    <p:sldId id="316" r:id="rId57"/>
    <p:sldId id="313" r:id="rId58"/>
    <p:sldId id="351" r:id="rId59"/>
    <p:sldId id="352" r:id="rId60"/>
    <p:sldId id="317" r:id="rId61"/>
    <p:sldId id="318" r:id="rId62"/>
    <p:sldId id="319" r:id="rId63"/>
    <p:sldId id="320" r:id="rId64"/>
    <p:sldId id="321" r:id="rId65"/>
    <p:sldId id="322" r:id="rId66"/>
    <p:sldId id="353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3" r:id="rId77"/>
    <p:sldId id="332" r:id="rId78"/>
    <p:sldId id="346" r:id="rId79"/>
    <p:sldId id="347" r:id="rId80"/>
    <p:sldId id="348" r:id="rId81"/>
    <p:sldId id="335" r:id="rId82"/>
    <p:sldId id="334" r:id="rId83"/>
    <p:sldId id="336" r:id="rId84"/>
    <p:sldId id="337" r:id="rId85"/>
    <p:sldId id="338" r:id="rId86"/>
    <p:sldId id="340" r:id="rId87"/>
    <p:sldId id="341" r:id="rId88"/>
    <p:sldId id="342" r:id="rId89"/>
    <p:sldId id="343" r:id="rId90"/>
    <p:sldId id="344" r:id="rId91"/>
    <p:sldId id="345" r:id="rId92"/>
    <p:sldId id="349" r:id="rId93"/>
    <p:sldId id="350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B2608-44F2-4984-895F-060A3D75F532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49917-13DC-46CF-A0DB-CC1AC2522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49917-13DC-46CF-A0DB-CC1AC2522DB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3E9E-A024-4118-9717-015148960C0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 Introduction  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6019800" y="3657600"/>
            <a:ext cx="2514600" cy="2057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DECLARE (optional)</a:t>
            </a:r>
          </a:p>
          <a:p>
            <a:pPr>
              <a:buNone/>
            </a:pPr>
            <a:r>
              <a:rPr lang="en-US" dirty="0" smtClean="0"/>
              <a:t>	- variable declarations</a:t>
            </a:r>
          </a:p>
          <a:p>
            <a:pPr>
              <a:buNone/>
            </a:pPr>
            <a:r>
              <a:rPr lang="en-US" dirty="0" smtClean="0"/>
              <a:t>BEGIN (required)</a:t>
            </a:r>
          </a:p>
          <a:p>
            <a:pPr>
              <a:buNone/>
            </a:pPr>
            <a:r>
              <a:rPr lang="en-US" dirty="0" smtClean="0"/>
              <a:t>	- SQL statements</a:t>
            </a:r>
          </a:p>
          <a:p>
            <a:pPr>
              <a:buNone/>
            </a:pPr>
            <a:r>
              <a:rPr lang="en-US" dirty="0" smtClean="0"/>
              <a:t>   - PL/SQL statements or sub-blocks</a:t>
            </a:r>
          </a:p>
          <a:p>
            <a:pPr>
              <a:buNone/>
            </a:pPr>
            <a:r>
              <a:rPr lang="en-US" dirty="0" smtClean="0"/>
              <a:t>EXCEPTION (optional)</a:t>
            </a:r>
          </a:p>
          <a:p>
            <a:pPr>
              <a:buNone/>
            </a:pPr>
            <a:r>
              <a:rPr lang="en-US" dirty="0" smtClean="0"/>
              <a:t>	- actions to perform when errors occur</a:t>
            </a:r>
          </a:p>
          <a:p>
            <a:pPr>
              <a:buNone/>
            </a:pPr>
            <a:r>
              <a:rPr lang="en-US" dirty="0" smtClean="0"/>
              <a:t>END;  (required)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Types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81200"/>
            <a:ext cx="2362200" cy="41148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Anonymous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-statements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1981200"/>
            <a:ext cx="2743200" cy="411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en-US">
                <a:solidFill>
                  <a:schemeClr val="accent2"/>
                </a:solidFill>
              </a:rPr>
              <a:t>Procedure</a:t>
            </a:r>
          </a:p>
          <a:p>
            <a:pPr marL="342900" indent="-342900"/>
            <a:endParaRPr lang="en-US">
              <a:solidFill>
                <a:schemeClr val="accent2"/>
              </a:solidFill>
            </a:endParaRPr>
          </a:p>
          <a:p>
            <a:pPr marL="342900" indent="-342900"/>
            <a:r>
              <a:rPr lang="en-US" sz="1800"/>
              <a:t>PROCEDURE &lt;name&gt;</a:t>
            </a:r>
          </a:p>
          <a:p>
            <a:pPr marL="342900" indent="-342900"/>
            <a:r>
              <a:rPr lang="en-US" sz="1800"/>
              <a:t>IS</a:t>
            </a:r>
          </a:p>
          <a:p>
            <a:pPr marL="342900" indent="-342900"/>
            <a:r>
              <a:rPr lang="en-US" sz="1800"/>
              <a:t>BEGIN</a:t>
            </a:r>
          </a:p>
          <a:p>
            <a:pPr marL="342900" indent="-342900"/>
            <a:r>
              <a:rPr lang="en-US" sz="1800"/>
              <a:t>	-statements</a:t>
            </a:r>
          </a:p>
          <a:p>
            <a:pPr marL="342900" indent="-342900"/>
            <a:r>
              <a:rPr lang="en-US" sz="1800"/>
              <a:t>EXCEPTION</a:t>
            </a:r>
          </a:p>
          <a:p>
            <a:pPr marL="342900" indent="-342900"/>
            <a:r>
              <a:rPr lang="en-US" sz="1800"/>
              <a:t>END;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24600" y="1981200"/>
            <a:ext cx="2362200" cy="411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en-US">
                <a:solidFill>
                  <a:schemeClr val="accent2"/>
                </a:solidFill>
              </a:rPr>
              <a:t>Function</a:t>
            </a:r>
          </a:p>
          <a:p>
            <a:pPr marL="342900" indent="-342900"/>
            <a:endParaRPr lang="en-US">
              <a:solidFill>
                <a:schemeClr val="accent2"/>
              </a:solidFill>
            </a:endParaRPr>
          </a:p>
          <a:p>
            <a:pPr marL="342900" indent="-342900"/>
            <a:r>
              <a:rPr lang="en-US" sz="1800"/>
              <a:t>FUNCTION &lt;name&gt;</a:t>
            </a:r>
          </a:p>
          <a:p>
            <a:pPr marL="342900" indent="-342900"/>
            <a:r>
              <a:rPr lang="en-US" sz="1800"/>
              <a:t>RETURN &lt;datatype&gt;</a:t>
            </a:r>
          </a:p>
          <a:p>
            <a:pPr marL="342900" indent="-342900"/>
            <a:r>
              <a:rPr lang="en-US" sz="1800"/>
              <a:t>IS</a:t>
            </a:r>
          </a:p>
          <a:p>
            <a:pPr marL="342900" indent="-342900"/>
            <a:r>
              <a:rPr lang="en-US" sz="1800"/>
              <a:t>BEGIN</a:t>
            </a:r>
          </a:p>
          <a:p>
            <a:pPr marL="342900" indent="-342900"/>
            <a:r>
              <a:rPr lang="en-US" sz="1800"/>
              <a:t>	-statements</a:t>
            </a:r>
          </a:p>
          <a:p>
            <a:pPr marL="342900" indent="-342900"/>
            <a:r>
              <a:rPr lang="en-US" sz="1800"/>
              <a:t>EXCEPTION</a:t>
            </a:r>
          </a:p>
          <a:p>
            <a:pPr marL="342900" indent="-342900"/>
            <a:r>
              <a:rPr lang="en-US" sz="180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Variable-name datatype(size);</a:t>
            </a:r>
          </a:p>
          <a:p>
            <a:endParaRPr lang="sv-SE" dirty="0" smtClean="0"/>
          </a:p>
          <a:p>
            <a:pPr>
              <a:buNone/>
            </a:pPr>
            <a:r>
              <a:rPr lang="sv-SE" dirty="0" smtClean="0"/>
              <a:t>DECLARE</a:t>
            </a:r>
          </a:p>
          <a:p>
            <a:pPr>
              <a:buNone/>
            </a:pPr>
            <a:r>
              <a:rPr lang="sv-SE" dirty="0" smtClean="0"/>
              <a:t>   a number := 10;</a:t>
            </a:r>
          </a:p>
          <a:p>
            <a:pPr>
              <a:buNone/>
            </a:pPr>
            <a:r>
              <a:rPr lang="sv-SE" dirty="0" smtClean="0"/>
              <a:t>   b number := 20;</a:t>
            </a:r>
          </a:p>
          <a:p>
            <a:pPr>
              <a:buNone/>
            </a:pPr>
            <a:r>
              <a:rPr lang="sv-SE" dirty="0" smtClean="0"/>
              <a:t>   c number;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 Constant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PI CONSTANT NUMBER := 3.141592654;</a:t>
            </a:r>
          </a:p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   -- constant declaration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       :=   </a:t>
            </a:r>
          </a:p>
          <a:p>
            <a:pPr lvl="3"/>
            <a:r>
              <a:rPr lang="en-US" sz="2400" dirty="0" smtClean="0"/>
              <a:t>A:=10;</a:t>
            </a:r>
          </a:p>
          <a:p>
            <a:pPr lvl="3"/>
            <a:r>
              <a:rPr lang="en-US" sz="2400" dirty="0" smtClean="0"/>
              <a:t>Sum:=A+B+C;</a:t>
            </a:r>
          </a:p>
          <a:p>
            <a:pPr lvl="3">
              <a:buNone/>
            </a:pPr>
            <a:endParaRPr lang="en-US" sz="2400" dirty="0" smtClean="0"/>
          </a:p>
          <a:p>
            <a:pPr lvl="3">
              <a:buNone/>
            </a:pPr>
            <a:r>
              <a:rPr lang="en-US" sz="2400" dirty="0" smtClean="0"/>
              <a:t>2. Get value from data base object.</a:t>
            </a:r>
          </a:p>
          <a:p>
            <a:pPr lvl="3">
              <a:buNone/>
            </a:pPr>
            <a:r>
              <a:rPr lang="en-US" sz="2400" dirty="0" smtClean="0"/>
              <a:t>	SELECT INTO</a:t>
            </a:r>
          </a:p>
          <a:p>
            <a:pPr lvl="3">
              <a:buNone/>
            </a:pPr>
            <a:r>
              <a:rPr lang="en-US" sz="2400" dirty="0" smtClean="0"/>
              <a:t>Select salary into SAL from employee  where </a:t>
            </a:r>
            <a:r>
              <a:rPr lang="en-US" sz="2400" dirty="0" err="1" smtClean="0"/>
              <a:t>empid</a:t>
            </a:r>
            <a:r>
              <a:rPr lang="en-US" sz="2400" dirty="0" smtClean="0"/>
              <a:t>=12;</a:t>
            </a:r>
          </a:p>
          <a:p>
            <a:pPr lvl="3">
              <a:buNone/>
            </a:pPr>
            <a:endParaRPr lang="en-US" sz="2400" dirty="0" smtClean="0"/>
          </a:p>
          <a:p>
            <a:pPr lvl="3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is strongly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variables must be declared before their use.</a:t>
            </a:r>
          </a:p>
          <a:p>
            <a:r>
              <a:rPr lang="en-US" sz="2800" dirty="0" smtClean="0"/>
              <a:t>The assignment statement</a:t>
            </a:r>
          </a:p>
          <a:p>
            <a:pPr>
              <a:buNone/>
            </a:pPr>
            <a:r>
              <a:rPr lang="en-US" sz="2800" dirty="0" smtClean="0"/>
              <a:t>			: =</a:t>
            </a:r>
          </a:p>
          <a:p>
            <a:pPr>
              <a:buNone/>
            </a:pPr>
            <a:r>
              <a:rPr lang="en-US" sz="2800" dirty="0" smtClean="0"/>
              <a:t>    is not the same as the equality operator</a:t>
            </a:r>
          </a:p>
          <a:p>
            <a:pPr>
              <a:buNone/>
            </a:pPr>
            <a:r>
              <a:rPr lang="en-US" sz="2800" dirty="0" smtClean="0"/>
              <a:t>			  =</a:t>
            </a:r>
          </a:p>
          <a:p>
            <a:r>
              <a:rPr lang="en-US" sz="2800" dirty="0" smtClean="0"/>
              <a:t>All statements end with a 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PL/SQL Literals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382000" cy="4881254"/>
        </p:xfrm>
        <a:graphic>
          <a:graphicData uri="http://schemas.openxmlformats.org/drawingml/2006/table">
            <a:tbl>
              <a:tblPr/>
              <a:tblGrid>
                <a:gridCol w="1686214"/>
                <a:gridCol w="6695786"/>
              </a:tblGrid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Helvetica"/>
                          <a:ea typeface="Times New Roman"/>
                          <a:cs typeface="Times New Roman"/>
                        </a:rPr>
                        <a:t>Literal Type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Helvetica"/>
                          <a:ea typeface="Times New Roman"/>
                          <a:cs typeface="Times New Roman"/>
                        </a:rPr>
                        <a:t>Example: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2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Numeric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050 78 -14 0 +32767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6.6667 0.0 -12.0 3.14159 +7800.00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6E5 1.0E-8 3.14159e0 -1E38 -9.5e-3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Character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'A' '%' '9' ' ' 'z' '('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2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String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'Hello, world!'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'Tutorials Point'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'19-NOV-12'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BOOLEAN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TRUE, FALSE, and NULL.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141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Date and Time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DATE '1978-12-25';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TIMESTAMP '2012-10-29 12:01:01';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981199"/>
          <a:ext cx="7239000" cy="4076136"/>
        </p:xfrm>
        <a:graphic>
          <a:graphicData uri="http://schemas.openxmlformats.org/drawingml/2006/table">
            <a:tbl>
              <a:tblPr/>
              <a:tblGrid>
                <a:gridCol w="659266"/>
                <a:gridCol w="3839255"/>
                <a:gridCol w="2740479"/>
              </a:tblGrid>
              <a:tr h="870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+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Adds two operands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+ B will give 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-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Subtracts second operand from the first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- B will give 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*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Multiply both operands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* B will give 50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/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Divide numerator by de-numerator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/ B will give 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70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**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Exponentiation operator, raises one operand to the power of other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A ** B will give 100000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077200" cy="4914468"/>
        </p:xfrm>
        <a:graphic>
          <a:graphicData uri="http://schemas.openxmlformats.org/drawingml/2006/table">
            <a:tbl>
              <a:tblPr/>
              <a:tblGrid>
                <a:gridCol w="735602"/>
                <a:gridCol w="4283801"/>
                <a:gridCol w="3057797"/>
              </a:tblGrid>
              <a:tr h="50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=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two operands is equal or not,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=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!=</a:t>
                      </a:r>
                      <a:b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&lt;&gt;</a:t>
                      </a:r>
                      <a:b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~=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two operands is equal or not, if values are not equal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!= B) is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greater than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&gt;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less than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&lt; B) is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&gt;=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greater than or equal to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&gt;=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less than or equal to the value of right operand, if yes then condition becomes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(A &lt;= B) is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1" y="1752600"/>
          <a:ext cx="8382000" cy="4724399"/>
        </p:xfrm>
        <a:graphic>
          <a:graphicData uri="http://schemas.openxmlformats.org/drawingml/2006/table">
            <a:tbl>
              <a:tblPr/>
              <a:tblGrid>
                <a:gridCol w="951276"/>
                <a:gridCol w="4405040"/>
                <a:gridCol w="3025684"/>
              </a:tblGrid>
              <a:tr h="614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LIKE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LIKE operator compares a character, string, or CLOB value to a pattern and returns TRUE if the value matches the pattern and FALSE if it does not.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'Zara Ali' like 'Z% A_i' returns a Boolean true, whereas, 'Nuha Ali' like 'Z% A_i' returns a Boolean false.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BETWEEN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BETWEEN operator tests whether a value lies in a specified range. x BETWEEN a AND b means that x &gt;= a and x &lt;= b.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x = 10 then, x between 5 and 20 returns true, x between 5 and 10 returns true, but x between 11 and 20 returns false.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50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IN operator tests set membership. x IN (set) means that x is equal to any member of set.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x = 'm' then, x in ('a', 'b', 'c') returns boolean false but x in ('m', 'n', 'o') returns Boolean true.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IS NULL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IS NULL operator returns the BOOLEAN value TRUE if its operand is NULL or FALSE if it is not NULL. Comparisons involving NULL values always yield NULL.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If x = 'm', then 'x is null' returns Boolean false.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PL/SQL programming language was developed by Oracle Corporation in the late 1980s as procedural extension language for SQL and the Oracle relational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399" y="1600199"/>
          <a:ext cx="8458201" cy="5029200"/>
        </p:xfrm>
        <a:graphic>
          <a:graphicData uri="http://schemas.openxmlformats.org/drawingml/2006/table">
            <a:tbl>
              <a:tblPr/>
              <a:tblGrid>
                <a:gridCol w="770301"/>
                <a:gridCol w="4485867"/>
                <a:gridCol w="3202033"/>
              </a:tblGrid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and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AND operator. If both the operands are true then condition becomes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(A and B) is false.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or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OR Operator. If any of the two operands is true then condition becomes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(A or B) is true.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58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not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NOT Operator. Used to reverse the logical state of its operand. If a condition is true then Logical NOT operator will make it false.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not (A and B) is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</a:t>
            </a:r>
            <a:r>
              <a:rPr lang="en-US" dirty="0" err="1" smtClean="0"/>
              <a:t>SQl</a:t>
            </a:r>
            <a:r>
              <a:rPr lang="en-US" dirty="0" smtClean="0"/>
              <a:t> Comments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A:=5;  -- assign value 5 to variable A.</a:t>
            </a:r>
          </a:p>
          <a:p>
            <a:r>
              <a:rPr lang="en-US" dirty="0" smtClean="0"/>
              <a:t>A:=</a:t>
            </a:r>
            <a:r>
              <a:rPr lang="en-US" dirty="0" err="1" smtClean="0"/>
              <a:t>b+c</a:t>
            </a:r>
            <a:r>
              <a:rPr lang="en-US" dirty="0" smtClean="0"/>
              <a:t>;     /* the value of variable A and B are added and assign to variable A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PL/SQL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+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-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 arithmetic operators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;</a:t>
            </a:r>
            <a:r>
              <a:rPr lang="en-GB" dirty="0" smtClean="0"/>
              <a:t>          statement terminator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:=</a:t>
            </a:r>
            <a:r>
              <a:rPr lang="en-GB" dirty="0" smtClean="0"/>
              <a:t>   	assignment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=&gt;</a:t>
            </a:r>
            <a:r>
              <a:rPr lang="en-GB" dirty="0" smtClean="0"/>
              <a:t>  	association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||   </a:t>
            </a:r>
            <a:r>
              <a:rPr lang="en-GB" dirty="0" smtClean="0"/>
              <a:t> 	strings concatenation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.</a:t>
            </a:r>
            <a:r>
              <a:rPr lang="en-GB" dirty="0" smtClean="0"/>
              <a:t>     	component indicator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%</a:t>
            </a:r>
            <a:r>
              <a:rPr lang="en-GB" dirty="0" smtClean="0"/>
              <a:t>   	attribute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‘</a:t>
            </a:r>
            <a:r>
              <a:rPr lang="en-GB" dirty="0" smtClean="0"/>
              <a:t>     	character string delimiter 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--</a:t>
            </a:r>
            <a:r>
              <a:rPr lang="en-GB" dirty="0" smtClean="0"/>
              <a:t>    	single line comment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/*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*/</a:t>
            </a:r>
            <a:r>
              <a:rPr lang="en-GB" dirty="0" smtClean="0"/>
              <a:t> 	multi line comment delimiters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..</a:t>
            </a:r>
            <a:r>
              <a:rPr lang="en-GB" dirty="0" smtClean="0"/>
              <a:t>    	range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&gt;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&gt;=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rgbClr val="FF0000"/>
                </a:solidFill>
              </a:rPr>
              <a:t> &lt;=  </a:t>
            </a:r>
            <a:r>
              <a:rPr lang="en-GB" dirty="0" smtClean="0"/>
              <a:t>relational operators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!=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~=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^=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&lt;&gt;</a:t>
            </a:r>
            <a:r>
              <a:rPr lang="en-GB" dirty="0" smtClean="0"/>
              <a:t>    not equal relational operators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is null, like, between   </a:t>
            </a:r>
            <a:r>
              <a:rPr lang="en-GB" dirty="0" smtClean="0"/>
              <a:t>PL/SQL relational operators</a:t>
            </a:r>
            <a:endParaRPr lang="en-GB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message  varchar2(30):= '‘Hello World”;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dbms_output.put_line</a:t>
            </a:r>
            <a:r>
              <a:rPr lang="en-US" dirty="0" smtClean="0"/>
              <a:t>(message);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SQL&gt; Set </a:t>
            </a:r>
            <a:r>
              <a:rPr lang="en-US" dirty="0" err="1" smtClean="0"/>
              <a:t>Serveroutput</a:t>
            </a:r>
            <a:r>
              <a:rPr lang="en-US" dirty="0" smtClean="0"/>
              <a:t> ON;</a:t>
            </a:r>
          </a:p>
          <a:p>
            <a:endParaRPr lang="en-US" dirty="0" smtClean="0"/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dbms_output.put_line(‘Value of A is:’ || A);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value during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Num:= &amp;num;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will produce a message on screen</a:t>
            </a:r>
          </a:p>
          <a:p>
            <a:pPr lvl="2"/>
            <a:r>
              <a:rPr lang="en-US" dirty="0" smtClean="0"/>
              <a:t>Enter the value of NUM:</a:t>
            </a:r>
          </a:p>
          <a:p>
            <a:pPr lvl="4">
              <a:buNone/>
            </a:pPr>
            <a:r>
              <a:rPr lang="en-US" dirty="0" smtClean="0"/>
              <a:t>User can enter any value at run time to NUM.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               a number(2);</a:t>
            </a:r>
          </a:p>
          <a:p>
            <a:pPr>
              <a:buNone/>
            </a:pPr>
            <a:r>
              <a:rPr lang="en-US" dirty="0" smtClean="0"/>
              <a:t>                b number (2);</a:t>
            </a:r>
          </a:p>
          <a:p>
            <a:pPr>
              <a:buNone/>
            </a:pPr>
            <a:r>
              <a:rPr lang="en-US" dirty="0" smtClean="0"/>
              <a:t>                c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          a:=5;</a:t>
            </a:r>
          </a:p>
          <a:p>
            <a:pPr>
              <a:buNone/>
            </a:pPr>
            <a:r>
              <a:rPr lang="en-US" dirty="0" smtClean="0"/>
              <a:t>               b:=2;</a:t>
            </a:r>
          </a:p>
          <a:p>
            <a:pPr>
              <a:buNone/>
            </a:pPr>
            <a:r>
              <a:rPr lang="en-US" dirty="0" smtClean="0"/>
              <a:t>                c:=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dbms_output.put_line(‘sum=‘ || c);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               a number(2);</a:t>
            </a:r>
          </a:p>
          <a:p>
            <a:pPr>
              <a:buNone/>
            </a:pPr>
            <a:r>
              <a:rPr lang="en-US" dirty="0" smtClean="0"/>
              <a:t>                b number (2);</a:t>
            </a:r>
          </a:p>
          <a:p>
            <a:pPr>
              <a:buNone/>
            </a:pPr>
            <a:r>
              <a:rPr lang="en-US" dirty="0" smtClean="0"/>
              <a:t>                c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          a:=&amp;a;</a:t>
            </a:r>
          </a:p>
          <a:p>
            <a:pPr>
              <a:buNone/>
            </a:pPr>
            <a:r>
              <a:rPr lang="en-US" dirty="0" smtClean="0"/>
              <a:t>               b:=&amp;b;</a:t>
            </a:r>
          </a:p>
          <a:p>
            <a:pPr>
              <a:buNone/>
            </a:pPr>
            <a:r>
              <a:rPr lang="en-US" dirty="0" smtClean="0"/>
              <a:t>                c:=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dbms_output.put_line(‘sum=‘ || c);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</a:t>
            </a:r>
            <a:r>
              <a:rPr lang="en-US" dirty="0" smtClean="0"/>
              <a:t> table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Declare</a:t>
            </a:r>
          </a:p>
          <a:p>
            <a:pPr>
              <a:buNone/>
            </a:pPr>
            <a:r>
              <a:rPr lang="en-US" sz="2800" dirty="0" smtClean="0"/>
              <a:t>    a number(5);</a:t>
            </a:r>
          </a:p>
          <a:p>
            <a:pPr>
              <a:buNone/>
            </a:pPr>
            <a:r>
              <a:rPr lang="en-US" sz="2800" dirty="0" smtClean="0"/>
              <a:t>    b number(5); </a:t>
            </a:r>
          </a:p>
          <a:p>
            <a:pPr>
              <a:buNone/>
            </a:pPr>
            <a:r>
              <a:rPr lang="en-US" sz="2800" dirty="0" smtClean="0"/>
              <a:t>   t number(5);</a:t>
            </a:r>
          </a:p>
          <a:p>
            <a:pPr>
              <a:buNone/>
            </a:pPr>
            <a:r>
              <a:rPr lang="en-US" sz="2800" dirty="0" smtClean="0"/>
              <a:t>Begin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select </a:t>
            </a:r>
            <a:r>
              <a:rPr lang="en-US" sz="2800" dirty="0" err="1" smtClean="0"/>
              <a:t>ta,da,into</a:t>
            </a:r>
            <a:r>
              <a:rPr lang="en-US" sz="2800" dirty="0" smtClean="0"/>
              <a:t> </a:t>
            </a:r>
            <a:r>
              <a:rPr lang="en-US" sz="2800" dirty="0" err="1" smtClean="0"/>
              <a:t>a,b</a:t>
            </a:r>
            <a:r>
              <a:rPr lang="en-US" sz="2800" dirty="0" smtClean="0"/>
              <a:t>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where </a:t>
            </a:r>
            <a:r>
              <a:rPr lang="en-US" sz="2800" dirty="0" err="1" smtClean="0"/>
              <a:t>empid</a:t>
            </a:r>
            <a:r>
              <a:rPr lang="en-US" sz="2800" dirty="0" smtClean="0"/>
              <a:t>=12;</a:t>
            </a:r>
          </a:p>
          <a:p>
            <a:pPr>
              <a:buNone/>
            </a:pPr>
            <a:r>
              <a:rPr lang="en-US" sz="2800" dirty="0" smtClean="0"/>
              <a:t>             t:=</a:t>
            </a:r>
            <a:r>
              <a:rPr lang="en-US" sz="2800" dirty="0" err="1" smtClean="0"/>
              <a:t>a+b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update </a:t>
            </a:r>
            <a:r>
              <a:rPr lang="en-US" sz="2800" dirty="0" err="1" smtClean="0"/>
              <a:t>emp</a:t>
            </a:r>
            <a:r>
              <a:rPr lang="en-US" sz="2800" dirty="0" smtClean="0"/>
              <a:t> set total =t where </a:t>
            </a:r>
            <a:r>
              <a:rPr lang="en-US" sz="2800" dirty="0" err="1" smtClean="0"/>
              <a:t>empid</a:t>
            </a:r>
            <a:r>
              <a:rPr lang="en-US" sz="2800" dirty="0" smtClean="0"/>
              <a:t>=12;</a:t>
            </a:r>
          </a:p>
          <a:p>
            <a:pPr>
              <a:buNone/>
            </a:pPr>
            <a:r>
              <a:rPr lang="en-US" sz="2800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Following are notable facts about PL/SQL: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	</a:t>
            </a:r>
            <a:r>
              <a:rPr lang="en-US" sz="2400" dirty="0" smtClean="0"/>
              <a:t>PL/SQL is a completely portable, high-performance transaction-processing language.</a:t>
            </a:r>
          </a:p>
          <a:p>
            <a:pPr>
              <a:buNone/>
            </a:pPr>
            <a:r>
              <a:rPr lang="en-US" sz="2400" dirty="0" smtClean="0"/>
              <a:t>•	PL/SQL provides a built-in interpreted and OS independent programming environment.</a:t>
            </a:r>
          </a:p>
          <a:p>
            <a:pPr>
              <a:buNone/>
            </a:pPr>
            <a:r>
              <a:rPr lang="en-US" sz="2400" dirty="0" smtClean="0"/>
              <a:t>•	PL/SQL can also directly be called from the command-line SQL*Plus interface.</a:t>
            </a:r>
          </a:p>
          <a:p>
            <a:pPr>
              <a:buNone/>
            </a:pPr>
            <a:r>
              <a:rPr lang="en-US" sz="2400" dirty="0" smtClean="0"/>
              <a:t>•	PL/SQL's general syntax is based on that of </a:t>
            </a:r>
            <a:r>
              <a:rPr lang="en-US" sz="2400" dirty="0" smtClean="0">
                <a:solidFill>
                  <a:srgbClr val="FF0000"/>
                </a:solidFill>
              </a:rPr>
              <a:t>ADA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Pascal</a:t>
            </a:r>
            <a:r>
              <a:rPr lang="en-US" sz="2400" dirty="0" smtClean="0"/>
              <a:t>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Contact_number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9872177002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data type of a variable or column.</a:t>
            </a:r>
          </a:p>
          <a:p>
            <a:endParaRPr lang="en-US" dirty="0" smtClean="0"/>
          </a:p>
          <a:p>
            <a:r>
              <a:rPr lang="en-US" dirty="0" smtClean="0"/>
              <a:t>Exp:</a:t>
            </a:r>
          </a:p>
          <a:p>
            <a:pPr lvl="1"/>
            <a:r>
              <a:rPr lang="en-US" dirty="0" err="1" smtClean="0"/>
              <a:t>sal</a:t>
            </a:r>
            <a:r>
              <a:rPr lang="en-US" dirty="0" smtClean="0"/>
              <a:t> </a:t>
            </a:r>
            <a:r>
              <a:rPr lang="en-US" dirty="0" err="1" smtClean="0"/>
              <a:t>employee.salary%TYPE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%ROWTYPE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</a:t>
            </a:r>
            <a:r>
              <a:rPr lang="en-US" sz="2600" dirty="0" err="1" smtClean="0"/>
              <a:t>dept_rec</a:t>
            </a:r>
            <a:r>
              <a:rPr lang="en-US" sz="2600" dirty="0" smtClean="0"/>
              <a:t>  </a:t>
            </a:r>
            <a:r>
              <a:rPr lang="en-US" sz="2600" dirty="0" err="1" smtClean="0"/>
              <a:t>dept%ROWTYPE</a:t>
            </a:r>
            <a:r>
              <a:rPr lang="en-US" sz="2600" dirty="0" smtClean="0"/>
              <a:t>; -- declaring record </a:t>
            </a:r>
            <a:r>
              <a:rPr lang="en-US" sz="2600" dirty="0" err="1" smtClean="0"/>
              <a:t>veriable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detp_rec.deptno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dept_rec.deptname</a:t>
            </a:r>
            <a:r>
              <a:rPr lang="en-US" dirty="0" smtClean="0"/>
              <a:t>; -- accessing </a:t>
            </a:r>
            <a:r>
              <a:rPr lang="en-US" dirty="0" err="1" smtClean="0"/>
              <a:t>coloums</a:t>
            </a:r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/>
              <a:t>%ROWTYPE has all properties of %TYPE and one additional that we required only one variable to access any number of columns.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</a:t>
            </a:r>
            <a:r>
              <a:rPr lang="en-US" dirty="0" smtClean="0"/>
              <a:t> table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Declare </a:t>
            </a:r>
          </a:p>
          <a:p>
            <a:pPr>
              <a:buNone/>
            </a:pPr>
            <a:r>
              <a:rPr lang="en-US" sz="2600" dirty="0" smtClean="0"/>
              <a:t>a </a:t>
            </a:r>
            <a:r>
              <a:rPr lang="en-US" sz="2600" dirty="0" err="1" smtClean="0"/>
              <a:t>emp.ta%TYPE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b </a:t>
            </a:r>
            <a:r>
              <a:rPr lang="en-US" sz="2600" dirty="0" err="1" smtClean="0"/>
              <a:t>emp.td%TYPE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t </a:t>
            </a:r>
            <a:r>
              <a:rPr lang="en-US" sz="2600" dirty="0" err="1" smtClean="0"/>
              <a:t>emp.total%TYPE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Begin</a:t>
            </a:r>
          </a:p>
          <a:p>
            <a:pPr>
              <a:buNone/>
            </a:pPr>
            <a:r>
              <a:rPr lang="en-US" sz="2600" dirty="0" smtClean="0"/>
              <a:t>Select </a:t>
            </a:r>
            <a:r>
              <a:rPr lang="en-US" sz="2600" dirty="0" err="1" smtClean="0"/>
              <a:t>ta,da</a:t>
            </a:r>
            <a:r>
              <a:rPr lang="en-US" sz="2600" dirty="0" smtClean="0"/>
              <a:t> into </a:t>
            </a:r>
            <a:r>
              <a:rPr lang="en-US" sz="2600" dirty="0" err="1" smtClean="0"/>
              <a:t>a,b</a:t>
            </a:r>
            <a:r>
              <a:rPr lang="en-US" sz="2600" dirty="0" smtClean="0"/>
              <a:t> from </a:t>
            </a:r>
            <a:r>
              <a:rPr lang="en-US" sz="2600" dirty="0" err="1" smtClean="0"/>
              <a:t>emp</a:t>
            </a:r>
            <a:r>
              <a:rPr lang="en-US" sz="2600" dirty="0" smtClean="0"/>
              <a:t> where </a:t>
            </a:r>
            <a:r>
              <a:rPr lang="en-US" sz="2600" dirty="0" err="1" smtClean="0"/>
              <a:t>emp_id</a:t>
            </a:r>
            <a:r>
              <a:rPr lang="en-US" sz="2600" dirty="0" smtClean="0"/>
              <a:t>=12;</a:t>
            </a:r>
          </a:p>
          <a:p>
            <a:pPr>
              <a:buNone/>
            </a:pPr>
            <a:r>
              <a:rPr lang="en-US" sz="2600" dirty="0" smtClean="0"/>
              <a:t>t=</a:t>
            </a:r>
            <a:r>
              <a:rPr lang="en-US" sz="2600" dirty="0" err="1" smtClean="0"/>
              <a:t>a+d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Update </a:t>
            </a:r>
            <a:r>
              <a:rPr lang="en-US" sz="2600" dirty="0" err="1" smtClean="0"/>
              <a:t>emp</a:t>
            </a:r>
            <a:r>
              <a:rPr lang="en-US" sz="2600" dirty="0" smtClean="0"/>
              <a:t> set total =t where </a:t>
            </a:r>
            <a:r>
              <a:rPr lang="en-US" sz="2600" dirty="0" err="1" smtClean="0"/>
              <a:t>empid</a:t>
            </a:r>
            <a:r>
              <a:rPr lang="en-US" sz="2600" dirty="0" smtClean="0"/>
              <a:t>=12;</a:t>
            </a:r>
          </a:p>
          <a:p>
            <a:pPr>
              <a:buNone/>
            </a:pPr>
            <a:r>
              <a:rPr lang="en-US" sz="2600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Declare </a:t>
            </a:r>
          </a:p>
          <a:p>
            <a:pPr>
              <a:buNone/>
            </a:pPr>
            <a:r>
              <a:rPr lang="en-US" sz="2800" dirty="0" smtClean="0"/>
              <a:t>Record1  </a:t>
            </a:r>
            <a:r>
              <a:rPr lang="en-US" sz="2800" dirty="0" err="1" smtClean="0"/>
              <a:t>emp%ROWTYPE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Begin</a:t>
            </a:r>
          </a:p>
          <a:p>
            <a:pPr>
              <a:buNone/>
            </a:pPr>
            <a:r>
              <a:rPr lang="en-US" sz="2800" dirty="0" smtClean="0"/>
              <a:t>Select * into record1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where </a:t>
            </a:r>
            <a:r>
              <a:rPr lang="en-US" sz="2800" dirty="0" err="1" smtClean="0"/>
              <a:t>empid</a:t>
            </a:r>
            <a:r>
              <a:rPr lang="en-US" sz="2800" dirty="0" smtClean="0"/>
              <a:t>=12;</a:t>
            </a:r>
          </a:p>
          <a:p>
            <a:pPr>
              <a:buNone/>
            </a:pPr>
            <a:r>
              <a:rPr lang="en-US" sz="2800" dirty="0" smtClean="0"/>
              <a:t>Record1.total=record1.ta+record1.da;</a:t>
            </a:r>
          </a:p>
          <a:p>
            <a:pPr>
              <a:buNone/>
            </a:pPr>
            <a:r>
              <a:rPr lang="en-US" sz="2800" dirty="0" smtClean="0"/>
              <a:t>Update </a:t>
            </a:r>
            <a:r>
              <a:rPr lang="en-US" sz="2800" dirty="0" err="1" smtClean="0"/>
              <a:t>emp</a:t>
            </a:r>
            <a:r>
              <a:rPr lang="en-US" sz="2800" dirty="0" smtClean="0"/>
              <a:t> set total=record1.total where emp1=12;</a:t>
            </a:r>
          </a:p>
          <a:p>
            <a:pPr>
              <a:buNone/>
            </a:pPr>
            <a:r>
              <a:rPr lang="en-US" sz="2800" dirty="0" smtClean="0"/>
              <a:t>End;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/ selection </a:t>
            </a:r>
          </a:p>
          <a:p>
            <a:r>
              <a:rPr lang="en-US" dirty="0" smtClean="0"/>
              <a:t>Iterative </a:t>
            </a:r>
          </a:p>
          <a:p>
            <a:r>
              <a:rPr lang="en-US" dirty="0" smtClean="0"/>
              <a:t>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/ selection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condition then</a:t>
            </a:r>
          </a:p>
          <a:p>
            <a:pPr lvl="2">
              <a:buNone/>
            </a:pPr>
            <a:r>
              <a:rPr lang="en-US" dirty="0" smtClean="0"/>
              <a:t>Sequence of statements;</a:t>
            </a:r>
          </a:p>
          <a:p>
            <a:pPr lvl="2">
              <a:buNone/>
            </a:pPr>
            <a:r>
              <a:rPr lang="en-US" dirty="0" smtClean="0"/>
              <a:t>End if; 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IF condition then</a:t>
            </a:r>
          </a:p>
          <a:p>
            <a:pPr lvl="2">
              <a:buNone/>
            </a:pPr>
            <a:r>
              <a:rPr lang="en-US" dirty="0" smtClean="0"/>
              <a:t>Sequence of statements;</a:t>
            </a:r>
          </a:p>
          <a:p>
            <a:pPr lvl="2">
              <a:buNone/>
            </a:pPr>
            <a:r>
              <a:rPr lang="en-US" dirty="0" smtClean="0"/>
              <a:t>Else </a:t>
            </a:r>
          </a:p>
          <a:p>
            <a:pPr lvl="2">
              <a:buNone/>
            </a:pPr>
            <a:r>
              <a:rPr lang="en-US" dirty="0" smtClean="0"/>
              <a:t>Sequence of statements;</a:t>
            </a:r>
          </a:p>
          <a:p>
            <a:pPr lvl="2">
              <a:buNone/>
            </a:pPr>
            <a:r>
              <a:rPr lang="en-US" dirty="0" smtClean="0"/>
              <a:t>End if; </a:t>
            </a:r>
          </a:p>
          <a:p>
            <a:r>
              <a:rPr lang="en-US" dirty="0" smtClean="0"/>
              <a:t>IF condition1 then</a:t>
            </a:r>
          </a:p>
          <a:p>
            <a:pPr lvl="2">
              <a:buNone/>
            </a:pPr>
            <a:r>
              <a:rPr lang="en-US" dirty="0" smtClean="0"/>
              <a:t>Sequence of statements;</a:t>
            </a:r>
          </a:p>
          <a:p>
            <a:pPr lvl="2">
              <a:buNone/>
            </a:pPr>
            <a:r>
              <a:rPr lang="en-US" dirty="0" smtClean="0"/>
              <a:t>Else if  condition2 then</a:t>
            </a:r>
          </a:p>
          <a:p>
            <a:pPr lvl="2">
              <a:buNone/>
            </a:pPr>
            <a:r>
              <a:rPr lang="en-US" dirty="0" smtClean="0"/>
              <a:t>Sequence of statements;</a:t>
            </a:r>
          </a:p>
          <a:p>
            <a:pPr lvl="2">
              <a:buNone/>
            </a:pPr>
            <a:r>
              <a:rPr lang="en-US" dirty="0" smtClean="0"/>
              <a:t>Else </a:t>
            </a:r>
          </a:p>
          <a:p>
            <a:pPr lvl="2">
              <a:buNone/>
            </a:pPr>
            <a:r>
              <a:rPr lang="en-US" dirty="0" smtClean="0"/>
              <a:t>Sequence of statements;</a:t>
            </a:r>
          </a:p>
          <a:p>
            <a:pPr lvl="2">
              <a:buNone/>
            </a:pPr>
            <a:r>
              <a:rPr lang="en-US" dirty="0" smtClean="0"/>
              <a:t>End if;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Num1 number(2);</a:t>
            </a:r>
          </a:p>
          <a:p>
            <a:pPr>
              <a:buNone/>
            </a:pPr>
            <a:r>
              <a:rPr lang="en-US" dirty="0" smtClean="0"/>
              <a:t>Num2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Num1=&amp;num1;</a:t>
            </a:r>
          </a:p>
          <a:p>
            <a:pPr>
              <a:buNone/>
            </a:pPr>
            <a:r>
              <a:rPr lang="en-US" dirty="0" smtClean="0"/>
              <a:t>Num2=&amp;num2;</a:t>
            </a:r>
          </a:p>
          <a:p>
            <a:pPr>
              <a:buNone/>
            </a:pPr>
            <a:r>
              <a:rPr lang="en-US" dirty="0" smtClean="0"/>
              <a:t>If num1&gt;num2 then</a:t>
            </a:r>
          </a:p>
          <a:p>
            <a:pPr>
              <a:buNone/>
            </a:pPr>
            <a:r>
              <a:rPr lang="en-US" dirty="0" smtClean="0"/>
              <a:t>dbms_output.put_line(‘greater number is:=‘ || num1);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dbms_output.put_line(‘greater number is:=‘ || num2);</a:t>
            </a:r>
          </a:p>
          <a:p>
            <a:pPr>
              <a:buNone/>
            </a:pPr>
            <a:r>
              <a:rPr lang="en-US" dirty="0" smtClean="0"/>
              <a:t>End if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Iterative </a:t>
            </a:r>
          </a:p>
          <a:p>
            <a:pPr lvl="1"/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While – loop </a:t>
            </a:r>
          </a:p>
          <a:p>
            <a:pPr lvl="1"/>
            <a:r>
              <a:rPr lang="en-US" dirty="0" smtClean="0"/>
              <a:t>For-loop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PL/SQL is tightly integrated with SQL.</a:t>
            </a:r>
          </a:p>
          <a:p>
            <a:pPr>
              <a:buNone/>
            </a:pPr>
            <a:r>
              <a:rPr lang="en-US" dirty="0" smtClean="0"/>
              <a:t>•	It offers extensive </a:t>
            </a:r>
            <a:r>
              <a:rPr lang="en-US" dirty="0" smtClean="0">
                <a:solidFill>
                  <a:srgbClr val="FF0000"/>
                </a:solidFill>
              </a:rPr>
              <a:t>error checking.</a:t>
            </a:r>
          </a:p>
          <a:p>
            <a:pPr>
              <a:buNone/>
            </a:pPr>
            <a:r>
              <a:rPr lang="en-US" dirty="0" smtClean="0"/>
              <a:t>•	It offers numerous data types.</a:t>
            </a:r>
          </a:p>
          <a:p>
            <a:pPr>
              <a:buNone/>
            </a:pPr>
            <a:r>
              <a:rPr lang="en-US" dirty="0" smtClean="0"/>
              <a:t>•	It offers a variety of programming structures.</a:t>
            </a:r>
          </a:p>
          <a:p>
            <a:pPr>
              <a:buNone/>
            </a:pPr>
            <a:r>
              <a:rPr lang="en-US" dirty="0" smtClean="0"/>
              <a:t>•	It supports structured programming through </a:t>
            </a:r>
            <a:r>
              <a:rPr lang="en-US" dirty="0" smtClean="0">
                <a:solidFill>
                  <a:srgbClr val="FF0000"/>
                </a:solidFill>
              </a:rPr>
              <a:t>functions and procedures.</a:t>
            </a:r>
          </a:p>
          <a:p>
            <a:pPr>
              <a:buNone/>
            </a:pPr>
            <a:r>
              <a:rPr lang="en-US" dirty="0" smtClean="0"/>
              <a:t>•	It supports </a:t>
            </a:r>
            <a:r>
              <a:rPr lang="en-US" dirty="0" smtClean="0">
                <a:solidFill>
                  <a:srgbClr val="FF0000"/>
                </a:solidFill>
              </a:rPr>
              <a:t>object oriented </a:t>
            </a:r>
            <a:r>
              <a:rPr lang="en-US" dirty="0" smtClean="0"/>
              <a:t>programming.</a:t>
            </a:r>
          </a:p>
          <a:p>
            <a:pPr>
              <a:buNone/>
            </a:pPr>
            <a:r>
              <a:rPr lang="en-US" dirty="0" smtClean="0"/>
              <a:t>•	It supports developing </a:t>
            </a:r>
            <a:r>
              <a:rPr lang="en-US" dirty="0" smtClean="0">
                <a:solidFill>
                  <a:srgbClr val="FF0000"/>
                </a:solidFill>
              </a:rPr>
              <a:t>web applications </a:t>
            </a:r>
            <a:r>
              <a:rPr lang="en-US" dirty="0" smtClean="0"/>
              <a:t>and server pages.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Sequence of statements; </a:t>
            </a:r>
          </a:p>
          <a:p>
            <a:pPr>
              <a:buNone/>
            </a:pPr>
            <a:r>
              <a:rPr lang="en-US" dirty="0" smtClean="0"/>
              <a:t>Exit when condition;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I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:=1;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:=i+1;</a:t>
            </a:r>
          </a:p>
          <a:p>
            <a:pPr>
              <a:buNone/>
            </a:pPr>
            <a:r>
              <a:rPr lang="en-US" dirty="0" smtClean="0"/>
              <a:t>Exit when </a:t>
            </a:r>
            <a:r>
              <a:rPr lang="en-US" dirty="0" err="1" smtClean="0"/>
              <a:t>i</a:t>
            </a:r>
            <a:r>
              <a:rPr lang="en-US" dirty="0" smtClean="0"/>
              <a:t>&gt;10;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A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A:=1;</a:t>
            </a:r>
          </a:p>
          <a:p>
            <a:pPr>
              <a:buNone/>
            </a:pPr>
            <a:r>
              <a:rPr lang="en-US" dirty="0" smtClean="0"/>
              <a:t>While a&lt;=10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(a*a);</a:t>
            </a:r>
          </a:p>
          <a:p>
            <a:pPr>
              <a:buNone/>
            </a:pPr>
            <a:r>
              <a:rPr lang="en-US" dirty="0" smtClean="0"/>
              <a:t>A:=a+1;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loop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counter in [reverse] lower bound..higher bound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Sequence of statements;</a:t>
            </a:r>
          </a:p>
          <a:p>
            <a:r>
              <a:rPr lang="en-US" dirty="0" smtClean="0"/>
              <a:t>End loop;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Total number(4);</a:t>
            </a:r>
          </a:p>
          <a:p>
            <a:pPr>
              <a:buNone/>
            </a:pPr>
            <a:r>
              <a:rPr lang="en-US" dirty="0" smtClean="0"/>
              <a:t>I number(2);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1..10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Total:=2*I;</a:t>
            </a:r>
          </a:p>
          <a:p>
            <a:pPr>
              <a:buNone/>
            </a:pPr>
            <a:r>
              <a:rPr lang="en-US" dirty="0" smtClean="0"/>
              <a:t>Dbms_output.put_line(‘2*’||</a:t>
            </a:r>
            <a:r>
              <a:rPr lang="en-US" dirty="0" err="1" smtClean="0"/>
              <a:t>i</a:t>
            </a:r>
            <a:r>
              <a:rPr lang="en-US" dirty="0" smtClean="0"/>
              <a:t>||’=‘||total);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Delare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Num1 number(2);</a:t>
            </a:r>
          </a:p>
          <a:p>
            <a:r>
              <a:rPr lang="en-US" dirty="0" smtClean="0"/>
              <a:t>Num2 number(2);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Num1:=&amp;num1;</a:t>
            </a:r>
          </a:p>
          <a:p>
            <a:r>
              <a:rPr lang="en-US" dirty="0" smtClean="0"/>
              <a:t>Num2:=&amp;num2;</a:t>
            </a:r>
          </a:p>
          <a:p>
            <a:r>
              <a:rPr lang="en-US" dirty="0" smtClean="0"/>
              <a:t>If num1&gt; num2 then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p1;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p2;</a:t>
            </a:r>
          </a:p>
          <a:p>
            <a:r>
              <a:rPr lang="en-US" dirty="0" smtClean="0"/>
              <a:t>End if;</a:t>
            </a:r>
          </a:p>
          <a:p>
            <a:r>
              <a:rPr lang="en-US" dirty="0" smtClean="0"/>
              <a:t>&lt;&lt;p1&gt;&gt;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(“num1 is bigger”;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p3;</a:t>
            </a:r>
          </a:p>
          <a:p>
            <a:r>
              <a:rPr lang="en-US" dirty="0" smtClean="0"/>
              <a:t>&lt;&lt;p2&gt;&gt;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(“num2 is bigger”);</a:t>
            </a:r>
          </a:p>
          <a:p>
            <a:r>
              <a:rPr lang="en-US" dirty="0"/>
              <a:t>&lt;&lt;</a:t>
            </a:r>
            <a:r>
              <a:rPr lang="en-US" dirty="0" smtClean="0"/>
              <a:t>p3&gt;&gt;</a:t>
            </a:r>
            <a:endParaRPr lang="en-US" dirty="0"/>
          </a:p>
          <a:p>
            <a:r>
              <a:rPr lang="en-US" dirty="0" err="1"/>
              <a:t>Dbms_output.put_line</a:t>
            </a:r>
            <a:r>
              <a:rPr lang="en-US" dirty="0" smtClean="0"/>
              <a:t>(‘ ‘);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 that automatically executed when some event occurs to data base.</a:t>
            </a:r>
          </a:p>
          <a:p>
            <a:r>
              <a:rPr lang="en-US" dirty="0" smtClean="0"/>
              <a:t>Events are 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 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</a:t>
            </a:r>
            <a:r>
              <a:rPr lang="en-US" dirty="0" err="1" smtClean="0"/>
              <a:t>vs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do not accept parameters.</a:t>
            </a:r>
          </a:p>
          <a:p>
            <a:r>
              <a:rPr lang="en-US" dirty="0" smtClean="0"/>
              <a:t>Triggers are executed </a:t>
            </a:r>
            <a:r>
              <a:rPr lang="en-US" smtClean="0"/>
              <a:t>automatically without </a:t>
            </a:r>
            <a:r>
              <a:rPr lang="en-US" dirty="0" smtClean="0"/>
              <a:t>user calling.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Triggering event or statement</a:t>
            </a:r>
          </a:p>
          <a:p>
            <a:r>
              <a:rPr lang="en-US" dirty="0" smtClean="0"/>
              <a:t>Trigger restriction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boolean</a:t>
            </a:r>
            <a:r>
              <a:rPr lang="en-US" dirty="0" smtClean="0"/>
              <a:t> value true or false.</a:t>
            </a:r>
          </a:p>
          <a:p>
            <a:r>
              <a:rPr lang="en-US" dirty="0" smtClean="0"/>
              <a:t>Trigger 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trigger </a:t>
            </a:r>
          </a:p>
          <a:p>
            <a:pPr lvl="1"/>
            <a:r>
              <a:rPr lang="en-US" dirty="0" smtClean="0"/>
              <a:t>Fired for each row effected by trigger statement.</a:t>
            </a:r>
          </a:p>
          <a:p>
            <a:r>
              <a:rPr lang="en-US" dirty="0" smtClean="0"/>
              <a:t>Statement trigger</a:t>
            </a:r>
          </a:p>
          <a:p>
            <a:pPr lvl="1"/>
            <a:r>
              <a:rPr lang="en-US" dirty="0" smtClean="0"/>
              <a:t>Fired once for triggering statements regardless of number of rows effected.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the standard database language and PL/SQL is strongly integrated with SQL.</a:t>
            </a:r>
          </a:p>
          <a:p>
            <a:pPr lvl="1"/>
            <a:r>
              <a:rPr lang="en-US" dirty="0" smtClean="0"/>
              <a:t> PL/SQL supports both static and dynamic SQL. </a:t>
            </a:r>
          </a:p>
          <a:p>
            <a:pPr lvl="2"/>
            <a:r>
              <a:rPr lang="en-US" dirty="0" smtClean="0"/>
              <a:t>Static SQL supports DML operations and transaction control from PL/SQL block. </a:t>
            </a:r>
          </a:p>
          <a:p>
            <a:pPr lvl="2"/>
            <a:r>
              <a:rPr lang="en-US" dirty="0" smtClean="0"/>
              <a:t>Dynamic SQL is SQL allows embedding DDL statements in PL/SQL blocks.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classification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</a:p>
          <a:p>
            <a:pPr lvl="1"/>
            <a:r>
              <a:rPr lang="en-US" dirty="0" smtClean="0"/>
              <a:t>Trigger executes its trigger action before the triggering statement </a:t>
            </a:r>
          </a:p>
          <a:p>
            <a:r>
              <a:rPr lang="en-US" dirty="0" smtClean="0"/>
              <a:t>AFTER trigger </a:t>
            </a:r>
          </a:p>
          <a:p>
            <a:pPr lvl="1"/>
            <a:r>
              <a:rPr lang="en-US" dirty="0" smtClean="0"/>
              <a:t>Trigger executes its trigger action after the triggering statement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Create or  replace trigger t11</a:t>
            </a:r>
          </a:p>
          <a:p>
            <a:pPr>
              <a:buNone/>
            </a:pPr>
            <a:r>
              <a:rPr lang="en-US" dirty="0" smtClean="0"/>
              <a:t>BEFORE/AFTER</a:t>
            </a:r>
          </a:p>
          <a:p>
            <a:pPr>
              <a:buNone/>
            </a:pPr>
            <a:r>
              <a:rPr lang="en-US" dirty="0" smtClean="0"/>
              <a:t>DELETE/INSERT/UPDATE of column name</a:t>
            </a:r>
          </a:p>
          <a:p>
            <a:pPr>
              <a:buNone/>
            </a:pPr>
            <a:r>
              <a:rPr lang="en-US" dirty="0" smtClean="0"/>
              <a:t>On table</a:t>
            </a:r>
          </a:p>
          <a:p>
            <a:pPr>
              <a:buNone/>
            </a:pPr>
            <a:r>
              <a:rPr lang="en-US" dirty="0" smtClean="0"/>
              <a:t>REFFERENCING OLD AS old, NEW AS new</a:t>
            </a:r>
          </a:p>
          <a:p>
            <a:pPr>
              <a:buNone/>
            </a:pPr>
            <a:r>
              <a:rPr lang="en-US" dirty="0" smtClean="0"/>
              <a:t>For each row</a:t>
            </a:r>
          </a:p>
          <a:p>
            <a:pPr>
              <a:buNone/>
            </a:pPr>
            <a:r>
              <a:rPr lang="en-US" dirty="0" smtClean="0"/>
              <a:t>When condition</a:t>
            </a:r>
          </a:p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Variable declarations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Statements</a:t>
            </a:r>
          </a:p>
          <a:p>
            <a:pPr>
              <a:buNone/>
            </a:pPr>
            <a:r>
              <a:rPr lang="en-US" dirty="0" smtClean="0"/>
              <a:t>Exception</a:t>
            </a:r>
          </a:p>
          <a:p>
            <a:pPr>
              <a:buNone/>
            </a:pPr>
            <a:r>
              <a:rPr lang="en-US" dirty="0" smtClean="0"/>
              <a:t>Error handling statements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PL/SQL trigger which will tell about the operation performed on database.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Create or replace trigger t11</a:t>
            </a:r>
          </a:p>
          <a:p>
            <a:pPr>
              <a:buNone/>
            </a:pPr>
            <a:r>
              <a:rPr lang="en-US" dirty="0" smtClean="0"/>
              <a:t>Before INSERT or UPDATE or DELETE</a:t>
            </a:r>
          </a:p>
          <a:p>
            <a:pPr>
              <a:buNone/>
            </a:pPr>
            <a:r>
              <a:rPr lang="en-US" dirty="0" smtClean="0"/>
              <a:t>ON Student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IF INSERTING then</a:t>
            </a:r>
          </a:p>
          <a:p>
            <a:pPr>
              <a:buNone/>
            </a:pPr>
            <a:r>
              <a:rPr lang="en-US" dirty="0" smtClean="0"/>
              <a:t>Dbms_output.put_line(“operation performed inserting”);</a:t>
            </a:r>
          </a:p>
          <a:p>
            <a:pPr>
              <a:buNone/>
            </a:pPr>
            <a:r>
              <a:rPr lang="en-US" dirty="0" smtClean="0"/>
              <a:t>ELSEIF UPDATING  then</a:t>
            </a:r>
          </a:p>
          <a:p>
            <a:pPr>
              <a:buNone/>
            </a:pPr>
            <a:r>
              <a:rPr lang="en-US" dirty="0" smtClean="0"/>
              <a:t>Dbms_output.put_line(“operation performed Updating”);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Dbms_output.put_line(“operation performed Deletion”);</a:t>
            </a:r>
          </a:p>
          <a:p>
            <a:pPr>
              <a:buNone/>
            </a:pPr>
            <a:r>
              <a:rPr lang="en-US" dirty="0" smtClean="0"/>
              <a:t>End if;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PL/SQL trigger which will convert the name of the student to uppercase before inserting or updating the name column of student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Create or replace trigger t12</a:t>
            </a:r>
          </a:p>
          <a:p>
            <a:pPr>
              <a:buNone/>
            </a:pPr>
            <a:r>
              <a:rPr lang="en-US" dirty="0" smtClean="0"/>
              <a:t>Before INSERT or UPDATE of NAME </a:t>
            </a:r>
          </a:p>
          <a:p>
            <a:pPr>
              <a:buNone/>
            </a:pPr>
            <a:r>
              <a:rPr lang="en-US" dirty="0" smtClean="0"/>
              <a:t>ON Student</a:t>
            </a:r>
          </a:p>
          <a:p>
            <a:pPr>
              <a:buNone/>
            </a:pPr>
            <a:r>
              <a:rPr lang="en-US" dirty="0" smtClean="0"/>
              <a:t>Referencing new as new</a:t>
            </a:r>
          </a:p>
          <a:p>
            <a:pPr>
              <a:buNone/>
            </a:pPr>
            <a:r>
              <a:rPr lang="en-US" dirty="0" smtClean="0"/>
              <a:t>For each row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:NEW.NAME:=UPPER(:NEW.NAME);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PL/SQL trigger which will delete the detail of the employee from employee table when particular branch is deleted from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of replace trigger t22</a:t>
            </a:r>
          </a:p>
          <a:p>
            <a:pPr>
              <a:buNone/>
            </a:pPr>
            <a:r>
              <a:rPr lang="en-US" dirty="0" smtClean="0"/>
              <a:t>after delete of branch</a:t>
            </a:r>
          </a:p>
          <a:p>
            <a:pPr>
              <a:buNone/>
            </a:pPr>
            <a:r>
              <a:rPr lang="en-US" dirty="0" smtClean="0"/>
              <a:t>On employee</a:t>
            </a:r>
          </a:p>
          <a:p>
            <a:pPr>
              <a:buNone/>
            </a:pPr>
            <a:r>
              <a:rPr lang="en-US" dirty="0" smtClean="0"/>
              <a:t>Referencing old as old</a:t>
            </a:r>
          </a:p>
          <a:p>
            <a:pPr>
              <a:buNone/>
            </a:pPr>
            <a:r>
              <a:rPr lang="en-US" dirty="0" smtClean="0"/>
              <a:t>For each row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sz="2800" dirty="0" smtClean="0"/>
              <a:t>Delete from employee where </a:t>
            </a:r>
            <a:r>
              <a:rPr lang="en-US" sz="2800" dirty="0" err="1" smtClean="0"/>
              <a:t>branch_id</a:t>
            </a:r>
            <a:r>
              <a:rPr lang="en-US" sz="2800" dirty="0" smtClean="0"/>
              <a:t>:= :</a:t>
            </a:r>
            <a:r>
              <a:rPr lang="en-US" sz="2800" dirty="0" err="1" smtClean="0"/>
              <a:t>old.branch_id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CREATE TRIGGER </a:t>
            </a:r>
            <a:r>
              <a:rPr lang="en-IN" sz="1800" dirty="0" err="1" smtClean="0"/>
              <a:t>onninsert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AFTER INSERT ON </a:t>
            </a:r>
            <a:r>
              <a:rPr lang="en-IN" sz="1800" dirty="0" err="1" smtClean="0"/>
              <a:t>empp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REFERENCING NEW AS </a:t>
            </a:r>
            <a:r>
              <a:rPr lang="en-IN" sz="1800" dirty="0" err="1" smtClean="0"/>
              <a:t>newrow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FOR EACH ROW</a:t>
            </a:r>
            <a:br>
              <a:rPr lang="en-IN" sz="1800" dirty="0" smtClean="0"/>
            </a:br>
            <a:r>
              <a:rPr lang="en-IN" sz="1800" dirty="0" smtClean="0"/>
              <a:t>BEGIN</a:t>
            </a:r>
            <a:br>
              <a:rPr lang="en-IN" sz="1800" dirty="0" smtClean="0"/>
            </a:br>
            <a:r>
              <a:rPr lang="en-IN" sz="1800" dirty="0" smtClean="0"/>
              <a:t>UPDATE </a:t>
            </a:r>
            <a:r>
              <a:rPr lang="en-IN" sz="1800" dirty="0" err="1" smtClean="0"/>
              <a:t>depp</a:t>
            </a:r>
            <a:r>
              <a:rPr lang="en-IN" sz="1800" dirty="0" smtClean="0"/>
              <a:t> SET </a:t>
            </a:r>
            <a:r>
              <a:rPr lang="en-IN" sz="1800" dirty="0" err="1" smtClean="0"/>
              <a:t>tsal</a:t>
            </a:r>
            <a:r>
              <a:rPr lang="en-IN" sz="1800" dirty="0" smtClean="0"/>
              <a:t>:=</a:t>
            </a:r>
            <a:r>
              <a:rPr lang="en-IN" sz="1800" dirty="0" err="1" smtClean="0"/>
              <a:t>tsal</a:t>
            </a:r>
            <a:r>
              <a:rPr lang="en-IN" sz="1800" dirty="0" smtClean="0"/>
              <a:t>+:</a:t>
            </a:r>
            <a:r>
              <a:rPr lang="en-IN" sz="1800" dirty="0" err="1" smtClean="0"/>
              <a:t>newrow.esal</a:t>
            </a:r>
            <a:r>
              <a:rPr lang="en-IN" sz="1800" dirty="0" smtClean="0"/>
              <a:t> WHERE </a:t>
            </a:r>
            <a:r>
              <a:rPr lang="en-IN" sz="1800" dirty="0" err="1" smtClean="0"/>
              <a:t>dno</a:t>
            </a:r>
            <a:r>
              <a:rPr lang="en-IN" sz="1800" dirty="0" smtClean="0"/>
              <a:t>=:</a:t>
            </a:r>
            <a:r>
              <a:rPr lang="en-IN" sz="1800" dirty="0" err="1" smtClean="0"/>
              <a:t>newrow.dno</a:t>
            </a:r>
            <a:r>
              <a:rPr lang="en-IN" sz="1800" dirty="0" smtClean="0"/>
              <a:t>;</a:t>
            </a:r>
            <a:br>
              <a:rPr lang="en-IN" sz="1800" dirty="0" smtClean="0"/>
            </a:br>
            <a:r>
              <a:rPr lang="en-IN" sz="1800" dirty="0" smtClean="0"/>
              <a:t>END </a:t>
            </a:r>
            <a:r>
              <a:rPr lang="en-IN" sz="1800" dirty="0" err="1" smtClean="0"/>
              <a:t>onninsert</a:t>
            </a:r>
            <a:r>
              <a:rPr lang="en-IN" sz="1800" dirty="0" smtClean="0"/>
              <a:t>;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insert into </a:t>
            </a:r>
            <a:r>
              <a:rPr lang="en-IN" sz="1800" dirty="0" err="1" smtClean="0"/>
              <a:t>depp</a:t>
            </a:r>
            <a:r>
              <a:rPr lang="en-IN" sz="1800" dirty="0" smtClean="0"/>
              <a:t>('D1',0);</a:t>
            </a:r>
            <a:br>
              <a:rPr lang="en-IN" sz="1800" dirty="0" smtClean="0"/>
            </a:br>
            <a:r>
              <a:rPr lang="en-IN" sz="1800" dirty="0" smtClean="0"/>
              <a:t>insert into </a:t>
            </a:r>
            <a:r>
              <a:rPr lang="en-IN" sz="1800" dirty="0" err="1" smtClean="0"/>
              <a:t>depp</a:t>
            </a:r>
            <a:r>
              <a:rPr lang="en-IN" sz="1800" dirty="0" smtClean="0"/>
              <a:t>('D2',0);</a:t>
            </a:r>
            <a:br>
              <a:rPr lang="en-IN" sz="1800" dirty="0" smtClean="0"/>
            </a:br>
            <a:r>
              <a:rPr lang="en-IN" sz="1800" dirty="0" smtClean="0"/>
              <a:t>insert into </a:t>
            </a:r>
            <a:r>
              <a:rPr lang="en-IN" sz="1800" dirty="0" err="1" smtClean="0"/>
              <a:t>depp</a:t>
            </a:r>
            <a:r>
              <a:rPr lang="en-IN" sz="1800" dirty="0" smtClean="0"/>
              <a:t>('D3',0);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create table </a:t>
            </a:r>
            <a:r>
              <a:rPr lang="en-IN" sz="1800" dirty="0" err="1" smtClean="0"/>
              <a:t>depp</a:t>
            </a:r>
            <a:r>
              <a:rPr lang="en-IN" sz="1800" dirty="0" smtClean="0"/>
              <a:t>(</a:t>
            </a:r>
            <a:r>
              <a:rPr lang="en-IN" sz="1800" dirty="0" err="1" smtClean="0"/>
              <a:t>dno</a:t>
            </a:r>
            <a:r>
              <a:rPr lang="en-IN" sz="1800" dirty="0" smtClean="0"/>
              <a:t> varchar2(3),</a:t>
            </a:r>
            <a:r>
              <a:rPr lang="en-IN" sz="1800" dirty="0" err="1" smtClean="0"/>
              <a:t>tsal</a:t>
            </a:r>
            <a:r>
              <a:rPr lang="en-IN" sz="1800" dirty="0" smtClean="0"/>
              <a:t> number(10));</a:t>
            </a:r>
            <a:br>
              <a:rPr lang="en-IN" sz="1800" dirty="0" smtClean="0"/>
            </a:br>
            <a:r>
              <a:rPr lang="en-IN" sz="1800" dirty="0" smtClean="0"/>
              <a:t>create table </a:t>
            </a:r>
            <a:r>
              <a:rPr lang="en-IN" sz="1800" dirty="0" err="1" smtClean="0"/>
              <a:t>empp</a:t>
            </a:r>
            <a:r>
              <a:rPr lang="en-IN" sz="1800" dirty="0" smtClean="0"/>
              <a:t>(</a:t>
            </a:r>
            <a:r>
              <a:rPr lang="en-IN" sz="1800" dirty="0" err="1" smtClean="0"/>
              <a:t>eno</a:t>
            </a:r>
            <a:r>
              <a:rPr lang="en-IN" sz="1800" dirty="0" smtClean="0"/>
              <a:t> number(5),</a:t>
            </a:r>
            <a:r>
              <a:rPr lang="en-IN" sz="1800" dirty="0" err="1" smtClean="0"/>
              <a:t>ename</a:t>
            </a:r>
            <a:r>
              <a:rPr lang="en-IN" sz="1800" dirty="0" smtClean="0"/>
              <a:t> varchar2(20),</a:t>
            </a:r>
            <a:r>
              <a:rPr lang="en-IN" sz="1800" dirty="0" err="1" smtClean="0"/>
              <a:t>esal</a:t>
            </a:r>
            <a:r>
              <a:rPr lang="en-IN" sz="1800" dirty="0" smtClean="0"/>
              <a:t> number(10),</a:t>
            </a:r>
            <a:r>
              <a:rPr lang="en-IN" sz="1800" dirty="0" err="1" smtClean="0"/>
              <a:t>dno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varchar2(3));</a:t>
            </a:r>
          </a:p>
        </p:txBody>
      </p:sp>
    </p:spTree>
    <p:extLst>
      <p:ext uri="{BB962C8B-B14F-4D97-AF65-F5344CB8AC3E}">
        <p14:creationId xmlns:p14="http://schemas.microsoft.com/office/powerpoint/2010/main" val="3475232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for transaction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24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PL/SQL allows sending an entire block of statements to the database at one time. </a:t>
            </a:r>
          </a:p>
          <a:p>
            <a:pPr lvl="1"/>
            <a:r>
              <a:rPr lang="en-US" dirty="0" smtClean="0"/>
              <a:t>This reduces network traffic and provides high performance for the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cursor is a work area where the result of a SQL query is stored at server  side. </a:t>
            </a:r>
          </a:p>
          <a:p>
            <a:r>
              <a:rPr lang="en-US" dirty="0" smtClean="0"/>
              <a:t>The contents of a cursor are then displayed at client machine via a network.</a:t>
            </a:r>
          </a:p>
          <a:p>
            <a:r>
              <a:rPr lang="en-US" dirty="0" smtClean="0"/>
              <a:t>Known as active data set</a:t>
            </a:r>
          </a:p>
          <a:p>
            <a:pPr lvl="1"/>
            <a:r>
              <a:rPr lang="en-US" dirty="0" smtClean="0"/>
              <a:t>Declare a cursor</a:t>
            </a:r>
          </a:p>
          <a:p>
            <a:pPr lvl="1"/>
            <a:r>
              <a:rPr lang="en-US" dirty="0" smtClean="0"/>
              <a:t>Open a cursor </a:t>
            </a:r>
          </a:p>
          <a:p>
            <a:pPr lvl="1"/>
            <a:r>
              <a:rPr lang="en-US" dirty="0" smtClean="0"/>
              <a:t>Read from a cursor </a:t>
            </a:r>
          </a:p>
          <a:p>
            <a:pPr lvl="1"/>
            <a:r>
              <a:rPr lang="en-US" dirty="0" smtClean="0"/>
              <a:t>Close cursor 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cursor </a:t>
            </a:r>
          </a:p>
          <a:p>
            <a:r>
              <a:rPr lang="en-US" dirty="0" smtClean="0"/>
              <a:t>Work area that is declared, opened and closed internally by oracle engine.</a:t>
            </a:r>
          </a:p>
          <a:p>
            <a:r>
              <a:rPr lang="en-US" dirty="0" smtClean="0"/>
              <a:t>Explicit cursor ( user defined)</a:t>
            </a:r>
          </a:p>
          <a:p>
            <a:pPr lvl="1"/>
            <a:r>
              <a:rPr lang="en-US" dirty="0" smtClean="0"/>
              <a:t>Define in DECLARE  section of PL/SQL block 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%ISOPEN</a:t>
            </a:r>
          </a:p>
          <a:p>
            <a:r>
              <a:rPr lang="en-US" dirty="0" smtClean="0"/>
              <a:t>%FOUND</a:t>
            </a:r>
          </a:p>
          <a:p>
            <a:r>
              <a:rPr lang="en-US" dirty="0" smtClean="0"/>
              <a:t>%NOTFOUND</a:t>
            </a:r>
          </a:p>
          <a:p>
            <a:r>
              <a:rPr lang="en-US" dirty="0" smtClean="0"/>
              <a:t>%ROWCOUNT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SQL%ISOPEN</a:t>
            </a:r>
          </a:p>
          <a:p>
            <a:r>
              <a:rPr lang="en-US" dirty="0" smtClean="0"/>
              <a:t>SQL%FOUND</a:t>
            </a:r>
          </a:p>
          <a:p>
            <a:r>
              <a:rPr lang="en-US" dirty="0" smtClean="0"/>
              <a:t>SQL%NOTFOUND</a:t>
            </a:r>
          </a:p>
          <a:p>
            <a:r>
              <a:rPr lang="en-US" dirty="0" smtClean="0"/>
              <a:t>SQL%ROWCOUNT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PL/SQL block to display a message that whether a record is updated or not.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</a:t>
            </a:r>
          </a:p>
          <a:p>
            <a:r>
              <a:rPr lang="en-US" dirty="0" smtClean="0"/>
              <a:t>Update student set city = ‘</a:t>
            </a:r>
            <a:r>
              <a:rPr lang="en-US" dirty="0" err="1" smtClean="0"/>
              <a:t>delhi</a:t>
            </a:r>
            <a:r>
              <a:rPr lang="en-US" dirty="0" smtClean="0"/>
              <a:t>’ where </a:t>
            </a:r>
            <a:r>
              <a:rPr lang="en-US" dirty="0" err="1" smtClean="0"/>
              <a:t>rollono</a:t>
            </a:r>
            <a:r>
              <a:rPr lang="en-US" dirty="0" smtClean="0"/>
              <a:t>=&amp;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SQL%FOUND  then</a:t>
            </a:r>
          </a:p>
          <a:p>
            <a:r>
              <a:rPr lang="en-US" dirty="0" smtClean="0"/>
              <a:t>Dbms_output.put_line(‘record updated’);</a:t>
            </a:r>
          </a:p>
          <a:p>
            <a:r>
              <a:rPr lang="en-US" dirty="0" smtClean="0"/>
              <a:t>End if;</a:t>
            </a:r>
          </a:p>
          <a:p>
            <a:r>
              <a:rPr lang="en-US" dirty="0" smtClean="0"/>
              <a:t>If SQL%NOTFOUND  then</a:t>
            </a:r>
          </a:p>
          <a:p>
            <a:r>
              <a:rPr lang="en-US" dirty="0" smtClean="0"/>
              <a:t>Dbms_output.put_line(‘record not updated’);</a:t>
            </a:r>
          </a:p>
          <a:p>
            <a:r>
              <a:rPr lang="en-US" dirty="0" smtClean="0"/>
              <a:t>End if;</a:t>
            </a:r>
          </a:p>
          <a:p>
            <a:r>
              <a:rPr lang="en-US" dirty="0" smtClean="0"/>
              <a:t>End;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set </a:t>
            </a:r>
            <a:r>
              <a:rPr lang="en-IN" dirty="0" err="1"/>
              <a:t>serveroutput</a:t>
            </a:r>
            <a:r>
              <a:rPr lang="en-IN" dirty="0"/>
              <a:t> on;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Update student2 set class = 'me' where </a:t>
            </a:r>
            <a:r>
              <a:rPr lang="en-IN" dirty="0" err="1"/>
              <a:t>std_no</a:t>
            </a:r>
            <a:r>
              <a:rPr lang="en-IN" dirty="0"/>
              <a:t>=&amp;</a:t>
            </a:r>
            <a:r>
              <a:rPr lang="en-IN" dirty="0" err="1"/>
              <a:t>std_no</a:t>
            </a:r>
            <a:r>
              <a:rPr lang="en-IN" dirty="0"/>
              <a:t>;</a:t>
            </a:r>
          </a:p>
          <a:p>
            <a:r>
              <a:rPr lang="en-IN" dirty="0"/>
              <a:t>If SQL%FOUND  then</a:t>
            </a:r>
          </a:p>
          <a:p>
            <a:r>
              <a:rPr lang="en-IN" dirty="0" err="1"/>
              <a:t>Dbms_output.put_line</a:t>
            </a:r>
            <a:r>
              <a:rPr lang="en-IN" dirty="0"/>
              <a:t>('record updated');</a:t>
            </a:r>
          </a:p>
          <a:p>
            <a:r>
              <a:rPr lang="en-IN" dirty="0"/>
              <a:t>End if;</a:t>
            </a:r>
          </a:p>
          <a:p>
            <a:r>
              <a:rPr lang="en-IN" dirty="0"/>
              <a:t>If SQL%NOTFOUND  then</a:t>
            </a:r>
          </a:p>
          <a:p>
            <a:r>
              <a:rPr lang="en-IN" dirty="0" err="1"/>
              <a:t>Dbms_output.put_line</a:t>
            </a:r>
            <a:r>
              <a:rPr lang="en-IN" dirty="0"/>
              <a:t>('record not updated');</a:t>
            </a:r>
          </a:p>
          <a:p>
            <a:r>
              <a:rPr lang="en-IN" dirty="0"/>
              <a:t>End if;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01869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PL/SQL block to count the number of rows affected by an update statement.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Num number(2);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Update student set grade =‘b’ where grade =‘c’;</a:t>
            </a:r>
          </a:p>
          <a:p>
            <a:r>
              <a:rPr lang="en-US" dirty="0" smtClean="0"/>
              <a:t>Num:=SQL%ROWCOUNT;</a:t>
            </a:r>
          </a:p>
          <a:p>
            <a:r>
              <a:rPr lang="en-US" dirty="0" smtClean="0"/>
              <a:t>Dbms_output.put_line(‘total rows affected =’ || num);</a:t>
            </a:r>
          </a:p>
          <a:p>
            <a:r>
              <a:rPr lang="en-US" dirty="0" smtClean="0"/>
              <a:t>End;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%ISOPEN</a:t>
            </a:r>
          </a:p>
          <a:p>
            <a:r>
              <a:rPr lang="en-US" dirty="0" smtClean="0"/>
              <a:t>%FOUND</a:t>
            </a:r>
          </a:p>
          <a:p>
            <a:r>
              <a:rPr lang="en-US" dirty="0" smtClean="0"/>
              <a:t>%NOTFOUND</a:t>
            </a:r>
          </a:p>
          <a:p>
            <a:r>
              <a:rPr lang="en-US" dirty="0" smtClean="0"/>
              <a:t>%ROWCOUNT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PL/SQL give high productivity to programmers as it can query, transform, and update data in a database.</a:t>
            </a:r>
          </a:p>
          <a:p>
            <a:pPr>
              <a:buNone/>
            </a:pPr>
            <a:r>
              <a:rPr lang="en-US" dirty="0" smtClean="0"/>
              <a:t>•	PL/SQL saves time on design and debugging by strong features, such as exception handling, encapsulation, data hiding, and object-oriented data types.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execution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cursor </a:t>
            </a:r>
          </a:p>
          <a:p>
            <a:r>
              <a:rPr lang="en-US" dirty="0" smtClean="0"/>
              <a:t>Open the cursor</a:t>
            </a:r>
          </a:p>
          <a:p>
            <a:r>
              <a:rPr lang="en-US" dirty="0" smtClean="0"/>
              <a:t>Using loop, fetch the data from cursor one row at a time and store in memory variable</a:t>
            </a:r>
          </a:p>
          <a:p>
            <a:r>
              <a:rPr lang="en-US" dirty="0" smtClean="0"/>
              <a:t>Exit from the loop</a:t>
            </a:r>
          </a:p>
          <a:p>
            <a:r>
              <a:rPr lang="en-US" dirty="0" smtClean="0"/>
              <a:t>Close the cursor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 </a:t>
            </a:r>
            <a:r>
              <a:rPr lang="en-US" dirty="0" err="1" smtClean="0"/>
              <a:t>cursorname</a:t>
            </a:r>
            <a:r>
              <a:rPr lang="en-US" dirty="0" smtClean="0"/>
              <a:t> IS select statements.</a:t>
            </a:r>
          </a:p>
          <a:p>
            <a:endParaRPr lang="en-US" dirty="0" smtClean="0"/>
          </a:p>
          <a:p>
            <a:r>
              <a:rPr lang="en-US" dirty="0" smtClean="0"/>
              <a:t>Cursor C123 IS select </a:t>
            </a:r>
            <a:r>
              <a:rPr lang="en-US" dirty="0" err="1" smtClean="0"/>
              <a:t>rollno,name</a:t>
            </a:r>
            <a:r>
              <a:rPr lang="en-US" dirty="0" smtClean="0"/>
              <a:t> from student where branch=‘CSE’;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cursorname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Open C123;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</a:t>
            </a:r>
            <a:r>
              <a:rPr lang="en-US" dirty="0" err="1" smtClean="0"/>
              <a:t>cursorname</a:t>
            </a:r>
            <a:r>
              <a:rPr lang="en-US" dirty="0" smtClean="0"/>
              <a:t> INTO </a:t>
            </a:r>
            <a:r>
              <a:rPr lang="en-US" dirty="0" err="1" smtClean="0"/>
              <a:t>veriable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FETCH C123 INTO </a:t>
            </a:r>
            <a:r>
              <a:rPr lang="en-US" dirty="0" err="1" smtClean="0"/>
              <a:t>my_rollno,my_name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FETCH C123 into </a:t>
            </a:r>
            <a:r>
              <a:rPr lang="en-US" dirty="0" err="1" smtClean="0"/>
              <a:t>MY_record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Exit when C123%notfound;</a:t>
            </a:r>
          </a:p>
          <a:p>
            <a:r>
              <a:rPr lang="en-US" dirty="0" smtClean="0"/>
              <a:t>Other statements;</a:t>
            </a:r>
          </a:p>
          <a:p>
            <a:r>
              <a:rPr lang="en-US" dirty="0" smtClean="0"/>
              <a:t>End loop;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</a:t>
            </a:r>
            <a:r>
              <a:rPr lang="en-US" dirty="0" err="1" smtClean="0"/>
              <a:t>cursorname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CLOSE C123;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PL/SQL cursor to display the name of the students belonging to CSE branch…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Cursor C123 is select name from student where branch =‘CSE’;</a:t>
            </a:r>
          </a:p>
          <a:p>
            <a:r>
              <a:rPr lang="en-US" dirty="0" smtClean="0"/>
              <a:t>my_name student.name%type;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Open C123;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Fetch C123 into my_name;</a:t>
            </a:r>
          </a:p>
          <a:p>
            <a:r>
              <a:rPr lang="en-US" dirty="0" smtClean="0"/>
              <a:t>Exit when C123%NotFound;</a:t>
            </a:r>
          </a:p>
          <a:p>
            <a:r>
              <a:rPr lang="en-US" dirty="0" smtClean="0"/>
              <a:t>dbms_output.put_line(my_name);</a:t>
            </a:r>
          </a:p>
          <a:p>
            <a:r>
              <a:rPr lang="en-US" dirty="0" smtClean="0"/>
              <a:t>End loop;</a:t>
            </a:r>
          </a:p>
          <a:p>
            <a:r>
              <a:rPr lang="en-US" dirty="0" smtClean="0"/>
              <a:t>Close C123;</a:t>
            </a:r>
          </a:p>
          <a:p>
            <a:r>
              <a:rPr lang="en-US" dirty="0" smtClean="0"/>
              <a:t>End;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select * from 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serveroutput</a:t>
            </a:r>
            <a:r>
              <a:rPr lang="en-IN" dirty="0" smtClean="0"/>
              <a:t> on</a:t>
            </a:r>
          </a:p>
          <a:p>
            <a:r>
              <a:rPr lang="en-IN" dirty="0" smtClean="0"/>
              <a:t>DECLARE</a:t>
            </a:r>
          </a:p>
          <a:p>
            <a:r>
              <a:rPr lang="en-IN" dirty="0" smtClean="0"/>
              <a:t>CURSOR c is Select </a:t>
            </a:r>
            <a:r>
              <a:rPr lang="en-IN" dirty="0" err="1" smtClean="0"/>
              <a:t>eno,ename</a:t>
            </a:r>
            <a:r>
              <a:rPr lang="en-IN" dirty="0" smtClean="0"/>
              <a:t> from 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</a:p>
          <a:p>
            <a:r>
              <a:rPr lang="en-IN" dirty="0" smtClean="0"/>
              <a:t>REC </a:t>
            </a:r>
            <a:r>
              <a:rPr lang="en-IN" dirty="0" err="1" smtClean="0"/>
              <a:t>c%ROWTYPE</a:t>
            </a:r>
            <a:r>
              <a:rPr lang="en-IN" dirty="0" smtClean="0"/>
              <a:t>;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smtClean="0"/>
              <a:t>OPEN c;</a:t>
            </a:r>
          </a:p>
          <a:p>
            <a:r>
              <a:rPr lang="en-IN" dirty="0" smtClean="0"/>
              <a:t>LOOP</a:t>
            </a:r>
          </a:p>
          <a:p>
            <a:r>
              <a:rPr lang="en-IN" dirty="0" smtClean="0"/>
              <a:t>FETCH c into REC;</a:t>
            </a:r>
          </a:p>
          <a:p>
            <a:r>
              <a:rPr lang="en-IN" dirty="0" smtClean="0"/>
              <a:t>EXIT when </a:t>
            </a:r>
            <a:r>
              <a:rPr lang="en-IN" dirty="0" err="1" smtClean="0"/>
              <a:t>c%NOTFOUND</a:t>
            </a:r>
            <a:r>
              <a:rPr lang="en-IN" dirty="0" smtClean="0"/>
              <a:t>;</a:t>
            </a:r>
          </a:p>
          <a:p>
            <a:r>
              <a:rPr lang="en-IN" dirty="0" smtClean="0"/>
              <a:t>DBMS_OUTPUT.PUT_LINE('</a:t>
            </a:r>
            <a:r>
              <a:rPr lang="en-IN" dirty="0" err="1" smtClean="0"/>
              <a:t>eno'||REC.eno</a:t>
            </a:r>
            <a:r>
              <a:rPr lang="en-IN" dirty="0" smtClean="0"/>
              <a:t>);</a:t>
            </a:r>
          </a:p>
          <a:p>
            <a:r>
              <a:rPr lang="en-IN" dirty="0" smtClean="0"/>
              <a:t>DBMS_OUTPUT.PUT_LINE('</a:t>
            </a:r>
            <a:r>
              <a:rPr lang="en-IN" dirty="0" err="1" smtClean="0"/>
              <a:t>ename'||REC.ename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END LOOP;</a:t>
            </a:r>
          </a:p>
          <a:p>
            <a:r>
              <a:rPr lang="en-IN" dirty="0" smtClean="0"/>
              <a:t>CLOSE c;</a:t>
            </a:r>
          </a:p>
          <a:p>
            <a:r>
              <a:rPr lang="en-IN" dirty="0" smtClean="0"/>
              <a:t>END;</a:t>
            </a:r>
            <a:endParaRPr lang="en-I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cursor</a:t>
            </a:r>
          </a:p>
          <a:p>
            <a:r>
              <a:rPr lang="en-IN" dirty="0" smtClean="0"/>
              <a:t>--------------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serveroutput</a:t>
            </a:r>
            <a:r>
              <a:rPr lang="en-IN" dirty="0" smtClean="0"/>
              <a:t> on;</a:t>
            </a:r>
          </a:p>
          <a:p>
            <a:r>
              <a:rPr lang="en-IN" dirty="0" smtClean="0"/>
              <a:t>declare</a:t>
            </a:r>
          </a:p>
          <a:p>
            <a:r>
              <a:rPr lang="en-IN" dirty="0" smtClean="0"/>
              <a:t>cursor c is select radius, area  from </a:t>
            </a:r>
            <a:r>
              <a:rPr lang="en-IN" dirty="0" err="1" smtClean="0"/>
              <a:t>cj_circle</a:t>
            </a:r>
            <a:r>
              <a:rPr lang="en-IN" dirty="0" smtClean="0"/>
              <a:t>;</a:t>
            </a:r>
          </a:p>
          <a:p>
            <a:r>
              <a:rPr lang="en-IN" dirty="0" smtClean="0"/>
              <a:t>rec </a:t>
            </a:r>
            <a:r>
              <a:rPr lang="en-IN" dirty="0" err="1" smtClean="0"/>
              <a:t>c%rowtype</a:t>
            </a:r>
            <a:r>
              <a:rPr lang="en-IN" dirty="0" smtClean="0"/>
              <a:t>;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smtClean="0"/>
              <a:t>open c;</a:t>
            </a:r>
          </a:p>
          <a:p>
            <a:r>
              <a:rPr lang="en-IN" dirty="0" smtClean="0"/>
              <a:t>loop</a:t>
            </a:r>
          </a:p>
          <a:p>
            <a:r>
              <a:rPr lang="en-IN" dirty="0" smtClean="0"/>
              <a:t>fetch c into rec;</a:t>
            </a:r>
          </a:p>
          <a:p>
            <a:r>
              <a:rPr lang="en-IN" dirty="0" smtClean="0"/>
              <a:t>exit when </a:t>
            </a:r>
            <a:r>
              <a:rPr lang="en-IN" dirty="0" err="1" smtClean="0"/>
              <a:t>c%notfound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('radius: '||</a:t>
            </a:r>
            <a:r>
              <a:rPr lang="en-IN" dirty="0" err="1" smtClean="0"/>
              <a:t>rec.radius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('area: '||</a:t>
            </a:r>
            <a:r>
              <a:rPr lang="en-IN" dirty="0" err="1" smtClean="0"/>
              <a:t>rec.area</a:t>
            </a:r>
            <a:r>
              <a:rPr lang="en-IN" dirty="0" smtClean="0"/>
              <a:t>);</a:t>
            </a:r>
          </a:p>
          <a:p>
            <a:r>
              <a:rPr lang="en-IN" dirty="0" smtClean="0"/>
              <a:t>end loop;</a:t>
            </a:r>
          </a:p>
          <a:p>
            <a:r>
              <a:rPr lang="en-IN" dirty="0" smtClean="0"/>
              <a:t>close c;</a:t>
            </a:r>
          </a:p>
          <a:p>
            <a:r>
              <a:rPr lang="en-IN" dirty="0" smtClean="0"/>
              <a:t>end;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written in PL/SQL are fully portable.</a:t>
            </a:r>
          </a:p>
          <a:p>
            <a:pPr>
              <a:buNone/>
            </a:pPr>
            <a:r>
              <a:rPr lang="en-US" dirty="0" smtClean="0"/>
              <a:t>•	PL/SQL provides access to predefined SQL packages.</a:t>
            </a:r>
          </a:p>
          <a:p>
            <a:pPr>
              <a:buNone/>
            </a:pPr>
            <a:r>
              <a:rPr lang="en-US" dirty="0" smtClean="0"/>
              <a:t>•	PL/SQL provides support for Object-Oriented Programming.</a:t>
            </a:r>
          </a:p>
          <a:p>
            <a:pPr>
              <a:buNone/>
            </a:pPr>
            <a:r>
              <a:rPr lang="en-US" dirty="0" smtClean="0"/>
              <a:t>•	PL/SQL provides support for Developing Web Applications and Server Pages.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pl/</a:t>
            </a:r>
            <a:r>
              <a:rPr lang="en-US" dirty="0" err="1" smtClean="0"/>
              <a:t>sql</a:t>
            </a:r>
            <a:r>
              <a:rPr lang="en-US" dirty="0" smtClean="0"/>
              <a:t> block to create a cursor to increase the </a:t>
            </a:r>
            <a:r>
              <a:rPr lang="en-US" dirty="0" err="1" smtClean="0"/>
              <a:t>sal</a:t>
            </a:r>
            <a:r>
              <a:rPr lang="en-US" dirty="0" smtClean="0"/>
              <a:t> of </a:t>
            </a:r>
            <a:r>
              <a:rPr lang="en-US" dirty="0" err="1" smtClean="0"/>
              <a:t>emp</a:t>
            </a:r>
            <a:r>
              <a:rPr lang="en-US" dirty="0" smtClean="0"/>
              <a:t>-engineers by 1000</a:t>
            </a:r>
          </a:p>
          <a:p>
            <a:r>
              <a:rPr lang="en-US" dirty="0" smtClean="0"/>
              <a:t>Cursor c is select 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where job=‘engineer’;</a:t>
            </a:r>
          </a:p>
          <a:p>
            <a:r>
              <a:rPr lang="en-US" dirty="0" smtClean="0"/>
              <a:t>Fetch c into </a:t>
            </a:r>
            <a:r>
              <a:rPr lang="en-US" dirty="0" err="1" smtClean="0"/>
              <a:t>my_id</a:t>
            </a:r>
            <a:r>
              <a:rPr lang="en-US" dirty="0" smtClean="0"/>
              <a:t>, </a:t>
            </a:r>
            <a:r>
              <a:rPr lang="en-US" dirty="0" err="1" smtClean="0"/>
              <a:t>my_sal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emp</a:t>
            </a:r>
            <a:r>
              <a:rPr lang="en-US" dirty="0" smtClean="0"/>
              <a:t> set </a:t>
            </a:r>
            <a:r>
              <a:rPr lang="en-US" dirty="0" err="1" smtClean="0"/>
              <a:t>sal</a:t>
            </a:r>
            <a:r>
              <a:rPr lang="en-US" dirty="0" smtClean="0"/>
              <a:t>=sal+1000 where </a:t>
            </a:r>
            <a:r>
              <a:rPr lang="en-US" dirty="0" err="1" smtClean="0"/>
              <a:t>empid</a:t>
            </a:r>
            <a:r>
              <a:rPr lang="en-US" dirty="0" smtClean="0"/>
              <a:t>=</a:t>
            </a:r>
            <a:r>
              <a:rPr lang="en-US" dirty="0" err="1" smtClean="0"/>
              <a:t>my_id</a:t>
            </a:r>
            <a:r>
              <a:rPr lang="en-US" smtClean="0"/>
              <a:t>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Procedures</a:t>
            </a:r>
          </a:p>
          <a:p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Reusability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</a:p>
          <a:p>
            <a:pPr>
              <a:buNone/>
            </a:pPr>
            <a:r>
              <a:rPr lang="en-US" dirty="0" smtClean="0"/>
              <a:t>Global variables declaration;</a:t>
            </a:r>
          </a:p>
          <a:p>
            <a:pPr>
              <a:buNone/>
            </a:pPr>
            <a:r>
              <a:rPr lang="en-US" dirty="0" smtClean="0"/>
              <a:t>Procedure </a:t>
            </a:r>
            <a:r>
              <a:rPr lang="en-US" dirty="0" err="1" smtClean="0"/>
              <a:t>procedure</a:t>
            </a:r>
            <a:r>
              <a:rPr lang="en-US" dirty="0" smtClean="0"/>
              <a:t> name</a:t>
            </a:r>
          </a:p>
          <a:p>
            <a:pPr>
              <a:buNone/>
            </a:pPr>
            <a:r>
              <a:rPr lang="en-US" dirty="0" smtClean="0"/>
              <a:t>(Arguments IN/OUT/IN OUT data types)</a:t>
            </a:r>
          </a:p>
          <a:p>
            <a:pPr>
              <a:buNone/>
            </a:pPr>
            <a:r>
              <a:rPr lang="en-US" dirty="0" smtClean="0"/>
              <a:t>IS/AS</a:t>
            </a:r>
          </a:p>
          <a:p>
            <a:pPr>
              <a:buNone/>
            </a:pPr>
            <a:r>
              <a:rPr lang="en-US" dirty="0" smtClean="0"/>
              <a:t>Variable and constant declaration;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dirty="0" smtClean="0"/>
              <a:t>PL/SQL statements;</a:t>
            </a:r>
          </a:p>
          <a:p>
            <a:pPr>
              <a:buNone/>
            </a:pPr>
            <a:r>
              <a:rPr lang="en-US" dirty="0" smtClean="0"/>
              <a:t>Exception</a:t>
            </a:r>
          </a:p>
          <a:p>
            <a:pPr>
              <a:buNone/>
            </a:pPr>
            <a:r>
              <a:rPr lang="en-US" dirty="0" smtClean="0"/>
              <a:t>Statements;</a:t>
            </a:r>
          </a:p>
          <a:p>
            <a:pPr>
              <a:buNone/>
            </a:pPr>
            <a:r>
              <a:rPr lang="en-US" dirty="0" smtClean="0"/>
              <a:t>End procedure name;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dirty="0" smtClean="0"/>
              <a:t>Executable statements;</a:t>
            </a:r>
          </a:p>
          <a:p>
            <a:pPr>
              <a:buNone/>
            </a:pPr>
            <a:r>
              <a:rPr lang="en-US" dirty="0" smtClean="0"/>
              <a:t>Procedure calling;</a:t>
            </a:r>
          </a:p>
          <a:p>
            <a:pPr>
              <a:buNone/>
            </a:pPr>
            <a:r>
              <a:rPr lang="en-US" b="1" dirty="0" smtClean="0"/>
              <a:t>End;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SET SERVEROUTPUT ON;</a:t>
            </a:r>
          </a:p>
          <a:p>
            <a:r>
              <a:rPr lang="en-IN" dirty="0" smtClean="0"/>
              <a:t>Declare </a:t>
            </a:r>
          </a:p>
          <a:p>
            <a:r>
              <a:rPr lang="en-IN" dirty="0" smtClean="0"/>
              <a:t>Num1 number(2);</a:t>
            </a:r>
          </a:p>
          <a:p>
            <a:r>
              <a:rPr lang="en-IN" dirty="0" smtClean="0"/>
              <a:t>Num2 number(2);</a:t>
            </a:r>
          </a:p>
          <a:p>
            <a:r>
              <a:rPr lang="en-IN" dirty="0" err="1" smtClean="0"/>
              <a:t>Mul</a:t>
            </a:r>
            <a:r>
              <a:rPr lang="en-IN" dirty="0" smtClean="0"/>
              <a:t> number(4);</a:t>
            </a:r>
          </a:p>
          <a:p>
            <a:r>
              <a:rPr lang="en-IN" dirty="0" smtClean="0"/>
              <a:t>Procedure multiplication(num1 IN number,num2 IN </a:t>
            </a:r>
            <a:r>
              <a:rPr lang="en-IN" dirty="0" err="1" smtClean="0"/>
              <a:t>number,Mul</a:t>
            </a:r>
            <a:r>
              <a:rPr lang="en-IN" dirty="0" smtClean="0"/>
              <a:t> OUT number)IS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err="1" smtClean="0"/>
              <a:t>Mul</a:t>
            </a:r>
            <a:r>
              <a:rPr lang="en-IN" dirty="0" smtClean="0"/>
              <a:t>:= num1*num2;</a:t>
            </a:r>
          </a:p>
          <a:p>
            <a:r>
              <a:rPr lang="en-IN" dirty="0" smtClean="0"/>
              <a:t>End multiplication;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smtClean="0"/>
              <a:t>Num1:=&amp;num1;</a:t>
            </a:r>
          </a:p>
          <a:p>
            <a:r>
              <a:rPr lang="en-IN" dirty="0" smtClean="0"/>
              <a:t>Num2:=&amp;num2;</a:t>
            </a:r>
          </a:p>
          <a:p>
            <a:r>
              <a:rPr lang="en-IN" dirty="0" smtClean="0"/>
              <a:t>Multiplication (num1,num2,mul);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</a:t>
            </a:r>
            <a:r>
              <a:rPr lang="en-IN" dirty="0" err="1" smtClean="0"/>
              <a:t>mul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or replace procedure addition(num1 IN number, num2 IN number, sum OUT number) IS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Sum:=num1+num2;</a:t>
            </a:r>
          </a:p>
          <a:p>
            <a:r>
              <a:rPr lang="en-US" dirty="0" smtClean="0"/>
              <a:t>End;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Calling of stored procedure addition</a:t>
            </a:r>
          </a:p>
          <a:p>
            <a:r>
              <a:rPr lang="en-US" dirty="0" smtClean="0"/>
              <a:t>Declare </a:t>
            </a:r>
          </a:p>
          <a:p>
            <a:r>
              <a:rPr lang="en-US" dirty="0" smtClean="0"/>
              <a:t>Num1 number(2);</a:t>
            </a:r>
          </a:p>
          <a:p>
            <a:r>
              <a:rPr lang="en-US" dirty="0" smtClean="0"/>
              <a:t>Num2 number(2);</a:t>
            </a:r>
          </a:p>
          <a:p>
            <a:r>
              <a:rPr lang="en-US" dirty="0" smtClean="0"/>
              <a:t>Sum number(4);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Num1:=&amp;num1;</a:t>
            </a:r>
          </a:p>
          <a:p>
            <a:r>
              <a:rPr lang="en-US" dirty="0" smtClean="0"/>
              <a:t>Num2:=&amp;num2;</a:t>
            </a:r>
          </a:p>
          <a:p>
            <a:r>
              <a:rPr lang="en-US" dirty="0" smtClean="0"/>
              <a:t>addition(num1,num2,sum);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(sum);</a:t>
            </a:r>
          </a:p>
          <a:p>
            <a:r>
              <a:rPr lang="en-US" dirty="0" smtClean="0"/>
              <a:t>End;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Num1 number(2);</a:t>
            </a:r>
          </a:p>
          <a:p>
            <a:r>
              <a:rPr lang="en-US" dirty="0" smtClean="0"/>
              <a:t>Num2 number(2);</a:t>
            </a:r>
          </a:p>
          <a:p>
            <a:r>
              <a:rPr lang="en-US" dirty="0" err="1" smtClean="0"/>
              <a:t>Mul</a:t>
            </a:r>
            <a:r>
              <a:rPr lang="en-US" dirty="0" smtClean="0"/>
              <a:t> number(4);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multiplication(num1 IN numer,num2 IN </a:t>
            </a:r>
            <a:r>
              <a:rPr lang="en-US" dirty="0" err="1" smtClean="0"/>
              <a:t>number,Mul</a:t>
            </a:r>
            <a:r>
              <a:rPr lang="en-US" dirty="0" smtClean="0"/>
              <a:t> OUT number)</a:t>
            </a:r>
          </a:p>
          <a:p>
            <a:r>
              <a:rPr lang="en-US" b="1" dirty="0" smtClean="0"/>
              <a:t>Return number </a:t>
            </a:r>
          </a:p>
          <a:p>
            <a:r>
              <a:rPr lang="en-US" dirty="0" smtClean="0"/>
              <a:t>IS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err="1" smtClean="0"/>
              <a:t>Mul</a:t>
            </a:r>
            <a:r>
              <a:rPr lang="en-US" dirty="0" smtClean="0"/>
              <a:t>:= num1*num2;</a:t>
            </a:r>
          </a:p>
          <a:p>
            <a:r>
              <a:rPr lang="en-US" b="1" dirty="0" smtClean="0"/>
              <a:t>Return(</a:t>
            </a:r>
            <a:r>
              <a:rPr lang="en-US" b="1" dirty="0" err="1" smtClean="0"/>
              <a:t>Mul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End multiplication;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Num1:=&amp;num1;</a:t>
            </a:r>
          </a:p>
          <a:p>
            <a:r>
              <a:rPr lang="en-US" dirty="0" smtClean="0"/>
              <a:t>Num2:=&amp;num2;</a:t>
            </a:r>
          </a:p>
          <a:p>
            <a:r>
              <a:rPr lang="en-US" dirty="0" smtClean="0"/>
              <a:t>Multiplication (num1,num2,mul);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mul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Declare </a:t>
            </a:r>
          </a:p>
          <a:p>
            <a:r>
              <a:rPr lang="en-IN" dirty="0" err="1" smtClean="0"/>
              <a:t>i</a:t>
            </a:r>
            <a:r>
              <a:rPr lang="en-IN" dirty="0" smtClean="0"/>
              <a:t> number(2);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smtClean="0"/>
              <a:t>i:=1;</a:t>
            </a:r>
          </a:p>
          <a:p>
            <a:r>
              <a:rPr lang="en-IN" dirty="0" smtClean="0"/>
              <a:t>Loop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r>
              <a:rPr lang="en-IN" dirty="0" smtClean="0"/>
              <a:t>i:=i+1;</a:t>
            </a:r>
          </a:p>
          <a:p>
            <a:r>
              <a:rPr lang="en-IN" dirty="0" smtClean="0"/>
              <a:t>Exit when </a:t>
            </a:r>
            <a:r>
              <a:rPr lang="en-IN" dirty="0" err="1" smtClean="0"/>
              <a:t>i</a:t>
            </a:r>
            <a:r>
              <a:rPr lang="en-IN" dirty="0" smtClean="0"/>
              <a:t>&gt;10;</a:t>
            </a:r>
          </a:p>
          <a:p>
            <a:r>
              <a:rPr lang="en-IN" dirty="0" smtClean="0"/>
              <a:t>End loop;</a:t>
            </a:r>
          </a:p>
          <a:p>
            <a:r>
              <a:rPr lang="en-IN" dirty="0" smtClean="0"/>
              <a:t>End;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Declare</a:t>
            </a:r>
          </a:p>
          <a:p>
            <a:r>
              <a:rPr lang="en-IN" dirty="0" smtClean="0"/>
              <a:t>a number(2);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smtClean="0"/>
              <a:t>a:=1;</a:t>
            </a:r>
          </a:p>
          <a:p>
            <a:r>
              <a:rPr lang="en-IN" dirty="0" smtClean="0"/>
              <a:t>While a&lt;=10</a:t>
            </a:r>
          </a:p>
          <a:p>
            <a:r>
              <a:rPr lang="en-IN" dirty="0" smtClean="0"/>
              <a:t>Loop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(a*a);</a:t>
            </a:r>
          </a:p>
          <a:p>
            <a:r>
              <a:rPr lang="en-IN" dirty="0" smtClean="0"/>
              <a:t>a:=a+1;</a:t>
            </a:r>
          </a:p>
          <a:p>
            <a:r>
              <a:rPr lang="en-IN" dirty="0" smtClean="0"/>
              <a:t>End loop;</a:t>
            </a:r>
          </a:p>
          <a:p>
            <a:r>
              <a:rPr lang="en-IN" dirty="0" smtClean="0"/>
              <a:t>End;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Declare</a:t>
            </a:r>
          </a:p>
          <a:p>
            <a:r>
              <a:rPr lang="en-IN" dirty="0" smtClean="0"/>
              <a:t>Total number(4);</a:t>
            </a:r>
          </a:p>
          <a:p>
            <a:r>
              <a:rPr lang="en-IN" dirty="0" smtClean="0"/>
              <a:t>I number(2);</a:t>
            </a:r>
          </a:p>
          <a:p>
            <a:r>
              <a:rPr lang="en-IN" dirty="0" smtClean="0"/>
              <a:t>Begin </a:t>
            </a:r>
          </a:p>
          <a:p>
            <a:r>
              <a:rPr lang="en-IN" dirty="0" smtClean="0"/>
              <a:t>For I in 1..10</a:t>
            </a:r>
          </a:p>
          <a:p>
            <a:r>
              <a:rPr lang="en-IN" dirty="0" smtClean="0"/>
              <a:t>Loop</a:t>
            </a:r>
          </a:p>
          <a:p>
            <a:r>
              <a:rPr lang="en-IN" dirty="0" smtClean="0"/>
              <a:t>Total:=2*I;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('2*'||</a:t>
            </a:r>
            <a:r>
              <a:rPr lang="en-IN" dirty="0" err="1" smtClean="0"/>
              <a:t>i</a:t>
            </a:r>
            <a:r>
              <a:rPr lang="en-IN" dirty="0" smtClean="0"/>
              <a:t>||'='||total);</a:t>
            </a:r>
          </a:p>
          <a:p>
            <a:r>
              <a:rPr lang="en-IN" dirty="0" smtClean="0"/>
              <a:t>End loop;</a:t>
            </a:r>
          </a:p>
          <a:p>
            <a:r>
              <a:rPr lang="en-IN" dirty="0" smtClean="0"/>
              <a:t>End;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PL/SQL execution</a:t>
            </a:r>
            <a:endParaRPr lang="en-US" dirty="0"/>
          </a:p>
        </p:txBody>
      </p:sp>
      <p:pic>
        <p:nvPicPr>
          <p:cNvPr id="4" name="Picture 2" descr="Description of Figure 1-1 follo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56" y="1828799"/>
            <a:ext cx="5830944" cy="454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Declare </a:t>
            </a:r>
          </a:p>
          <a:p>
            <a:r>
              <a:rPr lang="en-IN" dirty="0" smtClean="0"/>
              <a:t>Num1 number(2);</a:t>
            </a:r>
          </a:p>
          <a:p>
            <a:r>
              <a:rPr lang="en-IN" dirty="0" smtClean="0"/>
              <a:t>Num2 number(2);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smtClean="0"/>
              <a:t>Num1:=5;</a:t>
            </a:r>
          </a:p>
          <a:p>
            <a:r>
              <a:rPr lang="en-IN" dirty="0" smtClean="0"/>
              <a:t>Num2:=7;</a:t>
            </a:r>
          </a:p>
          <a:p>
            <a:r>
              <a:rPr lang="en-IN" dirty="0" smtClean="0"/>
              <a:t>If num1&gt;num2 then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('greater number is:=' || num1);</a:t>
            </a:r>
          </a:p>
          <a:p>
            <a:r>
              <a:rPr lang="en-IN" dirty="0" smtClean="0"/>
              <a:t>Else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('greater number is:=' || num2);</a:t>
            </a:r>
          </a:p>
          <a:p>
            <a:r>
              <a:rPr lang="en-IN" dirty="0" smtClean="0"/>
              <a:t>End if;</a:t>
            </a:r>
          </a:p>
          <a:p>
            <a:r>
              <a:rPr lang="en-IN" dirty="0" smtClean="0"/>
              <a:t>End;</a:t>
            </a:r>
            <a:endParaRPr lang="en-IN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Declare </a:t>
            </a:r>
          </a:p>
          <a:p>
            <a:r>
              <a:rPr lang="en-IN" dirty="0" smtClean="0"/>
              <a:t>Num1 number(2);</a:t>
            </a:r>
          </a:p>
          <a:p>
            <a:r>
              <a:rPr lang="en-IN" dirty="0" smtClean="0"/>
              <a:t>Num2 number(2);</a:t>
            </a:r>
          </a:p>
          <a:p>
            <a:r>
              <a:rPr lang="en-IN" dirty="0" err="1" smtClean="0"/>
              <a:t>Mul</a:t>
            </a:r>
            <a:r>
              <a:rPr lang="en-IN" dirty="0" smtClean="0"/>
              <a:t> number(4);</a:t>
            </a:r>
          </a:p>
          <a:p>
            <a:r>
              <a:rPr lang="en-IN" dirty="0" smtClean="0"/>
              <a:t>Procedure multiplication(num1 IN number,num2 IN </a:t>
            </a:r>
            <a:r>
              <a:rPr lang="en-IN" dirty="0" err="1" smtClean="0"/>
              <a:t>number,Mul</a:t>
            </a:r>
            <a:r>
              <a:rPr lang="en-IN" dirty="0" smtClean="0"/>
              <a:t> OUT number)IS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err="1" smtClean="0"/>
              <a:t>Mul</a:t>
            </a:r>
            <a:r>
              <a:rPr lang="en-IN" dirty="0" smtClean="0"/>
              <a:t>:= num1*num2;</a:t>
            </a:r>
          </a:p>
          <a:p>
            <a:r>
              <a:rPr lang="en-IN" dirty="0" smtClean="0"/>
              <a:t>End multiplication;</a:t>
            </a:r>
          </a:p>
          <a:p>
            <a:r>
              <a:rPr lang="en-IN" dirty="0" smtClean="0"/>
              <a:t>Begin</a:t>
            </a:r>
          </a:p>
          <a:p>
            <a:r>
              <a:rPr lang="en-IN" dirty="0" smtClean="0"/>
              <a:t>Num1:=5;</a:t>
            </a:r>
          </a:p>
          <a:p>
            <a:r>
              <a:rPr lang="en-IN" dirty="0" smtClean="0"/>
              <a:t>Num2:=7;</a:t>
            </a:r>
          </a:p>
          <a:p>
            <a:r>
              <a:rPr lang="en-IN" dirty="0" smtClean="0"/>
              <a:t>Multiplication (num1,num2,mul);</a:t>
            </a:r>
          </a:p>
          <a:p>
            <a:r>
              <a:rPr lang="en-IN" dirty="0" err="1" smtClean="0"/>
              <a:t>Dbms_output.put_line</a:t>
            </a:r>
            <a:r>
              <a:rPr lang="en-IN" dirty="0" smtClean="0"/>
              <a:t>(</a:t>
            </a:r>
            <a:r>
              <a:rPr lang="en-IN" dirty="0" err="1" smtClean="0"/>
              <a:t>mul</a:t>
            </a:r>
            <a:r>
              <a:rPr lang="en-IN" dirty="0" smtClean="0"/>
              <a:t>);</a:t>
            </a:r>
          </a:p>
          <a:p>
            <a:r>
              <a:rPr lang="en-IN" smtClean="0"/>
              <a:t>End;</a:t>
            </a:r>
            <a:endParaRPr lang="en-IN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set </a:t>
            </a:r>
            <a:r>
              <a:rPr lang="en-IN" dirty="0" err="1"/>
              <a:t>serveroutput</a:t>
            </a:r>
            <a:r>
              <a:rPr lang="en-IN" dirty="0"/>
              <a:t> on;</a:t>
            </a:r>
          </a:p>
          <a:p>
            <a:r>
              <a:rPr lang="en-IN" dirty="0"/>
              <a:t>declare</a:t>
            </a:r>
          </a:p>
          <a:p>
            <a:r>
              <a:rPr lang="en-IN" dirty="0"/>
              <a:t>procedure p33414341 is</a:t>
            </a:r>
          </a:p>
          <a:p>
            <a:r>
              <a:rPr lang="en-IN" dirty="0"/>
              <a:t>begin</a:t>
            </a:r>
          </a:p>
          <a:p>
            <a:r>
              <a:rPr lang="en-IN" dirty="0" err="1"/>
              <a:t>dbms_output.put_line</a:t>
            </a:r>
            <a:r>
              <a:rPr lang="en-IN" dirty="0"/>
              <a:t>('hello oracle');</a:t>
            </a:r>
          </a:p>
          <a:p>
            <a:r>
              <a:rPr lang="en-IN" dirty="0"/>
              <a:t>end;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p33414341;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44779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desc</a:t>
            </a:r>
            <a:r>
              <a:rPr lang="en-IN" dirty="0"/>
              <a:t> </a:t>
            </a:r>
            <a:r>
              <a:rPr lang="en-IN" dirty="0" err="1" smtClean="0"/>
              <a:t>user_objects</a:t>
            </a:r>
            <a:endParaRPr lang="en-IN" dirty="0" smtClean="0"/>
          </a:p>
          <a:p>
            <a:endParaRPr lang="en-US" dirty="0"/>
          </a:p>
          <a:p>
            <a:r>
              <a:rPr lang="en-IN" dirty="0"/>
              <a:t>select </a:t>
            </a:r>
            <a:r>
              <a:rPr lang="en-IN" dirty="0" err="1"/>
              <a:t>object_type</a:t>
            </a:r>
            <a:r>
              <a:rPr lang="en-IN" dirty="0"/>
              <a:t> from </a:t>
            </a:r>
            <a:r>
              <a:rPr lang="en-IN" dirty="0" err="1" smtClean="0"/>
              <a:t>user_objects</a:t>
            </a:r>
            <a:endParaRPr lang="en-IN" dirty="0" smtClean="0"/>
          </a:p>
          <a:p>
            <a:endParaRPr lang="en-US" dirty="0"/>
          </a:p>
          <a:p>
            <a:r>
              <a:rPr lang="en-IN" dirty="0"/>
              <a:t>select * from </a:t>
            </a:r>
            <a:r>
              <a:rPr lang="en-IN" dirty="0" smtClean="0"/>
              <a:t>DBA_PROCEDURES</a:t>
            </a:r>
          </a:p>
          <a:p>
            <a:endParaRPr lang="en-US" dirty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user_objects</a:t>
            </a:r>
            <a:endParaRPr lang="en-US" dirty="0" smtClean="0"/>
          </a:p>
          <a:p>
            <a:endParaRPr lang="en-US" dirty="0"/>
          </a:p>
          <a:p>
            <a:r>
              <a:rPr lang="en-IN" dirty="0"/>
              <a:t>SELECT * from </a:t>
            </a:r>
            <a:r>
              <a:rPr lang="en-IN" dirty="0" err="1" smtClean="0"/>
              <a:t>user_objects</a:t>
            </a:r>
            <a:endParaRPr lang="en-IN" dirty="0" smtClean="0"/>
          </a:p>
          <a:p>
            <a:r>
              <a:rPr lang="en-IN" dirty="0"/>
              <a:t>SELECT * from </a:t>
            </a:r>
            <a:r>
              <a:rPr lang="en-IN" dirty="0" smtClean="0"/>
              <a:t>USER_TABLES</a:t>
            </a:r>
          </a:p>
          <a:p>
            <a:r>
              <a:rPr lang="en-IN" dirty="0"/>
              <a:t>SELECT * from </a:t>
            </a:r>
            <a:r>
              <a:rPr lang="en-IN" b="1" dirty="0"/>
              <a:t>USER_PROCEDURES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1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2856</Words>
  <Application>Microsoft Office PowerPoint</Application>
  <PresentationFormat>On-screen Show (4:3)</PresentationFormat>
  <Paragraphs>767</Paragraphs>
  <Slides>93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Helvetica</vt:lpstr>
      <vt:lpstr>Times New Roman</vt:lpstr>
      <vt:lpstr>Office Theme</vt:lpstr>
      <vt:lpstr>PL/SQL Introduction  </vt:lpstr>
      <vt:lpstr>Introduction </vt:lpstr>
      <vt:lpstr>PowerPoint Presentation</vt:lpstr>
      <vt:lpstr> Features of PL/SQL</vt:lpstr>
      <vt:lpstr>Features of PL/SQL</vt:lpstr>
      <vt:lpstr>Features of PL/SQL</vt:lpstr>
      <vt:lpstr>Features of PL/SQL</vt:lpstr>
      <vt:lpstr>Features of PL/SQL</vt:lpstr>
      <vt:lpstr>PL/SQL execution</vt:lpstr>
      <vt:lpstr>PL/SQL BLOCK STRUCTURE</vt:lpstr>
      <vt:lpstr>PL/SQL Block Types</vt:lpstr>
      <vt:lpstr>PL/SQL Variable Types</vt:lpstr>
      <vt:lpstr>Declaring a Constant </vt:lpstr>
      <vt:lpstr>Assignment </vt:lpstr>
      <vt:lpstr>PL/SQL is strongly typed</vt:lpstr>
      <vt:lpstr>The PL/SQL Literals</vt:lpstr>
      <vt:lpstr>PL/SQL Operators</vt:lpstr>
      <vt:lpstr>Relational</vt:lpstr>
      <vt:lpstr>Comparison Operators</vt:lpstr>
      <vt:lpstr> Logical Operators</vt:lpstr>
      <vt:lpstr>PL/SQl Comments </vt:lpstr>
      <vt:lpstr>Important PL/SQL delimiters</vt:lpstr>
      <vt:lpstr>Example Prog</vt:lpstr>
      <vt:lpstr>Out Put</vt:lpstr>
      <vt:lpstr>Read a value during runtime</vt:lpstr>
      <vt:lpstr>PowerPoint Presentation</vt:lpstr>
      <vt:lpstr>PowerPoint Presentation</vt:lpstr>
      <vt:lpstr>emp table </vt:lpstr>
      <vt:lpstr>PowerPoint Presentation</vt:lpstr>
      <vt:lpstr>PowerPoint Presentation</vt:lpstr>
      <vt:lpstr>%TYPE</vt:lpstr>
      <vt:lpstr>%ROWTYPE</vt:lpstr>
      <vt:lpstr>emp table </vt:lpstr>
      <vt:lpstr>PowerPoint Presentation</vt:lpstr>
      <vt:lpstr>PowerPoint Presentation</vt:lpstr>
      <vt:lpstr>Control statements </vt:lpstr>
      <vt:lpstr>Conditional / selection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 </vt:lpstr>
      <vt:lpstr>PowerPoint Presentation</vt:lpstr>
      <vt:lpstr>goto</vt:lpstr>
      <vt:lpstr>Triggers</vt:lpstr>
      <vt:lpstr>Trigger vs procedures</vt:lpstr>
      <vt:lpstr>Parts of trigger</vt:lpstr>
      <vt:lpstr>Types of triggers</vt:lpstr>
      <vt:lpstr>Another classification of triggers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Cursors</vt:lpstr>
      <vt:lpstr>Types of cursors</vt:lpstr>
      <vt:lpstr>Cursor attributes </vt:lpstr>
      <vt:lpstr>Implicit cursors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cursors</vt:lpstr>
      <vt:lpstr>Steps of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Subprograms</vt:lpstr>
      <vt:lpstr>PowerPoint Presentation</vt:lpstr>
      <vt:lpstr>PowerPoint Presentation</vt:lpstr>
      <vt:lpstr>Stored procedures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procedure</vt:lpstr>
      <vt:lpstr>Data Dictionary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Introduction  </dc:title>
  <dc:creator>Reet</dc:creator>
  <cp:lastModifiedBy>Barjinder Singh</cp:lastModifiedBy>
  <cp:revision>130</cp:revision>
  <dcterms:created xsi:type="dcterms:W3CDTF">2013-10-10T16:40:46Z</dcterms:created>
  <dcterms:modified xsi:type="dcterms:W3CDTF">2015-11-05T09:53:13Z</dcterms:modified>
</cp:coreProperties>
</file>