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75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67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5" autoAdjust="0"/>
    <p:restoredTop sz="94660"/>
  </p:normalViewPr>
  <p:slideViewPr>
    <p:cSldViewPr>
      <p:cViewPr varScale="1">
        <p:scale>
          <a:sx n="68" d="100"/>
          <a:sy n="68" d="100"/>
        </p:scale>
        <p:origin x="165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68FB-A16D-4F0B-ADDF-4983731F85A1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2E11-9060-448F-9445-A6C93670382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68FB-A16D-4F0B-ADDF-4983731F85A1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2E11-9060-448F-9445-A6C9367038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68FB-A16D-4F0B-ADDF-4983731F85A1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2E11-9060-448F-9445-A6C9367038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68FB-A16D-4F0B-ADDF-4983731F85A1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2E11-9060-448F-9445-A6C9367038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68FB-A16D-4F0B-ADDF-4983731F85A1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2E11-9060-448F-9445-A6C93670382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68FB-A16D-4F0B-ADDF-4983731F85A1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2E11-9060-448F-9445-A6C9367038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68FB-A16D-4F0B-ADDF-4983731F85A1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2E11-9060-448F-9445-A6C9367038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68FB-A16D-4F0B-ADDF-4983731F85A1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2E11-9060-448F-9445-A6C9367038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68FB-A16D-4F0B-ADDF-4983731F85A1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2E11-9060-448F-9445-A6C93670382D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68FB-A16D-4F0B-ADDF-4983731F85A1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2E11-9060-448F-9445-A6C9367038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68FB-A16D-4F0B-ADDF-4983731F85A1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2E11-9060-448F-9445-A6C93670382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2B768FB-A16D-4F0B-ADDF-4983731F85A1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7E32E11-9060-448F-9445-A6C93670382D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unique.asp" TargetMode="External"/><Relationship Id="rId2" Type="http://schemas.openxmlformats.org/officeDocument/2006/relationships/hyperlink" Target="https://www.w3schools.com/sql/sql_notnul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sql/sql_check.asp" TargetMode="External"/><Relationship Id="rId5" Type="http://schemas.openxmlformats.org/officeDocument/2006/relationships/hyperlink" Target="https://www.w3schools.com/sql/sql_foreignkey.asp" TargetMode="External"/><Relationship Id="rId4" Type="http://schemas.openxmlformats.org/officeDocument/2006/relationships/hyperlink" Target="https://www.w3schools.com/sql/sql_primarykey.as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1988840"/>
            <a:ext cx="7406640" cy="2120256"/>
          </a:xfrm>
        </p:spPr>
        <p:txBody>
          <a:bodyPr>
            <a:normAutofit/>
          </a:bodyPr>
          <a:lstStyle/>
          <a:p>
            <a:r>
              <a:rPr lang="en-IN" sz="8000" dirty="0">
                <a:latin typeface="Times New Roman" pitchFamily="18" charset="0"/>
                <a:cs typeface="Times New Roman" pitchFamily="18" charset="0"/>
              </a:rPr>
              <a:t>SQL Constraints</a:t>
            </a:r>
          </a:p>
        </p:txBody>
      </p:sp>
    </p:spTree>
    <p:extLst>
      <p:ext uri="{BB962C8B-B14F-4D97-AF65-F5344CB8AC3E}">
        <p14:creationId xmlns:p14="http://schemas.microsoft.com/office/powerpoint/2010/main" val="4165665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332656"/>
            <a:ext cx="7498080" cy="6165304"/>
          </a:xfrm>
        </p:spPr>
        <p:txBody>
          <a:bodyPr>
            <a:noAutofit/>
          </a:bodyPr>
          <a:lstStyle/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Multiple Columns </a:t>
            </a:r>
          </a:p>
          <a:p>
            <a:pPr marL="82296" indent="0" algn="just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CREATE TABLE Persons (</a:t>
            </a:r>
          </a:p>
          <a:p>
            <a:pPr marL="82296" indent="0" algn="just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ID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NOT NULL,</a:t>
            </a:r>
          </a:p>
          <a:p>
            <a:pPr marL="82296" indent="0" algn="just">
              <a:buNone/>
            </a:pP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(255) NOT NULL,</a:t>
            </a:r>
          </a:p>
          <a:p>
            <a:pPr marL="82296" indent="0" algn="just">
              <a:buNone/>
            </a:pP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(255),</a:t>
            </a:r>
          </a:p>
          <a:p>
            <a:pPr marL="82296" indent="0" algn="just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Age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int,CONSTRAINT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UC_Person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UNIQUE (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ID,LastName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82296" indent="0" algn="just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With Alter Command</a:t>
            </a:r>
          </a:p>
          <a:p>
            <a:pPr marL="82296" indent="0" algn="just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ALTER TABLE Persons</a:t>
            </a:r>
          </a:p>
          <a:p>
            <a:pPr marL="82296" indent="0" algn="just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ADD UNIQUE (ID);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Drop Unique Constraint</a:t>
            </a:r>
          </a:p>
          <a:p>
            <a:pPr marL="82296" indent="0" algn="just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ALTER TABLE Persons</a:t>
            </a:r>
          </a:p>
          <a:p>
            <a:pPr marL="82296" indent="0" algn="just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DROP CONSTRAINT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UC_Person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855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effectLst/>
                <a:latin typeface="Times New Roman" pitchFamily="18" charset="0"/>
                <a:cs typeface="Times New Roman" pitchFamily="18" charset="0"/>
              </a:rPr>
              <a:t>PRIMARY KEY Constraint</a:t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The PRIMARY KEY constraint uniquely identifies each record in a database table.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Primary keys must contain UNIQUE values, and cannot contain NULL values.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A table can have only one primary key, which may consist of single or multiple fields.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8764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32656"/>
            <a:ext cx="7498080" cy="5915744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CREATE TABLE Persons (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    ID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NOT NULL PRIMARY KEY,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   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(255) NOT NULL,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   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(255),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    Age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int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On Alter Table</a:t>
            </a:r>
          </a:p>
          <a:p>
            <a:pPr marL="82296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ALTER TABLE Persons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ADD PRIMARY KEY (ID);</a:t>
            </a:r>
          </a:p>
          <a:p>
            <a:pPr>
              <a:buFont typeface="Arial" pitchFamily="34" charset="0"/>
              <a:buChar char="•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Drop Primary Key</a:t>
            </a:r>
          </a:p>
          <a:p>
            <a:pPr marL="82296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ALTER TABLE Persons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DROP PRIMARY KEY;</a:t>
            </a:r>
          </a:p>
        </p:txBody>
      </p:sp>
    </p:spTree>
    <p:extLst>
      <p:ext uri="{BB962C8B-B14F-4D97-AF65-F5344CB8AC3E}">
        <p14:creationId xmlns:p14="http://schemas.microsoft.com/office/powerpoint/2010/main" val="3606739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dirty="0">
                <a:effectLst/>
                <a:latin typeface="Times New Roman" pitchFamily="18" charset="0"/>
                <a:cs typeface="Times New Roman" pitchFamily="18" charset="0"/>
              </a:rPr>
              <a:t>FOREIGN KEY Constraint</a:t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 FOREIGN KEY is a key used to link two tables together.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 FOREIGN KEY is a field (or collection of fields) in one table that refers to the PRIMARY KEY in another table.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table containing the foreign key is called the child table, and the table containing the candidate key is called the referenced or parent table.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594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15616" y="359898"/>
            <a:ext cx="7723584" cy="5805406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73113393"/>
              </p:ext>
            </p:extLst>
          </p:nvPr>
        </p:nvGraphicFramePr>
        <p:xfrm>
          <a:off x="1259632" y="1340768"/>
          <a:ext cx="7499348" cy="1503952"/>
        </p:xfrm>
        <a:graphic>
          <a:graphicData uri="http://schemas.openxmlformats.org/drawingml/2006/table">
            <a:tbl>
              <a:tblPr/>
              <a:tblGrid>
                <a:gridCol w="1874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4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4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01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err="1">
                          <a:effectLst/>
                        </a:rPr>
                        <a:t>PersonID</a:t>
                      </a:r>
                      <a:endParaRPr lang="en-IN" sz="1600" dirty="0">
                        <a:effectLst/>
                      </a:endParaRPr>
                    </a:p>
                  </a:txBody>
                  <a:tcPr marL="132147" marR="66074" marT="66074" marB="660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LastName</a:t>
                      </a:r>
                    </a:p>
                  </a:txBody>
                  <a:tcPr marL="66074" marR="66074" marT="66074" marB="660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FirstName</a:t>
                      </a:r>
                    </a:p>
                  </a:txBody>
                  <a:tcPr marL="66074" marR="66074" marT="66074" marB="660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Age</a:t>
                      </a:r>
                    </a:p>
                  </a:txBody>
                  <a:tcPr marL="66074" marR="66074" marT="66074" marB="660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01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132147" marR="66074" marT="66074" marB="660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Hansen</a:t>
                      </a:r>
                    </a:p>
                  </a:txBody>
                  <a:tcPr marL="66074" marR="66074" marT="66074" marB="660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Ola</a:t>
                      </a:r>
                    </a:p>
                  </a:txBody>
                  <a:tcPr marL="66074" marR="66074" marT="66074" marB="660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30</a:t>
                      </a:r>
                    </a:p>
                  </a:txBody>
                  <a:tcPr marL="66074" marR="66074" marT="66074" marB="660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01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132147" marR="66074" marT="66074" marB="660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Svendson</a:t>
                      </a:r>
                    </a:p>
                  </a:txBody>
                  <a:tcPr marL="66074" marR="66074" marT="66074" marB="660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Tove</a:t>
                      </a:r>
                    </a:p>
                  </a:txBody>
                  <a:tcPr marL="66074" marR="66074" marT="66074" marB="660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23</a:t>
                      </a:r>
                    </a:p>
                  </a:txBody>
                  <a:tcPr marL="66074" marR="66074" marT="66074" marB="660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01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3</a:t>
                      </a:r>
                    </a:p>
                  </a:txBody>
                  <a:tcPr marL="132147" marR="66074" marT="66074" marB="660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Pettersen</a:t>
                      </a:r>
                    </a:p>
                  </a:txBody>
                  <a:tcPr marL="66074" marR="66074" marT="66074" marB="660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Kari</a:t>
                      </a:r>
                    </a:p>
                  </a:txBody>
                  <a:tcPr marL="66074" marR="66074" marT="66074" marB="660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20</a:t>
                      </a:r>
                    </a:p>
                  </a:txBody>
                  <a:tcPr marL="66074" marR="66074" marT="66074" marB="660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844668"/>
              </p:ext>
            </p:extLst>
          </p:nvPr>
        </p:nvGraphicFramePr>
        <p:xfrm>
          <a:off x="1403648" y="3284984"/>
          <a:ext cx="6840759" cy="2133600"/>
        </p:xfrm>
        <a:graphic>
          <a:graphicData uri="http://schemas.openxmlformats.org/drawingml/2006/table">
            <a:tbl>
              <a:tblPr/>
              <a:tblGrid>
                <a:gridCol w="228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0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OrderID</a:t>
                      </a:r>
                      <a:endParaRPr lang="en-IN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OrderNumber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PersonID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77895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44678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22456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24562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966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CREATE TABLE Orders (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   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OrderID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NOT NULL,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   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OrderNumber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NOT NULL,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   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PersonID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    PRIMARY KEY (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OrderID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),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    FOREIGN KEY (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PersonID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 REFERENCES Persons(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PersonID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1693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dirty="0">
                <a:effectLst/>
                <a:latin typeface="Times New Roman" pitchFamily="18" charset="0"/>
                <a:cs typeface="Times New Roman" pitchFamily="18" charset="0"/>
              </a:rPr>
              <a:t>CHECK Constraint</a:t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The CHECK constraint is used to limit the value range that can be placed in a column.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If you define a CHECK constraint on a single column it allows only certain values for this column.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If you define a CHECK constraint on a table it can limit the values in certain columns based on values in other columns in the row.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9221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548680"/>
            <a:ext cx="7498080" cy="6048672"/>
          </a:xfrm>
        </p:spPr>
        <p:txBody>
          <a:bodyPr>
            <a:no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CREATE TABLE Persons (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   ID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NOT NULL,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  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(255) NOT NULL,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  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(255),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   Age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CHECK (Age&gt;=18)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CREATE TABLE Persons (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   ID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NOT NULL,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  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(255) NOT NULL,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  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(255),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   Age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   City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(255),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   CONSTRAINT 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CHK_Person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CHECK (Age&gt;=18 AND City='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Sandnes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')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85731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IN" dirty="0"/>
              <a:t>With Alter</a:t>
            </a:r>
          </a:p>
          <a:p>
            <a:pPr marL="82296" indent="0">
              <a:buNone/>
            </a:pPr>
            <a:r>
              <a:rPr lang="en-IN" sz="2800" dirty="0"/>
              <a:t>ALTER TABLE Persons</a:t>
            </a:r>
            <a:br>
              <a:rPr lang="en-IN" sz="2800" dirty="0"/>
            </a:br>
            <a:r>
              <a:rPr lang="en-IN" sz="2800" dirty="0"/>
              <a:t>ADD CONSTRAINT </a:t>
            </a:r>
            <a:r>
              <a:rPr lang="en-IN" sz="2800" dirty="0" err="1"/>
              <a:t>CHK_PersonAge</a:t>
            </a:r>
            <a:r>
              <a:rPr lang="en-IN" sz="2800" dirty="0"/>
              <a:t> CHECK (Age&gt;=18 AND City='</a:t>
            </a:r>
            <a:r>
              <a:rPr lang="en-IN" sz="2800" dirty="0" err="1"/>
              <a:t>Sandnes</a:t>
            </a:r>
            <a:r>
              <a:rPr lang="en-IN" sz="2800" dirty="0"/>
              <a:t>');</a:t>
            </a:r>
          </a:p>
          <a:p>
            <a:pPr marL="82296" indent="0">
              <a:buNone/>
            </a:pPr>
            <a:r>
              <a:rPr lang="en-IN" dirty="0"/>
              <a:t>Drop</a:t>
            </a:r>
          </a:p>
          <a:p>
            <a:pPr marL="82296" indent="0"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ALTER TABLE </a:t>
            </a:r>
            <a:r>
              <a:rPr lang="fr-FR" sz="2800" dirty="0" err="1">
                <a:latin typeface="Times New Roman" pitchFamily="18" charset="0"/>
                <a:cs typeface="Times New Roman" pitchFamily="18" charset="0"/>
              </a:rPr>
              <a:t>Persons</a:t>
            </a:r>
            <a:br>
              <a:rPr lang="fr-FR" sz="2800" dirty="0">
                <a:latin typeface="Times New Roman" pitchFamily="18" charset="0"/>
                <a:cs typeface="Times New Roman" pitchFamily="18" charset="0"/>
              </a:rPr>
            </a:b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DROP CONSTRAINT </a:t>
            </a:r>
            <a:r>
              <a:rPr lang="fr-FR" sz="2800" dirty="0" err="1">
                <a:latin typeface="Times New Roman" pitchFamily="18" charset="0"/>
                <a:cs typeface="Times New Roman" pitchFamily="18" charset="0"/>
              </a:rPr>
              <a:t>CHK_PersonAge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;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12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effectLst/>
                <a:latin typeface="Times New Roman" pitchFamily="18" charset="0"/>
                <a:cs typeface="Times New Roman" pitchFamily="18" charset="0"/>
              </a:rPr>
              <a:t>DEFAULT Constraint</a:t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The DEFAULT constraint is used to provide a default value for a column.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The default value will be added to all new records IF no other value is specified.</a:t>
            </a:r>
          </a:p>
          <a:p>
            <a:pPr marL="82296" indent="0">
              <a:buNone/>
            </a:pP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CREATE TABLE Persons (</a:t>
            </a:r>
            <a:br>
              <a:rPr lang="en-IN" sz="2600" dirty="0">
                <a:latin typeface="Times New Roman" pitchFamily="18" charset="0"/>
                <a:cs typeface="Times New Roman" pitchFamily="18" charset="0"/>
              </a:rPr>
            </a:b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    ID </a:t>
            </a:r>
            <a:r>
              <a:rPr lang="en-IN" sz="2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 NOT NULL,</a:t>
            </a:r>
            <a:br>
              <a:rPr lang="en-IN" sz="2600" dirty="0">
                <a:latin typeface="Times New Roman" pitchFamily="18" charset="0"/>
                <a:cs typeface="Times New Roman" pitchFamily="18" charset="0"/>
              </a:rPr>
            </a:b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    </a:t>
            </a:r>
            <a:r>
              <a:rPr lang="en-IN" sz="2600" dirty="0" err="1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(255) NOT NULL,</a:t>
            </a:r>
            <a:br>
              <a:rPr lang="en-IN" sz="2600" dirty="0">
                <a:latin typeface="Times New Roman" pitchFamily="18" charset="0"/>
                <a:cs typeface="Times New Roman" pitchFamily="18" charset="0"/>
              </a:rPr>
            </a:b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    </a:t>
            </a:r>
            <a:r>
              <a:rPr lang="en-IN" sz="2600" dirty="0" err="1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(255),</a:t>
            </a:r>
            <a:br>
              <a:rPr lang="en-IN" sz="2600" dirty="0">
                <a:latin typeface="Times New Roman" pitchFamily="18" charset="0"/>
                <a:cs typeface="Times New Roman" pitchFamily="18" charset="0"/>
              </a:rPr>
            </a:b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    Age </a:t>
            </a:r>
            <a:r>
              <a:rPr lang="en-IN" sz="2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,</a:t>
            </a:r>
            <a:br>
              <a:rPr lang="en-IN" sz="2600" dirty="0">
                <a:latin typeface="Times New Roman" pitchFamily="18" charset="0"/>
                <a:cs typeface="Times New Roman" pitchFamily="18" charset="0"/>
              </a:rPr>
            </a:b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    City </a:t>
            </a:r>
            <a:r>
              <a:rPr lang="en-IN" sz="2600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(255) DEFAULT '</a:t>
            </a:r>
            <a:r>
              <a:rPr lang="en-IN" sz="2600" dirty="0" err="1">
                <a:latin typeface="Times New Roman" pitchFamily="18" charset="0"/>
                <a:cs typeface="Times New Roman" pitchFamily="18" charset="0"/>
              </a:rPr>
              <a:t>Sandnes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'</a:t>
            </a:r>
            <a:br>
              <a:rPr lang="en-IN" sz="2600" dirty="0">
                <a:latin typeface="Times New Roman" pitchFamily="18" charset="0"/>
                <a:cs typeface="Times New Roman" pitchFamily="18" charset="0"/>
              </a:rPr>
            </a:b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4153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476672"/>
            <a:ext cx="7498080" cy="5771728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Constraints can be specified when the table is created with the CREATE TABLE statement, or after the table is created with the ALTER TABLE statement.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SQL constraints are used to specify rules for the data in a table.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Constraints are used to limit the type of data that can go into a table. This ensures the accuracy and reliability of the data in the table.</a:t>
            </a: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13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692696"/>
            <a:ext cx="7498080" cy="48006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With Alter</a:t>
            </a:r>
          </a:p>
          <a:p>
            <a:r>
              <a:rPr lang="en-IN" dirty="0"/>
              <a:t>ALTER TABLE Persons</a:t>
            </a:r>
            <a:br>
              <a:rPr lang="en-IN" dirty="0"/>
            </a:br>
            <a:r>
              <a:rPr lang="en-IN" dirty="0"/>
              <a:t>MODIFY City DEFAULT '</a:t>
            </a:r>
            <a:r>
              <a:rPr lang="en-IN" dirty="0" err="1"/>
              <a:t>Sandnes</a:t>
            </a:r>
            <a:r>
              <a:rPr lang="en-IN" dirty="0"/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310290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836712"/>
            <a:ext cx="7498080" cy="4800600"/>
          </a:xfrm>
        </p:spPr>
        <p:txBody>
          <a:bodyPr/>
          <a:lstStyle/>
          <a:p>
            <a:r>
              <a:rPr lang="en-IN" dirty="0"/>
              <a:t>CREATE TABLE </a:t>
            </a:r>
            <a:r>
              <a:rPr lang="en-IN" i="1" dirty="0" err="1"/>
              <a:t>table_name</a:t>
            </a:r>
            <a:r>
              <a:rPr lang="en-IN" i="1" dirty="0"/>
              <a:t> </a:t>
            </a:r>
            <a:r>
              <a:rPr lang="en-IN" dirty="0"/>
              <a:t>(</a:t>
            </a:r>
            <a:br>
              <a:rPr lang="en-IN" dirty="0"/>
            </a:br>
            <a:r>
              <a:rPr lang="en-IN" i="1" dirty="0"/>
              <a:t>    column1 </a:t>
            </a:r>
            <a:r>
              <a:rPr lang="en-IN" i="1" dirty="0" err="1"/>
              <a:t>datatype</a:t>
            </a:r>
            <a:r>
              <a:rPr lang="en-IN" dirty="0"/>
              <a:t> </a:t>
            </a:r>
            <a:r>
              <a:rPr lang="en-IN" i="1" dirty="0"/>
              <a:t>constraint</a:t>
            </a:r>
            <a:r>
              <a:rPr lang="en-IN" dirty="0"/>
              <a:t>,</a:t>
            </a:r>
            <a:br>
              <a:rPr lang="en-IN" dirty="0"/>
            </a:br>
            <a:r>
              <a:rPr lang="en-IN" i="1" dirty="0"/>
              <a:t>    column2 </a:t>
            </a:r>
            <a:r>
              <a:rPr lang="en-IN" i="1" dirty="0" err="1"/>
              <a:t>datatype</a:t>
            </a:r>
            <a:r>
              <a:rPr lang="en-IN" dirty="0"/>
              <a:t> </a:t>
            </a:r>
            <a:r>
              <a:rPr lang="en-IN" i="1" dirty="0"/>
              <a:t>constraint</a:t>
            </a:r>
            <a:r>
              <a:rPr lang="en-IN" dirty="0"/>
              <a:t>,</a:t>
            </a:r>
            <a:br>
              <a:rPr lang="en-IN" dirty="0"/>
            </a:br>
            <a:r>
              <a:rPr lang="en-IN" i="1" dirty="0"/>
              <a:t>    column3 </a:t>
            </a:r>
            <a:r>
              <a:rPr lang="en-IN" i="1" dirty="0" err="1"/>
              <a:t>datatype</a:t>
            </a:r>
            <a:r>
              <a:rPr lang="en-IN" dirty="0"/>
              <a:t> </a:t>
            </a:r>
            <a:r>
              <a:rPr lang="en-IN" i="1" dirty="0"/>
              <a:t>constraint</a:t>
            </a:r>
            <a:r>
              <a:rPr lang="en-IN" dirty="0"/>
              <a:t>,</a:t>
            </a:r>
            <a:br>
              <a:rPr lang="en-IN" dirty="0"/>
            </a:br>
            <a:r>
              <a:rPr lang="en-IN" dirty="0"/>
              <a:t>    ....</a:t>
            </a:r>
            <a:br>
              <a:rPr lang="en-IN" dirty="0"/>
            </a:b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7876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548680"/>
            <a:ext cx="7498080" cy="4800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b="1" dirty="0">
                <a:latin typeface="Times New Roman" pitchFamily="18" charset="0"/>
                <a:cs typeface="Times New Roman" pitchFamily="18" charset="0"/>
                <a:hlinkClick r:id="rId2"/>
              </a:rPr>
              <a:t>NOT NULL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- Ensures that a column cannot have a NULL value</a:t>
            </a:r>
          </a:p>
          <a:p>
            <a:pPr algn="just"/>
            <a:r>
              <a:rPr lang="en-IN" b="1" dirty="0">
                <a:latin typeface="Times New Roman" pitchFamily="18" charset="0"/>
                <a:cs typeface="Times New Roman" pitchFamily="18" charset="0"/>
                <a:hlinkClick r:id="rId3"/>
              </a:rPr>
              <a:t>UNIQUE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- Ensures that all values in a column are different</a:t>
            </a:r>
          </a:p>
          <a:p>
            <a:pPr algn="just"/>
            <a:r>
              <a:rPr lang="en-IN" b="1" dirty="0">
                <a:latin typeface="Times New Roman" pitchFamily="18" charset="0"/>
                <a:cs typeface="Times New Roman" pitchFamily="18" charset="0"/>
                <a:hlinkClick r:id="rId4"/>
              </a:rPr>
              <a:t>PRIMARY KEY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- A combination of a NOT NULL and UNIQUE. Uniquely identifies each row in a table</a:t>
            </a:r>
          </a:p>
          <a:p>
            <a:pPr algn="just"/>
            <a:r>
              <a:rPr lang="en-IN" b="1" dirty="0">
                <a:latin typeface="Times New Roman" pitchFamily="18" charset="0"/>
                <a:cs typeface="Times New Roman" pitchFamily="18" charset="0"/>
                <a:hlinkClick r:id="rId5"/>
              </a:rPr>
              <a:t>FOREIGN KEY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- Uniquely identifies a row/record in another table</a:t>
            </a:r>
          </a:p>
          <a:p>
            <a:pPr algn="just"/>
            <a:r>
              <a:rPr lang="en-IN" b="1" dirty="0">
                <a:latin typeface="Times New Roman" pitchFamily="18" charset="0"/>
                <a:cs typeface="Times New Roman" pitchFamily="18" charset="0"/>
                <a:hlinkClick r:id="rId6"/>
              </a:rPr>
              <a:t>CHECK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- Ensures that all values in a column satisfies a specific condition</a:t>
            </a:r>
          </a:p>
          <a:p>
            <a:pPr marL="82296" indent="0" algn="just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82296" indent="0" algn="just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56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NOT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By default, a column can hold NULL values.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The NOT NULL constraint enforces a column to NOT accept NULL values.</a:t>
            </a:r>
          </a:p>
          <a:p>
            <a:pPr marL="82296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804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548680"/>
            <a:ext cx="7498080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Example:-</a:t>
            </a:r>
          </a:p>
          <a:p>
            <a:pPr marL="82296" indent="0" algn="just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CREATE TABLE Employees09(</a:t>
            </a:r>
          </a:p>
          <a:p>
            <a:pPr marL="82296" indent="0" algn="just">
              <a:buNone/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Emp_ID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NOT NULL,</a:t>
            </a:r>
          </a:p>
          <a:p>
            <a:pPr marL="82296" indent="0" algn="just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(255) NOT NULL,</a:t>
            </a:r>
          </a:p>
          <a:p>
            <a:pPr marL="82296" indent="0" algn="just">
              <a:buNone/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(255) NOT NULL,</a:t>
            </a:r>
          </a:p>
          <a:p>
            <a:pPr marL="82296" indent="0" algn="just">
              <a:buNone/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Deparment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(255) NOT NULL,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Acct_No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(255) NOT NULL</a:t>
            </a:r>
          </a:p>
          <a:p>
            <a:pPr marL="82296" indent="0" algn="just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28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alter table employee090 modify(</a:t>
            </a:r>
            <a:r>
              <a:rPr lang="en-IN" dirty="0" err="1"/>
              <a:t>ename</a:t>
            </a:r>
            <a:r>
              <a:rPr lang="en-IN" dirty="0"/>
              <a:t> varchar2(20) not null);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685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b="1" dirty="0">
                <a:effectLst/>
                <a:latin typeface="Times New Roman" pitchFamily="18" charset="0"/>
                <a:cs typeface="Times New Roman" pitchFamily="18" charset="0"/>
              </a:rPr>
              <a:t>UNIQUE Constraint</a:t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The UNIQUE constraint ensures that all values in a column are different.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Both the UNIQUE and PRIMARY KEY constraints provide a guarantee for uniqueness for a column or set of columns.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A PRIMARY KEY constraint automatically has a UNIQUE constraint.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However, you can have many UNIQUE constraints per table, but only one PRIMARY KEY constraint per table.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6846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692696"/>
            <a:ext cx="7498080" cy="4800600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82296" indent="0" algn="just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CREATE TABLE Person20 (</a:t>
            </a:r>
          </a:p>
          <a:p>
            <a:pPr marL="82296" indent="0" algn="just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NOT NULL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UNIQUE,LastName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(255) NOT NULL,</a:t>
            </a:r>
          </a:p>
          <a:p>
            <a:pPr marL="82296" indent="0" algn="just">
              <a:buNone/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(255),</a:t>
            </a:r>
          </a:p>
          <a:p>
            <a:pPr marL="82296" indent="0" algn="just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Age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int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82296" indent="0" algn="just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07232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116</TotalTime>
  <Words>569</Words>
  <Application>Microsoft Office PowerPoint</Application>
  <PresentationFormat>On-screen Show (4:3)</PresentationFormat>
  <Paragraphs>108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Gill Sans MT</vt:lpstr>
      <vt:lpstr>Times New Roman</vt:lpstr>
      <vt:lpstr>Verdana</vt:lpstr>
      <vt:lpstr>Wingdings 2</vt:lpstr>
      <vt:lpstr>Solstice</vt:lpstr>
      <vt:lpstr>SQL Constraints</vt:lpstr>
      <vt:lpstr>PowerPoint Presentation</vt:lpstr>
      <vt:lpstr>PowerPoint Presentation</vt:lpstr>
      <vt:lpstr>PowerPoint Presentation</vt:lpstr>
      <vt:lpstr>NOT NULL</vt:lpstr>
      <vt:lpstr>PowerPoint Presentation</vt:lpstr>
      <vt:lpstr>Alter</vt:lpstr>
      <vt:lpstr>UNIQUE Constraint </vt:lpstr>
      <vt:lpstr>PowerPoint Presentation</vt:lpstr>
      <vt:lpstr>PowerPoint Presentation</vt:lpstr>
      <vt:lpstr>PRIMARY KEY Constraint </vt:lpstr>
      <vt:lpstr>PowerPoint Presentation</vt:lpstr>
      <vt:lpstr>FOREIGN KEY Constraint </vt:lpstr>
      <vt:lpstr>PowerPoint Presentation</vt:lpstr>
      <vt:lpstr>PowerPoint Presentation</vt:lpstr>
      <vt:lpstr>CHECK Constraint </vt:lpstr>
      <vt:lpstr>PowerPoint Presentation</vt:lpstr>
      <vt:lpstr>PowerPoint Presentation</vt:lpstr>
      <vt:lpstr>DEFAULT Constraint 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Constraints</dc:title>
  <dc:creator>Bhavneet Kaur</dc:creator>
  <cp:lastModifiedBy>harsh chaurasiya</cp:lastModifiedBy>
  <cp:revision>9</cp:revision>
  <dcterms:created xsi:type="dcterms:W3CDTF">2017-08-20T17:28:04Z</dcterms:created>
  <dcterms:modified xsi:type="dcterms:W3CDTF">2018-12-16T18:17:49Z</dcterms:modified>
</cp:coreProperties>
</file>