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94F3-A0B7-44D8-B5E4-8E01EA6A0692}" type="datetimeFigureOut">
              <a:rPr lang="en-US" smtClean="0"/>
              <a:pPr/>
              <a:t>10/1/2016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86B3-7E41-4EA5-AC45-D1E4B227AF4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Times New Roman" pitchFamily="18" charset="0"/>
                <a:cs typeface="Times New Roman" pitchFamily="18" charset="0"/>
              </a:rPr>
              <a:t>Classes 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001056" cy="607223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To find out if two references refer to the same object, use the == operator. For example: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 = Point()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p1.x = 3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p1.y = 4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p2 = Point()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p2.x = 3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p2.y = 4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 == p2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False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14290"/>
            <a:ext cx="8286808" cy="6286544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Shallow Equality</a:t>
            </a:r>
            <a:endParaRPr lang="en-IN" sz="44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If </a:t>
            </a:r>
            <a:r>
              <a:rPr lang="en-IN" sz="2800" dirty="0" smtClean="0">
                <a:solidFill>
                  <a:schemeClr val="tx1"/>
                </a:solidFill>
              </a:rPr>
              <a:t>we assign p1 to p2, then the two variables are aliases of the same object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p2 = p1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 == p2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True</a:t>
            </a:r>
          </a:p>
          <a:p>
            <a:pPr algn="just"/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This type of equality is called </a:t>
            </a:r>
            <a:r>
              <a:rPr lang="en-IN" sz="2800" dirty="0" smtClean="0">
                <a:solidFill>
                  <a:srgbClr val="FF0000"/>
                </a:solidFill>
              </a:rPr>
              <a:t>shallow equality </a:t>
            </a:r>
            <a:r>
              <a:rPr lang="en-IN" sz="2800" dirty="0" smtClean="0">
                <a:solidFill>
                  <a:schemeClr val="tx1"/>
                </a:solidFill>
              </a:rPr>
              <a:t>because it compares only the references, not the contents of the objects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  <a:endParaRPr lang="en-I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286808" cy="6215106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Deep Equality</a:t>
            </a:r>
            <a:endParaRPr lang="en-IN" sz="44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When compare </a:t>
            </a:r>
            <a:r>
              <a:rPr lang="en-IN" sz="2800" dirty="0" smtClean="0">
                <a:solidFill>
                  <a:schemeClr val="tx1"/>
                </a:solidFill>
              </a:rPr>
              <a:t>the contents of the </a:t>
            </a:r>
            <a:r>
              <a:rPr lang="en-IN" sz="2800" dirty="0" smtClean="0">
                <a:solidFill>
                  <a:schemeClr val="tx1"/>
                </a:solidFill>
              </a:rPr>
              <a:t>objects, it is called </a:t>
            </a:r>
            <a:r>
              <a:rPr lang="en-IN" sz="2800" dirty="0" smtClean="0">
                <a:solidFill>
                  <a:srgbClr val="FF0000"/>
                </a:solidFill>
              </a:rPr>
              <a:t>deep equality. </a:t>
            </a:r>
            <a:r>
              <a:rPr lang="en-IN" sz="2800" dirty="0" smtClean="0">
                <a:solidFill>
                  <a:schemeClr val="tx1"/>
                </a:solidFill>
              </a:rPr>
              <a:t>We </a:t>
            </a:r>
            <a:r>
              <a:rPr lang="en-IN" sz="2800" dirty="0" smtClean="0">
                <a:solidFill>
                  <a:schemeClr val="tx1"/>
                </a:solidFill>
              </a:rPr>
              <a:t>can write a function called </a:t>
            </a:r>
            <a:r>
              <a:rPr lang="en-IN" sz="2800" dirty="0" err="1" smtClean="0">
                <a:solidFill>
                  <a:schemeClr val="tx1"/>
                </a:solidFill>
              </a:rPr>
              <a:t>samePoint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def </a:t>
            </a:r>
            <a:r>
              <a:rPr lang="en-IN" sz="2800" dirty="0" err="1" smtClean="0">
                <a:solidFill>
                  <a:srgbClr val="FF0000"/>
                </a:solidFill>
              </a:rPr>
              <a:t>samePoint</a:t>
            </a:r>
            <a:r>
              <a:rPr lang="en-IN" sz="2800" dirty="0" smtClean="0">
                <a:solidFill>
                  <a:srgbClr val="FF0000"/>
                </a:solidFill>
              </a:rPr>
              <a:t>(p1, p2) 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return (p1.x == p2.x) and (p1.y == p2.y)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286808" cy="60722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Now if we create two different objects that contain the same data, we can use </a:t>
            </a:r>
            <a:r>
              <a:rPr lang="en-IN" dirty="0" err="1" smtClean="0">
                <a:solidFill>
                  <a:schemeClr val="tx1"/>
                </a:solidFill>
              </a:rPr>
              <a:t>samePoint</a:t>
            </a:r>
            <a:r>
              <a:rPr lang="en-IN" dirty="0" smtClean="0">
                <a:solidFill>
                  <a:schemeClr val="tx1"/>
                </a:solidFill>
              </a:rPr>
              <a:t> to find out if they represent the same point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p1 = Point()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p1.x = 3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p1.y = 4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p2 = Point()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p2.x = 3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p2.y = 4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samePoint</a:t>
            </a:r>
            <a:r>
              <a:rPr lang="en-IN" dirty="0" smtClean="0">
                <a:solidFill>
                  <a:srgbClr val="FF0000"/>
                </a:solidFill>
              </a:rPr>
              <a:t>(p1, p2)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True</a:t>
            </a:r>
          </a:p>
          <a:p>
            <a:pPr algn="just"/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Of course, if the two variables refer to the same object, they have </a:t>
            </a:r>
            <a:r>
              <a:rPr lang="en-IN" dirty="0" smtClean="0">
                <a:solidFill>
                  <a:srgbClr val="FF0000"/>
                </a:solidFill>
              </a:rPr>
              <a:t>both shallow  and deep equality.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290"/>
            <a:ext cx="8286808" cy="6143668"/>
          </a:xfrm>
        </p:spPr>
        <p:txBody>
          <a:bodyPr>
            <a:normAutofit fontScale="92500" lnSpcReduction="10000"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Class: Rectangles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Now, we want a class to represent a </a:t>
            </a:r>
            <a:r>
              <a:rPr lang="en-IN" sz="2800" dirty="0" smtClean="0">
                <a:solidFill>
                  <a:schemeClr val="tx1"/>
                </a:solidFill>
              </a:rPr>
              <a:t>rectangle, then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</a:t>
            </a:r>
            <a:r>
              <a:rPr lang="en-IN" sz="2800" dirty="0" smtClean="0">
                <a:solidFill>
                  <a:schemeClr val="tx1"/>
                </a:solidFill>
              </a:rPr>
              <a:t>here </a:t>
            </a:r>
            <a:r>
              <a:rPr lang="en-IN" sz="2800" dirty="0" smtClean="0">
                <a:solidFill>
                  <a:schemeClr val="tx1"/>
                </a:solidFill>
              </a:rPr>
              <a:t>are a few </a:t>
            </a:r>
            <a:r>
              <a:rPr lang="en-IN" sz="2800" dirty="0" smtClean="0">
                <a:solidFill>
                  <a:schemeClr val="tx1"/>
                </a:solidFill>
              </a:rPr>
              <a:t>possibilities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to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specify 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</a:rPr>
              <a:t>center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of the </a:t>
            </a:r>
            <a:r>
              <a:rPr lang="en-IN" sz="2800" dirty="0" smtClean="0">
                <a:solidFill>
                  <a:schemeClr val="tx1"/>
                </a:solidFill>
              </a:rPr>
              <a:t>rectangle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size </a:t>
            </a:r>
            <a:r>
              <a:rPr lang="en-IN" sz="2800" dirty="0" smtClean="0">
                <a:solidFill>
                  <a:schemeClr val="tx1"/>
                </a:solidFill>
              </a:rPr>
              <a:t>(width and </a:t>
            </a:r>
            <a:r>
              <a:rPr lang="en-IN" sz="2800" dirty="0" smtClean="0">
                <a:solidFill>
                  <a:schemeClr val="tx1"/>
                </a:solidFill>
              </a:rPr>
              <a:t>height) </a:t>
            </a:r>
            <a:r>
              <a:rPr lang="en-IN" sz="2800" dirty="0" smtClean="0">
                <a:solidFill>
                  <a:srgbClr val="FF0000"/>
                </a:solidFill>
              </a:rPr>
              <a:t>or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one </a:t>
            </a:r>
            <a:r>
              <a:rPr lang="en-IN" sz="2800" dirty="0" smtClean="0">
                <a:solidFill>
                  <a:schemeClr val="tx1"/>
                </a:solidFill>
              </a:rPr>
              <a:t>of </a:t>
            </a:r>
            <a:r>
              <a:rPr lang="en-IN" sz="2800" dirty="0" smtClean="0">
                <a:solidFill>
                  <a:schemeClr val="tx1"/>
                </a:solidFill>
              </a:rPr>
              <a:t>the corners </a:t>
            </a:r>
            <a:r>
              <a:rPr lang="en-IN" sz="2800" dirty="0" smtClean="0">
                <a:solidFill>
                  <a:schemeClr val="tx1"/>
                </a:solidFill>
              </a:rPr>
              <a:t>and the </a:t>
            </a:r>
            <a:r>
              <a:rPr lang="en-IN" sz="2800" dirty="0" smtClean="0">
                <a:solidFill>
                  <a:schemeClr val="tx1"/>
                </a:solidFill>
              </a:rPr>
              <a:t>size </a:t>
            </a:r>
            <a:r>
              <a:rPr lang="en-IN" sz="2800" dirty="0" smtClean="0">
                <a:solidFill>
                  <a:srgbClr val="FF0000"/>
                </a:solidFill>
              </a:rPr>
              <a:t>or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two </a:t>
            </a:r>
            <a:r>
              <a:rPr lang="en-IN" sz="2800" dirty="0" smtClean="0">
                <a:solidFill>
                  <a:schemeClr val="tx1"/>
                </a:solidFill>
              </a:rPr>
              <a:t>opposing corners. 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A </a:t>
            </a:r>
            <a:r>
              <a:rPr lang="en-IN" sz="2800" dirty="0" smtClean="0">
                <a:solidFill>
                  <a:schemeClr val="tx1"/>
                </a:solidFill>
              </a:rPr>
              <a:t>conventional choice is to specify the upper-left corner of the rectangle and the size</a:t>
            </a:r>
            <a:r>
              <a:rPr lang="en-IN" sz="2800" dirty="0" smtClean="0">
                <a:solidFill>
                  <a:schemeClr val="tx1"/>
                </a:solidFill>
              </a:rPr>
              <a:t>. Again</a:t>
            </a:r>
            <a:r>
              <a:rPr lang="en-IN" sz="2800" dirty="0" smtClean="0">
                <a:solidFill>
                  <a:schemeClr val="tx1"/>
                </a:solidFill>
              </a:rPr>
              <a:t>, we'll define a new class: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class Rectangle: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pass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85728"/>
            <a:ext cx="8143932" cy="6072230"/>
          </a:xfrm>
        </p:spPr>
        <p:txBody>
          <a:bodyPr>
            <a:noAutofit/>
          </a:bodyPr>
          <a:lstStyle/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And </a:t>
            </a:r>
            <a:r>
              <a:rPr lang="en-IN" sz="2800" dirty="0" smtClean="0">
                <a:solidFill>
                  <a:schemeClr val="tx1"/>
                </a:solidFill>
              </a:rPr>
              <a:t>instantiate it: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box = Rectangle()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box.width</a:t>
            </a:r>
            <a:r>
              <a:rPr lang="en-IN" sz="2800" dirty="0" smtClean="0">
                <a:solidFill>
                  <a:srgbClr val="FF0000"/>
                </a:solidFill>
              </a:rPr>
              <a:t> = 100.0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box.height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smtClean="0">
                <a:solidFill>
                  <a:srgbClr val="FF0000"/>
                </a:solidFill>
              </a:rPr>
              <a:t>200.0</a:t>
            </a:r>
          </a:p>
          <a:p>
            <a:pPr algn="just"/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To specify the </a:t>
            </a:r>
            <a:r>
              <a:rPr lang="en-IN" sz="2800" dirty="0" smtClean="0">
                <a:solidFill>
                  <a:schemeClr val="tx1"/>
                </a:solidFill>
              </a:rPr>
              <a:t>upper-left </a:t>
            </a:r>
            <a:r>
              <a:rPr lang="en-IN" sz="2800" dirty="0" smtClean="0">
                <a:solidFill>
                  <a:schemeClr val="tx1"/>
                </a:solidFill>
              </a:rPr>
              <a:t>corner, we can embed an object within an object.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box.corner</a:t>
            </a:r>
            <a:r>
              <a:rPr lang="en-IN" sz="2800" dirty="0" smtClean="0">
                <a:solidFill>
                  <a:srgbClr val="FF0000"/>
                </a:solidFill>
              </a:rPr>
              <a:t> = Point()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box.corner.x</a:t>
            </a:r>
            <a:r>
              <a:rPr lang="en-IN" sz="2800" dirty="0" smtClean="0">
                <a:solidFill>
                  <a:srgbClr val="FF0000"/>
                </a:solidFill>
              </a:rPr>
              <a:t> = 0.0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box.corner.y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smtClean="0">
                <a:solidFill>
                  <a:srgbClr val="FF0000"/>
                </a:solidFill>
              </a:rPr>
              <a:t>0.0</a:t>
            </a:r>
            <a:endParaRPr lang="en-I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428604"/>
            <a:ext cx="8358246" cy="61436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Deepinder\Desktop\Capture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142984"/>
            <a:ext cx="7543828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14290"/>
            <a:ext cx="8072494" cy="6143668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Instances as return values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Functions can return instances. For example, </a:t>
            </a:r>
            <a:r>
              <a:rPr lang="en-IN" sz="2800" dirty="0" err="1" smtClean="0">
                <a:solidFill>
                  <a:schemeClr val="tx1"/>
                </a:solidFill>
              </a:rPr>
              <a:t>findCenter</a:t>
            </a:r>
            <a:r>
              <a:rPr lang="en-IN" sz="2800" dirty="0" smtClean="0">
                <a:solidFill>
                  <a:schemeClr val="tx1"/>
                </a:solidFill>
              </a:rPr>
              <a:t> takes a Rectangle as an argument and returns a Point that contains the coordinates of the </a:t>
            </a:r>
            <a:r>
              <a:rPr lang="en-IN" sz="2800" dirty="0" err="1" smtClean="0">
                <a:solidFill>
                  <a:schemeClr val="tx1"/>
                </a:solidFill>
              </a:rPr>
              <a:t>center</a:t>
            </a:r>
            <a:r>
              <a:rPr lang="en-IN" sz="2800" dirty="0" smtClean="0">
                <a:solidFill>
                  <a:schemeClr val="tx1"/>
                </a:solidFill>
              </a:rPr>
              <a:t> of the Rectangle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def </a:t>
            </a:r>
            <a:r>
              <a:rPr lang="en-IN" sz="2800" dirty="0" err="1" smtClean="0">
                <a:solidFill>
                  <a:srgbClr val="FF0000"/>
                </a:solidFill>
              </a:rPr>
              <a:t>findCenter</a:t>
            </a:r>
            <a:r>
              <a:rPr lang="en-IN" sz="2800" dirty="0" smtClean="0">
                <a:solidFill>
                  <a:srgbClr val="FF0000"/>
                </a:solidFill>
              </a:rPr>
              <a:t>(box):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p = Point()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p.x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box.corner.x</a:t>
            </a:r>
            <a:r>
              <a:rPr lang="en-IN" sz="2800" dirty="0" smtClean="0">
                <a:solidFill>
                  <a:srgbClr val="FF0000"/>
                </a:solidFill>
              </a:rPr>
              <a:t> + </a:t>
            </a:r>
            <a:r>
              <a:rPr lang="en-IN" sz="2800" dirty="0" err="1" smtClean="0">
                <a:solidFill>
                  <a:srgbClr val="FF0000"/>
                </a:solidFill>
              </a:rPr>
              <a:t>box.width</a:t>
            </a:r>
            <a:r>
              <a:rPr lang="en-IN" sz="2800" dirty="0" smtClean="0">
                <a:solidFill>
                  <a:srgbClr val="FF0000"/>
                </a:solidFill>
              </a:rPr>
              <a:t>/2.0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p.y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box.corner.y</a:t>
            </a:r>
            <a:r>
              <a:rPr lang="en-IN" sz="2800" dirty="0" smtClean="0">
                <a:solidFill>
                  <a:srgbClr val="FF0000"/>
                </a:solidFill>
              </a:rPr>
              <a:t> - </a:t>
            </a:r>
            <a:r>
              <a:rPr lang="en-IN" sz="2800" dirty="0" err="1" smtClean="0">
                <a:solidFill>
                  <a:srgbClr val="FF0000"/>
                </a:solidFill>
              </a:rPr>
              <a:t>box.height</a:t>
            </a:r>
            <a:r>
              <a:rPr lang="en-IN" sz="2800" dirty="0" smtClean="0">
                <a:solidFill>
                  <a:srgbClr val="FF0000"/>
                </a:solidFill>
              </a:rPr>
              <a:t>/2.0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return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28604"/>
            <a:ext cx="8072494" cy="5857916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To call this function, pass box as an argument and assign the result to a variable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center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 err="1" smtClean="0">
                <a:solidFill>
                  <a:srgbClr val="FF0000"/>
                </a:solidFill>
              </a:rPr>
              <a:t>findCenter</a:t>
            </a:r>
            <a:r>
              <a:rPr lang="en-IN" dirty="0" smtClean="0">
                <a:solidFill>
                  <a:srgbClr val="FF0000"/>
                </a:solidFill>
              </a:rPr>
              <a:t>(box)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printPoint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center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(50.0, -100.0)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215370" cy="6143668"/>
          </a:xfrm>
        </p:spPr>
        <p:txBody>
          <a:bodyPr>
            <a:normAutofit fontScale="92500" lnSpcReduction="10000"/>
          </a:bodyPr>
          <a:lstStyle/>
          <a:p>
            <a:r>
              <a:rPr lang="en-IN" sz="4800" b="1" dirty="0" smtClean="0">
                <a:solidFill>
                  <a:schemeClr val="tx1"/>
                </a:solidFill>
              </a:rPr>
              <a:t>Objects are mutable</a:t>
            </a:r>
          </a:p>
          <a:p>
            <a:pPr algn="just"/>
            <a:r>
              <a:rPr lang="en-IN" sz="3000" dirty="0" smtClean="0">
                <a:solidFill>
                  <a:schemeClr val="tx1"/>
                </a:solidFill>
              </a:rPr>
              <a:t>We can change the state of an object by making an assignment to one of its attributes. For example, to change the size of a rectangle without changing its</a:t>
            </a:r>
          </a:p>
          <a:p>
            <a:pPr algn="just"/>
            <a:r>
              <a:rPr lang="en-IN" sz="3000" dirty="0" smtClean="0">
                <a:solidFill>
                  <a:schemeClr val="tx1"/>
                </a:solidFill>
              </a:rPr>
              <a:t>position, we could modify the values of width and height:</a:t>
            </a:r>
          </a:p>
          <a:p>
            <a:pPr algn="just"/>
            <a:r>
              <a:rPr lang="en-IN" sz="3000" dirty="0" err="1" smtClean="0">
                <a:solidFill>
                  <a:srgbClr val="FF0000"/>
                </a:solidFill>
              </a:rPr>
              <a:t>box.width</a:t>
            </a:r>
            <a:r>
              <a:rPr lang="en-IN" sz="3000" dirty="0" smtClean="0">
                <a:solidFill>
                  <a:srgbClr val="FF0000"/>
                </a:solidFill>
              </a:rPr>
              <a:t> = </a:t>
            </a:r>
            <a:r>
              <a:rPr lang="en-IN" sz="3000" dirty="0" err="1" smtClean="0">
                <a:solidFill>
                  <a:srgbClr val="FF0000"/>
                </a:solidFill>
              </a:rPr>
              <a:t>box.width</a:t>
            </a:r>
            <a:r>
              <a:rPr lang="en-IN" sz="3000" dirty="0" smtClean="0">
                <a:solidFill>
                  <a:srgbClr val="FF0000"/>
                </a:solidFill>
              </a:rPr>
              <a:t> + 50</a:t>
            </a:r>
          </a:p>
          <a:p>
            <a:pPr algn="just"/>
            <a:r>
              <a:rPr lang="en-IN" sz="3000" dirty="0" err="1" smtClean="0">
                <a:solidFill>
                  <a:srgbClr val="FF0000"/>
                </a:solidFill>
              </a:rPr>
              <a:t>box.height</a:t>
            </a:r>
            <a:r>
              <a:rPr lang="en-IN" sz="3000" dirty="0" smtClean="0">
                <a:solidFill>
                  <a:srgbClr val="FF0000"/>
                </a:solidFill>
              </a:rPr>
              <a:t> = </a:t>
            </a:r>
            <a:r>
              <a:rPr lang="en-IN" sz="3000" dirty="0" err="1" smtClean="0">
                <a:solidFill>
                  <a:srgbClr val="FF0000"/>
                </a:solidFill>
              </a:rPr>
              <a:t>box.height</a:t>
            </a:r>
            <a:r>
              <a:rPr lang="en-IN" sz="3000" dirty="0" smtClean="0">
                <a:solidFill>
                  <a:srgbClr val="FF0000"/>
                </a:solidFill>
              </a:rPr>
              <a:t> + </a:t>
            </a:r>
            <a:r>
              <a:rPr lang="en-IN" sz="3000" dirty="0" smtClean="0">
                <a:solidFill>
                  <a:srgbClr val="FF0000"/>
                </a:solidFill>
              </a:rPr>
              <a:t>100     </a:t>
            </a:r>
            <a:endParaRPr lang="en-IN" sz="3000" dirty="0" smtClean="0">
              <a:solidFill>
                <a:srgbClr val="FF0000"/>
              </a:solidFill>
            </a:endParaRPr>
          </a:p>
          <a:p>
            <a:pPr algn="just"/>
            <a:r>
              <a:rPr lang="en-IN" sz="3000" dirty="0" smtClean="0">
                <a:solidFill>
                  <a:schemeClr val="tx1"/>
                </a:solidFill>
              </a:rPr>
              <a:t>We could encapsulate this code in a method and generalize it to grow the rectangle by any amount:</a:t>
            </a:r>
          </a:p>
          <a:p>
            <a:pPr algn="just"/>
            <a:r>
              <a:rPr lang="en-IN" sz="3000" dirty="0" smtClean="0">
                <a:solidFill>
                  <a:srgbClr val="FF0000"/>
                </a:solidFill>
              </a:rPr>
              <a:t>def </a:t>
            </a:r>
            <a:r>
              <a:rPr lang="en-IN" sz="3000" dirty="0" err="1" smtClean="0">
                <a:solidFill>
                  <a:srgbClr val="FF0000"/>
                </a:solidFill>
              </a:rPr>
              <a:t>growRect</a:t>
            </a:r>
            <a:r>
              <a:rPr lang="en-IN" sz="3000" dirty="0" smtClean="0">
                <a:solidFill>
                  <a:srgbClr val="FF0000"/>
                </a:solidFill>
              </a:rPr>
              <a:t>(box, </a:t>
            </a:r>
            <a:r>
              <a:rPr lang="en-IN" sz="3000" dirty="0" err="1" smtClean="0">
                <a:solidFill>
                  <a:srgbClr val="FF0000"/>
                </a:solidFill>
              </a:rPr>
              <a:t>dwidth</a:t>
            </a:r>
            <a:r>
              <a:rPr lang="en-IN" sz="3000" dirty="0" smtClean="0">
                <a:solidFill>
                  <a:srgbClr val="FF0000"/>
                </a:solidFill>
              </a:rPr>
              <a:t>, </a:t>
            </a:r>
            <a:r>
              <a:rPr lang="en-IN" sz="3000" dirty="0" err="1" smtClean="0">
                <a:solidFill>
                  <a:srgbClr val="FF0000"/>
                </a:solidFill>
              </a:rPr>
              <a:t>dheight</a:t>
            </a:r>
            <a:r>
              <a:rPr lang="en-IN" sz="3000" dirty="0" smtClean="0">
                <a:solidFill>
                  <a:srgbClr val="FF0000"/>
                </a:solidFill>
              </a:rPr>
              <a:t>) :</a:t>
            </a:r>
          </a:p>
          <a:p>
            <a:pPr algn="just"/>
            <a:r>
              <a:rPr lang="en-IN" sz="3000" dirty="0" err="1" smtClean="0">
                <a:solidFill>
                  <a:srgbClr val="FF0000"/>
                </a:solidFill>
              </a:rPr>
              <a:t>box.width</a:t>
            </a:r>
            <a:r>
              <a:rPr lang="en-IN" sz="3000" dirty="0" smtClean="0">
                <a:solidFill>
                  <a:srgbClr val="FF0000"/>
                </a:solidFill>
              </a:rPr>
              <a:t> = </a:t>
            </a:r>
            <a:r>
              <a:rPr lang="en-IN" sz="3000" dirty="0" err="1" smtClean="0">
                <a:solidFill>
                  <a:srgbClr val="FF0000"/>
                </a:solidFill>
              </a:rPr>
              <a:t>box.width</a:t>
            </a:r>
            <a:r>
              <a:rPr lang="en-IN" sz="3000" dirty="0" smtClean="0">
                <a:solidFill>
                  <a:srgbClr val="FF0000"/>
                </a:solidFill>
              </a:rPr>
              <a:t> + </a:t>
            </a:r>
            <a:r>
              <a:rPr lang="en-IN" sz="3000" dirty="0" err="1" smtClean="0">
                <a:solidFill>
                  <a:srgbClr val="FF0000"/>
                </a:solidFill>
              </a:rPr>
              <a:t>dwidth</a:t>
            </a:r>
            <a:endParaRPr lang="en-IN" sz="3000" dirty="0" smtClean="0">
              <a:solidFill>
                <a:srgbClr val="FF0000"/>
              </a:solidFill>
            </a:endParaRPr>
          </a:p>
          <a:p>
            <a:pPr algn="just"/>
            <a:r>
              <a:rPr lang="en-IN" sz="3000" dirty="0" err="1" smtClean="0">
                <a:solidFill>
                  <a:srgbClr val="FF0000"/>
                </a:solidFill>
              </a:rPr>
              <a:t>box.height</a:t>
            </a:r>
            <a:r>
              <a:rPr lang="en-IN" sz="3000" dirty="0" smtClean="0">
                <a:solidFill>
                  <a:srgbClr val="FF0000"/>
                </a:solidFill>
              </a:rPr>
              <a:t> = </a:t>
            </a:r>
            <a:r>
              <a:rPr lang="en-IN" sz="3000" dirty="0" err="1" smtClean="0">
                <a:solidFill>
                  <a:srgbClr val="FF0000"/>
                </a:solidFill>
              </a:rPr>
              <a:t>box.height</a:t>
            </a:r>
            <a:r>
              <a:rPr lang="en-IN" sz="3000" dirty="0" smtClean="0">
                <a:solidFill>
                  <a:srgbClr val="FF0000"/>
                </a:solidFill>
              </a:rPr>
              <a:t> + </a:t>
            </a:r>
            <a:r>
              <a:rPr lang="en-IN" sz="3000" dirty="0" err="1" smtClean="0">
                <a:solidFill>
                  <a:srgbClr val="FF0000"/>
                </a:solidFill>
              </a:rPr>
              <a:t>dheight</a:t>
            </a:r>
            <a:endParaRPr lang="en-IN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14290"/>
            <a:ext cx="8286808" cy="6357982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User-defined </a:t>
            </a:r>
            <a:r>
              <a:rPr lang="en-IN" sz="4400" b="1" dirty="0">
                <a:solidFill>
                  <a:schemeClr val="tx1"/>
                </a:solidFill>
              </a:rPr>
              <a:t>compound </a:t>
            </a:r>
            <a:r>
              <a:rPr lang="en-IN" sz="4400" b="1" dirty="0" smtClean="0">
                <a:solidFill>
                  <a:schemeClr val="tx1"/>
                </a:solidFill>
              </a:rPr>
              <a:t>types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Consider the concept of a mathematical point. </a:t>
            </a:r>
            <a:r>
              <a:rPr lang="en-IN" sz="2400" dirty="0" smtClean="0">
                <a:solidFill>
                  <a:schemeClr val="tx1"/>
                </a:solidFill>
              </a:rPr>
              <a:t>For </a:t>
            </a:r>
            <a:r>
              <a:rPr lang="en-IN" sz="2400" dirty="0">
                <a:solidFill>
                  <a:schemeClr val="tx1"/>
                </a:solidFill>
              </a:rPr>
              <a:t>example, (0; 0) represents the origin, and (x; y</a:t>
            </a:r>
            <a:r>
              <a:rPr lang="en-IN" sz="2400" dirty="0" smtClean="0">
                <a:solidFill>
                  <a:schemeClr val="tx1"/>
                </a:solidFill>
              </a:rPr>
              <a:t>) represents </a:t>
            </a:r>
            <a:r>
              <a:rPr lang="en-IN" sz="2400" dirty="0">
                <a:solidFill>
                  <a:schemeClr val="tx1"/>
                </a:solidFill>
              </a:rPr>
              <a:t>the point x units to the right and y units up from the origin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A natural way to represent a point in Python is with two </a:t>
            </a:r>
            <a:r>
              <a:rPr lang="en-IN" sz="2400" dirty="0" smtClean="0">
                <a:solidFill>
                  <a:schemeClr val="tx1"/>
                </a:solidFill>
              </a:rPr>
              <a:t>floating-point values. 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How </a:t>
            </a:r>
            <a:r>
              <a:rPr lang="en-IN" dirty="0">
                <a:solidFill>
                  <a:srgbClr val="FF0000"/>
                </a:solidFill>
              </a:rPr>
              <a:t>to group these two values into a compound </a:t>
            </a:r>
            <a:r>
              <a:rPr lang="en-IN" dirty="0" smtClean="0">
                <a:solidFill>
                  <a:srgbClr val="FF0000"/>
                </a:solidFill>
              </a:rPr>
              <a:t>object?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quick and dirty solution is to use a list or </a:t>
            </a:r>
            <a:r>
              <a:rPr lang="en-IN" sz="2400" dirty="0" err="1">
                <a:solidFill>
                  <a:schemeClr val="tx1"/>
                </a:solidFill>
              </a:rPr>
              <a:t>tuple</a:t>
            </a:r>
            <a:r>
              <a:rPr lang="en-IN" sz="2400" dirty="0">
                <a:solidFill>
                  <a:schemeClr val="tx1"/>
                </a:solidFill>
              </a:rPr>
              <a:t>, and for some </a:t>
            </a:r>
            <a:r>
              <a:rPr lang="en-IN" sz="2400" dirty="0" smtClean="0">
                <a:solidFill>
                  <a:schemeClr val="tx1"/>
                </a:solidFill>
              </a:rPr>
              <a:t>applications that </a:t>
            </a:r>
            <a:r>
              <a:rPr lang="en-IN" sz="2400" dirty="0">
                <a:solidFill>
                  <a:schemeClr val="tx1"/>
                </a:solidFill>
              </a:rPr>
              <a:t>might be the best choice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dirty="0">
                <a:solidFill>
                  <a:schemeClr val="tx1"/>
                </a:solidFill>
              </a:rPr>
              <a:t>alternative is to </a:t>
            </a:r>
            <a:r>
              <a:rPr lang="en-IN" sz="2400" dirty="0" smtClean="0">
                <a:solidFill>
                  <a:schemeClr val="tx1"/>
                </a:solidFill>
              </a:rPr>
              <a:t>define </a:t>
            </a: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chemeClr val="tx1"/>
                </a:solidFill>
              </a:rPr>
              <a:t>new </a:t>
            </a:r>
            <a:r>
              <a:rPr lang="en-IN" sz="2400" b="1" dirty="0" smtClean="0">
                <a:solidFill>
                  <a:schemeClr val="tx1"/>
                </a:solidFill>
              </a:rPr>
              <a:t>user-defined </a:t>
            </a:r>
            <a:r>
              <a:rPr lang="en-IN" sz="2400" b="1" dirty="0">
                <a:solidFill>
                  <a:schemeClr val="tx1"/>
                </a:solidFill>
              </a:rPr>
              <a:t>compound type</a:t>
            </a:r>
            <a:r>
              <a:rPr lang="en-IN" sz="2400" dirty="0">
                <a:solidFill>
                  <a:schemeClr val="tx1"/>
                </a:solidFill>
              </a:rPr>
              <a:t>, also called </a:t>
            </a:r>
            <a:r>
              <a:rPr lang="en-IN" sz="2400" b="1" dirty="0" smtClean="0">
                <a:solidFill>
                  <a:schemeClr val="tx1"/>
                </a:solidFill>
              </a:rPr>
              <a:t>a class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85728"/>
            <a:ext cx="8286808" cy="62151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 smtClean="0">
                <a:solidFill>
                  <a:schemeClr val="tx1"/>
                </a:solidFill>
              </a:rPr>
              <a:t>example, we could create a new Rectangle named bob and pass it to </a:t>
            </a:r>
            <a:r>
              <a:rPr lang="en-IN" dirty="0" err="1" smtClean="0">
                <a:solidFill>
                  <a:srgbClr val="FF0000"/>
                </a:solidFill>
              </a:rPr>
              <a:t>growRect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bob = Rectangle()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bob.width</a:t>
            </a:r>
            <a:r>
              <a:rPr lang="en-IN" dirty="0" smtClean="0">
                <a:solidFill>
                  <a:srgbClr val="FF0000"/>
                </a:solidFill>
              </a:rPr>
              <a:t> = 100.0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bob.height</a:t>
            </a:r>
            <a:r>
              <a:rPr lang="en-IN" dirty="0" smtClean="0">
                <a:solidFill>
                  <a:srgbClr val="FF0000"/>
                </a:solidFill>
              </a:rPr>
              <a:t> = 200.0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bob.corner</a:t>
            </a:r>
            <a:r>
              <a:rPr lang="en-IN" dirty="0" smtClean="0">
                <a:solidFill>
                  <a:srgbClr val="FF0000"/>
                </a:solidFill>
              </a:rPr>
              <a:t> = Point()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bob.corner.x</a:t>
            </a:r>
            <a:r>
              <a:rPr lang="en-IN" dirty="0" smtClean="0">
                <a:solidFill>
                  <a:srgbClr val="FF0000"/>
                </a:solidFill>
              </a:rPr>
              <a:t> = 0.0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bob.corner.y</a:t>
            </a:r>
            <a:r>
              <a:rPr lang="en-IN" dirty="0" smtClean="0">
                <a:solidFill>
                  <a:srgbClr val="FF0000"/>
                </a:solidFill>
              </a:rPr>
              <a:t> = 0.0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growRect</a:t>
            </a:r>
            <a:r>
              <a:rPr lang="en-IN" dirty="0" smtClean="0">
                <a:solidFill>
                  <a:srgbClr val="FF0000"/>
                </a:solidFill>
              </a:rPr>
              <a:t>(bob, 50, 100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While </a:t>
            </a:r>
            <a:r>
              <a:rPr lang="en-IN" dirty="0" err="1" smtClean="0">
                <a:solidFill>
                  <a:srgbClr val="FF0000"/>
                </a:solidFill>
              </a:rPr>
              <a:t>growRect</a:t>
            </a:r>
            <a:r>
              <a:rPr lang="en-IN" dirty="0" smtClean="0">
                <a:solidFill>
                  <a:schemeClr val="tx1"/>
                </a:solidFill>
              </a:rPr>
              <a:t> is running, the parameter box is an alias for bob. Any changes made to box also </a:t>
            </a:r>
            <a:r>
              <a:rPr lang="en-IN" dirty="0" smtClean="0">
                <a:solidFill>
                  <a:schemeClr val="tx1"/>
                </a:solidFill>
              </a:rPr>
              <a:t>affect </a:t>
            </a:r>
            <a:r>
              <a:rPr lang="en-IN" dirty="0" smtClean="0">
                <a:solidFill>
                  <a:schemeClr val="tx1"/>
                </a:solidFill>
              </a:rPr>
              <a:t>bob.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290"/>
            <a:ext cx="8286808" cy="6215106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Copying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Copying </a:t>
            </a:r>
            <a:r>
              <a:rPr lang="en-IN" sz="2800" dirty="0" smtClean="0">
                <a:solidFill>
                  <a:schemeClr val="tx1"/>
                </a:solidFill>
              </a:rPr>
              <a:t>an object is often an alternative to aliasing. The copy module contains a function called copy that can duplicate any object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import copy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 = Point()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p1.x = 3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p1.y = 4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p2 = </a:t>
            </a:r>
            <a:r>
              <a:rPr lang="en-IN" sz="2800" dirty="0" err="1" smtClean="0">
                <a:solidFill>
                  <a:srgbClr val="FF0000"/>
                </a:solidFill>
              </a:rPr>
              <a:t>copy.copy</a:t>
            </a:r>
            <a:r>
              <a:rPr lang="en-IN" sz="2800" dirty="0" smtClean="0">
                <a:solidFill>
                  <a:srgbClr val="FF0000"/>
                </a:solidFill>
              </a:rPr>
              <a:t>(p1)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p1 == </a:t>
            </a:r>
            <a:r>
              <a:rPr lang="en-IN" sz="2800" dirty="0" smtClean="0">
                <a:solidFill>
                  <a:srgbClr val="FF0000"/>
                </a:solidFill>
              </a:rPr>
              <a:t>p2 </a:t>
            </a:r>
            <a:r>
              <a:rPr lang="en-IN" sz="2800" dirty="0" smtClean="0">
                <a:solidFill>
                  <a:srgbClr val="FF0000"/>
                </a:solidFill>
              </a:rPr>
              <a:t>		False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</a:t>
            </a:r>
            <a:r>
              <a:rPr lang="en-IN" sz="2800" dirty="0" err="1" smtClean="0">
                <a:solidFill>
                  <a:srgbClr val="FF0000"/>
                </a:solidFill>
              </a:rPr>
              <a:t>samePoint</a:t>
            </a:r>
            <a:r>
              <a:rPr lang="en-IN" sz="2800" dirty="0" smtClean="0">
                <a:solidFill>
                  <a:srgbClr val="FF0000"/>
                </a:solidFill>
              </a:rPr>
              <a:t>(p1, p2</a:t>
            </a:r>
            <a:r>
              <a:rPr lang="en-IN" sz="2800" dirty="0" smtClean="0">
                <a:solidFill>
                  <a:srgbClr val="FF0000"/>
                </a:solidFill>
              </a:rPr>
              <a:t>)	True</a:t>
            </a:r>
          </a:p>
          <a:p>
            <a:pPr algn="just"/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596" y="428604"/>
            <a:ext cx="8072494" cy="6000792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Shallow Copying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To copy a simple object like a Point, which doesn't contain any embedded objects, copy is sufficient. This is called </a:t>
            </a:r>
            <a:r>
              <a:rPr lang="en-IN" sz="2800" b="1" dirty="0" smtClean="0">
                <a:solidFill>
                  <a:srgbClr val="FF0000"/>
                </a:solidFill>
              </a:rPr>
              <a:t>shallow copying</a:t>
            </a:r>
            <a:r>
              <a:rPr lang="en-IN" sz="2800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IN" sz="2800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For something like a Rectangle, which contains a reference to a Point, copy doesn't do quite the right thing. It </a:t>
            </a:r>
            <a:r>
              <a:rPr lang="en-IN" sz="2800" dirty="0" smtClean="0">
                <a:solidFill>
                  <a:srgbClr val="FF0000"/>
                </a:solidFill>
              </a:rPr>
              <a:t>copies the reference </a:t>
            </a:r>
            <a:r>
              <a:rPr lang="en-IN" sz="2800" dirty="0" smtClean="0">
                <a:solidFill>
                  <a:schemeClr val="tx1"/>
                </a:solidFill>
              </a:rPr>
              <a:t>to the Point object, so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both the old Rectangle and the new one refer to a single Point.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28604"/>
            <a:ext cx="8143932" cy="607223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If we create a box, b1, in the usual way and then make a copy, b2, using copy, the resulting state diagram looks like this: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epinder\Desktop\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650163" cy="2657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85728"/>
            <a:ext cx="8358246" cy="6286544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Deepcopy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Fortunately</a:t>
            </a:r>
            <a:r>
              <a:rPr lang="en-IN" sz="2800" dirty="0" smtClean="0">
                <a:solidFill>
                  <a:schemeClr val="tx1"/>
                </a:solidFill>
              </a:rPr>
              <a:t>, the copy module contains a method named </a:t>
            </a:r>
            <a:r>
              <a:rPr lang="en-IN" sz="2800" dirty="0" err="1" smtClean="0">
                <a:solidFill>
                  <a:srgbClr val="FF0000"/>
                </a:solidFill>
              </a:rPr>
              <a:t>deepcopy</a:t>
            </a:r>
            <a:r>
              <a:rPr lang="en-IN" sz="2800" dirty="0" smtClean="0">
                <a:solidFill>
                  <a:schemeClr val="tx1"/>
                </a:solidFill>
              </a:rPr>
              <a:t> that copies not only the object but also any embedded objects. 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b2 = </a:t>
            </a:r>
            <a:r>
              <a:rPr lang="en-IN" sz="2800" dirty="0" err="1" smtClean="0">
                <a:solidFill>
                  <a:srgbClr val="FF0000"/>
                </a:solidFill>
              </a:rPr>
              <a:t>copy.deepcopy</a:t>
            </a:r>
            <a:r>
              <a:rPr lang="en-IN" sz="2800" dirty="0" smtClean="0">
                <a:solidFill>
                  <a:srgbClr val="FF0000"/>
                </a:solidFill>
              </a:rPr>
              <a:t>(b1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Now b1 and b2 are completely separate objects.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286808" cy="614366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We can use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deepcopy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to rewrite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growRect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so that instead of modifying an existing Rectangle, it creates a new Rectangle that has the same location as the old one but new dimensions: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def </a:t>
            </a:r>
            <a:r>
              <a:rPr lang="en-IN" sz="2800" dirty="0" err="1" smtClean="0">
                <a:solidFill>
                  <a:srgbClr val="FF0000"/>
                </a:solidFill>
              </a:rPr>
              <a:t>growRect</a:t>
            </a:r>
            <a:r>
              <a:rPr lang="en-IN" sz="2800" dirty="0" smtClean="0">
                <a:solidFill>
                  <a:srgbClr val="FF0000"/>
                </a:solidFill>
              </a:rPr>
              <a:t>(box, </a:t>
            </a:r>
            <a:r>
              <a:rPr lang="en-IN" sz="2800" dirty="0" err="1" smtClean="0">
                <a:solidFill>
                  <a:srgbClr val="FF0000"/>
                </a:solidFill>
              </a:rPr>
              <a:t>dwidth</a:t>
            </a:r>
            <a:r>
              <a:rPr lang="en-IN" sz="2800" dirty="0" smtClean="0">
                <a:solidFill>
                  <a:srgbClr val="FF0000"/>
                </a:solidFill>
              </a:rPr>
              <a:t>, </a:t>
            </a:r>
            <a:r>
              <a:rPr lang="en-IN" sz="2800" dirty="0" err="1" smtClean="0">
                <a:solidFill>
                  <a:srgbClr val="FF0000"/>
                </a:solidFill>
              </a:rPr>
              <a:t>dheight</a:t>
            </a:r>
            <a:r>
              <a:rPr lang="en-IN" sz="2800" dirty="0" smtClean="0">
                <a:solidFill>
                  <a:srgbClr val="FF0000"/>
                </a:solidFill>
              </a:rPr>
              <a:t>) 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import copy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newBox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copy.deepcopy</a:t>
            </a:r>
            <a:r>
              <a:rPr lang="en-IN" sz="2800" dirty="0" smtClean="0">
                <a:solidFill>
                  <a:srgbClr val="FF0000"/>
                </a:solidFill>
              </a:rPr>
              <a:t>(box)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newBox.width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newBox.width</a:t>
            </a:r>
            <a:r>
              <a:rPr lang="en-IN" sz="2800" dirty="0" smtClean="0">
                <a:solidFill>
                  <a:srgbClr val="FF0000"/>
                </a:solidFill>
              </a:rPr>
              <a:t> + </a:t>
            </a:r>
            <a:r>
              <a:rPr lang="en-IN" sz="2800" dirty="0" err="1" smtClean="0">
                <a:solidFill>
                  <a:srgbClr val="FF0000"/>
                </a:solidFill>
              </a:rPr>
              <a:t>dwidth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newBox.height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newBox.height</a:t>
            </a:r>
            <a:r>
              <a:rPr lang="en-IN" sz="2800" dirty="0" smtClean="0">
                <a:solidFill>
                  <a:srgbClr val="FF0000"/>
                </a:solidFill>
              </a:rPr>
              <a:t> + </a:t>
            </a:r>
            <a:r>
              <a:rPr lang="en-IN" sz="2800" dirty="0" err="1" smtClean="0">
                <a:solidFill>
                  <a:srgbClr val="FF0000"/>
                </a:solidFill>
              </a:rPr>
              <a:t>dheight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return </a:t>
            </a:r>
            <a:r>
              <a:rPr lang="en-IN" sz="2800" dirty="0" err="1" smtClean="0">
                <a:solidFill>
                  <a:srgbClr val="FF0000"/>
                </a:solidFill>
              </a:rPr>
              <a:t>newBox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85728"/>
            <a:ext cx="8358246" cy="614366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Definition of class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A </a:t>
            </a:r>
            <a:r>
              <a:rPr lang="en-IN" sz="2800" dirty="0">
                <a:solidFill>
                  <a:schemeClr val="tx1"/>
                </a:solidFill>
              </a:rPr>
              <a:t>class </a:t>
            </a:r>
            <a:r>
              <a:rPr lang="en-IN" sz="2800" dirty="0" smtClean="0">
                <a:solidFill>
                  <a:schemeClr val="tx1"/>
                </a:solidFill>
              </a:rPr>
              <a:t>definition </a:t>
            </a:r>
            <a:r>
              <a:rPr lang="en-IN" sz="2800" dirty="0">
                <a:solidFill>
                  <a:schemeClr val="tx1"/>
                </a:solidFill>
              </a:rPr>
              <a:t>looks like this: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class Point: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Pass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Class </a:t>
            </a:r>
            <a:r>
              <a:rPr lang="en-IN" sz="2800" dirty="0" smtClean="0">
                <a:solidFill>
                  <a:schemeClr val="tx1"/>
                </a:solidFill>
              </a:rPr>
              <a:t>definitions </a:t>
            </a:r>
            <a:r>
              <a:rPr lang="en-IN" sz="2800" dirty="0">
                <a:solidFill>
                  <a:schemeClr val="tx1"/>
                </a:solidFill>
              </a:rPr>
              <a:t>can appear anywhere in a program, but they are usually </a:t>
            </a:r>
            <a:r>
              <a:rPr lang="en-IN" sz="2800" dirty="0" smtClean="0">
                <a:solidFill>
                  <a:schemeClr val="tx1"/>
                </a:solidFill>
              </a:rPr>
              <a:t>near the </a:t>
            </a:r>
            <a:r>
              <a:rPr lang="en-IN" sz="2800" dirty="0">
                <a:solidFill>
                  <a:schemeClr val="tx1"/>
                </a:solidFill>
              </a:rPr>
              <a:t>beginning (after the import statements</a:t>
            </a:r>
            <a:r>
              <a:rPr lang="en-IN" sz="2800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</a:t>
            </a:r>
            <a:r>
              <a:rPr lang="en-IN" sz="2800" dirty="0" smtClean="0">
                <a:solidFill>
                  <a:schemeClr val="tx1"/>
                </a:solidFill>
              </a:rPr>
              <a:t>definition </a:t>
            </a:r>
            <a:r>
              <a:rPr lang="en-IN" sz="2800" dirty="0">
                <a:solidFill>
                  <a:schemeClr val="tx1"/>
                </a:solidFill>
              </a:rPr>
              <a:t>creates a new class called Point. The pass statement has </a:t>
            </a:r>
            <a:r>
              <a:rPr lang="en-IN" sz="2800" dirty="0" smtClean="0">
                <a:solidFill>
                  <a:schemeClr val="tx1"/>
                </a:solidFill>
              </a:rPr>
              <a:t>no effect</a:t>
            </a:r>
            <a:r>
              <a:rPr lang="en-IN" sz="2800" dirty="0">
                <a:solidFill>
                  <a:schemeClr val="tx1"/>
                </a:solidFill>
              </a:rPr>
              <a:t>; it is only necessary because a compound statement must have </a:t>
            </a:r>
            <a:r>
              <a:rPr lang="en-IN" sz="2800" dirty="0" smtClean="0">
                <a:solidFill>
                  <a:schemeClr val="tx1"/>
                </a:solidFill>
              </a:rPr>
              <a:t>something in </a:t>
            </a:r>
            <a:r>
              <a:rPr lang="en-IN" sz="2800" dirty="0">
                <a:solidFill>
                  <a:schemeClr val="tx1"/>
                </a:solidFill>
              </a:rPr>
              <a:t>its body.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0042"/>
            <a:ext cx="8143932" cy="6000792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By creating the Point class, we created </a:t>
            </a:r>
            <a:r>
              <a:rPr lang="en-IN" sz="2800" dirty="0">
                <a:solidFill>
                  <a:srgbClr val="FF0000"/>
                </a:solidFill>
              </a:rPr>
              <a:t>a new type, also called Point.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The members </a:t>
            </a:r>
            <a:r>
              <a:rPr lang="en-IN" sz="2800" dirty="0">
                <a:solidFill>
                  <a:schemeClr val="tx1"/>
                </a:solidFill>
              </a:rPr>
              <a:t>of this type are called </a:t>
            </a:r>
            <a:r>
              <a:rPr lang="en-IN" sz="2800" dirty="0">
                <a:solidFill>
                  <a:srgbClr val="FF0000"/>
                </a:solidFill>
              </a:rPr>
              <a:t>instances of the type or objects. </a:t>
            </a:r>
            <a:r>
              <a:rPr lang="en-IN" sz="2800" dirty="0">
                <a:solidFill>
                  <a:schemeClr val="tx1"/>
                </a:solidFill>
              </a:rPr>
              <a:t>Creating </a:t>
            </a:r>
            <a:r>
              <a:rPr lang="en-IN" sz="2800" dirty="0" smtClean="0">
                <a:solidFill>
                  <a:schemeClr val="tx1"/>
                </a:solidFill>
              </a:rPr>
              <a:t>a new </a:t>
            </a:r>
            <a:r>
              <a:rPr lang="en-IN" sz="2800" dirty="0">
                <a:solidFill>
                  <a:schemeClr val="tx1"/>
                </a:solidFill>
              </a:rPr>
              <a:t>instance is called </a:t>
            </a:r>
            <a:r>
              <a:rPr lang="en-IN" sz="2800" dirty="0" smtClean="0">
                <a:solidFill>
                  <a:schemeClr val="tx1"/>
                </a:solidFill>
              </a:rPr>
              <a:t>instantiation.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To </a:t>
            </a:r>
            <a:r>
              <a:rPr lang="en-IN" sz="2800" dirty="0">
                <a:solidFill>
                  <a:schemeClr val="tx1"/>
                </a:solidFill>
              </a:rPr>
              <a:t>instantiate a Point object, we call </a:t>
            </a:r>
            <a:r>
              <a:rPr lang="en-IN" sz="2800" dirty="0" smtClean="0">
                <a:solidFill>
                  <a:schemeClr val="tx1"/>
                </a:solidFill>
              </a:rPr>
              <a:t>a function </a:t>
            </a:r>
            <a:r>
              <a:rPr lang="en-IN" sz="2800" dirty="0">
                <a:solidFill>
                  <a:schemeClr val="tx1"/>
                </a:solidFill>
              </a:rPr>
              <a:t>named 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Point: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blank = Point()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The variable blank is assigned a reference to a new Point object. A </a:t>
            </a:r>
            <a:r>
              <a:rPr lang="en-IN" sz="2800" dirty="0" smtClean="0">
                <a:solidFill>
                  <a:schemeClr val="tx1"/>
                </a:solidFill>
              </a:rPr>
              <a:t>function like </a:t>
            </a:r>
            <a:r>
              <a:rPr lang="en-IN" sz="2800" dirty="0">
                <a:solidFill>
                  <a:schemeClr val="tx1"/>
                </a:solidFill>
              </a:rPr>
              <a:t>Point that creates new objects is called a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286808" cy="6143668"/>
          </a:xfrm>
        </p:spPr>
        <p:txBody>
          <a:bodyPr/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Attributes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We can add new data to an instance using dot notation</a:t>
            </a:r>
            <a:r>
              <a:rPr lang="en-IN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&gt;&gt;&gt; </a:t>
            </a:r>
            <a:r>
              <a:rPr lang="en-IN" sz="2800" dirty="0" err="1">
                <a:solidFill>
                  <a:srgbClr val="FF0000"/>
                </a:solidFill>
              </a:rPr>
              <a:t>blank.x</a:t>
            </a:r>
            <a:r>
              <a:rPr lang="en-IN" sz="2800" dirty="0">
                <a:solidFill>
                  <a:srgbClr val="FF0000"/>
                </a:solidFill>
              </a:rPr>
              <a:t> = 3.0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&gt;&gt;&gt; </a:t>
            </a:r>
            <a:r>
              <a:rPr lang="en-IN" sz="2800" dirty="0" err="1">
                <a:solidFill>
                  <a:srgbClr val="FF0000"/>
                </a:solidFill>
              </a:rPr>
              <a:t>blank.y</a:t>
            </a:r>
            <a:r>
              <a:rPr lang="en-IN" sz="2800" dirty="0">
                <a:solidFill>
                  <a:srgbClr val="FF0000"/>
                </a:solidFill>
              </a:rPr>
              <a:t> = </a:t>
            </a:r>
            <a:r>
              <a:rPr lang="en-IN" sz="2800" dirty="0" smtClean="0">
                <a:solidFill>
                  <a:srgbClr val="FF0000"/>
                </a:solidFill>
              </a:rPr>
              <a:t>4.0</a:t>
            </a:r>
          </a:p>
          <a:p>
            <a:pPr algn="just"/>
            <a:endParaRPr lang="en-IN" sz="2800" dirty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In </a:t>
            </a:r>
            <a:r>
              <a:rPr lang="en-IN" sz="2800" dirty="0">
                <a:solidFill>
                  <a:schemeClr val="tx1"/>
                </a:solidFill>
              </a:rPr>
              <a:t>this case, though, we are selecting a </a:t>
            </a:r>
            <a:r>
              <a:rPr lang="en-IN" sz="2800" dirty="0" smtClean="0">
                <a:solidFill>
                  <a:schemeClr val="tx1"/>
                </a:solidFill>
              </a:rPr>
              <a:t>data item </a:t>
            </a:r>
            <a:r>
              <a:rPr lang="en-IN" sz="2800" dirty="0">
                <a:solidFill>
                  <a:schemeClr val="tx1"/>
                </a:solidFill>
              </a:rPr>
              <a:t>from an instance. These named items are called attributes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The variable blank refers to a Point object, which contains two attributes. Each attribute refers to a floating-point number.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28604"/>
            <a:ext cx="8215370" cy="6000792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We </a:t>
            </a:r>
            <a:r>
              <a:rPr lang="en-IN" sz="2800" dirty="0">
                <a:solidFill>
                  <a:schemeClr val="tx1"/>
                </a:solidFill>
              </a:rPr>
              <a:t>can read the value of an attribute using the same syntax: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&gt;</a:t>
            </a:r>
            <a:r>
              <a:rPr lang="en-IN" sz="2800" dirty="0">
                <a:solidFill>
                  <a:srgbClr val="FF0000"/>
                </a:solidFill>
              </a:rPr>
              <a:t>&gt;&gt; print </a:t>
            </a:r>
            <a:r>
              <a:rPr lang="en-IN" sz="2800" dirty="0" err="1">
                <a:solidFill>
                  <a:srgbClr val="FF0000"/>
                </a:solidFill>
              </a:rPr>
              <a:t>blank.y</a:t>
            </a:r>
            <a:endParaRPr lang="en-IN" sz="2800" dirty="0">
              <a:solidFill>
                <a:srgbClr val="FF0000"/>
              </a:solidFill>
            </a:endParaRP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4.0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&gt;&gt;&gt; x = </a:t>
            </a:r>
            <a:r>
              <a:rPr lang="en-IN" sz="2800" dirty="0" err="1">
                <a:solidFill>
                  <a:srgbClr val="FF0000"/>
                </a:solidFill>
              </a:rPr>
              <a:t>blank.x</a:t>
            </a:r>
            <a:endParaRPr lang="en-IN" sz="2800" dirty="0">
              <a:solidFill>
                <a:srgbClr val="FF0000"/>
              </a:solidFill>
            </a:endParaRP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&gt;&gt;&gt; print x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3.0</a:t>
            </a:r>
          </a:p>
          <a:p>
            <a:pPr algn="just"/>
            <a:r>
              <a:rPr lang="en-IN" sz="3000" dirty="0" smtClean="0">
                <a:solidFill>
                  <a:schemeClr val="tx1"/>
                </a:solidFill>
              </a:rPr>
              <a:t>There is </a:t>
            </a:r>
            <a:r>
              <a:rPr lang="en-IN" sz="3000" dirty="0">
                <a:solidFill>
                  <a:schemeClr val="tx1"/>
                </a:solidFill>
              </a:rPr>
              <a:t>no </a:t>
            </a:r>
            <a:r>
              <a:rPr lang="en-IN" sz="3000" dirty="0" smtClean="0">
                <a:solidFill>
                  <a:schemeClr val="tx1"/>
                </a:solidFill>
              </a:rPr>
              <a:t>conflict </a:t>
            </a:r>
            <a:r>
              <a:rPr lang="en-IN" sz="3000" dirty="0">
                <a:solidFill>
                  <a:schemeClr val="tx1"/>
                </a:solidFill>
              </a:rPr>
              <a:t>between the variable x and the attribute x. The purpose of </a:t>
            </a:r>
            <a:r>
              <a:rPr lang="en-IN" sz="3000" dirty="0" smtClean="0">
                <a:solidFill>
                  <a:schemeClr val="tx1"/>
                </a:solidFill>
              </a:rPr>
              <a:t>dot notation </a:t>
            </a:r>
            <a:r>
              <a:rPr lang="en-IN" sz="3000" dirty="0">
                <a:solidFill>
                  <a:schemeClr val="tx1"/>
                </a:solidFill>
              </a:rPr>
              <a:t>is to identify which variable you are referring to unambiguously.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0"/>
            <a:ext cx="8072494" cy="68580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Dot Notation in Expression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You can use dot notation as part of any expression, so the following statements are legal: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print '(' + </a:t>
            </a:r>
            <a:r>
              <a:rPr lang="en-IN" sz="2800" dirty="0" err="1" smtClean="0">
                <a:solidFill>
                  <a:srgbClr val="FF0000"/>
                </a:solidFill>
              </a:rPr>
              <a:t>str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blank.x</a:t>
            </a:r>
            <a:r>
              <a:rPr lang="en-IN" sz="2800" dirty="0" smtClean="0">
                <a:solidFill>
                  <a:srgbClr val="FF0000"/>
                </a:solidFill>
              </a:rPr>
              <a:t>) + ', ' + </a:t>
            </a:r>
            <a:r>
              <a:rPr lang="en-IN" sz="2800" dirty="0" err="1" smtClean="0">
                <a:solidFill>
                  <a:srgbClr val="FF0000"/>
                </a:solidFill>
              </a:rPr>
              <a:t>str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blank.y</a:t>
            </a:r>
            <a:r>
              <a:rPr lang="en-IN" sz="2800" dirty="0" smtClean="0">
                <a:solidFill>
                  <a:srgbClr val="FF0000"/>
                </a:solidFill>
              </a:rPr>
              <a:t>) + ')'</a:t>
            </a:r>
          </a:p>
          <a:p>
            <a:pPr algn="just"/>
            <a:r>
              <a:rPr lang="en-IN" sz="2800" dirty="0" err="1" smtClean="0">
                <a:solidFill>
                  <a:srgbClr val="FF0000"/>
                </a:solidFill>
              </a:rPr>
              <a:t>distanceSquared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blank.x</a:t>
            </a:r>
            <a:r>
              <a:rPr lang="en-IN" sz="2800" dirty="0" smtClean="0">
                <a:solidFill>
                  <a:srgbClr val="FF0000"/>
                </a:solidFill>
              </a:rPr>
              <a:t> * </a:t>
            </a:r>
            <a:r>
              <a:rPr lang="en-IN" sz="2800" dirty="0" err="1" smtClean="0">
                <a:solidFill>
                  <a:srgbClr val="FF0000"/>
                </a:solidFill>
              </a:rPr>
              <a:t>blank.x</a:t>
            </a:r>
            <a:r>
              <a:rPr lang="en-IN" sz="2800" dirty="0" smtClean="0">
                <a:solidFill>
                  <a:srgbClr val="FF0000"/>
                </a:solidFill>
              </a:rPr>
              <a:t> + </a:t>
            </a:r>
            <a:r>
              <a:rPr lang="en-IN" sz="2800" dirty="0" err="1" smtClean="0">
                <a:solidFill>
                  <a:srgbClr val="FF0000"/>
                </a:solidFill>
              </a:rPr>
              <a:t>blank.y</a:t>
            </a:r>
            <a:r>
              <a:rPr lang="en-IN" sz="2800" dirty="0" smtClean="0">
                <a:solidFill>
                  <a:srgbClr val="FF0000"/>
                </a:solidFill>
              </a:rPr>
              <a:t> * </a:t>
            </a:r>
            <a:r>
              <a:rPr lang="en-IN" sz="2800" dirty="0" err="1" smtClean="0">
                <a:solidFill>
                  <a:srgbClr val="FF0000"/>
                </a:solidFill>
              </a:rPr>
              <a:t>blank.y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endParaRPr lang="en-IN" sz="2800" dirty="0" smtClean="0">
              <a:solidFill>
                <a:srgbClr val="FF0000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The first line outputs (3.0, 4.0); the second line calculates the value 25.0.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&gt;&gt;&gt; print blank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&lt;__</a:t>
            </a:r>
            <a:r>
              <a:rPr lang="en-IN" sz="2800" dirty="0" err="1" smtClean="0">
                <a:solidFill>
                  <a:srgbClr val="FF0000"/>
                </a:solidFill>
              </a:rPr>
              <a:t>main__.Point</a:t>
            </a:r>
            <a:r>
              <a:rPr lang="en-IN" sz="2800" dirty="0" smtClean="0">
                <a:solidFill>
                  <a:srgbClr val="FF0000"/>
                </a:solidFill>
              </a:rPr>
              <a:t> instance at 80f8e70&gt;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The result indicates that blank is an instance of the Point class and it was defined in main . 80f8e70 is the unique identifier for this object, </a:t>
            </a:r>
            <a:r>
              <a:rPr lang="en-IN" sz="2800" dirty="0" smtClean="0">
                <a:solidFill>
                  <a:schemeClr val="tx1"/>
                </a:solidFill>
              </a:rPr>
              <a:t>written in </a:t>
            </a:r>
            <a:r>
              <a:rPr lang="en-IN" sz="2800" dirty="0" smtClean="0">
                <a:solidFill>
                  <a:schemeClr val="tx1"/>
                </a:solidFill>
              </a:rPr>
              <a:t>hexadecimal (base 16).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215370" cy="607223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Instances as arguments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You can pass an instance as an argument in the usual way. For example: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def </a:t>
            </a:r>
            <a:r>
              <a:rPr lang="en-IN" sz="2800" dirty="0" err="1" smtClean="0">
                <a:solidFill>
                  <a:srgbClr val="FF0000"/>
                </a:solidFill>
              </a:rPr>
              <a:t>printPoint</a:t>
            </a:r>
            <a:r>
              <a:rPr lang="en-IN" sz="2800" dirty="0" smtClean="0">
                <a:solidFill>
                  <a:srgbClr val="FF0000"/>
                </a:solidFill>
              </a:rPr>
              <a:t>(p):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print '(' + </a:t>
            </a:r>
            <a:r>
              <a:rPr lang="en-IN" sz="2800" dirty="0" err="1" smtClean="0">
                <a:solidFill>
                  <a:srgbClr val="FF0000"/>
                </a:solidFill>
              </a:rPr>
              <a:t>str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p.x</a:t>
            </a:r>
            <a:r>
              <a:rPr lang="en-IN" sz="2800" dirty="0" smtClean="0">
                <a:solidFill>
                  <a:srgbClr val="FF0000"/>
                </a:solidFill>
              </a:rPr>
              <a:t>) + ', ' + </a:t>
            </a:r>
            <a:r>
              <a:rPr lang="en-IN" sz="2800" dirty="0" err="1" smtClean="0">
                <a:solidFill>
                  <a:srgbClr val="FF0000"/>
                </a:solidFill>
              </a:rPr>
              <a:t>str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p.y</a:t>
            </a:r>
            <a:r>
              <a:rPr lang="en-IN" sz="2800" dirty="0" smtClean="0">
                <a:solidFill>
                  <a:srgbClr val="FF0000"/>
                </a:solidFill>
              </a:rPr>
              <a:t>) + ')’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err="1" smtClean="0">
                <a:solidFill>
                  <a:schemeClr val="tx1"/>
                </a:solidFill>
              </a:rPr>
              <a:t>printPoint</a:t>
            </a:r>
            <a:r>
              <a:rPr lang="en-IN" sz="2800" dirty="0" smtClean="0">
                <a:solidFill>
                  <a:schemeClr val="tx1"/>
                </a:solidFill>
              </a:rPr>
              <a:t> takes a point as an argument and displays it in the standard format.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If you call </a:t>
            </a:r>
            <a:r>
              <a:rPr lang="en-IN" sz="2800" dirty="0" err="1" smtClean="0">
                <a:solidFill>
                  <a:schemeClr val="tx1"/>
                </a:solidFill>
              </a:rPr>
              <a:t>printPoint</a:t>
            </a:r>
            <a:r>
              <a:rPr lang="en-IN" sz="2800" dirty="0" smtClean="0">
                <a:solidFill>
                  <a:schemeClr val="tx1"/>
                </a:solidFill>
              </a:rPr>
              <a:t>(blank), the output is (3.0, 4.0).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286808" cy="6143668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Sameness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The meaning of the word “same” seems perfectly clear until you give it some thought, and then you realize there is more to it than you expected.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For example 1: </a:t>
            </a:r>
            <a:r>
              <a:rPr lang="en-IN" sz="2800" dirty="0" smtClean="0">
                <a:solidFill>
                  <a:schemeClr val="tx1"/>
                </a:solidFill>
              </a:rPr>
              <a:t>if you say, </a:t>
            </a:r>
            <a:r>
              <a:rPr lang="en-IN" sz="2800" dirty="0" smtClean="0">
                <a:solidFill>
                  <a:srgbClr val="FF0000"/>
                </a:solidFill>
              </a:rPr>
              <a:t>“Chris and I have the same car,"</a:t>
            </a:r>
            <a:r>
              <a:rPr lang="en-IN" sz="2800" dirty="0" smtClean="0">
                <a:solidFill>
                  <a:schemeClr val="tx1"/>
                </a:solidFill>
              </a:rPr>
              <a:t> you mean that his car and yours are the same make and model, but that they are two different cars.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Example 2: </a:t>
            </a:r>
            <a:r>
              <a:rPr lang="en-IN" sz="2800" dirty="0" smtClean="0">
                <a:solidFill>
                  <a:schemeClr val="tx1"/>
                </a:solidFill>
              </a:rPr>
              <a:t>If you say, </a:t>
            </a:r>
            <a:r>
              <a:rPr lang="en-IN" sz="2800" dirty="0" smtClean="0">
                <a:solidFill>
                  <a:srgbClr val="FF0000"/>
                </a:solidFill>
              </a:rPr>
              <a:t>“Chris and I have the same mother,"</a:t>
            </a:r>
            <a:r>
              <a:rPr lang="en-IN" sz="2800" dirty="0" smtClean="0">
                <a:solidFill>
                  <a:schemeClr val="tx1"/>
                </a:solidFill>
              </a:rPr>
              <a:t> you mean that his mother and yours are the same person.1 So the idea of \sameness" is different depending  on the context.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1504</Words>
  <Application>Microsoft Office PowerPoint</Application>
  <PresentationFormat>On-screen Show (4:3)</PresentationFormat>
  <Paragraphs>178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Classes and objects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Deepinder</dc:creator>
  <cp:lastModifiedBy>Deepinder</cp:lastModifiedBy>
  <cp:revision>31</cp:revision>
  <dcterms:created xsi:type="dcterms:W3CDTF">2016-09-26T06:07:24Z</dcterms:created>
  <dcterms:modified xsi:type="dcterms:W3CDTF">2016-10-01T10:29:57Z</dcterms:modified>
</cp:coreProperties>
</file>