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87" r:id="rId11"/>
    <p:sldId id="266" r:id="rId12"/>
    <p:sldId id="268" r:id="rId13"/>
    <p:sldId id="269" r:id="rId14"/>
    <p:sldId id="270" r:id="rId15"/>
    <p:sldId id="271" r:id="rId16"/>
    <p:sldId id="272" r:id="rId17"/>
    <p:sldId id="273" r:id="rId18"/>
    <p:sldId id="274" r:id="rId19"/>
    <p:sldId id="288" r:id="rId20"/>
    <p:sldId id="289" r:id="rId21"/>
    <p:sldId id="290" r:id="rId22"/>
    <p:sldId id="291" r:id="rId23"/>
    <p:sldId id="275" r:id="rId24"/>
    <p:sldId id="276" r:id="rId25"/>
    <p:sldId id="277" r:id="rId26"/>
    <p:sldId id="292" r:id="rId27"/>
    <p:sldId id="293" r:id="rId28"/>
    <p:sldId id="294" r:id="rId29"/>
    <p:sldId id="295" r:id="rId30"/>
    <p:sldId id="281" r:id="rId31"/>
    <p:sldId id="282" r:id="rId32"/>
    <p:sldId id="283" r:id="rId33"/>
    <p:sldId id="28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660"/>
  </p:normalViewPr>
  <p:slideViewPr>
    <p:cSldViewPr snapToGrid="0">
      <p:cViewPr varScale="1">
        <p:scale>
          <a:sx n="71" d="100"/>
          <a:sy n="71" d="100"/>
        </p:scale>
        <p:origin x="36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8CDB8-FB7B-4975-A377-2CAD9E56A080}" type="datetimeFigureOut">
              <a:rPr lang="en-GB" smtClean="0"/>
              <a:t>05/10/2016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11A12-C7E4-4DB9-9F67-7B02BC4C6672}" type="slidenum">
              <a:rPr lang="en-GB" smtClean="0"/>
              <a:t>‹#›</a:t>
            </a:fld>
            <a:endParaRPr lang="en-GB"/>
          </a:p>
        </p:txBody>
      </p:sp>
    </p:spTree>
    <p:extLst>
      <p:ext uri="{BB962C8B-B14F-4D97-AF65-F5344CB8AC3E}">
        <p14:creationId xmlns:p14="http://schemas.microsoft.com/office/powerpoint/2010/main" val="2906682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Output : 5 7</a:t>
            </a:r>
            <a:endParaRPr lang="en-GB" dirty="0"/>
          </a:p>
        </p:txBody>
      </p:sp>
      <p:sp>
        <p:nvSpPr>
          <p:cNvPr id="4" name="Slide Number Placeholder 3"/>
          <p:cNvSpPr>
            <a:spLocks noGrp="1"/>
          </p:cNvSpPr>
          <p:nvPr>
            <p:ph type="sldNum" sz="quarter" idx="10"/>
          </p:nvPr>
        </p:nvSpPr>
        <p:spPr/>
        <p:txBody>
          <a:bodyPr/>
          <a:lstStyle/>
          <a:p>
            <a:fld id="{AC311A12-C7E4-4DB9-9F67-7B02BC4C6672}" type="slidenum">
              <a:rPr lang="en-GB" smtClean="0"/>
              <a:t>25</a:t>
            </a:fld>
            <a:endParaRPr lang="en-GB"/>
          </a:p>
        </p:txBody>
      </p:sp>
    </p:spTree>
    <p:extLst>
      <p:ext uri="{BB962C8B-B14F-4D97-AF65-F5344CB8AC3E}">
        <p14:creationId xmlns:p14="http://schemas.microsoft.com/office/powerpoint/2010/main" val="154194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05" y="2129897"/>
            <a:ext cx="10364196" cy="14710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7804" y="3886729"/>
            <a:ext cx="8536392"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242588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123055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687" y="255323"/>
            <a:ext cx="2699372" cy="57520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099" y="255323"/>
            <a:ext cx="7866528" cy="57520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2763442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243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72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823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183970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709" y="4406636"/>
            <a:ext cx="10361705" cy="136260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709" y="2906449"/>
            <a:ext cx="10361705"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375413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101" y="1604699"/>
            <a:ext cx="5281705"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0865" y="1604699"/>
            <a:ext cx="5284196"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146297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01" y="275167"/>
            <a:ext cx="10971804"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099" y="1534583"/>
            <a:ext cx="5386293"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099" y="2174876"/>
            <a:ext cx="5386293"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119" y="1534583"/>
            <a:ext cx="5388784"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119" y="2174876"/>
            <a:ext cx="5388784"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222698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413143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261812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00" y="272521"/>
            <a:ext cx="4011705" cy="116284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235" y="272522"/>
            <a:ext cx="6815668"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100" y="1435366"/>
            <a:ext cx="40117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9967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588" y="4800865"/>
            <a:ext cx="7313707" cy="5662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0588" y="612512"/>
            <a:ext cx="7313707"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90588" y="5367074"/>
            <a:ext cx="7313707"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196452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0" y="255588"/>
            <a:ext cx="108061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09600" y="1604963"/>
            <a:ext cx="10806113"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5732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1" name="Rectangle 3"/>
          <p:cNvSpPr>
            <a:spLocks noGrp="1" noChangeArrowheads="1"/>
          </p:cNvSpPr>
          <p:nvPr>
            <p:ph type="sldNum"/>
          </p:nvPr>
        </p:nvSpPr>
        <p:spPr bwMode="auto">
          <a:xfrm>
            <a:off x="8743950" y="6246813"/>
            <a:ext cx="2671763" cy="349250"/>
          </a:xfrm>
          <a:prstGeom prst="rect">
            <a:avLst/>
          </a:prstGeom>
          <a:noFill/>
          <a:ln>
            <a:noFill/>
          </a:ln>
          <a:effectLst/>
          <a:extLst/>
        </p:spPr>
        <p:txBody>
          <a:bodyPr vert="horz" wrap="square" lIns="0" tIns="0" rIns="0" bIns="0" numCol="1" anchor="t" anchorCtr="0" compatLnSpc="1">
            <a:prstTxWarp prst="textNoShape">
              <a:avLst/>
            </a:prstTxWarp>
          </a:bodyPr>
          <a:lstStyle>
            <a:lvl1pPr algn="r">
              <a:lnSpc>
                <a:spcPct val="78000"/>
              </a:lnSpc>
              <a:defRPr sz="1300">
                <a:solidFill>
                  <a:srgbClr val="000000"/>
                </a:solidFill>
                <a:latin typeface="Times New Roman" panose="02020603050405020304" pitchFamily="18" charset="0"/>
              </a:defRPr>
            </a:lvl1pPr>
          </a:lstStyle>
          <a:p>
            <a:fld id="{E4C6392D-59A1-435B-A3AD-BE99B9B66C84}" type="slidenum">
              <a:rPr lang="en-GB" smtClean="0"/>
              <a:t>‹#›</a:t>
            </a:fld>
            <a:endParaRPr lang="en-GB"/>
          </a:p>
        </p:txBody>
      </p:sp>
    </p:spTree>
    <p:extLst>
      <p:ext uri="{BB962C8B-B14F-4D97-AF65-F5344CB8AC3E}">
        <p14:creationId xmlns:p14="http://schemas.microsoft.com/office/powerpoint/2010/main" val="3576044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eaLnBrk="1" fontAlgn="base" hangingPunct="1">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742950" indent="-285750" algn="l" defTabSz="449263" rtl="0" eaLnBrk="1" fontAlgn="base" hangingPunct="1">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143000" indent="-228600" algn="l" defTabSz="449263" rtl="0" eaLnBrk="1" fontAlgn="base" hangingPunct="1">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600200" indent="-228600" algn="l" defTabSz="449263" rtl="0" eaLnBrk="1" fontAlgn="base" hangingPunct="1">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1" fontAlgn="base" hangingPunct="1">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Python27/cal.p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C:\python__Pro\break.p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programiz.com/python-programming/while-loop" TargetMode="External"/><Relationship Id="rId2" Type="http://schemas.openxmlformats.org/officeDocument/2006/relationships/hyperlink" Target="http://www.programiz.com/python-programming/for-loop"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7200" b="1" u="sng" dirty="0">
                <a:solidFill>
                  <a:srgbClr val="FF0000"/>
                </a:solidFill>
              </a:rPr>
              <a:t>Conditionals</a:t>
            </a:r>
          </a:p>
        </p:txBody>
      </p:sp>
    </p:spTree>
    <p:extLst>
      <p:ext uri="{BB962C8B-B14F-4D97-AF65-F5344CB8AC3E}">
        <p14:creationId xmlns:p14="http://schemas.microsoft.com/office/powerpoint/2010/main" val="2379008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Structure of If Statement</a:t>
            </a:r>
            <a:endParaRPr lang="en-US" dirty="0"/>
          </a:p>
        </p:txBody>
      </p:sp>
      <p:sp>
        <p:nvSpPr>
          <p:cNvPr id="3" name="Content Placeholder 2"/>
          <p:cNvSpPr>
            <a:spLocks noGrp="1"/>
          </p:cNvSpPr>
          <p:nvPr>
            <p:ph idx="1"/>
          </p:nvPr>
        </p:nvSpPr>
        <p:spPr/>
        <p:txBody>
          <a:bodyPr/>
          <a:lstStyle/>
          <a:p>
            <a:pPr marL="0" indent="0">
              <a:buNone/>
            </a:pPr>
            <a:r>
              <a:rPr lang="en-US" dirty="0"/>
              <a:t>Decision making is required when we want to execute a code only if a certain condition is satisfied. The if…</a:t>
            </a:r>
            <a:r>
              <a:rPr lang="en-US" dirty="0" err="1"/>
              <a:t>elif</a:t>
            </a:r>
            <a:r>
              <a:rPr lang="en-US" dirty="0"/>
              <a:t>…else statement is used in Python for decision making.</a:t>
            </a:r>
          </a:p>
          <a:p>
            <a:r>
              <a:rPr lang="en-US" b="1" dirty="0"/>
              <a:t>Python if </a:t>
            </a:r>
            <a:r>
              <a:rPr lang="en-US" b="1" dirty="0" smtClean="0"/>
              <a:t>Statement </a:t>
            </a:r>
            <a:r>
              <a:rPr lang="en-US" b="1" dirty="0"/>
              <a:t>Syntax</a:t>
            </a:r>
          </a:p>
          <a:p>
            <a:pPr marL="0" indent="0">
              <a:buNone/>
            </a:pPr>
            <a:r>
              <a:rPr lang="en-US" dirty="0" smtClean="0"/>
              <a:t>   if  test expression</a:t>
            </a:r>
            <a:r>
              <a:rPr lang="en-US" dirty="0"/>
              <a:t>: </a:t>
            </a:r>
            <a:endParaRPr lang="en-US" dirty="0" smtClean="0"/>
          </a:p>
          <a:p>
            <a:pPr marL="0" indent="0">
              <a:buNone/>
            </a:pPr>
            <a:r>
              <a:rPr lang="en-US" dirty="0"/>
              <a:t>	</a:t>
            </a:r>
            <a:r>
              <a:rPr lang="en-US" dirty="0" smtClean="0"/>
              <a:t>	statement(s</a:t>
            </a:r>
            <a:r>
              <a:rPr lang="en-US" dirty="0"/>
              <a:t>)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6395" y="2904568"/>
            <a:ext cx="5031973" cy="354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585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execution</a:t>
            </a:r>
          </a:p>
        </p:txBody>
      </p:sp>
      <p:sp>
        <p:nvSpPr>
          <p:cNvPr id="3" name="Content Placeholder 2"/>
          <p:cNvSpPr>
            <a:spLocks noGrp="1"/>
          </p:cNvSpPr>
          <p:nvPr>
            <p:ph idx="1"/>
          </p:nvPr>
        </p:nvSpPr>
        <p:spPr/>
        <p:txBody>
          <a:bodyPr/>
          <a:lstStyle/>
          <a:p>
            <a:r>
              <a:rPr lang="en-GB" dirty="0"/>
              <a:t>A second form of the if statement is alternative execution, in which there </a:t>
            </a:r>
            <a:r>
              <a:rPr lang="en-GB" dirty="0" smtClean="0"/>
              <a:t>are two </a:t>
            </a:r>
            <a:r>
              <a:rPr lang="en-GB" dirty="0"/>
              <a:t>possibilities and the condition determines which one gets executed</a:t>
            </a:r>
            <a:r>
              <a:rPr lang="en-GB" dirty="0" smtClean="0"/>
              <a:t>.</a:t>
            </a:r>
          </a:p>
          <a:p>
            <a:r>
              <a:rPr lang="en-GB" dirty="0" smtClean="0"/>
              <a:t>The syntax </a:t>
            </a:r>
            <a:r>
              <a:rPr lang="en-GB" dirty="0"/>
              <a:t>looks like this:</a:t>
            </a:r>
          </a:p>
          <a:p>
            <a:pPr marL="0" indent="0">
              <a:buNone/>
            </a:pPr>
            <a:r>
              <a:rPr lang="en-GB" dirty="0" smtClean="0"/>
              <a:t>&gt;&gt;if </a:t>
            </a:r>
            <a:r>
              <a:rPr lang="en-GB" dirty="0"/>
              <a:t>x%2 == 0:</a:t>
            </a:r>
          </a:p>
          <a:p>
            <a:pPr marL="0" indent="0">
              <a:buNone/>
            </a:pPr>
            <a:r>
              <a:rPr lang="en-GB" dirty="0"/>
              <a:t>	</a:t>
            </a:r>
            <a:r>
              <a:rPr lang="en-GB" dirty="0" smtClean="0"/>
              <a:t>	print </a:t>
            </a:r>
            <a:r>
              <a:rPr lang="en-GB" dirty="0"/>
              <a:t>x, "is </a:t>
            </a:r>
            <a:r>
              <a:rPr lang="en-GB" dirty="0" smtClean="0"/>
              <a:t>even“</a:t>
            </a:r>
          </a:p>
          <a:p>
            <a:pPr marL="0" indent="0">
              <a:buNone/>
            </a:pPr>
            <a:r>
              <a:rPr lang="en-GB" dirty="0" smtClean="0"/>
              <a:t>&gt;&gt;else</a:t>
            </a:r>
            <a:r>
              <a:rPr lang="en-GB" dirty="0"/>
              <a:t>:</a:t>
            </a:r>
          </a:p>
          <a:p>
            <a:pPr marL="0" indent="0">
              <a:buNone/>
            </a:pPr>
            <a:r>
              <a:rPr lang="en-GB" dirty="0" smtClean="0"/>
              <a:t>		print </a:t>
            </a:r>
            <a:r>
              <a:rPr lang="en-GB" dirty="0"/>
              <a:t>x, "is odd"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707" y="3783405"/>
            <a:ext cx="3182301" cy="185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938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Wrapping of IF-ELSE into one function.</a:t>
            </a:r>
            <a:endParaRPr lang="en-GB" dirty="0"/>
          </a:p>
        </p:txBody>
      </p:sp>
      <p:sp>
        <p:nvSpPr>
          <p:cNvPr id="3" name="Content Placeholder 2"/>
          <p:cNvSpPr>
            <a:spLocks noGrp="1"/>
          </p:cNvSpPr>
          <p:nvPr>
            <p:ph idx="1"/>
          </p:nvPr>
        </p:nvSpPr>
        <p:spPr/>
        <p:txBody>
          <a:bodyPr/>
          <a:lstStyle/>
          <a:p>
            <a:pPr marL="0" indent="0">
              <a:buNone/>
            </a:pPr>
            <a:r>
              <a:rPr lang="en-GB" dirty="0"/>
              <a:t>def </a:t>
            </a:r>
            <a:r>
              <a:rPr lang="en-GB" dirty="0" err="1" smtClean="0"/>
              <a:t>printParity</a:t>
            </a:r>
            <a:r>
              <a:rPr lang="en-GB" dirty="0" smtClean="0"/>
              <a:t>(x</a:t>
            </a:r>
            <a:r>
              <a:rPr lang="en-GB" dirty="0"/>
              <a:t>):</a:t>
            </a:r>
          </a:p>
          <a:p>
            <a:pPr marL="0" indent="0">
              <a:buNone/>
            </a:pPr>
            <a:r>
              <a:rPr lang="en-GB" dirty="0" smtClean="0"/>
              <a:t>	if </a:t>
            </a:r>
            <a:r>
              <a:rPr lang="en-GB" dirty="0"/>
              <a:t>x%2 == 0:</a:t>
            </a:r>
          </a:p>
          <a:p>
            <a:pPr marL="0" indent="0">
              <a:buNone/>
            </a:pPr>
            <a:r>
              <a:rPr lang="en-GB" dirty="0" smtClean="0"/>
              <a:t>		print </a:t>
            </a:r>
            <a:r>
              <a:rPr lang="en-GB" dirty="0"/>
              <a:t>x, "is even"</a:t>
            </a:r>
          </a:p>
          <a:p>
            <a:pPr marL="0" indent="0">
              <a:buNone/>
            </a:pPr>
            <a:r>
              <a:rPr lang="en-GB" dirty="0" smtClean="0"/>
              <a:t>	else</a:t>
            </a:r>
            <a:r>
              <a:rPr lang="en-GB" dirty="0"/>
              <a:t>:</a:t>
            </a:r>
          </a:p>
          <a:p>
            <a:pPr marL="0" indent="0">
              <a:buNone/>
            </a:pPr>
            <a:r>
              <a:rPr lang="en-GB" dirty="0" smtClean="0"/>
              <a:t>		print </a:t>
            </a:r>
            <a:r>
              <a:rPr lang="en-GB" dirty="0"/>
              <a:t>x, "is </a:t>
            </a:r>
            <a:r>
              <a:rPr lang="en-GB" dirty="0" smtClean="0"/>
              <a:t>odd“</a:t>
            </a:r>
          </a:p>
          <a:p>
            <a:r>
              <a:rPr lang="en-GB" dirty="0"/>
              <a:t>For any value of x, printParity displays an appropriate message. When </a:t>
            </a:r>
            <a:r>
              <a:rPr lang="en-GB" dirty="0" smtClean="0"/>
              <a:t>you call </a:t>
            </a:r>
            <a:r>
              <a:rPr lang="en-GB" dirty="0"/>
              <a:t>it, you can provide any integer expression as an argument.</a:t>
            </a:r>
          </a:p>
        </p:txBody>
      </p:sp>
    </p:spTree>
    <p:extLst>
      <p:ext uri="{BB962C8B-B14F-4D97-AF65-F5344CB8AC3E}">
        <p14:creationId xmlns:p14="http://schemas.microsoft.com/office/powerpoint/2010/main" val="2451737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p:txBody>
          <a:bodyPr/>
          <a:lstStyle/>
          <a:p>
            <a:pPr marL="0" indent="0">
              <a:buNone/>
            </a:pPr>
            <a:r>
              <a:rPr lang="en-GB" dirty="0"/>
              <a:t>&gt;&gt;&gt; printParity(17)</a:t>
            </a:r>
          </a:p>
          <a:p>
            <a:pPr marL="0" indent="0">
              <a:buNone/>
            </a:pPr>
            <a:r>
              <a:rPr lang="en-GB" dirty="0" smtClean="0"/>
              <a:t>       17 </a:t>
            </a:r>
            <a:r>
              <a:rPr lang="en-GB" dirty="0"/>
              <a:t>is </a:t>
            </a:r>
            <a:r>
              <a:rPr lang="en-GB" dirty="0" smtClean="0"/>
              <a:t>odd</a:t>
            </a:r>
          </a:p>
          <a:p>
            <a:pPr marL="0" indent="0">
              <a:buNone/>
            </a:pPr>
            <a:r>
              <a:rPr lang="en-GB" dirty="0" smtClean="0"/>
              <a:t>&gt;&gt;&gt; </a:t>
            </a:r>
            <a:r>
              <a:rPr lang="en-GB" dirty="0"/>
              <a:t>y = 17</a:t>
            </a:r>
          </a:p>
          <a:p>
            <a:pPr marL="0" indent="0">
              <a:buNone/>
            </a:pPr>
            <a:r>
              <a:rPr lang="en-GB" dirty="0"/>
              <a:t>&gt;&gt;&gt; printParity(y+1)</a:t>
            </a:r>
          </a:p>
          <a:p>
            <a:pPr marL="0" indent="0">
              <a:buNone/>
            </a:pPr>
            <a:r>
              <a:rPr lang="en-GB" dirty="0" smtClean="0"/>
              <a:t>     18 </a:t>
            </a:r>
            <a:r>
              <a:rPr lang="en-GB" dirty="0"/>
              <a:t>is even</a:t>
            </a:r>
          </a:p>
        </p:txBody>
      </p:sp>
    </p:spTree>
    <p:extLst>
      <p:ext uri="{BB962C8B-B14F-4D97-AF65-F5344CB8AC3E}">
        <p14:creationId xmlns:p14="http://schemas.microsoft.com/office/powerpoint/2010/main" val="173278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Chained </a:t>
            </a:r>
            <a:r>
              <a:rPr lang="en-GB" dirty="0" smtClean="0"/>
              <a:t>Conditionals</a:t>
            </a:r>
            <a:endParaRPr lang="en-GB" dirty="0"/>
          </a:p>
        </p:txBody>
      </p:sp>
      <p:sp>
        <p:nvSpPr>
          <p:cNvPr id="3" name="Content Placeholder 2"/>
          <p:cNvSpPr>
            <a:spLocks noGrp="1"/>
          </p:cNvSpPr>
          <p:nvPr>
            <p:ph idx="1"/>
          </p:nvPr>
        </p:nvSpPr>
        <p:spPr>
          <a:xfrm>
            <a:off x="609599" y="1141324"/>
            <a:ext cx="10806113" cy="5594327"/>
          </a:xfrm>
        </p:spPr>
        <p:txBody>
          <a:bodyPr/>
          <a:lstStyle/>
          <a:p>
            <a:r>
              <a:rPr lang="en-GB" dirty="0"/>
              <a:t>Sometimes there are more than two possibilities and we need more than </a:t>
            </a:r>
            <a:r>
              <a:rPr lang="en-GB" dirty="0" smtClean="0"/>
              <a:t>two branches.</a:t>
            </a:r>
          </a:p>
          <a:p>
            <a:pPr marL="0" indent="0">
              <a:buNone/>
            </a:pPr>
            <a:r>
              <a:rPr lang="en-GB" dirty="0"/>
              <a:t>if x &lt; y:</a:t>
            </a:r>
          </a:p>
          <a:p>
            <a:pPr marL="0" indent="0">
              <a:buNone/>
            </a:pPr>
            <a:r>
              <a:rPr lang="en-GB" dirty="0" smtClean="0"/>
              <a:t>	print </a:t>
            </a:r>
            <a:r>
              <a:rPr lang="en-GB" dirty="0"/>
              <a:t>x, "is less than", y</a:t>
            </a:r>
          </a:p>
          <a:p>
            <a:pPr marL="0" indent="0">
              <a:buNone/>
            </a:pPr>
            <a:r>
              <a:rPr lang="en-GB" dirty="0"/>
              <a:t>elif x &gt; y:</a:t>
            </a:r>
          </a:p>
          <a:p>
            <a:pPr marL="0" indent="0">
              <a:buNone/>
            </a:pPr>
            <a:r>
              <a:rPr lang="en-GB" dirty="0" smtClean="0"/>
              <a:t>	print </a:t>
            </a:r>
            <a:r>
              <a:rPr lang="en-GB" dirty="0"/>
              <a:t>x, "is greater than", y</a:t>
            </a:r>
          </a:p>
          <a:p>
            <a:pPr marL="0" indent="0">
              <a:buNone/>
            </a:pPr>
            <a:r>
              <a:rPr lang="en-GB" dirty="0"/>
              <a:t>else:</a:t>
            </a:r>
          </a:p>
          <a:p>
            <a:pPr marL="0" indent="0">
              <a:buNone/>
            </a:pPr>
            <a:r>
              <a:rPr lang="en-GB" dirty="0" smtClean="0"/>
              <a:t>	print </a:t>
            </a:r>
            <a:r>
              <a:rPr lang="en-GB" dirty="0"/>
              <a:t>x, "and", y, "are </a:t>
            </a:r>
            <a:r>
              <a:rPr lang="en-GB" dirty="0" smtClean="0"/>
              <a:t>equal“</a:t>
            </a:r>
          </a:p>
          <a:p>
            <a:pPr marL="0" indent="0">
              <a:buNone/>
            </a:pPr>
            <a:r>
              <a:rPr lang="en-GB" dirty="0" smtClean="0">
                <a:solidFill>
                  <a:schemeClr val="tx1"/>
                </a:solidFill>
              </a:rPr>
              <a:t>NOTE: </a:t>
            </a:r>
            <a:r>
              <a:rPr lang="en-GB" dirty="0" smtClean="0">
                <a:solidFill>
                  <a:srgbClr val="FF0000"/>
                </a:solidFill>
              </a:rPr>
              <a:t>There </a:t>
            </a:r>
            <a:r>
              <a:rPr lang="en-GB" dirty="0">
                <a:solidFill>
                  <a:srgbClr val="FF0000"/>
                </a:solidFill>
              </a:rPr>
              <a:t>is no limit of the number of elif statements, but the last branch has </a:t>
            </a:r>
            <a:r>
              <a:rPr lang="en-GB" dirty="0" smtClean="0">
                <a:solidFill>
                  <a:srgbClr val="FF0000"/>
                </a:solidFill>
              </a:rPr>
              <a:t>to be </a:t>
            </a:r>
            <a:r>
              <a:rPr lang="en-GB" dirty="0">
                <a:solidFill>
                  <a:srgbClr val="FF0000"/>
                </a:solidFill>
              </a:rPr>
              <a:t>an else statement</a:t>
            </a:r>
          </a:p>
        </p:txBody>
      </p:sp>
    </p:spTree>
    <p:extLst>
      <p:ext uri="{BB962C8B-B14F-4D97-AF65-F5344CB8AC3E}">
        <p14:creationId xmlns:p14="http://schemas.microsoft.com/office/powerpoint/2010/main" val="62713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a:xfrm>
            <a:off x="609599" y="1309688"/>
            <a:ext cx="10806113" cy="5039597"/>
          </a:xfrm>
        </p:spPr>
        <p:txBody>
          <a:bodyPr/>
          <a:lstStyle/>
          <a:p>
            <a:pPr marL="0" indent="0">
              <a:buNone/>
            </a:pPr>
            <a:r>
              <a:rPr lang="en-GB" dirty="0"/>
              <a:t>if choice == 'A':</a:t>
            </a:r>
          </a:p>
          <a:p>
            <a:pPr marL="0" indent="0">
              <a:buNone/>
            </a:pPr>
            <a:r>
              <a:rPr lang="en-GB" dirty="0" smtClean="0"/>
              <a:t>	functionA</a:t>
            </a:r>
            <a:r>
              <a:rPr lang="en-GB" dirty="0"/>
              <a:t>()</a:t>
            </a:r>
          </a:p>
          <a:p>
            <a:pPr marL="0" indent="0">
              <a:buNone/>
            </a:pPr>
            <a:r>
              <a:rPr lang="en-GB" dirty="0"/>
              <a:t>elif choice == 'B':</a:t>
            </a:r>
          </a:p>
          <a:p>
            <a:pPr marL="0" indent="0">
              <a:buNone/>
            </a:pPr>
            <a:r>
              <a:rPr lang="en-GB" dirty="0" smtClean="0"/>
              <a:t>	functionB</a:t>
            </a:r>
            <a:r>
              <a:rPr lang="en-GB" dirty="0"/>
              <a:t>()</a:t>
            </a:r>
          </a:p>
          <a:p>
            <a:pPr marL="0" indent="0">
              <a:buNone/>
            </a:pPr>
            <a:r>
              <a:rPr lang="en-GB" dirty="0"/>
              <a:t>elif choice == 'C':</a:t>
            </a:r>
          </a:p>
          <a:p>
            <a:pPr marL="0" indent="0">
              <a:buNone/>
            </a:pPr>
            <a:r>
              <a:rPr lang="en-GB" dirty="0" smtClean="0"/>
              <a:t>	functionC()</a:t>
            </a:r>
          </a:p>
          <a:p>
            <a:pPr marL="0" indent="0">
              <a:buNone/>
            </a:pPr>
            <a:r>
              <a:rPr lang="en-GB" dirty="0"/>
              <a:t>else:</a:t>
            </a:r>
          </a:p>
          <a:p>
            <a:pPr marL="0" indent="0">
              <a:buNone/>
            </a:pPr>
            <a:r>
              <a:rPr lang="en-GB" dirty="0" smtClean="0"/>
              <a:t>	print </a:t>
            </a:r>
            <a:r>
              <a:rPr lang="en-GB" dirty="0"/>
              <a:t>"Invalid choice."</a:t>
            </a:r>
          </a:p>
        </p:txBody>
      </p:sp>
    </p:spTree>
    <p:extLst>
      <p:ext uri="{BB962C8B-B14F-4D97-AF65-F5344CB8AC3E}">
        <p14:creationId xmlns:p14="http://schemas.microsoft.com/office/powerpoint/2010/main" val="2376530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Assignment :</a:t>
            </a:r>
          </a:p>
          <a:p>
            <a:pPr marL="0" indent="0" algn="ctr">
              <a:buNone/>
            </a:pPr>
            <a:r>
              <a:rPr lang="en-GB" dirty="0" smtClean="0"/>
              <a:t> </a:t>
            </a:r>
            <a:r>
              <a:rPr lang="en-GB" sz="4000" dirty="0" smtClean="0">
                <a:solidFill>
                  <a:srgbClr val="FF0000"/>
                </a:solidFill>
              </a:rPr>
              <a:t>“Calculator in Python”</a:t>
            </a:r>
          </a:p>
          <a:p>
            <a:pPr marL="0" indent="0" algn="ctr">
              <a:buNone/>
            </a:pPr>
            <a:r>
              <a:rPr lang="en-GB" sz="4000" dirty="0" smtClean="0">
                <a:solidFill>
                  <a:srgbClr val="FF0000"/>
                </a:solidFill>
                <a:hlinkClick r:id="rId2" action="ppaction://hlinkfile"/>
              </a:rPr>
              <a:t>..\..\..\..\Python27\cal.py</a:t>
            </a:r>
            <a:endParaRPr lang="en-GB" sz="4000" dirty="0">
              <a:solidFill>
                <a:srgbClr val="FF0000"/>
              </a:solidFill>
            </a:endParaRPr>
          </a:p>
        </p:txBody>
      </p:sp>
    </p:spTree>
    <p:extLst>
      <p:ext uri="{BB962C8B-B14F-4D97-AF65-F5344CB8AC3E}">
        <p14:creationId xmlns:p14="http://schemas.microsoft.com/office/powerpoint/2010/main" val="1696672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Nested conditionals</a:t>
            </a:r>
          </a:p>
        </p:txBody>
      </p:sp>
      <p:sp>
        <p:nvSpPr>
          <p:cNvPr id="3" name="Content Placeholder 2"/>
          <p:cNvSpPr>
            <a:spLocks noGrp="1"/>
          </p:cNvSpPr>
          <p:nvPr>
            <p:ph idx="1"/>
          </p:nvPr>
        </p:nvSpPr>
        <p:spPr>
          <a:xfrm>
            <a:off x="609600" y="1309688"/>
            <a:ext cx="10806113" cy="4847352"/>
          </a:xfrm>
        </p:spPr>
        <p:txBody>
          <a:bodyPr/>
          <a:lstStyle/>
          <a:p>
            <a:r>
              <a:rPr lang="en-GB" dirty="0"/>
              <a:t>One conditional can also be nested within another</a:t>
            </a:r>
            <a:r>
              <a:rPr lang="en-GB" dirty="0" smtClean="0"/>
              <a:t>.</a:t>
            </a:r>
          </a:p>
          <a:p>
            <a:pPr marL="0" indent="0">
              <a:buNone/>
            </a:pPr>
            <a:r>
              <a:rPr lang="en-GB" dirty="0"/>
              <a:t>if x == y:</a:t>
            </a:r>
          </a:p>
          <a:p>
            <a:pPr marL="0" indent="0">
              <a:buNone/>
            </a:pPr>
            <a:r>
              <a:rPr lang="en-GB" dirty="0" smtClean="0"/>
              <a:t>	print </a:t>
            </a:r>
            <a:r>
              <a:rPr lang="en-GB" dirty="0"/>
              <a:t>x, "and", y, "are equal"</a:t>
            </a:r>
          </a:p>
          <a:p>
            <a:pPr marL="0" indent="0">
              <a:buNone/>
            </a:pPr>
            <a:r>
              <a:rPr lang="en-GB" dirty="0"/>
              <a:t>else:</a:t>
            </a:r>
          </a:p>
          <a:p>
            <a:pPr marL="0" indent="0">
              <a:buNone/>
            </a:pPr>
            <a:r>
              <a:rPr lang="en-GB" dirty="0" smtClean="0"/>
              <a:t>	if </a:t>
            </a:r>
            <a:r>
              <a:rPr lang="en-GB" dirty="0"/>
              <a:t>x &lt; y:</a:t>
            </a:r>
          </a:p>
          <a:p>
            <a:pPr marL="0" indent="0">
              <a:buNone/>
            </a:pPr>
            <a:r>
              <a:rPr lang="en-GB" dirty="0" smtClean="0"/>
              <a:t>		print </a:t>
            </a:r>
            <a:r>
              <a:rPr lang="en-GB" dirty="0"/>
              <a:t>x, "is less than", y</a:t>
            </a:r>
          </a:p>
          <a:p>
            <a:pPr marL="0" indent="0">
              <a:buNone/>
            </a:pPr>
            <a:r>
              <a:rPr lang="en-GB" dirty="0" smtClean="0"/>
              <a:t>	else</a:t>
            </a:r>
            <a:r>
              <a:rPr lang="en-GB" dirty="0"/>
              <a:t>:</a:t>
            </a:r>
          </a:p>
          <a:p>
            <a:pPr marL="0" indent="0">
              <a:buNone/>
            </a:pPr>
            <a:r>
              <a:rPr lang="en-GB" dirty="0" smtClean="0"/>
              <a:t>		print </a:t>
            </a:r>
            <a:r>
              <a:rPr lang="en-GB" dirty="0"/>
              <a:t>x, "is greater than", y</a:t>
            </a:r>
          </a:p>
        </p:txBody>
      </p:sp>
    </p:spTree>
    <p:extLst>
      <p:ext uri="{BB962C8B-B14F-4D97-AF65-F5344CB8AC3E}">
        <p14:creationId xmlns:p14="http://schemas.microsoft.com/office/powerpoint/2010/main" val="335293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Avoid Nested If </a:t>
            </a:r>
            <a:endParaRPr lang="en-GB" dirty="0"/>
          </a:p>
        </p:txBody>
      </p:sp>
      <p:sp>
        <p:nvSpPr>
          <p:cNvPr id="3" name="Content Placeholder 2"/>
          <p:cNvSpPr>
            <a:spLocks noGrp="1"/>
          </p:cNvSpPr>
          <p:nvPr>
            <p:ph idx="1"/>
          </p:nvPr>
        </p:nvSpPr>
        <p:spPr>
          <a:xfrm>
            <a:off x="609600" y="1604963"/>
            <a:ext cx="10806113" cy="4950383"/>
          </a:xfrm>
        </p:spPr>
        <p:txBody>
          <a:bodyPr/>
          <a:lstStyle/>
          <a:p>
            <a:r>
              <a:rPr lang="en-GB" dirty="0">
                <a:solidFill>
                  <a:srgbClr val="FF0000"/>
                </a:solidFill>
              </a:rPr>
              <a:t>For </a:t>
            </a:r>
            <a:r>
              <a:rPr lang="en-GB" dirty="0" smtClean="0">
                <a:solidFill>
                  <a:srgbClr val="FF0000"/>
                </a:solidFill>
              </a:rPr>
              <a:t>example, </a:t>
            </a:r>
            <a:r>
              <a:rPr lang="en-GB" dirty="0" smtClean="0"/>
              <a:t>We </a:t>
            </a:r>
            <a:r>
              <a:rPr lang="en-GB" dirty="0"/>
              <a:t>can rewrite the following code using a single conditional</a:t>
            </a:r>
            <a:r>
              <a:rPr lang="en-GB" dirty="0" smtClean="0"/>
              <a:t>:</a:t>
            </a:r>
          </a:p>
          <a:p>
            <a:pPr marL="0" indent="0">
              <a:buNone/>
            </a:pPr>
            <a:r>
              <a:rPr lang="en-GB" dirty="0"/>
              <a:t>if 0 &lt; x:</a:t>
            </a:r>
          </a:p>
          <a:p>
            <a:pPr marL="0" indent="0">
              <a:buNone/>
            </a:pPr>
            <a:r>
              <a:rPr lang="en-GB" dirty="0" smtClean="0"/>
              <a:t>		if </a:t>
            </a:r>
            <a:r>
              <a:rPr lang="en-GB" dirty="0"/>
              <a:t>x &lt; 10:</a:t>
            </a:r>
          </a:p>
          <a:p>
            <a:pPr marL="0" indent="0">
              <a:buNone/>
            </a:pPr>
            <a:r>
              <a:rPr lang="en-GB" dirty="0" smtClean="0"/>
              <a:t>			print </a:t>
            </a:r>
            <a:r>
              <a:rPr lang="en-GB" dirty="0"/>
              <a:t>"x is a positive single digit</a:t>
            </a:r>
            <a:r>
              <a:rPr lang="en-GB" dirty="0" smtClean="0"/>
              <a:t>.“</a:t>
            </a:r>
          </a:p>
          <a:p>
            <a:pPr marL="0" indent="0">
              <a:buNone/>
            </a:pPr>
            <a:r>
              <a:rPr lang="en-GB" u="sng" dirty="0" smtClean="0">
                <a:solidFill>
                  <a:srgbClr val="FF0000"/>
                </a:solidFill>
              </a:rPr>
              <a:t>Better way:</a:t>
            </a:r>
          </a:p>
          <a:p>
            <a:pPr marL="0" indent="0">
              <a:buNone/>
            </a:pPr>
            <a:r>
              <a:rPr lang="en-GB" dirty="0" smtClean="0"/>
              <a:t>if </a:t>
            </a:r>
            <a:r>
              <a:rPr lang="en-GB" dirty="0"/>
              <a:t>0 &lt; x and x &lt; 10:</a:t>
            </a:r>
          </a:p>
          <a:p>
            <a:pPr marL="0" indent="0">
              <a:buNone/>
            </a:pPr>
            <a:r>
              <a:rPr lang="en-GB" dirty="0" smtClean="0"/>
              <a:t>		print </a:t>
            </a:r>
            <a:r>
              <a:rPr lang="en-GB" dirty="0"/>
              <a:t>"x is a positive single digit."</a:t>
            </a:r>
          </a:p>
        </p:txBody>
      </p:sp>
    </p:spTree>
    <p:extLst>
      <p:ext uri="{BB962C8B-B14F-4D97-AF65-F5344CB8AC3E}">
        <p14:creationId xmlns:p14="http://schemas.microsoft.com/office/powerpoint/2010/main" val="423067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995" y="900051"/>
            <a:ext cx="6764100" cy="425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modulus operator</a:t>
            </a:r>
          </a:p>
        </p:txBody>
      </p:sp>
      <p:sp>
        <p:nvSpPr>
          <p:cNvPr id="3" name="Content Placeholder 2"/>
          <p:cNvSpPr>
            <a:spLocks noGrp="1"/>
          </p:cNvSpPr>
          <p:nvPr>
            <p:ph idx="1"/>
          </p:nvPr>
        </p:nvSpPr>
        <p:spPr/>
        <p:txBody>
          <a:bodyPr/>
          <a:lstStyle/>
          <a:p>
            <a:r>
              <a:rPr lang="en-GB" dirty="0"/>
              <a:t>The modulus operator works on integers (and integer expressions) and </a:t>
            </a:r>
            <a:r>
              <a:rPr lang="en-GB" dirty="0" smtClean="0"/>
              <a:t>yields the </a:t>
            </a:r>
            <a:r>
              <a:rPr lang="en-GB" dirty="0"/>
              <a:t>remainder when the </a:t>
            </a:r>
            <a:r>
              <a:rPr lang="en-GB" dirty="0" smtClean="0"/>
              <a:t>first </a:t>
            </a:r>
            <a:r>
              <a:rPr lang="en-GB" dirty="0"/>
              <a:t>operand is divided by the second</a:t>
            </a:r>
            <a:r>
              <a:rPr lang="en-GB" dirty="0" smtClean="0"/>
              <a:t>.</a:t>
            </a:r>
          </a:p>
          <a:p>
            <a:r>
              <a:rPr lang="en-GB" dirty="0"/>
              <a:t>In Python, </a:t>
            </a:r>
            <a:r>
              <a:rPr lang="en-GB" dirty="0" smtClean="0"/>
              <a:t>the modulus </a:t>
            </a:r>
            <a:r>
              <a:rPr lang="en-GB" dirty="0"/>
              <a:t>operator is a percent sign (%).</a:t>
            </a:r>
          </a:p>
        </p:txBody>
      </p:sp>
    </p:spTree>
    <p:extLst>
      <p:ext uri="{BB962C8B-B14F-4D97-AF65-F5344CB8AC3E}">
        <p14:creationId xmlns:p14="http://schemas.microsoft.com/office/powerpoint/2010/main" val="198096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Break and Continue</a:t>
            </a:r>
            <a:endParaRPr lang="en-US" dirty="0"/>
          </a:p>
        </p:txBody>
      </p:sp>
      <p:sp>
        <p:nvSpPr>
          <p:cNvPr id="3" name="Content Placeholder 2"/>
          <p:cNvSpPr>
            <a:spLocks noGrp="1"/>
          </p:cNvSpPr>
          <p:nvPr>
            <p:ph idx="1"/>
          </p:nvPr>
        </p:nvSpPr>
        <p:spPr/>
        <p:txBody>
          <a:bodyPr/>
          <a:lstStyle/>
          <a:p>
            <a:r>
              <a:rPr lang="en-US" dirty="0"/>
              <a:t>In Python, break and continue statements can alter the flow of a normal loop. Loops iterate over a block of code until test expression is false, but sometimes we wish to terminate the current iteration or even the whole loop without </a:t>
            </a:r>
            <a:r>
              <a:rPr lang="en-US" dirty="0" smtClean="0"/>
              <a:t>checking </a:t>
            </a:r>
            <a:r>
              <a:rPr lang="en-US" dirty="0"/>
              <a:t>test expression. The break and continue statements are used in these </a:t>
            </a:r>
            <a:r>
              <a:rPr lang="en-US" dirty="0" smtClean="0"/>
              <a:t>cases.</a:t>
            </a:r>
          </a:p>
          <a:p>
            <a:endParaRPr lang="en-US" dirty="0"/>
          </a:p>
          <a:p>
            <a:r>
              <a:rPr lang="en-US" b="1" dirty="0" smtClean="0"/>
              <a:t>Break Statement</a:t>
            </a:r>
          </a:p>
          <a:p>
            <a:pPr marL="114300" indent="0">
              <a:buNone/>
            </a:pPr>
            <a:r>
              <a:rPr lang="en-US" dirty="0"/>
              <a:t>The break statement terminates the loop containing it. Control of the program flows to the statement immediately after the body of the loop. If it is inside a nested loop (loop inside another loop), break will terminate the innermost loop.</a:t>
            </a:r>
            <a:endParaRPr lang="en-US" b="1" dirty="0"/>
          </a:p>
        </p:txBody>
      </p:sp>
    </p:spTree>
    <p:extLst>
      <p:ext uri="{BB962C8B-B14F-4D97-AF65-F5344CB8AC3E}">
        <p14:creationId xmlns:p14="http://schemas.microsoft.com/office/powerpoint/2010/main" val="622167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Break</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346" y="2133600"/>
            <a:ext cx="4248151"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8678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 statement</a:t>
            </a:r>
            <a:br>
              <a:rPr lang="en-US" b="1" dirty="0"/>
            </a:br>
            <a:endParaRPr lang="en-US" dirty="0"/>
          </a:p>
        </p:txBody>
      </p:sp>
      <p:sp>
        <p:nvSpPr>
          <p:cNvPr id="3" name="Content Placeholder 2"/>
          <p:cNvSpPr>
            <a:spLocks noGrp="1"/>
          </p:cNvSpPr>
          <p:nvPr>
            <p:ph idx="1"/>
          </p:nvPr>
        </p:nvSpPr>
        <p:spPr/>
        <p:txBody>
          <a:bodyPr/>
          <a:lstStyle/>
          <a:p>
            <a:r>
              <a:rPr lang="en-US" dirty="0"/>
              <a:t>The continue statement is used to skip the rest of the code inside a loop for the current iteration only. Loop does not terminate but continues on with the next iteration</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0" y="2971801"/>
            <a:ext cx="307340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757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The Return Statement</a:t>
            </a:r>
            <a:endParaRPr lang="en-GB" dirty="0"/>
          </a:p>
        </p:txBody>
      </p:sp>
      <p:sp>
        <p:nvSpPr>
          <p:cNvPr id="3" name="Content Placeholder 2"/>
          <p:cNvSpPr>
            <a:spLocks noGrp="1"/>
          </p:cNvSpPr>
          <p:nvPr>
            <p:ph idx="1"/>
          </p:nvPr>
        </p:nvSpPr>
        <p:spPr/>
        <p:txBody>
          <a:bodyPr/>
          <a:lstStyle/>
          <a:p>
            <a:r>
              <a:rPr lang="en-GB" dirty="0" smtClean="0"/>
              <a:t>The return statement allows you to terminate the execution of a function before you reach the end.</a:t>
            </a:r>
          </a:p>
          <a:p>
            <a:endParaRPr lang="en-GB" dirty="0" smtClean="0"/>
          </a:p>
          <a:p>
            <a:endParaRPr lang="en-GB" dirty="0"/>
          </a:p>
        </p:txBody>
      </p:sp>
      <p:pic>
        <p:nvPicPr>
          <p:cNvPr id="6" name="Picture 5"/>
          <p:cNvPicPr>
            <a:picLocks noChangeAspect="1"/>
          </p:cNvPicPr>
          <p:nvPr/>
        </p:nvPicPr>
        <p:blipFill>
          <a:blip r:embed="rId2"/>
          <a:stretch>
            <a:fillRect/>
          </a:stretch>
        </p:blipFill>
        <p:spPr>
          <a:xfrm>
            <a:off x="1519311" y="3362179"/>
            <a:ext cx="7315200" cy="2940196"/>
          </a:xfrm>
          <a:prstGeom prst="rect">
            <a:avLst/>
          </a:prstGeom>
        </p:spPr>
      </p:pic>
    </p:spTree>
    <p:extLst>
      <p:ext uri="{BB962C8B-B14F-4D97-AF65-F5344CB8AC3E}">
        <p14:creationId xmlns:p14="http://schemas.microsoft.com/office/powerpoint/2010/main" val="3958367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GB" sz="4000" dirty="0"/>
          </a:p>
          <a:p>
            <a:pPr marL="0" indent="0" algn="ctr">
              <a:buNone/>
            </a:pPr>
            <a:r>
              <a:rPr lang="en-GB" sz="7200" b="1" u="sng" dirty="0" smtClean="0">
                <a:solidFill>
                  <a:srgbClr val="FF0000"/>
                </a:solidFill>
              </a:rPr>
              <a:t>ITERATION</a:t>
            </a:r>
            <a:endParaRPr lang="en-GB" sz="7200" b="1" u="sng" dirty="0">
              <a:solidFill>
                <a:srgbClr val="FF0000"/>
              </a:solidFill>
            </a:endParaRPr>
          </a:p>
        </p:txBody>
      </p:sp>
    </p:spTree>
    <p:extLst>
      <p:ext uri="{BB962C8B-B14F-4D97-AF65-F5344CB8AC3E}">
        <p14:creationId xmlns:p14="http://schemas.microsoft.com/office/powerpoint/2010/main" val="2731182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9316"/>
            <a:ext cx="10806113" cy="620371"/>
          </a:xfrm>
        </p:spPr>
        <p:txBody>
          <a:bodyPr/>
          <a:lstStyle/>
          <a:p>
            <a:r>
              <a:rPr lang="en-GB" dirty="0"/>
              <a:t>Multiple assignment</a:t>
            </a:r>
            <a:br>
              <a:rPr lang="en-GB" dirty="0"/>
            </a:br>
            <a:endParaRPr lang="en-GB" dirty="0"/>
          </a:p>
        </p:txBody>
      </p:sp>
      <p:pic>
        <p:nvPicPr>
          <p:cNvPr id="4" name="Content Placeholder 3"/>
          <p:cNvPicPr>
            <a:picLocks noGrp="1" noChangeAspect="1"/>
          </p:cNvPicPr>
          <p:nvPr>
            <p:ph idx="1"/>
          </p:nvPr>
        </p:nvPicPr>
        <p:blipFill>
          <a:blip r:embed="rId3"/>
          <a:stretch>
            <a:fillRect/>
          </a:stretch>
        </p:blipFill>
        <p:spPr>
          <a:xfrm>
            <a:off x="609600" y="1195754"/>
            <a:ext cx="10616418" cy="4783015"/>
          </a:xfrm>
          <a:prstGeom prst="rect">
            <a:avLst/>
          </a:prstGeom>
        </p:spPr>
      </p:pic>
    </p:spTree>
    <p:extLst>
      <p:ext uri="{BB962C8B-B14F-4D97-AF65-F5344CB8AC3E}">
        <p14:creationId xmlns:p14="http://schemas.microsoft.com/office/powerpoint/2010/main" val="245025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6270"/>
            <a:ext cx="10806113" cy="573418"/>
          </a:xfrm>
        </p:spPr>
        <p:txBody>
          <a:bodyPr/>
          <a:lstStyle/>
          <a:p>
            <a:r>
              <a:rPr lang="en-US" b="1" dirty="0"/>
              <a:t>Python for Loop</a:t>
            </a:r>
            <a:br>
              <a:rPr lang="en-US" b="1" dirty="0"/>
            </a:b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060" y="1518062"/>
            <a:ext cx="6990855" cy="399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323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955" y="1231694"/>
            <a:ext cx="5513491" cy="4339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185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5018"/>
            <a:ext cx="10806113" cy="644670"/>
          </a:xfrm>
        </p:spPr>
        <p:txBody>
          <a:bodyPr/>
          <a:lstStyle/>
          <a:p>
            <a:r>
              <a:rPr lang="en-US" b="1" dirty="0"/>
              <a:t>while loop with else</a:t>
            </a:r>
            <a:br>
              <a:rPr lang="en-US" b="1" dirty="0"/>
            </a:br>
            <a:endParaRPr lang="en-US" dirty="0"/>
          </a:p>
        </p:txBody>
      </p:sp>
      <p:sp>
        <p:nvSpPr>
          <p:cNvPr id="3" name="Content Placeholder 2"/>
          <p:cNvSpPr>
            <a:spLocks noGrp="1"/>
          </p:cNvSpPr>
          <p:nvPr>
            <p:ph idx="1"/>
          </p:nvPr>
        </p:nvSpPr>
        <p:spPr/>
        <p:txBody>
          <a:bodyPr/>
          <a:lstStyle/>
          <a:p>
            <a:r>
              <a:rPr lang="en-US" dirty="0" smtClean="0"/>
              <a:t>Same </a:t>
            </a:r>
            <a:r>
              <a:rPr lang="en-US" dirty="0"/>
              <a:t>as that of for loop, we can have an optional else block with while loop as well. The else part is executed if the condition in the while loop evaluates to False. while loop can be terminated with a break statement. In such case, the else part is ignored. Hence, a while loop's else part runs if no break occurs and the condition is false.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158" y="4021511"/>
            <a:ext cx="5132300" cy="2523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99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0016"/>
            <a:ext cx="10806113" cy="739672"/>
          </a:xfrm>
        </p:spPr>
        <p:txBody>
          <a:bodyPr/>
          <a:lstStyle/>
          <a:p>
            <a:r>
              <a:rPr lang="en-US" b="1" dirty="0"/>
              <a:t>The infinite loop</a:t>
            </a:r>
            <a:br>
              <a:rPr lang="en-US" b="1" dirty="0"/>
            </a:br>
            <a:endParaRPr lang="en-US" dirty="0"/>
          </a:p>
        </p:txBody>
      </p:sp>
      <p:sp>
        <p:nvSpPr>
          <p:cNvPr id="3" name="Content Placeholder 2"/>
          <p:cNvSpPr>
            <a:spLocks noGrp="1"/>
          </p:cNvSpPr>
          <p:nvPr>
            <p:ph idx="1"/>
          </p:nvPr>
        </p:nvSpPr>
        <p:spPr/>
        <p:txBody>
          <a:bodyPr/>
          <a:lstStyle/>
          <a:p>
            <a:r>
              <a:rPr lang="en-US" dirty="0"/>
              <a:t>Python programming offers two kinds of loop, the </a:t>
            </a:r>
            <a:r>
              <a:rPr lang="en-US" dirty="0">
                <a:hlinkClick r:id="rId2"/>
              </a:rPr>
              <a:t>for loop</a:t>
            </a:r>
            <a:r>
              <a:rPr lang="en-US" dirty="0"/>
              <a:t> and the </a:t>
            </a:r>
            <a:r>
              <a:rPr lang="en-US" dirty="0">
                <a:hlinkClick r:id="rId3"/>
              </a:rPr>
              <a:t>while loop</a:t>
            </a:r>
            <a:r>
              <a:rPr lang="en-US" dirty="0"/>
              <a:t>. Using these loops along with loop control statements like break and continue, we can create various forms of loop.</a:t>
            </a:r>
          </a:p>
          <a:p>
            <a:pPr marL="0" indent="0">
              <a:buNone/>
            </a:pPr>
            <a:r>
              <a:rPr lang="en-US" dirty="0" smtClean="0"/>
              <a:t>We </a:t>
            </a:r>
            <a:r>
              <a:rPr lang="en-US" dirty="0"/>
              <a:t>can create an infinite loop using while statement. If the condition of while loop is always True, we get an infinite loop.</a:t>
            </a:r>
          </a:p>
          <a:p>
            <a:r>
              <a:rPr lang="en-US" dirty="0" smtClean="0"/>
              <a:t> </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973" y="4264042"/>
            <a:ext cx="7723365" cy="259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65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a:xfrm>
            <a:off x="609600" y="1309688"/>
            <a:ext cx="10806113" cy="5253037"/>
          </a:xfrm>
        </p:spPr>
        <p:txBody>
          <a:bodyPr/>
          <a:lstStyle/>
          <a:p>
            <a:r>
              <a:rPr lang="en-GB" dirty="0"/>
              <a:t>The syntax is the same as for </a:t>
            </a:r>
            <a:r>
              <a:rPr lang="en-GB" dirty="0" smtClean="0"/>
              <a:t>other operators:</a:t>
            </a:r>
            <a:endParaRPr lang="en-GB" dirty="0"/>
          </a:p>
          <a:p>
            <a:pPr marL="0" indent="0">
              <a:buNone/>
            </a:pPr>
            <a:r>
              <a:rPr lang="en-GB" dirty="0"/>
              <a:t>&gt;&gt;&gt; quotient = 7 / 3</a:t>
            </a:r>
          </a:p>
          <a:p>
            <a:pPr marL="0" indent="0">
              <a:buNone/>
            </a:pPr>
            <a:r>
              <a:rPr lang="en-GB" dirty="0"/>
              <a:t>&gt;&gt;&gt; print </a:t>
            </a:r>
            <a:r>
              <a:rPr lang="en-GB" dirty="0" smtClean="0"/>
              <a:t>quotient	</a:t>
            </a:r>
          </a:p>
          <a:p>
            <a:pPr marL="0" indent="0">
              <a:buNone/>
            </a:pPr>
            <a:r>
              <a:rPr lang="en-GB" dirty="0"/>
              <a:t>	 </a:t>
            </a:r>
            <a:r>
              <a:rPr lang="en-GB" dirty="0" smtClean="0"/>
              <a:t> 2</a:t>
            </a:r>
            <a:endParaRPr lang="en-GB" dirty="0"/>
          </a:p>
          <a:p>
            <a:pPr marL="0" indent="0">
              <a:buNone/>
            </a:pPr>
            <a:r>
              <a:rPr lang="en-GB" dirty="0" smtClean="0"/>
              <a:t>&gt;&gt;&gt; </a:t>
            </a:r>
            <a:r>
              <a:rPr lang="en-GB" dirty="0"/>
              <a:t>remainder = 7 % 3</a:t>
            </a:r>
          </a:p>
          <a:p>
            <a:pPr marL="0" indent="0">
              <a:buNone/>
            </a:pPr>
            <a:r>
              <a:rPr lang="en-GB" dirty="0"/>
              <a:t>&gt;&gt;&gt; print remainder</a:t>
            </a:r>
          </a:p>
          <a:p>
            <a:pPr marL="0" indent="0">
              <a:buNone/>
            </a:pPr>
            <a:r>
              <a:rPr lang="en-GB" dirty="0" smtClean="0"/>
              <a:t>	  1</a:t>
            </a:r>
            <a:endParaRPr lang="en-GB" dirty="0"/>
          </a:p>
          <a:p>
            <a:r>
              <a:rPr lang="en-GB" dirty="0"/>
              <a:t>So 7 divided by 3 is 2 with 1 left over.</a:t>
            </a:r>
          </a:p>
        </p:txBody>
      </p:sp>
    </p:spTree>
    <p:extLst>
      <p:ext uri="{BB962C8B-B14F-4D97-AF65-F5344CB8AC3E}">
        <p14:creationId xmlns:p14="http://schemas.microsoft.com/office/powerpoint/2010/main" val="1488317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Encapsulation</a:t>
            </a:r>
          </a:p>
        </p:txBody>
      </p:sp>
      <p:sp>
        <p:nvSpPr>
          <p:cNvPr id="3" name="Content Placeholder 2"/>
          <p:cNvSpPr>
            <a:spLocks noGrp="1"/>
          </p:cNvSpPr>
          <p:nvPr>
            <p:ph idx="1"/>
          </p:nvPr>
        </p:nvSpPr>
        <p:spPr/>
        <p:txBody>
          <a:bodyPr/>
          <a:lstStyle/>
          <a:p>
            <a:r>
              <a:rPr lang="en-GB" dirty="0"/>
              <a:t>Encapsulation is the process of wrapping a piece of code in a function, </a:t>
            </a:r>
            <a:r>
              <a:rPr lang="en-GB" dirty="0" smtClean="0"/>
              <a:t>allowing you </a:t>
            </a:r>
            <a:r>
              <a:rPr lang="en-GB" dirty="0"/>
              <a:t>to take advantage of all the things functions are good for</a:t>
            </a:r>
            <a:r>
              <a:rPr lang="en-GB" dirty="0" smtClean="0"/>
              <a:t>.</a:t>
            </a:r>
          </a:p>
          <a:p>
            <a:r>
              <a:rPr lang="en-GB" dirty="0" smtClean="0"/>
              <a:t>Example:</a:t>
            </a:r>
          </a:p>
          <a:p>
            <a:endParaRPr lang="en-GB" dirty="0"/>
          </a:p>
        </p:txBody>
      </p:sp>
      <p:pic>
        <p:nvPicPr>
          <p:cNvPr id="4" name="Picture 3"/>
          <p:cNvPicPr>
            <a:picLocks noChangeAspect="1"/>
          </p:cNvPicPr>
          <p:nvPr/>
        </p:nvPicPr>
        <p:blipFill>
          <a:blip r:embed="rId2"/>
          <a:stretch>
            <a:fillRect/>
          </a:stretch>
        </p:blipFill>
        <p:spPr>
          <a:xfrm>
            <a:off x="2138289" y="3629465"/>
            <a:ext cx="7849773" cy="2377635"/>
          </a:xfrm>
          <a:prstGeom prst="rect">
            <a:avLst/>
          </a:prstGeom>
        </p:spPr>
      </p:pic>
    </p:spTree>
    <p:extLst>
      <p:ext uri="{BB962C8B-B14F-4D97-AF65-F5344CB8AC3E}">
        <p14:creationId xmlns:p14="http://schemas.microsoft.com/office/powerpoint/2010/main" val="102700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Generalization</a:t>
            </a:r>
            <a:endParaRPr lang="en-GB" dirty="0"/>
          </a:p>
        </p:txBody>
      </p:sp>
      <p:sp>
        <p:nvSpPr>
          <p:cNvPr id="3" name="Content Placeholder 2"/>
          <p:cNvSpPr>
            <a:spLocks noGrp="1"/>
          </p:cNvSpPr>
          <p:nvPr>
            <p:ph idx="1"/>
          </p:nvPr>
        </p:nvSpPr>
        <p:spPr/>
        <p:txBody>
          <a:bodyPr/>
          <a:lstStyle/>
          <a:p>
            <a:r>
              <a:rPr lang="en-GB" dirty="0"/>
              <a:t>Generalization means taking something </a:t>
            </a:r>
            <a:r>
              <a:rPr lang="en-GB" dirty="0" smtClean="0"/>
              <a:t>specific and </a:t>
            </a:r>
            <a:r>
              <a:rPr lang="en-GB" dirty="0"/>
              <a:t>making it more general, such </a:t>
            </a:r>
            <a:r>
              <a:rPr lang="en-GB" dirty="0" smtClean="0"/>
              <a:t>as </a:t>
            </a:r>
            <a:r>
              <a:rPr lang="en-GB" dirty="0"/>
              <a:t>printing the </a:t>
            </a:r>
            <a:r>
              <a:rPr lang="en-GB" dirty="0" smtClean="0"/>
              <a:t>multiples of 2 as </a:t>
            </a:r>
            <a:r>
              <a:rPr lang="en-GB" dirty="0"/>
              <a:t>printing the multiples of any integer</a:t>
            </a:r>
            <a:r>
              <a:rPr lang="en-GB" dirty="0" smtClean="0"/>
              <a:t>.</a:t>
            </a:r>
          </a:p>
          <a:p>
            <a:endParaRPr lang="en-GB" dirty="0"/>
          </a:p>
        </p:txBody>
      </p:sp>
      <p:pic>
        <p:nvPicPr>
          <p:cNvPr id="4" name="Picture 3"/>
          <p:cNvPicPr>
            <a:picLocks noChangeAspect="1"/>
          </p:cNvPicPr>
          <p:nvPr/>
        </p:nvPicPr>
        <p:blipFill>
          <a:blip r:embed="rId2"/>
          <a:stretch>
            <a:fillRect/>
          </a:stretch>
        </p:blipFill>
        <p:spPr>
          <a:xfrm>
            <a:off x="5908431" y="3193367"/>
            <a:ext cx="4656406" cy="2433710"/>
          </a:xfrm>
          <a:prstGeom prst="rect">
            <a:avLst/>
          </a:prstGeom>
        </p:spPr>
      </p:pic>
      <p:pic>
        <p:nvPicPr>
          <p:cNvPr id="5" name="Picture 4"/>
          <p:cNvPicPr>
            <a:picLocks noChangeAspect="1"/>
          </p:cNvPicPr>
          <p:nvPr/>
        </p:nvPicPr>
        <p:blipFill>
          <a:blip r:embed="rId3"/>
          <a:stretch>
            <a:fillRect/>
          </a:stretch>
        </p:blipFill>
        <p:spPr>
          <a:xfrm>
            <a:off x="380346" y="3293626"/>
            <a:ext cx="4164037" cy="2482642"/>
          </a:xfrm>
          <a:prstGeom prst="rect">
            <a:avLst/>
          </a:prstGeom>
        </p:spPr>
      </p:pic>
      <p:sp>
        <p:nvSpPr>
          <p:cNvPr id="6" name="TextBox 5"/>
          <p:cNvSpPr txBox="1"/>
          <p:nvPr/>
        </p:nvSpPr>
        <p:spPr>
          <a:xfrm>
            <a:off x="858129" y="5776267"/>
            <a:ext cx="1914245" cy="461665"/>
          </a:xfrm>
          <a:prstGeom prst="rect">
            <a:avLst/>
          </a:prstGeom>
          <a:noFill/>
        </p:spPr>
        <p:txBody>
          <a:bodyPr wrap="square" rtlCol="0">
            <a:spAutoFit/>
          </a:bodyPr>
          <a:lstStyle/>
          <a:p>
            <a:r>
              <a:rPr lang="en-GB" sz="2400" b="1" u="sng" dirty="0" smtClean="0">
                <a:solidFill>
                  <a:srgbClr val="FF0000"/>
                </a:solidFill>
              </a:rPr>
              <a:t>Specific code</a:t>
            </a:r>
            <a:endParaRPr lang="en-GB" sz="2400" b="1" u="sng" dirty="0">
              <a:solidFill>
                <a:srgbClr val="FF0000"/>
              </a:solidFill>
            </a:endParaRPr>
          </a:p>
        </p:txBody>
      </p:sp>
      <p:sp>
        <p:nvSpPr>
          <p:cNvPr id="7" name="TextBox 6"/>
          <p:cNvSpPr txBox="1"/>
          <p:nvPr/>
        </p:nvSpPr>
        <p:spPr>
          <a:xfrm>
            <a:off x="6316393" y="5770567"/>
            <a:ext cx="2096086" cy="461665"/>
          </a:xfrm>
          <a:prstGeom prst="rect">
            <a:avLst/>
          </a:prstGeom>
          <a:noFill/>
        </p:spPr>
        <p:txBody>
          <a:bodyPr wrap="square" rtlCol="0">
            <a:spAutoFit/>
          </a:bodyPr>
          <a:lstStyle/>
          <a:p>
            <a:r>
              <a:rPr lang="en-GB" sz="2400" b="1" u="sng" dirty="0" smtClean="0">
                <a:solidFill>
                  <a:srgbClr val="FF0000"/>
                </a:solidFill>
              </a:rPr>
              <a:t>Generalization</a:t>
            </a:r>
            <a:endParaRPr lang="en-GB" sz="2400" b="1" u="sng" dirty="0">
              <a:solidFill>
                <a:srgbClr val="FF0000"/>
              </a:solidFill>
            </a:endParaRPr>
          </a:p>
        </p:txBody>
      </p:sp>
    </p:spTree>
    <p:extLst>
      <p:ext uri="{BB962C8B-B14F-4D97-AF65-F5344CB8AC3E}">
        <p14:creationId xmlns:p14="http://schemas.microsoft.com/office/powerpoint/2010/main" val="1431722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of Example</a:t>
            </a:r>
            <a:endParaRPr lang="en-GB" dirty="0"/>
          </a:p>
        </p:txBody>
      </p:sp>
      <p:pic>
        <p:nvPicPr>
          <p:cNvPr id="4" name="Content Placeholder 3"/>
          <p:cNvPicPr>
            <a:picLocks noGrp="1" noChangeAspect="1"/>
          </p:cNvPicPr>
          <p:nvPr>
            <p:ph idx="1"/>
          </p:nvPr>
        </p:nvPicPr>
        <p:blipFill>
          <a:blip r:embed="rId2"/>
          <a:stretch>
            <a:fillRect/>
          </a:stretch>
        </p:blipFill>
        <p:spPr>
          <a:xfrm>
            <a:off x="609600" y="1631852"/>
            <a:ext cx="10298613" cy="4067749"/>
          </a:xfrm>
          <a:prstGeom prst="rect">
            <a:avLst/>
          </a:prstGeom>
        </p:spPr>
      </p:pic>
    </p:spTree>
    <p:extLst>
      <p:ext uri="{BB962C8B-B14F-4D97-AF65-F5344CB8AC3E}">
        <p14:creationId xmlns:p14="http://schemas.microsoft.com/office/powerpoint/2010/main" val="1719154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Example</a:t>
            </a:r>
            <a:endParaRPr lang="en-GB" dirty="0"/>
          </a:p>
        </p:txBody>
      </p:sp>
      <p:pic>
        <p:nvPicPr>
          <p:cNvPr id="4" name="Content Placeholder 3"/>
          <p:cNvPicPr>
            <a:picLocks noGrp="1" noChangeAspect="1"/>
          </p:cNvPicPr>
          <p:nvPr>
            <p:ph idx="1"/>
          </p:nvPr>
        </p:nvPicPr>
        <p:blipFill>
          <a:blip r:embed="rId2"/>
          <a:stretch>
            <a:fillRect/>
          </a:stretch>
        </p:blipFill>
        <p:spPr>
          <a:xfrm>
            <a:off x="2672861" y="2504049"/>
            <a:ext cx="5528603" cy="2799471"/>
          </a:xfrm>
          <a:prstGeom prst="rect">
            <a:avLst/>
          </a:prstGeom>
        </p:spPr>
      </p:pic>
    </p:spTree>
    <p:extLst>
      <p:ext uri="{BB962C8B-B14F-4D97-AF65-F5344CB8AC3E}">
        <p14:creationId xmlns:p14="http://schemas.microsoft.com/office/powerpoint/2010/main" val="1921602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pic>
        <p:nvPicPr>
          <p:cNvPr id="4" name="Content Placeholder 3"/>
          <p:cNvPicPr>
            <a:picLocks noGrp="1" noChangeAspect="1"/>
          </p:cNvPicPr>
          <p:nvPr>
            <p:ph idx="1"/>
          </p:nvPr>
        </p:nvPicPr>
        <p:blipFill>
          <a:blip r:embed="rId2"/>
          <a:stretch>
            <a:fillRect/>
          </a:stretch>
        </p:blipFill>
        <p:spPr>
          <a:xfrm>
            <a:off x="2264898" y="2278967"/>
            <a:ext cx="7906044" cy="3587262"/>
          </a:xfrm>
          <a:prstGeom prst="rect">
            <a:avLst/>
          </a:prstGeom>
        </p:spPr>
      </p:pic>
    </p:spTree>
    <p:extLst>
      <p:ext uri="{BB962C8B-B14F-4D97-AF65-F5344CB8AC3E}">
        <p14:creationId xmlns:p14="http://schemas.microsoft.com/office/powerpoint/2010/main" val="389771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Uses</a:t>
            </a:r>
            <a:endParaRPr lang="en-GB" dirty="0"/>
          </a:p>
        </p:txBody>
      </p:sp>
      <p:sp>
        <p:nvSpPr>
          <p:cNvPr id="3" name="Content Placeholder 2"/>
          <p:cNvSpPr>
            <a:spLocks noGrp="1"/>
          </p:cNvSpPr>
          <p:nvPr>
            <p:ph idx="1"/>
          </p:nvPr>
        </p:nvSpPr>
        <p:spPr/>
        <p:txBody>
          <a:bodyPr/>
          <a:lstStyle/>
          <a:p>
            <a:r>
              <a:rPr lang="en-GB" dirty="0" smtClean="0"/>
              <a:t>Check </a:t>
            </a:r>
            <a:r>
              <a:rPr lang="en-GB" dirty="0"/>
              <a:t>whether one number is divisible by </a:t>
            </a:r>
            <a:r>
              <a:rPr lang="en-GB" dirty="0" smtClean="0"/>
              <a:t>another if </a:t>
            </a:r>
            <a:r>
              <a:rPr lang="en-GB" dirty="0"/>
              <a:t>x % y is zero, then </a:t>
            </a:r>
            <a:r>
              <a:rPr lang="en-GB" dirty="0" smtClean="0"/>
              <a:t>x is </a:t>
            </a:r>
            <a:r>
              <a:rPr lang="en-GB" dirty="0"/>
              <a:t>divisible by y</a:t>
            </a:r>
            <a:r>
              <a:rPr lang="en-GB" dirty="0" smtClean="0"/>
              <a:t>.</a:t>
            </a:r>
          </a:p>
          <a:p>
            <a:r>
              <a:rPr lang="en-GB" dirty="0"/>
              <a:t>you can extract the right-most digit or digits from a number</a:t>
            </a:r>
            <a:r>
              <a:rPr lang="en-GB" dirty="0" smtClean="0"/>
              <a:t>.</a:t>
            </a:r>
          </a:p>
          <a:p>
            <a:r>
              <a:rPr lang="en-GB" dirty="0"/>
              <a:t>For example,</a:t>
            </a:r>
          </a:p>
          <a:p>
            <a:pPr marL="0" indent="0">
              <a:buNone/>
            </a:pPr>
            <a:r>
              <a:rPr lang="en-GB" dirty="0" smtClean="0"/>
              <a:t>	x </a:t>
            </a:r>
            <a:r>
              <a:rPr lang="en-GB" dirty="0"/>
              <a:t>% 10 yields the right-most digit of x (in base 10). Similarly x % 100 </a:t>
            </a:r>
            <a:r>
              <a:rPr lang="en-GB" dirty="0" smtClean="0"/>
              <a:t>	yields</a:t>
            </a:r>
            <a:r>
              <a:rPr lang="en-GB" dirty="0"/>
              <a:t> </a:t>
            </a:r>
            <a:r>
              <a:rPr lang="en-GB" dirty="0" smtClean="0"/>
              <a:t>the </a:t>
            </a:r>
            <a:r>
              <a:rPr lang="en-GB" dirty="0"/>
              <a:t>last two digits.</a:t>
            </a:r>
            <a:endParaRPr lang="en-GB" dirty="0" smtClean="0"/>
          </a:p>
          <a:p>
            <a:endParaRPr lang="en-GB" dirty="0"/>
          </a:p>
        </p:txBody>
      </p:sp>
    </p:spTree>
    <p:extLst>
      <p:ext uri="{BB962C8B-B14F-4D97-AF65-F5344CB8AC3E}">
        <p14:creationId xmlns:p14="http://schemas.microsoft.com/office/powerpoint/2010/main" val="704001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Boolean expressions</a:t>
            </a:r>
          </a:p>
        </p:txBody>
      </p:sp>
      <p:sp>
        <p:nvSpPr>
          <p:cNvPr id="3" name="Content Placeholder 2"/>
          <p:cNvSpPr>
            <a:spLocks noGrp="1"/>
          </p:cNvSpPr>
          <p:nvPr>
            <p:ph idx="1"/>
          </p:nvPr>
        </p:nvSpPr>
        <p:spPr>
          <a:xfrm>
            <a:off x="609600" y="1604963"/>
            <a:ext cx="10806113" cy="4770079"/>
          </a:xfrm>
        </p:spPr>
        <p:txBody>
          <a:bodyPr/>
          <a:lstStyle/>
          <a:p>
            <a:r>
              <a:rPr lang="en-GB" dirty="0"/>
              <a:t>A </a:t>
            </a:r>
            <a:r>
              <a:rPr lang="en-GB" dirty="0" smtClean="0"/>
              <a:t>Boolean </a:t>
            </a:r>
            <a:r>
              <a:rPr lang="en-GB" dirty="0"/>
              <a:t>expression is an expression that is either true or false</a:t>
            </a:r>
            <a:r>
              <a:rPr lang="en-GB" dirty="0" smtClean="0"/>
              <a:t>.</a:t>
            </a:r>
          </a:p>
          <a:p>
            <a:r>
              <a:rPr lang="en-GB" dirty="0"/>
              <a:t>One way </a:t>
            </a:r>
            <a:r>
              <a:rPr lang="en-GB" dirty="0" smtClean="0"/>
              <a:t>to write </a:t>
            </a:r>
            <a:r>
              <a:rPr lang="en-GB" dirty="0"/>
              <a:t>a </a:t>
            </a:r>
            <a:r>
              <a:rPr lang="en-GB" dirty="0" smtClean="0"/>
              <a:t>Boolean </a:t>
            </a:r>
            <a:r>
              <a:rPr lang="en-GB" dirty="0"/>
              <a:t>expression is to use the operator ==, which compares two </a:t>
            </a:r>
            <a:r>
              <a:rPr lang="en-GB" dirty="0" smtClean="0"/>
              <a:t>values and </a:t>
            </a:r>
            <a:r>
              <a:rPr lang="en-GB" dirty="0"/>
              <a:t>produces a </a:t>
            </a:r>
            <a:r>
              <a:rPr lang="en-GB" dirty="0" smtClean="0"/>
              <a:t>Boolean </a:t>
            </a:r>
            <a:r>
              <a:rPr lang="en-GB" dirty="0"/>
              <a:t>value</a:t>
            </a:r>
            <a:r>
              <a:rPr lang="en-GB" dirty="0" smtClean="0"/>
              <a:t>:</a:t>
            </a:r>
          </a:p>
          <a:p>
            <a:pPr marL="0" indent="0">
              <a:buNone/>
            </a:pPr>
            <a:r>
              <a:rPr lang="en-GB" dirty="0"/>
              <a:t>&gt;&gt;&gt; 5 == 5</a:t>
            </a:r>
          </a:p>
          <a:p>
            <a:pPr marL="0" indent="0">
              <a:buNone/>
            </a:pPr>
            <a:r>
              <a:rPr lang="en-GB" dirty="0" smtClean="0"/>
              <a:t>	True</a:t>
            </a:r>
            <a:endParaRPr lang="en-GB" dirty="0"/>
          </a:p>
          <a:p>
            <a:pPr marL="0" indent="0">
              <a:buNone/>
            </a:pPr>
            <a:r>
              <a:rPr lang="en-GB" dirty="0"/>
              <a:t>&gt;&gt;&gt; 5 == 6</a:t>
            </a:r>
          </a:p>
          <a:p>
            <a:pPr marL="0" indent="0">
              <a:buNone/>
            </a:pPr>
            <a:r>
              <a:rPr lang="en-GB" dirty="0" smtClean="0"/>
              <a:t>	False</a:t>
            </a:r>
          </a:p>
          <a:p>
            <a:r>
              <a:rPr lang="en-GB" dirty="0"/>
              <a:t>True </a:t>
            </a:r>
            <a:r>
              <a:rPr lang="en-GB" dirty="0" smtClean="0"/>
              <a:t>and False </a:t>
            </a:r>
            <a:r>
              <a:rPr lang="en-GB" dirty="0"/>
              <a:t>are special values that are built into Python.</a:t>
            </a:r>
          </a:p>
        </p:txBody>
      </p:sp>
    </p:spTree>
    <p:extLst>
      <p:ext uri="{BB962C8B-B14F-4D97-AF65-F5344CB8AC3E}">
        <p14:creationId xmlns:p14="http://schemas.microsoft.com/office/powerpoint/2010/main" val="916670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r>
              <a:rPr lang="en-GB" dirty="0" smtClean="0"/>
              <a:t>omparison </a:t>
            </a:r>
            <a:r>
              <a:rPr lang="en-GB" dirty="0"/>
              <a:t>O</a:t>
            </a:r>
            <a:r>
              <a:rPr lang="en-GB" dirty="0" smtClean="0"/>
              <a:t>perators</a:t>
            </a:r>
            <a:endParaRPr lang="en-GB" dirty="0"/>
          </a:p>
        </p:txBody>
      </p:sp>
      <p:sp>
        <p:nvSpPr>
          <p:cNvPr id="3" name="Content Placeholder 2"/>
          <p:cNvSpPr>
            <a:spLocks noGrp="1"/>
          </p:cNvSpPr>
          <p:nvPr>
            <p:ph idx="1"/>
          </p:nvPr>
        </p:nvSpPr>
        <p:spPr/>
        <p:txBody>
          <a:bodyPr/>
          <a:lstStyle/>
          <a:p>
            <a:r>
              <a:rPr lang="en-GB" dirty="0"/>
              <a:t>x </a:t>
            </a:r>
            <a:r>
              <a:rPr lang="en-GB" dirty="0">
                <a:solidFill>
                  <a:srgbClr val="FF0000"/>
                </a:solidFill>
              </a:rPr>
              <a:t>!=</a:t>
            </a:r>
            <a:r>
              <a:rPr lang="en-GB" dirty="0"/>
              <a:t> </a:t>
            </a:r>
            <a:r>
              <a:rPr lang="en-GB" dirty="0" smtClean="0"/>
              <a:t>y											 </a:t>
            </a:r>
            <a:r>
              <a:rPr lang="en-GB" dirty="0"/>
              <a:t># x is not equal to y</a:t>
            </a:r>
          </a:p>
          <a:p>
            <a:r>
              <a:rPr lang="en-GB" dirty="0"/>
              <a:t>x </a:t>
            </a:r>
            <a:r>
              <a:rPr lang="en-GB" dirty="0">
                <a:solidFill>
                  <a:srgbClr val="FF0000"/>
                </a:solidFill>
              </a:rPr>
              <a:t>&gt;</a:t>
            </a:r>
            <a:r>
              <a:rPr lang="en-GB" dirty="0"/>
              <a:t> </a:t>
            </a:r>
            <a:r>
              <a:rPr lang="en-GB" dirty="0" smtClean="0"/>
              <a:t>y											 </a:t>
            </a:r>
            <a:r>
              <a:rPr lang="en-GB" dirty="0"/>
              <a:t># x is greater than y</a:t>
            </a:r>
          </a:p>
          <a:p>
            <a:r>
              <a:rPr lang="en-GB" dirty="0"/>
              <a:t>x </a:t>
            </a:r>
            <a:r>
              <a:rPr lang="en-GB" dirty="0">
                <a:solidFill>
                  <a:srgbClr val="FF0000"/>
                </a:solidFill>
              </a:rPr>
              <a:t>&lt;</a:t>
            </a:r>
            <a:r>
              <a:rPr lang="en-GB" dirty="0"/>
              <a:t> </a:t>
            </a:r>
            <a:r>
              <a:rPr lang="en-GB" dirty="0" smtClean="0"/>
              <a:t>y											 </a:t>
            </a:r>
            <a:r>
              <a:rPr lang="en-GB" dirty="0"/>
              <a:t># x is less than y</a:t>
            </a:r>
          </a:p>
          <a:p>
            <a:r>
              <a:rPr lang="en-GB" dirty="0"/>
              <a:t>x </a:t>
            </a:r>
            <a:r>
              <a:rPr lang="en-GB" dirty="0">
                <a:solidFill>
                  <a:srgbClr val="FF0000"/>
                </a:solidFill>
              </a:rPr>
              <a:t>&gt;=</a:t>
            </a:r>
            <a:r>
              <a:rPr lang="en-GB" dirty="0"/>
              <a:t> y </a:t>
            </a:r>
            <a:r>
              <a:rPr lang="en-GB" dirty="0" smtClean="0"/>
              <a:t>											# </a:t>
            </a:r>
            <a:r>
              <a:rPr lang="en-GB" dirty="0"/>
              <a:t>x is greater than or equal to y</a:t>
            </a:r>
          </a:p>
          <a:p>
            <a:r>
              <a:rPr lang="en-GB" dirty="0"/>
              <a:t>x </a:t>
            </a:r>
            <a:r>
              <a:rPr lang="en-GB" dirty="0" smtClean="0">
                <a:solidFill>
                  <a:srgbClr val="FF0000"/>
                </a:solidFill>
              </a:rPr>
              <a:t>&lt;=</a:t>
            </a:r>
            <a:r>
              <a:rPr lang="en-GB" dirty="0" smtClean="0"/>
              <a:t> y 											# x is less than or equal to y</a:t>
            </a:r>
          </a:p>
          <a:p>
            <a:pPr marL="0" indent="0">
              <a:buNone/>
            </a:pPr>
            <a:r>
              <a:rPr lang="en-GB" b="1" dirty="0" smtClean="0">
                <a:solidFill>
                  <a:srgbClr val="FF0000"/>
                </a:solidFill>
              </a:rPr>
              <a:t>NOTE: </a:t>
            </a:r>
            <a:r>
              <a:rPr lang="en-GB" dirty="0" smtClean="0">
                <a:solidFill>
                  <a:srgbClr val="00B050"/>
                </a:solidFill>
              </a:rPr>
              <a:t>“= is an assignment operator and == is a comparison operator”.</a:t>
            </a:r>
            <a:r>
              <a:rPr lang="en-GB" dirty="0"/>
              <a:t> </a:t>
            </a:r>
            <a:r>
              <a:rPr lang="en-GB" dirty="0" smtClean="0">
                <a:solidFill>
                  <a:srgbClr val="00B050"/>
                </a:solidFill>
              </a:rPr>
              <a:t>Also</a:t>
            </a:r>
            <a:r>
              <a:rPr lang="en-GB" dirty="0">
                <a:solidFill>
                  <a:srgbClr val="00B050"/>
                </a:solidFill>
              </a:rPr>
              <a:t>, there is no </a:t>
            </a:r>
            <a:r>
              <a:rPr lang="en-GB" dirty="0" smtClean="0">
                <a:solidFill>
                  <a:srgbClr val="00B050"/>
                </a:solidFill>
              </a:rPr>
              <a:t>such thing </a:t>
            </a:r>
            <a:r>
              <a:rPr lang="en-GB" dirty="0">
                <a:solidFill>
                  <a:srgbClr val="00B050"/>
                </a:solidFill>
              </a:rPr>
              <a:t>as =&lt; or =&gt;.</a:t>
            </a:r>
          </a:p>
        </p:txBody>
      </p:sp>
    </p:spTree>
    <p:extLst>
      <p:ext uri="{BB962C8B-B14F-4D97-AF65-F5344CB8AC3E}">
        <p14:creationId xmlns:p14="http://schemas.microsoft.com/office/powerpoint/2010/main" val="3252065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Logical operators</a:t>
            </a:r>
          </a:p>
        </p:txBody>
      </p:sp>
      <p:sp>
        <p:nvSpPr>
          <p:cNvPr id="3" name="Content Placeholder 2"/>
          <p:cNvSpPr>
            <a:spLocks noGrp="1"/>
          </p:cNvSpPr>
          <p:nvPr>
            <p:ph idx="1"/>
          </p:nvPr>
        </p:nvSpPr>
        <p:spPr/>
        <p:txBody>
          <a:bodyPr/>
          <a:lstStyle/>
          <a:p>
            <a:r>
              <a:rPr lang="en-GB" dirty="0"/>
              <a:t>There are three logical operators</a:t>
            </a:r>
            <a:r>
              <a:rPr lang="en-GB" dirty="0" smtClean="0"/>
              <a:t>:</a:t>
            </a:r>
          </a:p>
          <a:p>
            <a:pPr lvl="4">
              <a:buFont typeface="Wingdings" panose="05000000000000000000" pitchFamily="2" charset="2"/>
              <a:buChar char="v"/>
            </a:pPr>
            <a:r>
              <a:rPr lang="en-GB" sz="2800" dirty="0" smtClean="0"/>
              <a:t>   </a:t>
            </a:r>
            <a:r>
              <a:rPr lang="en-GB" sz="2800" dirty="0" smtClean="0">
                <a:solidFill>
                  <a:srgbClr val="FF0000"/>
                </a:solidFill>
              </a:rPr>
              <a:t>and</a:t>
            </a:r>
            <a:r>
              <a:rPr lang="en-GB" sz="2800" dirty="0">
                <a:solidFill>
                  <a:srgbClr val="FF0000"/>
                </a:solidFill>
              </a:rPr>
              <a:t>, </a:t>
            </a:r>
            <a:endParaRPr lang="en-GB" sz="2800" dirty="0" smtClean="0">
              <a:solidFill>
                <a:srgbClr val="FF0000"/>
              </a:solidFill>
            </a:endParaRPr>
          </a:p>
          <a:p>
            <a:pPr lvl="4">
              <a:buFont typeface="Wingdings" panose="05000000000000000000" pitchFamily="2" charset="2"/>
              <a:buChar char="v"/>
            </a:pPr>
            <a:r>
              <a:rPr lang="en-GB" sz="2800" dirty="0" smtClean="0">
                <a:solidFill>
                  <a:srgbClr val="FF0000"/>
                </a:solidFill>
              </a:rPr>
              <a:t>   or</a:t>
            </a:r>
          </a:p>
          <a:p>
            <a:pPr lvl="4">
              <a:buFont typeface="Wingdings" panose="05000000000000000000" pitchFamily="2" charset="2"/>
              <a:buChar char="v"/>
            </a:pPr>
            <a:r>
              <a:rPr lang="en-GB" sz="2800" dirty="0" smtClean="0">
                <a:solidFill>
                  <a:srgbClr val="FF0000"/>
                </a:solidFill>
              </a:rPr>
              <a:t>   not</a:t>
            </a:r>
            <a:endParaRPr lang="en-GB" dirty="0">
              <a:solidFill>
                <a:srgbClr val="FF0000"/>
              </a:solidFill>
            </a:endParaRPr>
          </a:p>
          <a:p>
            <a:r>
              <a:rPr lang="en-GB" sz="2800" dirty="0"/>
              <a:t>For example, x &gt; </a:t>
            </a:r>
            <a:r>
              <a:rPr lang="en-GB" sz="2800" dirty="0" smtClean="0"/>
              <a:t>0 </a:t>
            </a:r>
            <a:r>
              <a:rPr lang="en-GB" sz="2800" dirty="0" smtClean="0">
                <a:solidFill>
                  <a:srgbClr val="FF0000"/>
                </a:solidFill>
              </a:rPr>
              <a:t>and</a:t>
            </a:r>
            <a:r>
              <a:rPr lang="en-GB" sz="2800" dirty="0" smtClean="0"/>
              <a:t> </a:t>
            </a:r>
            <a:r>
              <a:rPr lang="en-GB" sz="2800" dirty="0"/>
              <a:t>x &lt; 10 is true only if x is greater than 0 and less than 10</a:t>
            </a:r>
            <a:r>
              <a:rPr lang="en-GB" sz="2800" dirty="0" smtClean="0"/>
              <a:t>.</a:t>
            </a:r>
          </a:p>
          <a:p>
            <a:r>
              <a:rPr lang="pt-BR" sz="2800" dirty="0"/>
              <a:t>n%2 == 0 </a:t>
            </a:r>
            <a:r>
              <a:rPr lang="pt-BR" sz="2800" dirty="0">
                <a:solidFill>
                  <a:srgbClr val="FF0000"/>
                </a:solidFill>
              </a:rPr>
              <a:t>or</a:t>
            </a:r>
            <a:r>
              <a:rPr lang="pt-BR" sz="2800" dirty="0"/>
              <a:t> n%3 == </a:t>
            </a:r>
            <a:r>
              <a:rPr lang="pt-BR" sz="2800" dirty="0" smtClean="0"/>
              <a:t>0</a:t>
            </a:r>
          </a:p>
          <a:p>
            <a:r>
              <a:rPr lang="en-GB" sz="2800" dirty="0">
                <a:solidFill>
                  <a:srgbClr val="FF0000"/>
                </a:solidFill>
              </a:rPr>
              <a:t>not</a:t>
            </a:r>
            <a:r>
              <a:rPr lang="en-GB" sz="2800" dirty="0"/>
              <a:t>(x &gt; y</a:t>
            </a:r>
            <a:r>
              <a:rPr lang="en-GB" sz="2800" dirty="0" smtClean="0"/>
              <a:t>) </a:t>
            </a:r>
            <a:r>
              <a:rPr lang="en-GB" sz="2800" dirty="0"/>
              <a:t>is </a:t>
            </a:r>
            <a:r>
              <a:rPr lang="en-GB" sz="2800" dirty="0" smtClean="0"/>
              <a:t>true if </a:t>
            </a:r>
            <a:r>
              <a:rPr lang="en-GB" sz="2800" dirty="0"/>
              <a:t>(x &gt; y) is false, that is, if x is less than or equal to y.</a:t>
            </a:r>
            <a:endParaRPr lang="en-GB" sz="2800" dirty="0">
              <a:solidFill>
                <a:srgbClr val="FF0000"/>
              </a:solidFill>
            </a:endParaRPr>
          </a:p>
        </p:txBody>
      </p:sp>
    </p:spTree>
    <p:extLst>
      <p:ext uri="{BB962C8B-B14F-4D97-AF65-F5344CB8AC3E}">
        <p14:creationId xmlns:p14="http://schemas.microsoft.com/office/powerpoint/2010/main" val="955557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a:t>
            </a:r>
            <a:endParaRPr lang="en-GB" dirty="0"/>
          </a:p>
        </p:txBody>
      </p:sp>
      <p:sp>
        <p:nvSpPr>
          <p:cNvPr id="3" name="Content Placeholder 2"/>
          <p:cNvSpPr>
            <a:spLocks noGrp="1"/>
          </p:cNvSpPr>
          <p:nvPr>
            <p:ph idx="1"/>
          </p:nvPr>
        </p:nvSpPr>
        <p:spPr/>
        <p:txBody>
          <a:bodyPr/>
          <a:lstStyle/>
          <a:p>
            <a:r>
              <a:rPr lang="en-GB" dirty="0"/>
              <a:t>Any nonzero number is interpreted </a:t>
            </a:r>
            <a:r>
              <a:rPr lang="en-GB" dirty="0" smtClean="0"/>
              <a:t>as “</a:t>
            </a:r>
            <a:r>
              <a:rPr lang="en-GB" dirty="0" smtClean="0">
                <a:solidFill>
                  <a:srgbClr val="FF0000"/>
                </a:solidFill>
              </a:rPr>
              <a:t>true</a:t>
            </a:r>
            <a:r>
              <a:rPr lang="en-GB" dirty="0" smtClean="0"/>
              <a:t>."</a:t>
            </a:r>
          </a:p>
          <a:p>
            <a:pPr marL="0" indent="0">
              <a:buNone/>
            </a:pPr>
            <a:r>
              <a:rPr lang="en-GB" dirty="0" smtClean="0"/>
              <a:t>&gt;&gt;&gt; x = 5</a:t>
            </a:r>
          </a:p>
          <a:p>
            <a:pPr marL="0" indent="0">
              <a:buNone/>
            </a:pPr>
            <a:r>
              <a:rPr lang="en-GB" dirty="0" smtClean="0"/>
              <a:t>&gt;&gt;&gt; </a:t>
            </a:r>
            <a:r>
              <a:rPr lang="en-GB" dirty="0"/>
              <a:t>x and 1</a:t>
            </a:r>
          </a:p>
          <a:p>
            <a:pPr marL="0" indent="0">
              <a:buNone/>
            </a:pPr>
            <a:r>
              <a:rPr lang="en-GB" dirty="0" smtClean="0"/>
              <a:t>	  1</a:t>
            </a:r>
            <a:endParaRPr lang="en-GB" dirty="0"/>
          </a:p>
          <a:p>
            <a:pPr marL="0" indent="0">
              <a:buNone/>
            </a:pPr>
            <a:r>
              <a:rPr lang="en-GB" dirty="0"/>
              <a:t>&gt;&gt;&gt; y = 0</a:t>
            </a:r>
          </a:p>
          <a:p>
            <a:pPr marL="0" indent="0">
              <a:buNone/>
            </a:pPr>
            <a:r>
              <a:rPr lang="en-GB" dirty="0"/>
              <a:t>&gt;&gt;&gt; y and 1</a:t>
            </a:r>
          </a:p>
          <a:p>
            <a:pPr marL="0" indent="0">
              <a:buNone/>
            </a:pPr>
            <a:r>
              <a:rPr lang="en-GB" dirty="0" smtClean="0"/>
              <a:t>       0</a:t>
            </a:r>
            <a:endParaRPr lang="en-GB" dirty="0"/>
          </a:p>
        </p:txBody>
      </p:sp>
    </p:spTree>
    <p:extLst>
      <p:ext uri="{BB962C8B-B14F-4D97-AF65-F5344CB8AC3E}">
        <p14:creationId xmlns:p14="http://schemas.microsoft.com/office/powerpoint/2010/main" val="2529179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Conditional </a:t>
            </a:r>
            <a:r>
              <a:rPr lang="en-GB" dirty="0" smtClean="0"/>
              <a:t>Execution</a:t>
            </a:r>
            <a:endParaRPr lang="en-GB" dirty="0"/>
          </a:p>
        </p:txBody>
      </p:sp>
      <p:sp>
        <p:nvSpPr>
          <p:cNvPr id="3" name="Content Placeholder 2"/>
          <p:cNvSpPr>
            <a:spLocks noGrp="1"/>
          </p:cNvSpPr>
          <p:nvPr>
            <p:ph idx="1"/>
          </p:nvPr>
        </p:nvSpPr>
        <p:spPr/>
        <p:txBody>
          <a:bodyPr/>
          <a:lstStyle/>
          <a:p>
            <a:r>
              <a:rPr lang="en-GB" dirty="0"/>
              <a:t>T</a:t>
            </a:r>
            <a:r>
              <a:rPr lang="en-GB" dirty="0" smtClean="0"/>
              <a:t>o </a:t>
            </a:r>
            <a:r>
              <a:rPr lang="en-GB" dirty="0"/>
              <a:t>write useful </a:t>
            </a:r>
            <a:r>
              <a:rPr lang="en-GB" dirty="0" smtClean="0"/>
              <a:t>programs we need </a:t>
            </a:r>
            <a:r>
              <a:rPr lang="en-GB" dirty="0"/>
              <a:t>the ability to </a:t>
            </a:r>
            <a:r>
              <a:rPr lang="en-GB" dirty="0" smtClean="0"/>
              <a:t>check </a:t>
            </a:r>
            <a:r>
              <a:rPr lang="en-GB" dirty="0" smtClean="0">
                <a:solidFill>
                  <a:srgbClr val="FF0000"/>
                </a:solidFill>
              </a:rPr>
              <a:t>conditions </a:t>
            </a:r>
            <a:r>
              <a:rPr lang="en-GB" dirty="0"/>
              <a:t>and change the </a:t>
            </a:r>
            <a:r>
              <a:rPr lang="en-GB" dirty="0" smtClean="0"/>
              <a:t>behaviour </a:t>
            </a:r>
            <a:r>
              <a:rPr lang="en-GB" dirty="0"/>
              <a:t>of the program accordingly</a:t>
            </a:r>
            <a:r>
              <a:rPr lang="en-GB" dirty="0" smtClean="0"/>
              <a:t>.</a:t>
            </a:r>
          </a:p>
          <a:p>
            <a:r>
              <a:rPr lang="en-GB" dirty="0" smtClean="0"/>
              <a:t>Conditional statements </a:t>
            </a:r>
            <a:r>
              <a:rPr lang="en-GB" dirty="0"/>
              <a:t>give us this ability. The simplest form is the if statement:</a:t>
            </a:r>
          </a:p>
          <a:p>
            <a:pPr marL="0" indent="0">
              <a:buNone/>
            </a:pPr>
            <a:r>
              <a:rPr lang="en-GB" dirty="0">
                <a:solidFill>
                  <a:schemeClr val="tx1"/>
                </a:solidFill>
              </a:rPr>
              <a:t> </a:t>
            </a:r>
            <a:r>
              <a:rPr lang="en-GB" dirty="0" smtClean="0">
                <a:solidFill>
                  <a:schemeClr val="tx1"/>
                </a:solidFill>
              </a:rPr>
              <a:t>    if </a:t>
            </a:r>
            <a:r>
              <a:rPr lang="en-GB" dirty="0">
                <a:solidFill>
                  <a:srgbClr val="FF0000"/>
                </a:solidFill>
              </a:rPr>
              <a:t>x &gt; 0</a:t>
            </a:r>
            <a:r>
              <a:rPr lang="en-GB" dirty="0">
                <a:solidFill>
                  <a:schemeClr val="tx1"/>
                </a:solidFill>
              </a:rPr>
              <a:t>:</a:t>
            </a:r>
          </a:p>
          <a:p>
            <a:pPr marL="0" indent="0">
              <a:buNone/>
            </a:pPr>
            <a:r>
              <a:rPr lang="en-GB" dirty="0" smtClean="0"/>
              <a:t>     print </a:t>
            </a:r>
            <a:r>
              <a:rPr lang="en-GB" dirty="0"/>
              <a:t>"x is </a:t>
            </a:r>
            <a:r>
              <a:rPr lang="en-GB" dirty="0" smtClean="0"/>
              <a:t>positive“</a:t>
            </a:r>
          </a:p>
          <a:p>
            <a:pPr marL="0" indent="0">
              <a:buNone/>
            </a:pPr>
            <a:r>
              <a:rPr lang="en-GB" dirty="0"/>
              <a:t>The </a:t>
            </a:r>
            <a:r>
              <a:rPr lang="en-GB" dirty="0" smtClean="0"/>
              <a:t>Boolean </a:t>
            </a:r>
            <a:r>
              <a:rPr lang="en-GB" dirty="0"/>
              <a:t>expression after the if statement is called the </a:t>
            </a:r>
            <a:r>
              <a:rPr lang="en-GB" dirty="0" smtClean="0"/>
              <a:t>condition.</a:t>
            </a:r>
            <a:endParaRPr lang="en-GB" dirty="0"/>
          </a:p>
        </p:txBody>
      </p:sp>
    </p:spTree>
    <p:extLst>
      <p:ext uri="{BB962C8B-B14F-4D97-AF65-F5344CB8AC3E}">
        <p14:creationId xmlns:p14="http://schemas.microsoft.com/office/powerpoint/2010/main" val="2700105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lpu" id="{9559D905-D79D-4DE8-91F9-E782DB16ED3B}" vid="{B75CE884-AA52-4450-A729-E6C29F577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lpu</Template>
  <TotalTime>464</TotalTime>
  <Words>803</Words>
  <Application>Microsoft Office PowerPoint</Application>
  <PresentationFormat>Widescreen</PresentationFormat>
  <Paragraphs>150</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DejaVu Sans</vt:lpstr>
      <vt:lpstr>Lucida Sans Unicode</vt:lpstr>
      <vt:lpstr>Times New Roman</vt:lpstr>
      <vt:lpstr>Wingdings</vt:lpstr>
      <vt:lpstr>Theme lpu</vt:lpstr>
      <vt:lpstr>Conditionals</vt:lpstr>
      <vt:lpstr>The modulus operator</vt:lpstr>
      <vt:lpstr>Example</vt:lpstr>
      <vt:lpstr>Uses</vt:lpstr>
      <vt:lpstr>Boolean expressions</vt:lpstr>
      <vt:lpstr>Comparison Operators</vt:lpstr>
      <vt:lpstr>Logical operators</vt:lpstr>
      <vt:lpstr>Continue…</vt:lpstr>
      <vt:lpstr>Conditional Execution</vt:lpstr>
      <vt:lpstr>Basic Structure of If Statement</vt:lpstr>
      <vt:lpstr>Alternative execution</vt:lpstr>
      <vt:lpstr>Wrapping of IF-ELSE into one function.</vt:lpstr>
      <vt:lpstr>Example</vt:lpstr>
      <vt:lpstr>Chained Conditionals</vt:lpstr>
      <vt:lpstr>Example</vt:lpstr>
      <vt:lpstr>PowerPoint Presentation</vt:lpstr>
      <vt:lpstr>Nested conditionals</vt:lpstr>
      <vt:lpstr>Avoid Nested If </vt:lpstr>
      <vt:lpstr>PowerPoint Presentation</vt:lpstr>
      <vt:lpstr>Python Break and Continue</vt:lpstr>
      <vt:lpstr>Break</vt:lpstr>
      <vt:lpstr>continue statement </vt:lpstr>
      <vt:lpstr>The Return Statement</vt:lpstr>
      <vt:lpstr>PowerPoint Presentation</vt:lpstr>
      <vt:lpstr>Multiple assignment </vt:lpstr>
      <vt:lpstr>Python for Loop </vt:lpstr>
      <vt:lpstr>PowerPoint Presentation</vt:lpstr>
      <vt:lpstr>while loop with else </vt:lpstr>
      <vt:lpstr>The infinite loop </vt:lpstr>
      <vt:lpstr>Encapsulation</vt:lpstr>
      <vt:lpstr>Generalization</vt:lpstr>
      <vt:lpstr>Output of Example</vt:lpstr>
      <vt:lpstr>Another Example</vt:lpstr>
      <vt:lpstr>OUTPUT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Conditionals</dc:title>
  <dc:creator>Laptop</dc:creator>
  <cp:lastModifiedBy>Hemant Srivastava</cp:lastModifiedBy>
  <cp:revision>35</cp:revision>
  <dcterms:created xsi:type="dcterms:W3CDTF">2016-08-11T05:05:38Z</dcterms:created>
  <dcterms:modified xsi:type="dcterms:W3CDTF">2016-10-05T01:39:14Z</dcterms:modified>
</cp:coreProperties>
</file>