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05" r:id="rId2"/>
    <p:sldId id="314" r:id="rId3"/>
    <p:sldId id="315" r:id="rId4"/>
    <p:sldId id="327" r:id="rId5"/>
    <p:sldId id="328" r:id="rId6"/>
    <p:sldId id="329" r:id="rId7"/>
    <p:sldId id="316" r:id="rId8"/>
    <p:sldId id="330" r:id="rId9"/>
    <p:sldId id="339" r:id="rId10"/>
    <p:sldId id="337" r:id="rId11"/>
    <p:sldId id="336" r:id="rId12"/>
    <p:sldId id="331" r:id="rId13"/>
    <p:sldId id="332" r:id="rId14"/>
    <p:sldId id="317" r:id="rId15"/>
    <p:sldId id="318" r:id="rId16"/>
    <p:sldId id="319" r:id="rId17"/>
    <p:sldId id="320" r:id="rId18"/>
    <p:sldId id="321" r:id="rId19"/>
    <p:sldId id="322" r:id="rId20"/>
    <p:sldId id="323" r:id="rId21"/>
    <p:sldId id="341" r:id="rId22"/>
    <p:sldId id="324" r:id="rId23"/>
    <p:sldId id="325" r:id="rId24"/>
    <p:sldId id="326" r:id="rId25"/>
    <p:sldId id="342" r:id="rId26"/>
    <p:sldId id="262" r:id="rId27"/>
    <p:sldId id="263" r:id="rId28"/>
    <p:sldId id="264" r:id="rId29"/>
    <p:sldId id="265" r:id="rId30"/>
    <p:sldId id="312" r:id="rId31"/>
    <p:sldId id="313" r:id="rId32"/>
    <p:sldId id="302" r:id="rId33"/>
    <p:sldId id="303" r:id="rId34"/>
    <p:sldId id="304" r:id="rId35"/>
    <p:sldId id="280" r:id="rId36"/>
    <p:sldId id="281" r:id="rId37"/>
    <p:sldId id="308" r:id="rId38"/>
    <p:sldId id="309" r:id="rId39"/>
    <p:sldId id="310" r:id="rId40"/>
    <p:sldId id="311" r:id="rId41"/>
    <p:sldId id="343" r:id="rId42"/>
    <p:sldId id="333" r:id="rId43"/>
    <p:sldId id="334" r:id="rId44"/>
    <p:sldId id="335" r:id="rId45"/>
    <p:sldId id="33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634" autoAdjust="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29D0B-24A8-47AC-9AE0-85B8928571F9}" type="datetimeFigureOut">
              <a:rPr lang="en-US" smtClean="0"/>
              <a:pPr/>
              <a:t>10/5/2016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98260-50E6-47F8-BE40-5A0D703D03FD}" type="slidenum">
              <a:rPr lang="en-US" smtClean="0"/>
              <a:pPr/>
              <a:t>‹#›</a:t>
            </a:fld>
            <a:endParaRPr lang="en-US"/>
          </a:p>
        </p:txBody>
      </p:sp>
    </p:spTree>
    <p:extLst>
      <p:ext uri="{BB962C8B-B14F-4D97-AF65-F5344CB8AC3E}">
        <p14:creationId xmlns:p14="http://schemas.microsoft.com/office/powerpoint/2010/main" val="125519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So ,Guys how many of you are afraid of programming ???? ,</a:t>
            </a:r>
            <a:r>
              <a:rPr lang="en-GB" baseline="0" dirty="0" smtClean="0"/>
              <a:t> who think that coding is the most difficult thing to do ??? Pick one of them and ask him/her the recipe of Maggi or tea …</a:t>
            </a: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5</a:t>
            </a:fld>
            <a:endParaRPr lang="en-US"/>
          </a:p>
        </p:txBody>
      </p:sp>
    </p:spTree>
    <p:extLst>
      <p:ext uri="{BB962C8B-B14F-4D97-AF65-F5344CB8AC3E}">
        <p14:creationId xmlns:p14="http://schemas.microsoft.com/office/powerpoint/2010/main" val="264259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Python also provides the power behind the most popular search engine in the world – Google. The programming language can handle the traffic and computing needs of the search engine and its connected apps.</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26</a:t>
            </a:fld>
            <a:endParaRPr lang="en-US"/>
          </a:p>
        </p:txBody>
      </p:sp>
    </p:spTree>
    <p:extLst>
      <p:ext uri="{BB962C8B-B14F-4D97-AF65-F5344CB8AC3E}">
        <p14:creationId xmlns:p14="http://schemas.microsoft.com/office/powerpoint/2010/main" val="343694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Quora</a:t>
            </a:r>
            <a:r>
              <a:rPr lang="en-GB" sz="1200" kern="1200" dirty="0" smtClean="0">
                <a:solidFill>
                  <a:schemeClr val="tx1"/>
                </a:solidFill>
                <a:effectLst/>
                <a:latin typeface="+mn-lt"/>
                <a:ea typeface="+mn-ea"/>
                <a:cs typeface="+mn-cs"/>
              </a:rPr>
              <a:t> is the number one place online to ask a question and receive answers from a community of individuals. On their Python website relevant results are answered, edited, and organized by these community members.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B798260-50E6-47F8-BE40-5A0D703D03FD}" type="slidenum">
              <a:rPr lang="en-US" smtClean="0"/>
              <a:pPr/>
              <a:t>27</a:t>
            </a:fld>
            <a:endParaRPr lang="en-US"/>
          </a:p>
        </p:txBody>
      </p:sp>
    </p:spTree>
    <p:extLst>
      <p:ext uri="{BB962C8B-B14F-4D97-AF65-F5344CB8AC3E}">
        <p14:creationId xmlns:p14="http://schemas.microsoft.com/office/powerpoint/2010/main" val="1942247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majority of the code for </a:t>
            </a:r>
            <a:r>
              <a:rPr lang="en-US" dirty="0" err="1" smtClean="0"/>
              <a:t>Bitly</a:t>
            </a:r>
            <a:r>
              <a:rPr lang="en-US" dirty="0" smtClean="0"/>
              <a:t> URL shortening services and analytics are all built</a:t>
            </a:r>
          </a:p>
          <a:p>
            <a:r>
              <a:rPr lang="en-US" dirty="0" smtClean="0"/>
              <a:t>with Python. Their service can handle hundreds of millions of events per day.</a:t>
            </a:r>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28</a:t>
            </a:fld>
            <a:endParaRPr lang="en-US"/>
          </a:p>
        </p:txBody>
      </p:sp>
    </p:spTree>
    <p:extLst>
      <p:ext uri="{BB962C8B-B14F-4D97-AF65-F5344CB8AC3E}">
        <p14:creationId xmlns:p14="http://schemas.microsoft.com/office/powerpoint/2010/main" val="2232264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err="1" smtClean="0">
                <a:solidFill>
                  <a:schemeClr val="tx1"/>
                </a:solidFill>
                <a:effectLst/>
                <a:latin typeface="+mn-lt"/>
                <a:ea typeface="+mn-ea"/>
                <a:cs typeface="+mn-cs"/>
              </a:rPr>
              <a:t>Reddit</a:t>
            </a:r>
            <a:r>
              <a:rPr lang="en-GB" sz="1200" kern="1200" dirty="0" smtClean="0">
                <a:solidFill>
                  <a:schemeClr val="tx1"/>
                </a:solidFill>
                <a:effectLst/>
                <a:latin typeface="+mn-lt"/>
                <a:ea typeface="+mn-ea"/>
                <a:cs typeface="+mn-cs"/>
              </a:rPr>
              <a:t> is known as the front page of the internet. It is the place online to find information or entertainment based on thousands of different categories. Posts and links are user generated and are promoted to the top through votes. Many of </a:t>
            </a:r>
            <a:r>
              <a:rPr lang="en-GB" sz="1200" kern="1200" dirty="0" err="1" smtClean="0">
                <a:solidFill>
                  <a:schemeClr val="tx1"/>
                </a:solidFill>
                <a:effectLst/>
                <a:latin typeface="+mn-lt"/>
                <a:ea typeface="+mn-ea"/>
                <a:cs typeface="+mn-cs"/>
              </a:rPr>
              <a:t>Reddit’s</a:t>
            </a:r>
            <a:r>
              <a:rPr lang="en-GB" sz="1200" kern="1200" dirty="0" smtClean="0">
                <a:solidFill>
                  <a:schemeClr val="tx1"/>
                </a:solidFill>
                <a:effectLst/>
                <a:latin typeface="+mn-lt"/>
                <a:ea typeface="+mn-ea"/>
                <a:cs typeface="+mn-cs"/>
              </a:rPr>
              <a:t> capabilities rely on Python for their functionality.</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29</a:t>
            </a:fld>
            <a:endParaRPr lang="en-US"/>
          </a:p>
        </p:txBody>
      </p:sp>
    </p:spTree>
    <p:extLst>
      <p:ext uri="{BB962C8B-B14F-4D97-AF65-F5344CB8AC3E}">
        <p14:creationId xmlns:p14="http://schemas.microsoft.com/office/powerpoint/2010/main" val="6293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execution of countdown begins with n=3, and since n is not 0, it outputs the value 3, and then calls itself...The execution of countdown begins with n=2, and since n is </a:t>
            </a:r>
            <a:r>
              <a:rPr lang="en-US" sz="1200" kern="1200" baseline="0" smtClean="0">
                <a:solidFill>
                  <a:schemeClr val="tx1"/>
                </a:solidFill>
                <a:latin typeface="+mn-lt"/>
                <a:ea typeface="+mn-ea"/>
                <a:cs typeface="+mn-cs"/>
              </a:rPr>
              <a:t>not 0, it </a:t>
            </a:r>
            <a:r>
              <a:rPr lang="en-US" sz="1200" kern="1200" baseline="0" dirty="0" smtClean="0">
                <a:solidFill>
                  <a:schemeClr val="tx1"/>
                </a:solidFill>
                <a:latin typeface="+mn-lt"/>
                <a:ea typeface="+mn-ea"/>
                <a:cs typeface="+mn-cs"/>
              </a:rPr>
              <a:t>outputs the value 2, and then calls itself...</a:t>
            </a:r>
          </a:p>
          <a:p>
            <a:r>
              <a:rPr lang="en-US" sz="1200" kern="1200" baseline="0" dirty="0" smtClean="0">
                <a:solidFill>
                  <a:schemeClr val="tx1"/>
                </a:solidFill>
                <a:latin typeface="+mn-lt"/>
                <a:ea typeface="+mn-ea"/>
                <a:cs typeface="+mn-cs"/>
              </a:rPr>
              <a:t>The execution of countdown begins with n=1, and since n</a:t>
            </a:r>
          </a:p>
          <a:p>
            <a:r>
              <a:rPr lang="en-US" sz="1200" kern="1200" baseline="0" dirty="0" smtClean="0">
                <a:solidFill>
                  <a:schemeClr val="tx1"/>
                </a:solidFill>
                <a:latin typeface="+mn-lt"/>
                <a:ea typeface="+mn-ea"/>
                <a:cs typeface="+mn-cs"/>
              </a:rPr>
              <a:t>is not 0, it outputs the value 1, and then calls itself...</a:t>
            </a:r>
          </a:p>
          <a:p>
            <a:r>
              <a:rPr lang="en-US" sz="1200" kern="1200" baseline="0" dirty="0" smtClean="0">
                <a:solidFill>
                  <a:schemeClr val="tx1"/>
                </a:solidFill>
                <a:latin typeface="+mn-lt"/>
                <a:ea typeface="+mn-ea"/>
                <a:cs typeface="+mn-cs"/>
              </a:rPr>
              <a:t>The execution of countdown begins with n=0, and</a:t>
            </a:r>
          </a:p>
          <a:p>
            <a:r>
              <a:rPr lang="en-US" sz="1200" kern="1200" baseline="0" dirty="0" smtClean="0">
                <a:solidFill>
                  <a:schemeClr val="tx1"/>
                </a:solidFill>
                <a:latin typeface="+mn-lt"/>
                <a:ea typeface="+mn-ea"/>
                <a:cs typeface="+mn-cs"/>
              </a:rPr>
              <a:t>since n is 0, it outputs the word, \</a:t>
            </a:r>
            <a:r>
              <a:rPr lang="en-US" sz="1200" kern="1200" baseline="0" dirty="0" err="1" smtClean="0">
                <a:solidFill>
                  <a:schemeClr val="tx1"/>
                </a:solidFill>
                <a:latin typeface="+mn-lt"/>
                <a:ea typeface="+mn-ea"/>
                <a:cs typeface="+mn-cs"/>
              </a:rPr>
              <a:t>Blasto</a:t>
            </a:r>
            <a:r>
              <a:rPr lang="en-US" sz="1200" kern="1200" baseline="0" dirty="0" smtClean="0">
                <a:solidFill>
                  <a:schemeClr val="tx1"/>
                </a:solidFill>
                <a:latin typeface="+mn-lt"/>
                <a:ea typeface="+mn-ea"/>
                <a:cs typeface="+mn-cs"/>
              </a:rPr>
              <a:t>!" and</a:t>
            </a:r>
          </a:p>
          <a:p>
            <a:r>
              <a:rPr lang="en-US" sz="1200" kern="1200" baseline="0" dirty="0" smtClean="0">
                <a:solidFill>
                  <a:schemeClr val="tx1"/>
                </a:solidFill>
                <a:latin typeface="+mn-lt"/>
                <a:ea typeface="+mn-ea"/>
                <a:cs typeface="+mn-cs"/>
              </a:rPr>
              <a:t>then returns.</a:t>
            </a:r>
          </a:p>
          <a:p>
            <a:r>
              <a:rPr lang="en-US" sz="1200" kern="1200" baseline="0" dirty="0" smtClean="0">
                <a:solidFill>
                  <a:schemeClr val="tx1"/>
                </a:solidFill>
                <a:latin typeface="+mn-lt"/>
                <a:ea typeface="+mn-ea"/>
                <a:cs typeface="+mn-cs"/>
              </a:rPr>
              <a:t>The countdown that got n=1 returns.</a:t>
            </a:r>
          </a:p>
          <a:p>
            <a:r>
              <a:rPr lang="en-US" sz="1200" kern="1200" baseline="0" dirty="0" smtClean="0">
                <a:solidFill>
                  <a:schemeClr val="tx1"/>
                </a:solidFill>
                <a:latin typeface="+mn-lt"/>
                <a:ea typeface="+mn-ea"/>
                <a:cs typeface="+mn-cs"/>
              </a:rPr>
              <a:t>The countdown that got n=2 returns.</a:t>
            </a:r>
          </a:p>
          <a:p>
            <a:r>
              <a:rPr lang="en-US" sz="1200" kern="1200" baseline="0" dirty="0" smtClean="0">
                <a:solidFill>
                  <a:schemeClr val="tx1"/>
                </a:solidFill>
                <a:latin typeface="+mn-lt"/>
                <a:ea typeface="+mn-ea"/>
                <a:cs typeface="+mn-cs"/>
              </a:rPr>
              <a:t>The countdown that got n=3 returns.</a:t>
            </a:r>
          </a:p>
          <a:p>
            <a:r>
              <a:rPr lang="en-US" sz="1200" kern="1200" baseline="0" dirty="0" smtClean="0">
                <a:solidFill>
                  <a:schemeClr val="tx1"/>
                </a:solidFill>
                <a:latin typeface="+mn-lt"/>
                <a:ea typeface="+mn-ea"/>
                <a:cs typeface="+mn-cs"/>
              </a:rPr>
              <a:t>And then you're back in main</a:t>
            </a: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36</a:t>
            </a:fld>
            <a:endParaRPr lang="en-US"/>
          </a:p>
        </p:txBody>
      </p:sp>
    </p:spTree>
    <p:extLst>
      <p:ext uri="{BB962C8B-B14F-4D97-AF65-F5344CB8AC3E}">
        <p14:creationId xmlns:p14="http://schemas.microsoft.com/office/powerpoint/2010/main" val="784601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top of the stack is the frame for __main__ . It is empty because we did not create any variables in main or pass any arguments to it.</a:t>
            </a:r>
            <a:endParaRPr lang="en-US" dirty="0"/>
          </a:p>
        </p:txBody>
      </p:sp>
      <p:sp>
        <p:nvSpPr>
          <p:cNvPr id="4" name="Slide Number Placeholder 3"/>
          <p:cNvSpPr>
            <a:spLocks noGrp="1"/>
          </p:cNvSpPr>
          <p:nvPr>
            <p:ph type="sldNum" sz="quarter" idx="10"/>
          </p:nvPr>
        </p:nvSpPr>
        <p:spPr/>
        <p:txBody>
          <a:bodyPr/>
          <a:lstStyle/>
          <a:p>
            <a:fld id="{7B798260-50E6-47F8-BE40-5A0D703D03FD}" type="slidenum">
              <a:rPr lang="en-US" smtClean="0"/>
              <a:pPr/>
              <a:t>38</a:t>
            </a:fld>
            <a:endParaRPr lang="en-US"/>
          </a:p>
        </p:txBody>
      </p:sp>
    </p:spTree>
    <p:extLst>
      <p:ext uri="{BB962C8B-B14F-4D97-AF65-F5344CB8AC3E}">
        <p14:creationId xmlns:p14="http://schemas.microsoft.com/office/powerpoint/2010/main" val="2557827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05" y="2129897"/>
            <a:ext cx="10364196" cy="14710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7804" y="3886729"/>
            <a:ext cx="8536392" cy="175154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659384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83314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15687" y="255323"/>
            <a:ext cx="2699372" cy="575204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10099" y="255323"/>
            <a:ext cx="7866528" cy="575204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461841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24300"/>
            <a:ext cx="53848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617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894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4231238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709" y="4406636"/>
            <a:ext cx="10361705" cy="136260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709" y="2906449"/>
            <a:ext cx="10361705"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389304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10101" y="1604699"/>
            <a:ext cx="5281705"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30865" y="1604699"/>
            <a:ext cx="5284196" cy="440266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54027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0101" y="275167"/>
            <a:ext cx="10971804"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10099" y="1534583"/>
            <a:ext cx="5386293"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10099" y="2174876"/>
            <a:ext cx="5386293"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119" y="1534583"/>
            <a:ext cx="5388784" cy="64029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119" y="2174876"/>
            <a:ext cx="5388784" cy="39515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415493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29658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6350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100" y="272521"/>
            <a:ext cx="4011705" cy="116284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235" y="272522"/>
            <a:ext cx="6815668" cy="585390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0100" y="1435366"/>
            <a:ext cx="401170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40954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588" y="4800865"/>
            <a:ext cx="7313707" cy="5662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90588" y="612512"/>
            <a:ext cx="7313707" cy="411559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90588" y="5367074"/>
            <a:ext cx="7313707" cy="8056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buSzTx/>
              <a:defRPr>
                <a:ea typeface="Lucida Sans Unicode" panose="020B0602030504020204" pitchFamily="34" charset="0"/>
                <a:cs typeface="DejaVu Sans" pitchFamily="34"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35496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09600" y="255588"/>
            <a:ext cx="10806113"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609600" y="1604963"/>
            <a:ext cx="10806113"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5732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1" name="Rectangle 3"/>
          <p:cNvSpPr>
            <a:spLocks noGrp="1" noChangeArrowheads="1"/>
          </p:cNvSpPr>
          <p:nvPr>
            <p:ph type="sldNum"/>
          </p:nvPr>
        </p:nvSpPr>
        <p:spPr bwMode="auto">
          <a:xfrm>
            <a:off x="8743950" y="6246813"/>
            <a:ext cx="2671763" cy="349250"/>
          </a:xfrm>
          <a:prstGeom prst="rect">
            <a:avLst/>
          </a:prstGeom>
          <a:noFill/>
          <a:ln>
            <a:noFill/>
          </a:ln>
          <a:effectLst/>
          <a:extLst/>
        </p:spPr>
        <p:txBody>
          <a:bodyPr vert="horz" wrap="square" lIns="0" tIns="0" rIns="0" bIns="0" numCol="1" anchor="t" anchorCtr="0" compatLnSpc="1">
            <a:prstTxWarp prst="textNoShape">
              <a:avLst/>
            </a:prstTxWarp>
          </a:bodyPr>
          <a:lstStyle>
            <a:lvl1pPr algn="r">
              <a:lnSpc>
                <a:spcPct val="78000"/>
              </a:lnSpc>
              <a:defRPr sz="1300">
                <a:solidFill>
                  <a:srgbClr val="000000"/>
                </a:solidFill>
                <a:latin typeface="Times New Roman" panose="02020603050405020304" pitchFamily="18" charset="0"/>
              </a:defRPr>
            </a:lvl1pPr>
          </a:lstStyle>
          <a:p>
            <a:fld id="{1559A714-6E7B-49D2-B1D7-355CB53A7B4F}" type="slidenum">
              <a:rPr lang="en-US" smtClean="0"/>
              <a:pPr/>
              <a:t>‹#›</a:t>
            </a:fld>
            <a:endParaRPr lang="en-US"/>
          </a:p>
        </p:txBody>
      </p:sp>
    </p:spTree>
    <p:extLst>
      <p:ext uri="{BB962C8B-B14F-4D97-AF65-F5344CB8AC3E}">
        <p14:creationId xmlns:p14="http://schemas.microsoft.com/office/powerpoint/2010/main" val="1732687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49263" rtl="0" eaLnBrk="1" fontAlgn="base" hangingPunct="1">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5146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9718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4290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886200" indent="-228600" algn="ctr" defTabSz="449263"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42900" indent="-342900" algn="l" defTabSz="449263" rtl="0" eaLnBrk="1" fontAlgn="base" hangingPunct="1">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742950" indent="-285750" algn="l" defTabSz="449263" rtl="0" eaLnBrk="1" fontAlgn="base" hangingPunct="1">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143000" indent="-228600" algn="l" defTabSz="449263" rtl="0" eaLnBrk="1" fontAlgn="base" hangingPunct="1">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600200" indent="-228600" algn="l" defTabSz="449263" rtl="0" eaLnBrk="1" fontAlgn="base" hangingPunct="1">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2057400" indent="-228600" algn="l" defTabSz="449263" rtl="0" eaLnBrk="1" fontAlgn="base" hangingPunct="1">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5146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1" fontAlgn="base" hangingPunct="1">
        <a:lnSpc>
          <a:spcPct val="97000"/>
        </a:lnSpc>
        <a:spcBef>
          <a:spcPct val="0"/>
        </a:spcBef>
        <a:spcAft>
          <a:spcPts val="263"/>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022" y="2731501"/>
            <a:ext cx="10806113" cy="1054100"/>
          </a:xfrm>
        </p:spPr>
        <p:txBody>
          <a:bodyPr/>
          <a:lstStyle/>
          <a:p>
            <a:r>
              <a:rPr lang="en-US" sz="10000" dirty="0" smtClean="0"/>
              <a:t>Functions and Recursion</a:t>
            </a:r>
            <a:endParaRPr lang="en-US" sz="10000" dirty="0"/>
          </a:p>
        </p:txBody>
      </p:sp>
    </p:spTree>
    <p:extLst>
      <p:ext uri="{BB962C8B-B14F-4D97-AF65-F5344CB8AC3E}">
        <p14:creationId xmlns:p14="http://schemas.microsoft.com/office/powerpoint/2010/main" val="2825417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Random Number Generation</a:t>
            </a:r>
            <a:endParaRPr lang="en-US" b="1" dirty="0"/>
          </a:p>
        </p:txBody>
      </p:sp>
      <p:sp>
        <p:nvSpPr>
          <p:cNvPr id="3" name="Content Placeholder 2"/>
          <p:cNvSpPr>
            <a:spLocks noGrp="1"/>
          </p:cNvSpPr>
          <p:nvPr>
            <p:ph idx="1"/>
          </p:nvPr>
        </p:nvSpPr>
        <p:spPr/>
        <p:txBody>
          <a:bodyPr/>
          <a:lstStyle/>
          <a:p>
            <a:r>
              <a:rPr lang="en-US" dirty="0"/>
              <a:t>import random </a:t>
            </a:r>
            <a:endParaRPr lang="en-US" dirty="0" smtClean="0"/>
          </a:p>
          <a:p>
            <a:pPr marL="0" indent="0">
              <a:buNone/>
            </a:pPr>
            <a:r>
              <a:rPr lang="en-US" dirty="0" smtClean="0"/>
              <a:t>print </a:t>
            </a:r>
            <a:r>
              <a:rPr lang="en-US" dirty="0" err="1"/>
              <a:t>random.</a:t>
            </a:r>
            <a:r>
              <a:rPr lang="en-US" b="1" dirty="0" err="1"/>
              <a:t>randint</a:t>
            </a:r>
            <a:r>
              <a:rPr lang="en-US" dirty="0"/>
              <a:t>(0, 5</a:t>
            </a:r>
            <a:r>
              <a:rPr lang="en-US" dirty="0" smtClean="0"/>
              <a:t>)</a:t>
            </a:r>
          </a:p>
          <a:p>
            <a:pPr marL="0" indent="0">
              <a:buNone/>
            </a:pPr>
            <a:endParaRPr lang="en-US" dirty="0" smtClean="0"/>
          </a:p>
          <a:p>
            <a:r>
              <a:rPr lang="en-US" b="1" dirty="0" err="1" smtClean="0"/>
              <a:t>randrange</a:t>
            </a:r>
            <a:r>
              <a:rPr lang="en-US" dirty="0" smtClean="0"/>
              <a:t> ([start,] stop [,step])</a:t>
            </a:r>
            <a:endParaRPr lang="en-US" dirty="0"/>
          </a:p>
        </p:txBody>
      </p:sp>
    </p:spTree>
    <p:extLst>
      <p:ext uri="{BB962C8B-B14F-4D97-AF65-F5344CB8AC3E}">
        <p14:creationId xmlns:p14="http://schemas.microsoft.com/office/powerpoint/2010/main" val="76943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63" y="581025"/>
            <a:ext cx="10353675" cy="569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47544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396268"/>
            <a:ext cx="10806113" cy="1054100"/>
          </a:xfrm>
        </p:spPr>
        <p:txBody>
          <a:bodyPr/>
          <a:lstStyle/>
          <a:p>
            <a:r>
              <a:rPr lang="en-US" b="1" dirty="0" smtClean="0"/>
              <a:t>Parameters and arguments</a:t>
            </a:r>
            <a:endParaRPr lang="en-US" b="1" dirty="0"/>
          </a:p>
        </p:txBody>
      </p:sp>
      <p:sp>
        <p:nvSpPr>
          <p:cNvPr id="5" name="Content Placeholder 4"/>
          <p:cNvSpPr>
            <a:spLocks noGrp="1"/>
          </p:cNvSpPr>
          <p:nvPr>
            <p:ph idx="1"/>
          </p:nvPr>
        </p:nvSpPr>
        <p:spPr>
          <a:xfrm>
            <a:off x="609600" y="1604963"/>
            <a:ext cx="10806113" cy="4880243"/>
          </a:xfrm>
        </p:spPr>
        <p:txBody>
          <a:bodyPr/>
          <a:lstStyle/>
          <a:p>
            <a:r>
              <a:rPr lang="en-US" b="1" dirty="0" smtClean="0"/>
              <a:t>Arguments </a:t>
            </a:r>
            <a:r>
              <a:rPr lang="en-US" dirty="0" smtClean="0"/>
              <a:t>are the values that control how the function does its job.</a:t>
            </a:r>
          </a:p>
          <a:p>
            <a:r>
              <a:rPr lang="en-US" dirty="0" smtClean="0"/>
              <a:t>For example, if you want to find the sine of a number, you have to indicate what the number is. Thus, sin takes a numeric value as an argument.</a:t>
            </a:r>
          </a:p>
          <a:p>
            <a:endParaRPr lang="en-US" dirty="0" smtClean="0"/>
          </a:p>
          <a:p>
            <a:r>
              <a:rPr lang="en-US" dirty="0" smtClean="0"/>
              <a:t>Some functions take more than one argument. For example, </a:t>
            </a:r>
            <a:r>
              <a:rPr lang="en-US" dirty="0" err="1" smtClean="0"/>
              <a:t>pow</a:t>
            </a:r>
            <a:r>
              <a:rPr lang="en-US" dirty="0" smtClean="0"/>
              <a:t> takes two arguments, the base and the exponent. Inside the function, the values that are passed get assigned to variables called </a:t>
            </a:r>
            <a:r>
              <a:rPr lang="en-US" b="1" dirty="0" smtClean="0"/>
              <a:t>parameters</a:t>
            </a:r>
            <a:r>
              <a:rPr lang="en-US" dirty="0" smtClean="0"/>
              <a:t>.</a:t>
            </a:r>
            <a:endParaRPr lang="en-US" dirty="0"/>
          </a:p>
        </p:txBody>
      </p:sp>
    </p:spTree>
    <p:extLst>
      <p:ext uri="{BB962C8B-B14F-4D97-AF65-F5344CB8AC3E}">
        <p14:creationId xmlns:p14="http://schemas.microsoft.com/office/powerpoint/2010/main" val="1025335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1925807" y="951475"/>
            <a:ext cx="4700075" cy="1710962"/>
          </a:xfrm>
          <a:prstGeom prst="rect">
            <a:avLst/>
          </a:prstGeom>
          <a:noFill/>
          <a:ln w="9525">
            <a:noFill/>
            <a:miter lim="800000"/>
            <a:headEnd/>
            <a:tailEnd/>
          </a:ln>
          <a:effectLst/>
        </p:spPr>
      </p:pic>
      <p:pic>
        <p:nvPicPr>
          <p:cNvPr id="10243" name="Picture 3"/>
          <p:cNvPicPr>
            <a:picLocks noGrp="1" noChangeAspect="1" noChangeArrowheads="1"/>
          </p:cNvPicPr>
          <p:nvPr>
            <p:ph idx="1"/>
          </p:nvPr>
        </p:nvPicPr>
        <p:blipFill>
          <a:blip r:embed="rId3"/>
          <a:srcRect/>
          <a:stretch>
            <a:fillRect/>
          </a:stretch>
        </p:blipFill>
        <p:spPr bwMode="auto">
          <a:xfrm>
            <a:off x="1800664" y="3473609"/>
            <a:ext cx="5712620" cy="3124139"/>
          </a:xfrm>
          <a:prstGeom prst="rect">
            <a:avLst/>
          </a:prstGeom>
          <a:noFill/>
          <a:ln w="9525">
            <a:noFill/>
            <a:miter lim="800000"/>
            <a:headEnd/>
            <a:tailEnd/>
          </a:ln>
          <a:effectLst/>
        </p:spPr>
      </p:pic>
      <p:cxnSp>
        <p:nvCxnSpPr>
          <p:cNvPr id="8" name="Straight Arrow Connector 7"/>
          <p:cNvCxnSpPr/>
          <p:nvPr/>
        </p:nvCxnSpPr>
        <p:spPr bwMode="auto">
          <a:xfrm>
            <a:off x="6682154" y="1589649"/>
            <a:ext cx="1927274"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6975231" y="3880338"/>
            <a:ext cx="1493520" cy="522850"/>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8609427" y="1097280"/>
            <a:ext cx="3145926" cy="984885"/>
          </a:xfrm>
          <a:prstGeom prst="rect">
            <a:avLst/>
          </a:prstGeom>
          <a:noFill/>
        </p:spPr>
        <p:txBody>
          <a:bodyPr wrap="none" rtlCol="0">
            <a:spAutoFit/>
          </a:bodyPr>
          <a:lstStyle/>
          <a:p>
            <a:r>
              <a:rPr lang="en-US" sz="2900" b="1" dirty="0" smtClean="0">
                <a:solidFill>
                  <a:srgbClr val="FF0000"/>
                </a:solidFill>
              </a:rPr>
              <a:t>Function Definition</a:t>
            </a:r>
          </a:p>
          <a:p>
            <a:r>
              <a:rPr lang="en-US" sz="2900" b="1" dirty="0" smtClean="0">
                <a:solidFill>
                  <a:srgbClr val="FF0000"/>
                </a:solidFill>
              </a:rPr>
              <a:t> with arguments</a:t>
            </a:r>
            <a:endParaRPr lang="en-US" sz="2900" b="1" dirty="0">
              <a:solidFill>
                <a:srgbClr val="FF0000"/>
              </a:solidFill>
            </a:endParaRPr>
          </a:p>
        </p:txBody>
      </p:sp>
      <p:sp>
        <p:nvSpPr>
          <p:cNvPr id="12" name="TextBox 11"/>
          <p:cNvSpPr txBox="1"/>
          <p:nvPr/>
        </p:nvSpPr>
        <p:spPr>
          <a:xfrm>
            <a:off x="8508606" y="4035083"/>
            <a:ext cx="3587970" cy="1877437"/>
          </a:xfrm>
          <a:prstGeom prst="rect">
            <a:avLst/>
          </a:prstGeom>
          <a:noFill/>
        </p:spPr>
        <p:txBody>
          <a:bodyPr wrap="none" rtlCol="0">
            <a:spAutoFit/>
          </a:bodyPr>
          <a:lstStyle/>
          <a:p>
            <a:r>
              <a:rPr lang="en-US" sz="2900" b="1" dirty="0" smtClean="0">
                <a:solidFill>
                  <a:srgbClr val="FF0000"/>
                </a:solidFill>
              </a:rPr>
              <a:t>Function Call</a:t>
            </a:r>
          </a:p>
          <a:p>
            <a:r>
              <a:rPr lang="en-US" sz="2900" b="1" dirty="0" smtClean="0">
                <a:solidFill>
                  <a:srgbClr val="FF0000"/>
                </a:solidFill>
              </a:rPr>
              <a:t> with arguments of </a:t>
            </a:r>
          </a:p>
          <a:p>
            <a:r>
              <a:rPr lang="en-US" sz="2900" b="1" dirty="0" smtClean="0">
                <a:solidFill>
                  <a:srgbClr val="FF0000"/>
                </a:solidFill>
              </a:rPr>
              <a:t>type String, Integer</a:t>
            </a:r>
          </a:p>
          <a:p>
            <a:r>
              <a:rPr lang="en-US" sz="2900" b="1" dirty="0" smtClean="0">
                <a:solidFill>
                  <a:srgbClr val="FF0000"/>
                </a:solidFill>
              </a:rPr>
              <a:t>and float respectively </a:t>
            </a:r>
            <a:endParaRPr lang="en-US" sz="2900" b="1" dirty="0">
              <a:solidFill>
                <a:srgbClr val="FF0000"/>
              </a:solidFill>
            </a:endParaRPr>
          </a:p>
        </p:txBody>
      </p:sp>
      <p:cxnSp>
        <p:nvCxnSpPr>
          <p:cNvPr id="14" name="Straight Arrow Connector 13"/>
          <p:cNvCxnSpPr/>
          <p:nvPr/>
        </p:nvCxnSpPr>
        <p:spPr bwMode="auto">
          <a:xfrm flipV="1">
            <a:off x="7059637" y="5275385"/>
            <a:ext cx="1437249" cy="44782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p:cNvCxnSpPr/>
          <p:nvPr/>
        </p:nvCxnSpPr>
        <p:spPr bwMode="auto">
          <a:xfrm>
            <a:off x="6058486" y="4806462"/>
            <a:ext cx="2410265" cy="4689"/>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58544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160000" cy="655638"/>
          </a:xfrm>
        </p:spPr>
        <p:txBody>
          <a:bodyPr/>
          <a:lstStyle/>
          <a:p>
            <a:r>
              <a:rPr lang="en-US" b="1" dirty="0" smtClean="0"/>
              <a:t/>
            </a:r>
            <a:br>
              <a:rPr lang="en-US" b="1" dirty="0" smtClean="0"/>
            </a:br>
            <a:r>
              <a:rPr lang="en-US" b="1" dirty="0" smtClean="0"/>
              <a:t>Function </a:t>
            </a:r>
            <a:r>
              <a:rPr lang="en-US" b="1" dirty="0"/>
              <a:t>Arguments</a:t>
            </a:r>
            <a:br>
              <a:rPr lang="en-US" b="1" dirty="0"/>
            </a:br>
            <a:endParaRPr lang="en-US" dirty="0"/>
          </a:p>
        </p:txBody>
      </p:sp>
      <p:sp>
        <p:nvSpPr>
          <p:cNvPr id="3" name="Content Placeholder 2"/>
          <p:cNvSpPr>
            <a:spLocks noGrp="1"/>
          </p:cNvSpPr>
          <p:nvPr>
            <p:ph idx="1"/>
          </p:nvPr>
        </p:nvSpPr>
        <p:spPr/>
        <p:txBody>
          <a:bodyPr/>
          <a:lstStyle/>
          <a:p>
            <a:pPr marL="114300" indent="0">
              <a:buNone/>
            </a:pPr>
            <a:r>
              <a:rPr lang="en-US" dirty="0"/>
              <a:t>You can call a function by using the following types of formal arguments:</a:t>
            </a:r>
          </a:p>
          <a:p>
            <a:r>
              <a:rPr lang="en-US" dirty="0"/>
              <a:t>Required arguments</a:t>
            </a:r>
          </a:p>
          <a:p>
            <a:r>
              <a:rPr lang="en-US" dirty="0"/>
              <a:t>Keyword arguments</a:t>
            </a:r>
          </a:p>
          <a:p>
            <a:r>
              <a:rPr lang="en-US" dirty="0"/>
              <a:t>Default arguments</a:t>
            </a:r>
          </a:p>
          <a:p>
            <a:r>
              <a:rPr lang="en-US" dirty="0"/>
              <a:t>Variable-length arguments</a:t>
            </a:r>
          </a:p>
          <a:p>
            <a:endParaRPr lang="en-US" dirty="0"/>
          </a:p>
        </p:txBody>
      </p:sp>
    </p:spTree>
    <p:extLst>
      <p:ext uri="{BB962C8B-B14F-4D97-AF65-F5344CB8AC3E}">
        <p14:creationId xmlns:p14="http://schemas.microsoft.com/office/powerpoint/2010/main" val="19393412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10160000" cy="579438"/>
          </a:xfrm>
        </p:spPr>
        <p:txBody>
          <a:bodyPr/>
          <a:lstStyle/>
          <a:p>
            <a:r>
              <a:rPr lang="en-US" dirty="0"/>
              <a:t>Required arguments</a:t>
            </a:r>
            <a:br>
              <a:rPr lang="en-US" dirty="0"/>
            </a:br>
            <a:endParaRPr lang="en-US" dirty="0"/>
          </a:p>
        </p:txBody>
      </p:sp>
      <p:sp>
        <p:nvSpPr>
          <p:cNvPr id="3" name="Content Placeholder 2"/>
          <p:cNvSpPr>
            <a:spLocks noGrp="1"/>
          </p:cNvSpPr>
          <p:nvPr>
            <p:ph idx="1"/>
          </p:nvPr>
        </p:nvSpPr>
        <p:spPr/>
        <p:txBody>
          <a:bodyPr/>
          <a:lstStyle/>
          <a:p>
            <a:r>
              <a:rPr lang="en-US" dirty="0"/>
              <a:t>Required arguments are the arguments passed to a function in correct positional order. Here, the number of arguments in the function call should match exactly with the function definition.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1" y="3124200"/>
            <a:ext cx="9839492"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928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10160000" cy="350838"/>
          </a:xfrm>
        </p:spPr>
        <p:txBody>
          <a:bodyPr/>
          <a:lstStyle/>
          <a:p>
            <a:r>
              <a:rPr lang="en-US" b="1" dirty="0"/>
              <a:t>Keyword arguments</a:t>
            </a:r>
            <a:br>
              <a:rPr lang="en-US" b="1" dirty="0"/>
            </a:br>
            <a:endParaRPr lang="en-US" dirty="0"/>
          </a:p>
        </p:txBody>
      </p:sp>
      <p:sp>
        <p:nvSpPr>
          <p:cNvPr id="3" name="Content Placeholder 2"/>
          <p:cNvSpPr>
            <a:spLocks noGrp="1"/>
          </p:cNvSpPr>
          <p:nvPr>
            <p:ph idx="1"/>
          </p:nvPr>
        </p:nvSpPr>
        <p:spPr/>
        <p:txBody>
          <a:bodyPr/>
          <a:lstStyle/>
          <a:p>
            <a:r>
              <a:rPr lang="en-US" dirty="0"/>
              <a:t>Keyword arguments are related to the function calls. When you use keyword arguments in a function call, the caller identifies the arguments by the parameter name.</a:t>
            </a:r>
          </a:p>
          <a:p>
            <a:r>
              <a:rPr lang="en-US" dirty="0"/>
              <a:t>This allows you to skip arguments or place them out of order because the Python interpreter is able to use the keywords provided to match the values with parameters. </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821" y="4636972"/>
            <a:ext cx="962415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60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a:t/>
            </a:r>
            <a:br>
              <a:rPr lang="en-US" b="1" dirty="0"/>
            </a:br>
            <a:r>
              <a:rPr lang="en-US" b="1" dirty="0" smtClean="0"/>
              <a:t>Default </a:t>
            </a:r>
            <a:r>
              <a:rPr lang="en-US" b="1" dirty="0"/>
              <a:t>arguments</a:t>
            </a:r>
            <a:br>
              <a:rPr lang="en-US" b="1" dirty="0"/>
            </a:br>
            <a:endParaRPr lang="en-US" dirty="0"/>
          </a:p>
        </p:txBody>
      </p:sp>
      <p:sp>
        <p:nvSpPr>
          <p:cNvPr id="3" name="Content Placeholder 2"/>
          <p:cNvSpPr>
            <a:spLocks noGrp="1"/>
          </p:cNvSpPr>
          <p:nvPr>
            <p:ph idx="1"/>
          </p:nvPr>
        </p:nvSpPr>
        <p:spPr/>
        <p:txBody>
          <a:bodyPr/>
          <a:lstStyle/>
          <a:p>
            <a:r>
              <a:rPr lang="en-US" dirty="0" smtClean="0"/>
              <a:t>A </a:t>
            </a:r>
            <a:r>
              <a:rPr lang="en-US" dirty="0"/>
              <a:t>default argument is an argument that assumes a default value if a value is not provided in the function call for that argument. The following example gives an idea on default arguments, it prints default age if it is not passed −</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00" y="3505201"/>
            <a:ext cx="9755717"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92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160000" cy="960438"/>
          </a:xfrm>
        </p:spPr>
        <p:txBody>
          <a:bodyPr/>
          <a:lstStyle/>
          <a:p>
            <a:r>
              <a:rPr lang="en-US" b="1" dirty="0"/>
              <a:t>Variable-length arguments</a:t>
            </a:r>
            <a:br>
              <a:rPr lang="en-US" b="1" dirty="0"/>
            </a:br>
            <a:endParaRPr lang="en-US" dirty="0"/>
          </a:p>
        </p:txBody>
      </p:sp>
      <p:sp>
        <p:nvSpPr>
          <p:cNvPr id="3" name="Content Placeholder 2"/>
          <p:cNvSpPr>
            <a:spLocks noGrp="1"/>
          </p:cNvSpPr>
          <p:nvPr>
            <p:ph idx="1"/>
          </p:nvPr>
        </p:nvSpPr>
        <p:spPr/>
        <p:txBody>
          <a:bodyPr/>
          <a:lstStyle/>
          <a:p>
            <a:r>
              <a:rPr lang="en-US" dirty="0" smtClean="0"/>
              <a:t>You </a:t>
            </a:r>
            <a:r>
              <a:rPr lang="en-US" dirty="0"/>
              <a:t>may need to process a function for more arguments than you specified while defining the function. These arguments are called </a:t>
            </a:r>
            <a:r>
              <a:rPr lang="en-US" i="1" dirty="0"/>
              <a:t>variable-length</a:t>
            </a:r>
            <a:r>
              <a:rPr lang="en-US" dirty="0"/>
              <a:t> arguments and are not named in the function definition, unlike required and default arguments</a:t>
            </a:r>
            <a:r>
              <a:rPr lang="en-US" dirty="0" smtClean="0"/>
              <a:t>.</a:t>
            </a:r>
          </a:p>
          <a:p>
            <a:r>
              <a:rPr lang="en-US" dirty="0"/>
              <a:t>An asterisk (*) is placed before the variable name that holds the values of all </a:t>
            </a:r>
            <a:r>
              <a:rPr lang="en-US" dirty="0" err="1"/>
              <a:t>nonkeyword</a:t>
            </a:r>
            <a:r>
              <a:rPr lang="en-US" dirty="0"/>
              <a:t> variable arguments. </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055" y="3681664"/>
            <a:ext cx="7119201" cy="301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13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160000" cy="884238"/>
          </a:xfrm>
        </p:spPr>
        <p:txBody>
          <a:bodyPr/>
          <a:lstStyle/>
          <a:p>
            <a:r>
              <a:rPr lang="en-US" b="1" dirty="0"/>
              <a:t>The </a:t>
            </a:r>
            <a:r>
              <a:rPr lang="en-US" b="1" i="1" dirty="0"/>
              <a:t>Anonymous</a:t>
            </a:r>
            <a:r>
              <a:rPr lang="en-US" b="1" dirty="0"/>
              <a:t> Functions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These </a:t>
            </a:r>
            <a:r>
              <a:rPr lang="en-US" dirty="0"/>
              <a:t>functions are called anonymous because they are not declared in the standard manner by using the </a:t>
            </a:r>
            <a:r>
              <a:rPr lang="en-US" i="1" dirty="0" err="1"/>
              <a:t>def</a:t>
            </a:r>
            <a:r>
              <a:rPr lang="en-US" dirty="0"/>
              <a:t> keyword. You can use the </a:t>
            </a:r>
            <a:r>
              <a:rPr lang="en-US" i="1" dirty="0"/>
              <a:t>lambda</a:t>
            </a:r>
            <a:r>
              <a:rPr lang="en-US" dirty="0"/>
              <a:t> keyword to create small anonymous functions.</a:t>
            </a:r>
          </a:p>
          <a:p>
            <a:r>
              <a:rPr lang="en-US" dirty="0"/>
              <a:t>Lambda forms can take any number of arguments but return just one value in the form of an expression. They cannot contain commands or multiple expressions.</a:t>
            </a:r>
          </a:p>
          <a:p>
            <a:r>
              <a:rPr lang="en-US" dirty="0"/>
              <a:t>An anonymous function cannot be a direct call to print because lambda requires an expression</a:t>
            </a:r>
          </a:p>
          <a:p>
            <a:r>
              <a:rPr lang="en-US" dirty="0"/>
              <a:t>Lambda functions have their own local namespace and cannot access variables other than those in their parameter list and those in the global namespace.</a:t>
            </a:r>
          </a:p>
          <a:p>
            <a:r>
              <a:rPr lang="en-US" dirty="0"/>
              <a:t>Although it appears that lambda's are a one-line version of a function, they are not equivalent to inline statements in C or C++, whose purpose is by passing function stack allocation during invocation for performance reasons.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705" y="2457450"/>
            <a:ext cx="77978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42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20272"/>
            <a:ext cx="10806113" cy="489416"/>
          </a:xfrm>
        </p:spPr>
        <p:txBody>
          <a:bodyPr/>
          <a:lstStyle/>
          <a:p>
            <a:r>
              <a:rPr lang="en-US" b="1" dirty="0" smtClean="0"/>
              <a:t>Function is…</a:t>
            </a:r>
            <a:endParaRPr lang="en-US" b="1" dirty="0"/>
          </a:p>
        </p:txBody>
      </p:sp>
      <p:sp>
        <p:nvSpPr>
          <p:cNvPr id="3" name="Content Placeholder 2"/>
          <p:cNvSpPr>
            <a:spLocks noGrp="1"/>
          </p:cNvSpPr>
          <p:nvPr>
            <p:ph idx="1"/>
          </p:nvPr>
        </p:nvSpPr>
        <p:spPr/>
        <p:txBody>
          <a:bodyPr/>
          <a:lstStyle/>
          <a:p>
            <a:r>
              <a:rPr lang="en-US" dirty="0"/>
              <a:t>In Python, function is a group of related statements that perform a specific task. Functions help break our program into smaller and modular chucks. As our program grows larger and larger, functions make it more organized and manageable. Furthermore, it avoids repetition and makes code reusable</a:t>
            </a:r>
            <a:r>
              <a:rPr lang="en-US" dirty="0" smtClean="0"/>
              <a:t>.</a:t>
            </a:r>
          </a:p>
          <a:p>
            <a:endParaRPr lang="en-US" dirty="0"/>
          </a:p>
          <a:p>
            <a:r>
              <a:rPr lang="en-US" dirty="0"/>
              <a:t>As you already know, Python gives you many built-in functions like print(), etc. but you can also create your own functions. These functions are called </a:t>
            </a:r>
            <a:r>
              <a:rPr lang="en-US" i="1" dirty="0"/>
              <a:t>user-defined functions.</a:t>
            </a:r>
            <a:endParaRPr lang="en-US" dirty="0"/>
          </a:p>
        </p:txBody>
      </p:sp>
    </p:spTree>
    <p:extLst>
      <p:ext uri="{BB962C8B-B14F-4D97-AF65-F5344CB8AC3E}">
        <p14:creationId xmlns:p14="http://schemas.microsoft.com/office/powerpoint/2010/main" val="694110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160000" cy="808038"/>
          </a:xfrm>
        </p:spPr>
        <p:txBody>
          <a:bodyPr/>
          <a:lstStyle/>
          <a:p>
            <a:r>
              <a:rPr lang="en-US" b="1" dirty="0"/>
              <a:t>The </a:t>
            </a:r>
            <a:r>
              <a:rPr lang="en-US" b="1" i="1" dirty="0"/>
              <a:t>return</a:t>
            </a:r>
            <a:r>
              <a:rPr lang="en-US" b="1" dirty="0"/>
              <a:t> Statement</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statement return [expression] exits a function, optionally passing back an expression to the caller. A return statement with no arguments is the same as return None.</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780" y="3501993"/>
            <a:ext cx="8699751" cy="290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07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Problems</a:t>
            </a:r>
            <a:endParaRPr lang="en-US" b="1" dirty="0"/>
          </a:p>
        </p:txBody>
      </p:sp>
      <p:sp>
        <p:nvSpPr>
          <p:cNvPr id="3" name="Content Placeholder 2"/>
          <p:cNvSpPr>
            <a:spLocks noGrp="1"/>
          </p:cNvSpPr>
          <p:nvPr>
            <p:ph idx="1"/>
          </p:nvPr>
        </p:nvSpPr>
        <p:spPr/>
        <p:txBody>
          <a:bodyPr/>
          <a:lstStyle/>
          <a:p>
            <a:r>
              <a:rPr lang="en-US" smtClean="0"/>
              <a:t>Write </a:t>
            </a:r>
            <a:r>
              <a:rPr lang="en-US" dirty="0"/>
              <a:t>a function percent(value, total) that takes in two numbers as arguments, and returns the percentage value as an integer</a:t>
            </a:r>
            <a:r>
              <a:rPr lang="en-US" dirty="0" smtClean="0"/>
              <a:t>.</a:t>
            </a:r>
          </a:p>
          <a:p>
            <a:r>
              <a:rPr lang="en-US" dirty="0"/>
              <a:t>Write a function that uses a default value</a:t>
            </a:r>
            <a:r>
              <a:rPr lang="en-US" dirty="0" smtClean="0"/>
              <a:t>.</a:t>
            </a:r>
          </a:p>
          <a:p>
            <a:r>
              <a:rPr lang="en-US" dirty="0"/>
              <a:t>Write a function </a:t>
            </a:r>
            <a:r>
              <a:rPr lang="en-US" dirty="0" err="1"/>
              <a:t>isEquilateral</a:t>
            </a:r>
            <a:r>
              <a:rPr lang="en-US" dirty="0"/>
              <a:t>(x, y, z) that accepts the 3 sides of a triangle as arguments. The program should return True if it is an equilateral triangle.</a:t>
            </a:r>
          </a:p>
        </p:txBody>
      </p:sp>
    </p:spTree>
    <p:extLst>
      <p:ext uri="{BB962C8B-B14F-4D97-AF65-F5344CB8AC3E}">
        <p14:creationId xmlns:p14="http://schemas.microsoft.com/office/powerpoint/2010/main" val="845812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160000" cy="808038"/>
          </a:xfrm>
        </p:spPr>
        <p:txBody>
          <a:bodyPr/>
          <a:lstStyle/>
          <a:p>
            <a:r>
              <a:rPr lang="en-US" b="1" dirty="0" smtClean="0"/>
              <a:t/>
            </a:r>
            <a:br>
              <a:rPr lang="en-US" b="1" dirty="0" smtClean="0"/>
            </a:br>
            <a:r>
              <a:rPr lang="en-US" b="1" dirty="0" smtClean="0"/>
              <a:t>Global </a:t>
            </a:r>
            <a:r>
              <a:rPr lang="en-US" b="1" dirty="0"/>
              <a:t>vs. Local variables</a:t>
            </a:r>
            <a:br>
              <a:rPr lang="en-US" b="1" dirty="0"/>
            </a:br>
            <a:endParaRPr lang="en-US" dirty="0"/>
          </a:p>
        </p:txBody>
      </p:sp>
      <p:sp>
        <p:nvSpPr>
          <p:cNvPr id="3" name="Content Placeholder 2"/>
          <p:cNvSpPr>
            <a:spLocks noGrp="1"/>
          </p:cNvSpPr>
          <p:nvPr>
            <p:ph idx="1"/>
          </p:nvPr>
        </p:nvSpPr>
        <p:spPr/>
        <p:txBody>
          <a:bodyPr/>
          <a:lstStyle/>
          <a:p>
            <a:r>
              <a:rPr lang="en-US" dirty="0" smtClean="0"/>
              <a:t>Variables </a:t>
            </a:r>
            <a:r>
              <a:rPr lang="en-US" dirty="0"/>
              <a:t>that are defined inside a function body have a local scope, and those defined outside have a global scope.</a:t>
            </a:r>
          </a:p>
          <a:p>
            <a:r>
              <a:rPr lang="en-US" dirty="0"/>
              <a:t>This means that local variables can be accessed only inside the function in which they are declared, whereas global variables can be accessed throughout the program body by all functions. When you call a function, the variables declared inside it are brought into scope.</a:t>
            </a:r>
          </a:p>
          <a:p>
            <a:endParaRPr lang="en-US" dirty="0"/>
          </a:p>
        </p:txBody>
      </p:sp>
    </p:spTree>
    <p:extLst>
      <p:ext uri="{BB962C8B-B14F-4D97-AF65-F5344CB8AC3E}">
        <p14:creationId xmlns:p14="http://schemas.microsoft.com/office/powerpoint/2010/main" val="1396256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10160000" cy="731838"/>
          </a:xfrm>
        </p:spPr>
        <p:txBody>
          <a:bodyPr/>
          <a:lstStyle/>
          <a:p>
            <a:r>
              <a:rPr lang="en-US" b="1" dirty="0"/>
              <a:t>Python Recursion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marL="114300" indent="0">
              <a:buNone/>
            </a:pPr>
            <a:r>
              <a:rPr lang="en-US" dirty="0"/>
              <a:t>Recursion is the process of defining something in terms of itself. A physical world example would be to place two parallel mirrors facing each other. Any object in between them would be reflected </a:t>
            </a:r>
            <a:r>
              <a:rPr lang="en-US" dirty="0" smtClean="0"/>
              <a:t>recursively</a:t>
            </a:r>
            <a:endParaRPr lang="en-US" b="1" dirty="0" smtClean="0"/>
          </a:p>
          <a:p>
            <a:pPr marL="114300" indent="0">
              <a:buNone/>
            </a:pPr>
            <a:r>
              <a:rPr lang="en-US" b="1" dirty="0" smtClean="0"/>
              <a:t>**Python </a:t>
            </a:r>
            <a:r>
              <a:rPr lang="en-US" b="1" dirty="0"/>
              <a:t>Recursive Function</a:t>
            </a:r>
          </a:p>
          <a:p>
            <a:r>
              <a:rPr lang="en-US" dirty="0"/>
              <a:t>We know that in Python, a function can call other functions. It is even possible for the function to call itself. These type of construct are termed as recursive functions.</a:t>
            </a:r>
          </a:p>
          <a:p>
            <a:r>
              <a:rPr lang="en-US" dirty="0"/>
              <a:t>Following is an example of recursive function to find the factorial of an integer. Factorial of a number is the product of all the integers from 1 to that number. For example, the factorial of 6 (denoted as 6!) is 1*2*3*4*5*6 = 720.</a:t>
            </a:r>
          </a:p>
          <a:p>
            <a:endParaRPr lang="en-US" dirty="0"/>
          </a:p>
        </p:txBody>
      </p:sp>
    </p:spTree>
    <p:extLst>
      <p:ext uri="{BB962C8B-B14F-4D97-AF65-F5344CB8AC3E}">
        <p14:creationId xmlns:p14="http://schemas.microsoft.com/office/powerpoint/2010/main" val="2507676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14300" indent="0">
              <a:buNone/>
            </a:pPr>
            <a:r>
              <a:rPr lang="en-US" b="1" dirty="0"/>
              <a:t>Advantages of recursion</a:t>
            </a:r>
          </a:p>
          <a:p>
            <a:r>
              <a:rPr lang="en-US" dirty="0"/>
              <a:t>Recursive functions make the code look clean and elegant.</a:t>
            </a:r>
          </a:p>
          <a:p>
            <a:r>
              <a:rPr lang="en-US" dirty="0"/>
              <a:t>A complex task can be broken down into simpler sub-problems using recursion.</a:t>
            </a:r>
          </a:p>
          <a:p>
            <a:r>
              <a:rPr lang="en-US" dirty="0"/>
              <a:t>Sequence generation is easier with recursion than using some nested iteration.</a:t>
            </a:r>
          </a:p>
          <a:p>
            <a:pPr marL="114300" indent="0">
              <a:buNone/>
            </a:pPr>
            <a:r>
              <a:rPr lang="en-US" b="1" dirty="0"/>
              <a:t>Disadvantages of recursion</a:t>
            </a:r>
          </a:p>
          <a:p>
            <a:r>
              <a:rPr lang="en-US" dirty="0"/>
              <a:t>Sometimes the logic behind recursion is hard to follow through.</a:t>
            </a:r>
          </a:p>
          <a:p>
            <a:r>
              <a:rPr lang="en-US" dirty="0"/>
              <a:t>Recursive calls are expensive (inefficient) as they take up a lot of memory and time.</a:t>
            </a:r>
          </a:p>
          <a:p>
            <a:r>
              <a:rPr lang="en-US" dirty="0"/>
              <a:t>Recursive functions are hard to debug.</a:t>
            </a:r>
          </a:p>
          <a:p>
            <a:endParaRPr lang="en-US" dirty="0"/>
          </a:p>
        </p:txBody>
      </p:sp>
    </p:spTree>
    <p:extLst>
      <p:ext uri="{BB962C8B-B14F-4D97-AF65-F5344CB8AC3E}">
        <p14:creationId xmlns:p14="http://schemas.microsoft.com/office/powerpoint/2010/main" val="2575351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000" dirty="0"/>
              <a:t>Write a recursive function power(x, y) to calculate the value of x raised to the power of y</a:t>
            </a:r>
            <a:r>
              <a:rPr lang="en-US" sz="2000" dirty="0" smtClean="0"/>
              <a:t>.</a:t>
            </a:r>
          </a:p>
          <a:p>
            <a:r>
              <a:rPr lang="en-US" sz="2000" dirty="0"/>
              <a:t>Write a recursive function </a:t>
            </a:r>
            <a:r>
              <a:rPr lang="en-US" sz="2000" dirty="0" err="1"/>
              <a:t>sumOfDigits</a:t>
            </a:r>
            <a:r>
              <a:rPr lang="en-US" sz="2000" dirty="0"/>
              <a:t> that takes in an integer and returns the sum of the digit in the integer</a:t>
            </a:r>
            <a:r>
              <a:rPr lang="en-US" sz="2000" dirty="0" smtClean="0"/>
              <a:t>.</a:t>
            </a:r>
          </a:p>
          <a:p>
            <a:r>
              <a:rPr lang="en-US" sz="2000" dirty="0"/>
              <a:t>Write a recursive function </a:t>
            </a:r>
            <a:r>
              <a:rPr lang="en-US" sz="2000" dirty="0" err="1"/>
              <a:t>sumNumbersFromOne</a:t>
            </a:r>
            <a:r>
              <a:rPr lang="en-US" sz="2000" dirty="0"/>
              <a:t>(number) that takes in a number and returns the sum of all the numbers from </a:t>
            </a:r>
            <a:r>
              <a:rPr lang="en-US" sz="2000" b="1" dirty="0"/>
              <a:t>one</a:t>
            </a:r>
            <a:r>
              <a:rPr lang="en-US" sz="2000" dirty="0"/>
              <a:t> to the </a:t>
            </a:r>
            <a:r>
              <a:rPr lang="en-US" sz="2000" b="1" dirty="0"/>
              <a:t>number</a:t>
            </a:r>
            <a:r>
              <a:rPr lang="en-US" sz="2000" dirty="0"/>
              <a:t> passed in as argument</a:t>
            </a:r>
            <a:r>
              <a:rPr lang="en-US" sz="2000" dirty="0" smtClean="0"/>
              <a:t>.</a:t>
            </a:r>
          </a:p>
          <a:p>
            <a:r>
              <a:rPr lang="en-US" sz="2000" dirty="0"/>
              <a:t>Write a recursive function </a:t>
            </a:r>
            <a:r>
              <a:rPr lang="en-US" sz="2000" dirty="0" err="1"/>
              <a:t>numbersInbetween</a:t>
            </a:r>
            <a:r>
              <a:rPr lang="en-US" sz="2000" dirty="0"/>
              <a:t>(start, end) that takes in two numbers and returns a </a:t>
            </a:r>
            <a:r>
              <a:rPr lang="en-US" sz="2000" b="1" dirty="0"/>
              <a:t>common-separated string</a:t>
            </a:r>
            <a:r>
              <a:rPr lang="en-US" sz="2000" dirty="0"/>
              <a:t> with all the numbers in between the </a:t>
            </a:r>
            <a:r>
              <a:rPr lang="en-US" sz="2000" b="1" dirty="0"/>
              <a:t>start</a:t>
            </a:r>
            <a:r>
              <a:rPr lang="en-US" sz="2000" dirty="0"/>
              <a:t> and </a:t>
            </a:r>
            <a:r>
              <a:rPr lang="en-US" sz="2000" b="1" dirty="0"/>
              <a:t>end</a:t>
            </a:r>
            <a:r>
              <a:rPr lang="en-US" sz="2000" dirty="0"/>
              <a:t> number inclusive of both numbers.</a:t>
            </a:r>
          </a:p>
        </p:txBody>
      </p:sp>
    </p:spTree>
    <p:extLst>
      <p:ext uri="{BB962C8B-B14F-4D97-AF65-F5344CB8AC3E}">
        <p14:creationId xmlns:p14="http://schemas.microsoft.com/office/powerpoint/2010/main" val="154590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93213"/>
            <a:ext cx="10806113" cy="1054100"/>
          </a:xfrm>
        </p:spPr>
        <p:txBody>
          <a:bodyPr/>
          <a:lstStyle/>
          <a:p>
            <a:r>
              <a:rPr lang="en-US" b="1" dirty="0" smtClean="0"/>
              <a:t>Math Functions</a:t>
            </a:r>
            <a:endParaRPr lang="en-US" b="1" dirty="0"/>
          </a:p>
        </p:txBody>
      </p:sp>
      <p:pic>
        <p:nvPicPr>
          <p:cNvPr id="2050" name="Picture 2"/>
          <p:cNvPicPr>
            <a:picLocks noChangeAspect="1" noChangeArrowheads="1"/>
          </p:cNvPicPr>
          <p:nvPr/>
        </p:nvPicPr>
        <p:blipFill>
          <a:blip r:embed="rId3"/>
          <a:srcRect/>
          <a:stretch>
            <a:fillRect/>
          </a:stretch>
        </p:blipFill>
        <p:spPr bwMode="auto">
          <a:xfrm>
            <a:off x="436098" y="1645920"/>
            <a:ext cx="11324491" cy="3615397"/>
          </a:xfrm>
          <a:prstGeom prst="rect">
            <a:avLst/>
          </a:prstGeom>
          <a:noFill/>
          <a:ln w="9525">
            <a:noFill/>
            <a:miter lim="800000"/>
            <a:headEnd/>
            <a:tailEnd/>
          </a:ln>
          <a:effectLst/>
        </p:spPr>
      </p:pic>
    </p:spTree>
    <p:extLst>
      <p:ext uri="{BB962C8B-B14F-4D97-AF65-F5344CB8AC3E}">
        <p14:creationId xmlns:p14="http://schemas.microsoft.com/office/powerpoint/2010/main" val="32310863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452536"/>
            <a:ext cx="10806113" cy="1054100"/>
          </a:xfrm>
        </p:spPr>
        <p:txBody>
          <a:bodyPr/>
          <a:lstStyle/>
          <a:p>
            <a:r>
              <a:rPr lang="en-US" b="1" dirty="0" smtClean="0"/>
              <a:t>Calling a Math Function</a:t>
            </a:r>
            <a:endParaRPr lang="en-US" b="1" dirty="0"/>
          </a:p>
        </p:txBody>
      </p:sp>
      <p:pic>
        <p:nvPicPr>
          <p:cNvPr id="3074" name="Picture 2"/>
          <p:cNvPicPr>
            <a:picLocks noGrp="1" noChangeAspect="1" noChangeArrowheads="1"/>
          </p:cNvPicPr>
          <p:nvPr>
            <p:ph idx="1"/>
          </p:nvPr>
        </p:nvPicPr>
        <p:blipFill>
          <a:blip r:embed="rId3"/>
          <a:srcRect/>
          <a:stretch>
            <a:fillRect/>
          </a:stretch>
        </p:blipFill>
        <p:spPr bwMode="auto">
          <a:xfrm>
            <a:off x="982650" y="1584506"/>
            <a:ext cx="10524721" cy="1763605"/>
          </a:xfrm>
          <a:prstGeom prst="rect">
            <a:avLst/>
          </a:prstGeom>
          <a:noFill/>
          <a:ln w="9525">
            <a:noFill/>
            <a:miter lim="800000"/>
            <a:headEnd/>
            <a:tailEnd/>
          </a:ln>
          <a:effectLst/>
        </p:spPr>
      </p:pic>
      <p:sp>
        <p:nvSpPr>
          <p:cNvPr id="7" name="TextBox 6"/>
          <p:cNvSpPr txBox="1"/>
          <p:nvPr/>
        </p:nvSpPr>
        <p:spPr>
          <a:xfrm>
            <a:off x="1237957" y="3573194"/>
            <a:ext cx="2256580" cy="538609"/>
          </a:xfrm>
          <a:prstGeom prst="rect">
            <a:avLst/>
          </a:prstGeom>
          <a:noFill/>
        </p:spPr>
        <p:txBody>
          <a:bodyPr wrap="none" rtlCol="0">
            <a:spAutoFit/>
          </a:bodyPr>
          <a:lstStyle/>
          <a:p>
            <a:r>
              <a:rPr lang="en-US" sz="2900" b="1" dirty="0" smtClean="0">
                <a:solidFill>
                  <a:srgbClr val="FF0000"/>
                </a:solidFill>
              </a:rPr>
              <a:t>For Example, </a:t>
            </a:r>
            <a:endParaRPr lang="en-US" sz="2900" b="1" dirty="0">
              <a:solidFill>
                <a:srgbClr val="FF0000"/>
              </a:solidFill>
            </a:endParaRPr>
          </a:p>
        </p:txBody>
      </p:sp>
      <p:pic>
        <p:nvPicPr>
          <p:cNvPr id="3075" name="Picture 3"/>
          <p:cNvPicPr>
            <a:picLocks noChangeAspect="1" noChangeArrowheads="1"/>
          </p:cNvPicPr>
          <p:nvPr/>
        </p:nvPicPr>
        <p:blipFill>
          <a:blip r:embed="rId4"/>
          <a:srcRect/>
          <a:stretch>
            <a:fillRect/>
          </a:stretch>
        </p:blipFill>
        <p:spPr bwMode="auto">
          <a:xfrm>
            <a:off x="3043091" y="4037428"/>
            <a:ext cx="5003629" cy="1716257"/>
          </a:xfrm>
          <a:prstGeom prst="rect">
            <a:avLst/>
          </a:prstGeom>
          <a:noFill/>
          <a:ln w="9525">
            <a:noFill/>
            <a:miter lim="800000"/>
            <a:headEnd/>
            <a:tailEnd/>
          </a:ln>
          <a:effectLst/>
        </p:spPr>
      </p:pic>
    </p:spTree>
    <p:extLst>
      <p:ext uri="{BB962C8B-B14F-4D97-AF65-F5344CB8AC3E}">
        <p14:creationId xmlns:p14="http://schemas.microsoft.com/office/powerpoint/2010/main" val="35871858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3668" y="607281"/>
            <a:ext cx="10806113" cy="1054100"/>
          </a:xfrm>
        </p:spPr>
        <p:txBody>
          <a:bodyPr/>
          <a:lstStyle/>
          <a:p>
            <a:r>
              <a:rPr lang="en-US" b="1" dirty="0" smtClean="0"/>
              <a:t>Composition</a:t>
            </a:r>
            <a:endParaRPr lang="en-US" b="1" dirty="0"/>
          </a:p>
        </p:txBody>
      </p:sp>
      <p:sp>
        <p:nvSpPr>
          <p:cNvPr id="6" name="Content Placeholder 5"/>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703385" y="1913205"/>
            <a:ext cx="10677378" cy="2743201"/>
          </a:xfrm>
          <a:prstGeom prst="rect">
            <a:avLst/>
          </a:prstGeom>
          <a:noFill/>
          <a:ln w="9525">
            <a:noFill/>
            <a:miter lim="800000"/>
            <a:headEnd/>
            <a:tailEnd/>
          </a:ln>
          <a:effectLst/>
        </p:spPr>
      </p:pic>
    </p:spTree>
    <p:extLst>
      <p:ext uri="{BB962C8B-B14F-4D97-AF65-F5344CB8AC3E}">
        <p14:creationId xmlns:p14="http://schemas.microsoft.com/office/powerpoint/2010/main" val="24987946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691017"/>
            <a:ext cx="10806113" cy="1054100"/>
          </a:xfrm>
        </p:spPr>
        <p:txBody>
          <a:bodyPr/>
          <a:lstStyle/>
          <a:p>
            <a:r>
              <a:rPr lang="en-US" b="1" dirty="0" smtClean="0"/>
              <a:t>Composition</a:t>
            </a:r>
            <a:endParaRPr lang="en-US" b="1" dirty="0"/>
          </a:p>
        </p:txBody>
      </p:sp>
      <p:pic>
        <p:nvPicPr>
          <p:cNvPr id="5122" name="Picture 2"/>
          <p:cNvPicPr>
            <a:picLocks noGrp="1" noChangeAspect="1" noChangeArrowheads="1"/>
          </p:cNvPicPr>
          <p:nvPr>
            <p:ph idx="1"/>
          </p:nvPr>
        </p:nvPicPr>
        <p:blipFill>
          <a:blip r:embed="rId3"/>
          <a:srcRect/>
          <a:stretch>
            <a:fillRect/>
          </a:stretch>
        </p:blipFill>
        <p:spPr bwMode="auto">
          <a:xfrm>
            <a:off x="827314" y="2061028"/>
            <a:ext cx="10769600" cy="3236686"/>
          </a:xfrm>
          <a:prstGeom prst="rect">
            <a:avLst/>
          </a:prstGeom>
          <a:noFill/>
          <a:ln w="9525">
            <a:noFill/>
            <a:miter lim="800000"/>
            <a:headEnd/>
            <a:tailEnd/>
          </a:ln>
          <a:effectLst/>
        </p:spPr>
      </p:pic>
    </p:spTree>
    <p:extLst>
      <p:ext uri="{BB962C8B-B14F-4D97-AF65-F5344CB8AC3E}">
        <p14:creationId xmlns:p14="http://schemas.microsoft.com/office/powerpoint/2010/main" val="1672916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160000" cy="884238"/>
          </a:xfrm>
        </p:spPr>
        <p:txBody>
          <a:bodyPr/>
          <a:lstStyle/>
          <a:p>
            <a:r>
              <a:rPr lang="en-US" b="1" dirty="0"/>
              <a:t>Defining a Function</a:t>
            </a:r>
            <a:br>
              <a:rPr lang="en-US" b="1" dirty="0"/>
            </a:br>
            <a:endParaRPr lang="en-US" dirty="0"/>
          </a:p>
        </p:txBody>
      </p:sp>
      <p:sp>
        <p:nvSpPr>
          <p:cNvPr id="3" name="Content Placeholder 2"/>
          <p:cNvSpPr>
            <a:spLocks noGrp="1"/>
          </p:cNvSpPr>
          <p:nvPr>
            <p:ph idx="1"/>
          </p:nvPr>
        </p:nvSpPr>
        <p:spPr>
          <a:xfrm>
            <a:off x="609600" y="1909482"/>
            <a:ext cx="10806113" cy="4097618"/>
          </a:xfrm>
        </p:spPr>
        <p:txBody>
          <a:bodyPr>
            <a:normAutofit lnSpcReduction="10000"/>
          </a:bodyPr>
          <a:lstStyle/>
          <a:p>
            <a:pPr marL="114300" indent="0">
              <a:buNone/>
            </a:pPr>
            <a:r>
              <a:rPr lang="en-US" sz="2000" dirty="0" smtClean="0"/>
              <a:t>You </a:t>
            </a:r>
            <a:r>
              <a:rPr lang="en-US" sz="2000" dirty="0"/>
              <a:t>can define functions to provide the required functionality. Here are simple rules to define a function in Python.</a:t>
            </a:r>
          </a:p>
          <a:p>
            <a:r>
              <a:rPr lang="en-US" sz="2000" dirty="0"/>
              <a:t>Function blocks begin with the keyword </a:t>
            </a:r>
            <a:r>
              <a:rPr lang="en-US" sz="2000" b="1" dirty="0" err="1"/>
              <a:t>def</a:t>
            </a:r>
            <a:r>
              <a:rPr lang="en-US" sz="2000" dirty="0"/>
              <a:t> followed by the function name and parentheses ( ( ) ).</a:t>
            </a:r>
          </a:p>
          <a:p>
            <a:r>
              <a:rPr lang="en-US" sz="2000" dirty="0"/>
              <a:t>Any input parameters or arguments should be placed within these parentheses. You can also define parameters inside these parentheses.</a:t>
            </a:r>
          </a:p>
          <a:p>
            <a:r>
              <a:rPr lang="en-US" sz="2000" dirty="0"/>
              <a:t>The first statement of a function can be an optional statement - the documentation string of the function or </a:t>
            </a:r>
            <a:r>
              <a:rPr lang="en-US" sz="2000" i="1" dirty="0" err="1"/>
              <a:t>docstring</a:t>
            </a:r>
            <a:r>
              <a:rPr lang="en-US" sz="2000" dirty="0"/>
              <a:t>.</a:t>
            </a:r>
          </a:p>
          <a:p>
            <a:r>
              <a:rPr lang="en-US" sz="2000" dirty="0"/>
              <a:t>The code block within every function starts with a colon (:) and is indented</a:t>
            </a:r>
            <a:r>
              <a:rPr lang="en-US" sz="2000" dirty="0" smtClean="0"/>
              <a:t>.</a:t>
            </a:r>
          </a:p>
          <a:p>
            <a:r>
              <a:rPr lang="en-US" sz="2000" dirty="0"/>
              <a:t>The statement return [expression] exits a function, optionally passing back an expression to the caller. A return statement with no arguments is the same as return None.</a:t>
            </a:r>
          </a:p>
          <a:p>
            <a:endParaRPr lang="en-U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638" y="1909482"/>
            <a:ext cx="7655277"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91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4710" y="540398"/>
            <a:ext cx="10806113" cy="1054100"/>
          </a:xfrm>
        </p:spPr>
        <p:txBody>
          <a:bodyPr/>
          <a:lstStyle/>
          <a:p>
            <a:r>
              <a:rPr lang="en-US" b="1" dirty="0" smtClean="0"/>
              <a:t>Mathematical Functions</a:t>
            </a:r>
            <a:endParaRPr lang="en-US" dirty="0"/>
          </a:p>
        </p:txBody>
      </p:sp>
      <p:sp>
        <p:nvSpPr>
          <p:cNvPr id="5" name="Content Placeholder 4"/>
          <p:cNvSpPr>
            <a:spLocks noGrp="1"/>
          </p:cNvSpPr>
          <p:nvPr>
            <p:ph sz="half" idx="1"/>
          </p:nvPr>
        </p:nvSpPr>
        <p:spPr>
          <a:xfrm>
            <a:off x="1374591" y="2039409"/>
            <a:ext cx="5281705" cy="4402667"/>
          </a:xfrm>
        </p:spPr>
        <p:txBody>
          <a:bodyPr/>
          <a:lstStyle/>
          <a:p>
            <a:r>
              <a:rPr lang="en-US" sz="3600" dirty="0" smtClean="0"/>
              <a:t>abs(x)</a:t>
            </a:r>
          </a:p>
          <a:p>
            <a:r>
              <a:rPr lang="en-US" sz="3600" dirty="0" smtClean="0"/>
              <a:t>Ceil(x)</a:t>
            </a:r>
          </a:p>
          <a:p>
            <a:r>
              <a:rPr lang="en-US" sz="3600" dirty="0" err="1" smtClean="0"/>
              <a:t>cmp</a:t>
            </a:r>
            <a:r>
              <a:rPr lang="en-US" sz="3600" dirty="0" smtClean="0"/>
              <a:t> (x, y)</a:t>
            </a:r>
          </a:p>
          <a:p>
            <a:r>
              <a:rPr lang="en-US" sz="3600" dirty="0" smtClean="0"/>
              <a:t>exp (x)</a:t>
            </a:r>
          </a:p>
          <a:p>
            <a:r>
              <a:rPr lang="en-US" sz="3600" dirty="0" smtClean="0"/>
              <a:t>Floor(x)</a:t>
            </a:r>
          </a:p>
        </p:txBody>
      </p:sp>
      <p:sp>
        <p:nvSpPr>
          <p:cNvPr id="6" name="Content Placeholder 5"/>
          <p:cNvSpPr>
            <a:spLocks noGrp="1"/>
          </p:cNvSpPr>
          <p:nvPr>
            <p:ph sz="half" idx="2"/>
          </p:nvPr>
        </p:nvSpPr>
        <p:spPr>
          <a:xfrm>
            <a:off x="6205815" y="2009429"/>
            <a:ext cx="5284196" cy="4402667"/>
          </a:xfrm>
        </p:spPr>
        <p:txBody>
          <a:bodyPr/>
          <a:lstStyle/>
          <a:p>
            <a:r>
              <a:rPr lang="en-US" sz="3600" dirty="0" smtClean="0"/>
              <a:t>Log(x)</a:t>
            </a:r>
          </a:p>
          <a:p>
            <a:r>
              <a:rPr lang="en-US" sz="3600" dirty="0" err="1" smtClean="0"/>
              <a:t>pow</a:t>
            </a:r>
            <a:r>
              <a:rPr lang="en-US" sz="3600" dirty="0" smtClean="0"/>
              <a:t> (</a:t>
            </a:r>
            <a:r>
              <a:rPr lang="en-US" sz="3600" dirty="0" err="1" smtClean="0"/>
              <a:t>x,y</a:t>
            </a:r>
            <a:r>
              <a:rPr lang="en-US" sz="3600" dirty="0" smtClean="0"/>
              <a:t>)</a:t>
            </a:r>
          </a:p>
          <a:p>
            <a:r>
              <a:rPr lang="en-US" sz="3600" dirty="0" err="1" smtClean="0"/>
              <a:t>sqrt</a:t>
            </a:r>
            <a:r>
              <a:rPr lang="en-US" sz="3600" smtClean="0"/>
              <a:t>(x </a:t>
            </a:r>
            <a:r>
              <a:rPr lang="en-US" sz="3600" dirty="0" smtClean="0"/>
              <a:t>)</a:t>
            </a:r>
          </a:p>
          <a:p>
            <a:r>
              <a:rPr lang="en-US" sz="3600" dirty="0" smtClean="0"/>
              <a:t>Max (x1,x2….</a:t>
            </a:r>
            <a:r>
              <a:rPr lang="en-US" sz="3600" dirty="0" err="1" smtClean="0"/>
              <a:t>xn</a:t>
            </a:r>
            <a:r>
              <a:rPr lang="en-US" sz="3600" dirty="0" smtClean="0"/>
              <a:t>)</a:t>
            </a:r>
          </a:p>
          <a:p>
            <a:r>
              <a:rPr lang="en-US" sz="3600" dirty="0" smtClean="0"/>
              <a:t>Min (x1,x2…</a:t>
            </a:r>
            <a:r>
              <a:rPr lang="en-US" sz="3600" dirty="0" err="1" smtClean="0"/>
              <a:t>xn</a:t>
            </a:r>
            <a:r>
              <a:rPr lang="en-US" sz="3600" dirty="0" smtClean="0"/>
              <a: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03071" y="555388"/>
            <a:ext cx="5476406" cy="1054100"/>
          </a:xfrm>
        </p:spPr>
        <p:txBody>
          <a:bodyPr/>
          <a:lstStyle/>
          <a:p>
            <a:r>
              <a:rPr lang="en-US" b="1" dirty="0" smtClean="0"/>
              <a:t>Trigonometric Functions</a:t>
            </a:r>
            <a:br>
              <a:rPr lang="en-US" b="1" dirty="0" smtClean="0"/>
            </a:br>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080" y="1334126"/>
            <a:ext cx="7116580" cy="545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To keep track of which variables can be used where, it is sometimes useful to draw a stack diagram.</a:t>
            </a:r>
          </a:p>
          <a:p>
            <a:r>
              <a:rPr lang="en-US" dirty="0" smtClean="0"/>
              <a:t>Stack diagram is used to represent the state of a program during a function call.</a:t>
            </a:r>
          </a:p>
          <a:p>
            <a:r>
              <a:rPr lang="en-US" dirty="0" smtClean="0"/>
              <a:t>Each function is represented by a frame. A frame is a box with the name of a function beside it and the parameters and variables of the function inside it.</a:t>
            </a:r>
            <a:endParaRPr lang="en-US" dirty="0"/>
          </a:p>
        </p:txBody>
      </p:sp>
      <p:sp>
        <p:nvSpPr>
          <p:cNvPr id="3" name="Title 3"/>
          <p:cNvSpPr>
            <a:spLocks noGrp="1"/>
          </p:cNvSpPr>
          <p:nvPr>
            <p:ph type="title"/>
          </p:nvPr>
        </p:nvSpPr>
        <p:spPr>
          <a:xfrm>
            <a:off x="609600" y="428092"/>
            <a:ext cx="10806113" cy="1054100"/>
          </a:xfrm>
        </p:spPr>
        <p:txBody>
          <a:bodyPr/>
          <a:lstStyle/>
          <a:p>
            <a:r>
              <a:rPr lang="en-US" b="1" dirty="0" smtClean="0"/>
              <a:t>Stack Diagram for functions</a:t>
            </a:r>
            <a:endParaRPr lang="en-US" b="1" dirty="0"/>
          </a:p>
        </p:txBody>
      </p:sp>
    </p:spTree>
    <p:extLst>
      <p:ext uri="{BB962C8B-B14F-4D97-AF65-F5344CB8AC3E}">
        <p14:creationId xmlns:p14="http://schemas.microsoft.com/office/powerpoint/2010/main" val="39954907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buNone/>
            </a:pPr>
            <a:r>
              <a:rPr lang="en-US" dirty="0" smtClean="0"/>
              <a:t>_main_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err="1" smtClean="0"/>
              <a:t>catTwice</a:t>
            </a:r>
            <a:endParaRPr lang="en-US" dirty="0"/>
          </a:p>
        </p:txBody>
      </p:sp>
      <p:sp>
        <p:nvSpPr>
          <p:cNvPr id="3" name="Rectangle 2"/>
          <p:cNvSpPr/>
          <p:nvPr/>
        </p:nvSpPr>
        <p:spPr bwMode="auto">
          <a:xfrm>
            <a:off x="2166424" y="1336426"/>
            <a:ext cx="7118253" cy="1983545"/>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4000" dirty="0" smtClean="0">
                <a:solidFill>
                  <a:schemeClr val="bg1"/>
                </a:solidFill>
                <a:latin typeface="Arial" charset="0"/>
              </a:rPr>
              <a:t>a</a:t>
            </a:r>
            <a:r>
              <a:rPr kumimoji="0" lang="en-US" sz="4000" b="0" i="0" u="none" strike="noStrike" cap="none" normalizeH="0" baseline="0" dirty="0" smtClean="0">
                <a:ln>
                  <a:noFill/>
                </a:ln>
                <a:solidFill>
                  <a:schemeClr val="bg1"/>
                </a:solidFill>
                <a:effectLst/>
                <a:latin typeface="Arial" charset="0"/>
              </a:rPr>
              <a:t>                   “Python”</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US" dirty="0" smtClean="0">
              <a:solidFill>
                <a:schemeClr val="bg1"/>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4000" dirty="0" smtClean="0">
                <a:solidFill>
                  <a:schemeClr val="bg1"/>
                </a:solidFill>
                <a:latin typeface="Arial" charset="0"/>
              </a:rPr>
              <a:t>b                   “Class”</a:t>
            </a:r>
            <a:r>
              <a:rPr kumimoji="0" lang="en-US" sz="1800" b="0" i="0" u="none" strike="noStrike" cap="none" normalizeH="0" baseline="0" dirty="0" smtClean="0">
                <a:ln>
                  <a:noFill/>
                </a:ln>
                <a:solidFill>
                  <a:schemeClr val="bg1"/>
                </a:solidFill>
                <a:effectLst/>
                <a:latin typeface="Arial" charset="0"/>
              </a:rPr>
              <a:t/>
            </a:r>
            <a:br>
              <a:rPr kumimoji="0" lang="en-US" sz="1800" b="0" i="0" u="none" strike="noStrike" cap="none" normalizeH="0" baseline="0" dirty="0" smtClean="0">
                <a:ln>
                  <a:noFill/>
                </a:ln>
                <a:solidFill>
                  <a:schemeClr val="bg1"/>
                </a:solidFill>
                <a:effectLst/>
                <a:latin typeface="Arial" charset="0"/>
              </a:rPr>
            </a:br>
            <a:endParaRPr kumimoji="0" lang="en-US" sz="18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lang="en-US" dirty="0" smtClean="0">
              <a:solidFill>
                <a:schemeClr val="bg1"/>
              </a:solidFill>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smtClean="0">
                <a:ln>
                  <a:noFill/>
                </a:ln>
                <a:solidFill>
                  <a:schemeClr val="bg1"/>
                </a:solidFill>
                <a:effectLst/>
                <a:latin typeface="Arial" charset="0"/>
              </a:rPr>
              <a:t> </a:t>
            </a:r>
          </a:p>
        </p:txBody>
      </p:sp>
      <p:sp>
        <p:nvSpPr>
          <p:cNvPr id="5" name="Rectangle 4"/>
          <p:cNvSpPr/>
          <p:nvPr/>
        </p:nvSpPr>
        <p:spPr bwMode="auto">
          <a:xfrm>
            <a:off x="2178146" y="3742001"/>
            <a:ext cx="7162801" cy="2848708"/>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Part1                     “Python”</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5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Part2                     “Class”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3500" b="0" i="0" u="none" strike="noStrike" cap="none" normalizeH="0" baseline="0" dirty="0" smtClean="0">
              <a:ln>
                <a:noFill/>
              </a:ln>
              <a:solidFill>
                <a:schemeClr val="bg1"/>
              </a:solidFill>
              <a:effectLst/>
              <a:latin typeface="Arial" charset="0"/>
            </a:endParaRP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3500" dirty="0" smtClean="0">
                <a:solidFill>
                  <a:schemeClr val="bg1"/>
                </a:solidFill>
                <a:latin typeface="Arial" charset="0"/>
              </a:rPr>
              <a:t>Cat                        “Python Class”</a:t>
            </a:r>
            <a:endParaRPr kumimoji="0" lang="en-US" sz="3500" b="0" i="0" u="none" strike="noStrike" cap="none" normalizeH="0" baseline="0" dirty="0" smtClean="0">
              <a:ln>
                <a:noFill/>
              </a:ln>
              <a:solidFill>
                <a:schemeClr val="bg1"/>
              </a:solidFill>
              <a:effectLst/>
              <a:latin typeface="Arial" charset="0"/>
            </a:endParaRPr>
          </a:p>
        </p:txBody>
      </p:sp>
      <p:cxnSp>
        <p:nvCxnSpPr>
          <p:cNvPr id="7" name="Straight Arrow Connector 6"/>
          <p:cNvCxnSpPr/>
          <p:nvPr/>
        </p:nvCxnSpPr>
        <p:spPr bwMode="auto">
          <a:xfrm>
            <a:off x="2813539" y="1730323"/>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2867465" y="2867461"/>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3528647" y="4077287"/>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3554438" y="5144086"/>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Arrow Connector 10"/>
          <p:cNvCxnSpPr/>
          <p:nvPr/>
        </p:nvCxnSpPr>
        <p:spPr bwMode="auto">
          <a:xfrm>
            <a:off x="3566160" y="6168682"/>
            <a:ext cx="2208628"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72391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67730" y="1956656"/>
            <a:ext cx="5777132" cy="4402137"/>
          </a:xfrm>
        </p:spPr>
        <p:txBody>
          <a:bodyPr/>
          <a:lstStyle/>
          <a:p>
            <a:pPr>
              <a:buNone/>
            </a:pPr>
            <a:r>
              <a:rPr lang="en-US" dirty="0" smtClean="0"/>
              <a:t> </a:t>
            </a:r>
            <a:r>
              <a:rPr lang="en-US" b="1" dirty="0" smtClean="0"/>
              <a:t>def  sum (</a:t>
            </a:r>
            <a:r>
              <a:rPr lang="en-US" b="1" dirty="0" err="1" smtClean="0"/>
              <a:t>x,y</a:t>
            </a:r>
            <a:r>
              <a:rPr lang="en-US" b="1" dirty="0" smtClean="0"/>
              <a:t>):</a:t>
            </a:r>
          </a:p>
          <a:p>
            <a:pPr>
              <a:buNone/>
            </a:pPr>
            <a:r>
              <a:rPr lang="en-US" b="1" dirty="0" smtClean="0"/>
              <a:t>        return </a:t>
            </a:r>
            <a:r>
              <a:rPr lang="en-US" b="1" dirty="0" err="1" smtClean="0"/>
              <a:t>x+y</a:t>
            </a:r>
            <a:endParaRPr lang="en-US" b="1" dirty="0" smtClean="0"/>
          </a:p>
          <a:p>
            <a:pPr>
              <a:buNone/>
            </a:pPr>
            <a:endParaRPr lang="en-US" dirty="0" smtClean="0"/>
          </a:p>
          <a:p>
            <a:pPr>
              <a:buNone/>
            </a:pPr>
            <a:r>
              <a:rPr lang="en-US" dirty="0" smtClean="0"/>
              <a:t>&gt;&gt;&gt; a=sum(8,9)</a:t>
            </a:r>
          </a:p>
          <a:p>
            <a:pPr>
              <a:buNone/>
            </a:pPr>
            <a:r>
              <a:rPr lang="en-US" dirty="0" smtClean="0"/>
              <a:t>&gt;&gt;&gt; print a</a:t>
            </a:r>
          </a:p>
          <a:p>
            <a:pPr>
              <a:buNone/>
            </a:pPr>
            <a:r>
              <a:rPr lang="en-US" dirty="0" smtClean="0"/>
              <a:t>17</a:t>
            </a:r>
            <a:endParaRPr lang="en-US" dirty="0"/>
          </a:p>
        </p:txBody>
      </p:sp>
      <p:sp>
        <p:nvSpPr>
          <p:cNvPr id="3" name="Title 3"/>
          <p:cNvSpPr>
            <a:spLocks noGrp="1"/>
          </p:cNvSpPr>
          <p:nvPr>
            <p:ph type="title"/>
          </p:nvPr>
        </p:nvSpPr>
        <p:spPr>
          <a:xfrm>
            <a:off x="173492" y="452540"/>
            <a:ext cx="10806113" cy="1054100"/>
          </a:xfrm>
        </p:spPr>
        <p:txBody>
          <a:bodyPr/>
          <a:lstStyle/>
          <a:p>
            <a:r>
              <a:rPr lang="en-US" b="1" dirty="0" smtClean="0"/>
              <a:t>Functions with results</a:t>
            </a:r>
            <a:endParaRPr lang="en-US" b="1" dirty="0"/>
          </a:p>
        </p:txBody>
      </p:sp>
    </p:spTree>
    <p:extLst>
      <p:ext uri="{BB962C8B-B14F-4D97-AF65-F5344CB8AC3E}">
        <p14:creationId xmlns:p14="http://schemas.microsoft.com/office/powerpoint/2010/main" val="14137805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720" y="420478"/>
            <a:ext cx="10806113" cy="1054100"/>
          </a:xfrm>
        </p:spPr>
        <p:txBody>
          <a:bodyPr/>
          <a:lstStyle/>
          <a:p>
            <a:r>
              <a:rPr lang="en-US" b="1" dirty="0" smtClean="0"/>
              <a:t>Recursion</a:t>
            </a:r>
            <a:endParaRPr lang="en-US" b="1" dirty="0"/>
          </a:p>
        </p:txBody>
      </p:sp>
      <p:sp>
        <p:nvSpPr>
          <p:cNvPr id="5" name="Content Placeholder 4"/>
          <p:cNvSpPr>
            <a:spLocks noGrp="1"/>
          </p:cNvSpPr>
          <p:nvPr>
            <p:ph idx="1"/>
          </p:nvPr>
        </p:nvSpPr>
        <p:spPr>
          <a:xfrm>
            <a:off x="609600" y="1604964"/>
            <a:ext cx="10806113" cy="2263652"/>
          </a:xfrm>
        </p:spPr>
        <p:txBody>
          <a:bodyPr/>
          <a:lstStyle/>
          <a:p>
            <a:r>
              <a:rPr lang="en-US" dirty="0" smtClean="0"/>
              <a:t>It is legal for one function to call another, and you have seen several examples of that.</a:t>
            </a:r>
          </a:p>
          <a:p>
            <a:r>
              <a:rPr lang="en-US" dirty="0" smtClean="0"/>
              <a:t>But it is also legal for a function to call itself.</a:t>
            </a:r>
          </a:p>
          <a:p>
            <a:r>
              <a:rPr lang="en-US" b="1" dirty="0" smtClean="0"/>
              <a:t>For example,</a:t>
            </a:r>
            <a:endParaRPr lang="en-US" b="1" dirty="0"/>
          </a:p>
        </p:txBody>
      </p:sp>
      <p:pic>
        <p:nvPicPr>
          <p:cNvPr id="13314" name="Picture 2"/>
          <p:cNvPicPr>
            <a:picLocks noChangeAspect="1" noChangeArrowheads="1"/>
          </p:cNvPicPr>
          <p:nvPr/>
        </p:nvPicPr>
        <p:blipFill>
          <a:blip r:embed="rId2"/>
          <a:srcRect/>
          <a:stretch>
            <a:fillRect/>
          </a:stretch>
        </p:blipFill>
        <p:spPr bwMode="auto">
          <a:xfrm>
            <a:off x="4213272" y="3601328"/>
            <a:ext cx="2975319" cy="1041009"/>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4164037" y="4376151"/>
            <a:ext cx="3376246" cy="1855837"/>
          </a:xfrm>
          <a:prstGeom prst="rect">
            <a:avLst/>
          </a:prstGeom>
          <a:noFill/>
          <a:ln w="9525">
            <a:noFill/>
            <a:miter lim="800000"/>
            <a:headEnd/>
            <a:tailEnd/>
          </a:ln>
          <a:effectLst/>
        </p:spPr>
      </p:pic>
    </p:spTree>
    <p:extLst>
      <p:ext uri="{BB962C8B-B14F-4D97-AF65-F5344CB8AC3E}">
        <p14:creationId xmlns:p14="http://schemas.microsoft.com/office/powerpoint/2010/main" val="283361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a:buNone/>
            </a:pPr>
            <a:r>
              <a:rPr lang="en-US" dirty="0" smtClean="0"/>
              <a:t>&gt;&gt;&gt; countdown(3)</a:t>
            </a:r>
          </a:p>
          <a:p>
            <a:pPr>
              <a:buNone/>
            </a:pPr>
            <a:endParaRPr lang="en-US" dirty="0" smtClean="0"/>
          </a:p>
          <a:p>
            <a:pPr>
              <a:buNone/>
            </a:pPr>
            <a:r>
              <a:rPr lang="en-US" b="1" dirty="0" smtClean="0"/>
              <a:t>OUTPUT of this function will be :</a:t>
            </a:r>
          </a:p>
          <a:p>
            <a:pPr>
              <a:buNone/>
            </a:pPr>
            <a:endParaRPr lang="en-US" b="1" dirty="0" smtClean="0"/>
          </a:p>
          <a:p>
            <a:pPr>
              <a:buNone/>
            </a:pPr>
            <a:r>
              <a:rPr lang="en-US" b="1" dirty="0" smtClean="0"/>
              <a:t>               </a:t>
            </a:r>
          </a:p>
          <a:p>
            <a:pPr>
              <a:buNone/>
            </a:pPr>
            <a:r>
              <a:rPr lang="en-US" b="1" dirty="0" smtClean="0"/>
              <a:t>               </a:t>
            </a:r>
          </a:p>
          <a:p>
            <a:pPr>
              <a:buNone/>
            </a:pPr>
            <a:r>
              <a:rPr lang="en-US" b="1" dirty="0" smtClean="0"/>
              <a:t>               </a:t>
            </a:r>
          </a:p>
          <a:p>
            <a:pPr>
              <a:buNone/>
            </a:pPr>
            <a:r>
              <a:rPr lang="en-US" b="1" dirty="0" smtClean="0"/>
              <a:t>           </a:t>
            </a:r>
            <a:endParaRPr lang="en-US" b="1" dirty="0"/>
          </a:p>
        </p:txBody>
      </p:sp>
      <p:pic>
        <p:nvPicPr>
          <p:cNvPr id="1026" name="Picture 2"/>
          <p:cNvPicPr>
            <a:picLocks noChangeAspect="1" noChangeArrowheads="1"/>
          </p:cNvPicPr>
          <p:nvPr/>
        </p:nvPicPr>
        <p:blipFill>
          <a:blip r:embed="rId3"/>
          <a:srcRect/>
          <a:stretch>
            <a:fillRect/>
          </a:stretch>
        </p:blipFill>
        <p:spPr bwMode="auto">
          <a:xfrm>
            <a:off x="1685470" y="3759199"/>
            <a:ext cx="2443779" cy="2191658"/>
          </a:xfrm>
          <a:prstGeom prst="rect">
            <a:avLst/>
          </a:prstGeom>
          <a:noFill/>
          <a:ln w="9525">
            <a:noFill/>
            <a:miter lim="800000"/>
            <a:headEnd/>
            <a:tailEnd/>
          </a:ln>
          <a:effectLst/>
        </p:spPr>
      </p:pic>
    </p:spTree>
    <p:extLst>
      <p:ext uri="{BB962C8B-B14F-4D97-AF65-F5344CB8AC3E}">
        <p14:creationId xmlns:p14="http://schemas.microsoft.com/office/powerpoint/2010/main" val="14162622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444" y="508812"/>
            <a:ext cx="10806113" cy="1054100"/>
          </a:xfrm>
        </p:spPr>
        <p:txBody>
          <a:bodyPr/>
          <a:lstStyle/>
          <a:p>
            <a:r>
              <a:rPr lang="en-US" b="1" dirty="0" smtClean="0"/>
              <a:t>Stack diagrams for recursive functions</a:t>
            </a:r>
            <a:endParaRPr lang="en-US" b="1" dirty="0"/>
          </a:p>
        </p:txBody>
      </p:sp>
      <p:sp>
        <p:nvSpPr>
          <p:cNvPr id="3" name="Content Placeholder 2"/>
          <p:cNvSpPr>
            <a:spLocks noGrp="1"/>
          </p:cNvSpPr>
          <p:nvPr>
            <p:ph idx="1"/>
          </p:nvPr>
        </p:nvSpPr>
        <p:spPr/>
        <p:txBody>
          <a:bodyPr/>
          <a:lstStyle/>
          <a:p>
            <a:r>
              <a:rPr lang="en-US" dirty="0" smtClean="0"/>
              <a:t>Earlier we used a stack diagram to represent the state of a program during a function call. The same kind of diagram can help interpret a recursive function.</a:t>
            </a:r>
          </a:p>
          <a:p>
            <a:endParaRPr lang="en-US" dirty="0" smtClean="0"/>
          </a:p>
          <a:p>
            <a:r>
              <a:rPr lang="en-US" dirty="0" smtClean="0"/>
              <a:t>Every time a function gets called, Python creates a new function frame, which contains the function's local variables and parameters. For a recursive function, there might be more than one frame on the stack at the same time.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765" y="859381"/>
            <a:ext cx="10806113" cy="1081966"/>
          </a:xfrm>
        </p:spPr>
        <p:txBody>
          <a:bodyPr/>
          <a:lstStyle/>
          <a:p>
            <a:r>
              <a:rPr lang="en-US" dirty="0" smtClean="0"/>
              <a:t>Following figure shows a stack diagram for function </a:t>
            </a:r>
            <a:r>
              <a:rPr lang="en-US" b="1" dirty="0" smtClean="0"/>
              <a:t>countdown (n)</a:t>
            </a:r>
            <a:r>
              <a:rPr lang="en-US" dirty="0" smtClean="0"/>
              <a:t> called with n = 3:</a:t>
            </a:r>
            <a:endParaRPr lang="en-US" dirty="0"/>
          </a:p>
        </p:txBody>
      </p:sp>
      <p:pic>
        <p:nvPicPr>
          <p:cNvPr id="2050" name="Picture 2"/>
          <p:cNvPicPr>
            <a:picLocks noChangeAspect="1" noChangeArrowheads="1"/>
          </p:cNvPicPr>
          <p:nvPr/>
        </p:nvPicPr>
        <p:blipFill>
          <a:blip r:embed="rId3"/>
          <a:srcRect/>
          <a:stretch>
            <a:fillRect/>
          </a:stretch>
        </p:blipFill>
        <p:spPr bwMode="auto">
          <a:xfrm>
            <a:off x="2011680" y="1899166"/>
            <a:ext cx="7118252" cy="50503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5408"/>
            <a:ext cx="10806113" cy="1054100"/>
          </a:xfrm>
        </p:spPr>
        <p:txBody>
          <a:bodyPr/>
          <a:lstStyle/>
          <a:p>
            <a:r>
              <a:rPr lang="en-US" b="1" dirty="0" smtClean="0"/>
              <a:t>Infinite recursion</a:t>
            </a:r>
            <a:endParaRPr lang="en-US" b="1" dirty="0"/>
          </a:p>
        </p:txBody>
      </p:sp>
      <p:sp>
        <p:nvSpPr>
          <p:cNvPr id="3" name="Content Placeholder 2"/>
          <p:cNvSpPr>
            <a:spLocks noGrp="1"/>
          </p:cNvSpPr>
          <p:nvPr>
            <p:ph idx="1"/>
          </p:nvPr>
        </p:nvSpPr>
        <p:spPr/>
        <p:txBody>
          <a:bodyPr/>
          <a:lstStyle/>
          <a:p>
            <a:r>
              <a:rPr lang="en-US" dirty="0" smtClean="0"/>
              <a:t>If a recursion never reaches a base case, it goes on making recursive calls forever, and the program never terminates. This is known as infinite recursion, and it is generally not considered a good idea. Here is a minimal program with an infinite recursion:</a:t>
            </a:r>
          </a:p>
          <a:p>
            <a:endParaRPr lang="en-US" sz="2000" dirty="0" smtClean="0"/>
          </a:p>
          <a:p>
            <a:pPr>
              <a:buNone/>
            </a:pPr>
            <a:r>
              <a:rPr lang="en-US" dirty="0" smtClean="0"/>
              <a:t>                                    </a:t>
            </a:r>
            <a:r>
              <a:rPr lang="en-US" sz="4000" b="1" dirty="0" smtClean="0"/>
              <a:t>def  </a:t>
            </a:r>
            <a:r>
              <a:rPr lang="en-US" sz="4000" b="1" dirty="0" err="1" smtClean="0"/>
              <a:t>recurse</a:t>
            </a:r>
            <a:r>
              <a:rPr lang="en-US" sz="4000" b="1" dirty="0" smtClean="0"/>
              <a:t> () :</a:t>
            </a:r>
          </a:p>
          <a:p>
            <a:pPr>
              <a:buNone/>
            </a:pPr>
            <a:r>
              <a:rPr lang="en-US" sz="4000" b="1" dirty="0" smtClean="0"/>
              <a:t>                               </a:t>
            </a:r>
            <a:r>
              <a:rPr lang="en-US" sz="4000" b="1" dirty="0" err="1" smtClean="0"/>
              <a:t>recurse</a:t>
            </a:r>
            <a:r>
              <a:rPr lang="en-US" sz="4000" b="1" dirty="0" smtClean="0"/>
              <a:t>()</a:t>
            </a:r>
            <a:endParaRPr lang="en-US" sz="4000" b="1" dirty="0"/>
          </a:p>
        </p:txBody>
      </p:sp>
      <p:cxnSp>
        <p:nvCxnSpPr>
          <p:cNvPr id="8" name="Straight Arrow Connector 7"/>
          <p:cNvCxnSpPr/>
          <p:nvPr/>
        </p:nvCxnSpPr>
        <p:spPr bwMode="auto">
          <a:xfrm rot="10800000" flipV="1">
            <a:off x="6171151" y="5186597"/>
            <a:ext cx="2668231" cy="2"/>
          </a:xfrm>
          <a:prstGeom prst="straightConnector1">
            <a:avLst/>
          </a:prstGeom>
          <a:ln>
            <a:solidFill>
              <a:srgbClr val="FF0000"/>
            </a:solidFill>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8785753" y="4324282"/>
            <a:ext cx="3189271" cy="1631216"/>
          </a:xfrm>
          <a:prstGeom prst="rect">
            <a:avLst/>
          </a:prstGeom>
          <a:noFill/>
        </p:spPr>
        <p:txBody>
          <a:bodyPr wrap="none" rtlCol="0">
            <a:spAutoFit/>
          </a:bodyPr>
          <a:lstStyle/>
          <a:p>
            <a:r>
              <a:rPr lang="en-US" sz="2500" b="1" dirty="0" smtClean="0">
                <a:solidFill>
                  <a:srgbClr val="FF0000"/>
                </a:solidFill>
              </a:rPr>
              <a:t>Function is calling </a:t>
            </a:r>
          </a:p>
          <a:p>
            <a:r>
              <a:rPr lang="en-US" sz="2500" b="1" dirty="0" smtClean="0">
                <a:solidFill>
                  <a:srgbClr val="FF0000"/>
                </a:solidFill>
              </a:rPr>
              <a:t>itself without any </a:t>
            </a:r>
          </a:p>
          <a:p>
            <a:r>
              <a:rPr lang="en-US" sz="2500" b="1" dirty="0" smtClean="0">
                <a:solidFill>
                  <a:srgbClr val="FF0000"/>
                </a:solidFill>
              </a:rPr>
              <a:t>condition to terminate</a:t>
            </a:r>
          </a:p>
          <a:p>
            <a:r>
              <a:rPr lang="en-US" sz="2500" b="1" dirty="0" smtClean="0">
                <a:solidFill>
                  <a:srgbClr val="FF0000"/>
                </a:solidFill>
              </a:rPr>
              <a:t>The recursive call</a:t>
            </a:r>
            <a:endParaRPr lang="en-US" sz="2500" b="1" dirty="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52540"/>
            <a:ext cx="10806113" cy="1054100"/>
          </a:xfrm>
        </p:spPr>
        <p:txBody>
          <a:bodyPr/>
          <a:lstStyle/>
          <a:p>
            <a:r>
              <a:rPr lang="en-US" b="1" dirty="0" smtClean="0"/>
              <a:t>Function calls</a:t>
            </a:r>
            <a:endParaRPr lang="en-US" b="1" dirty="0"/>
          </a:p>
        </p:txBody>
      </p:sp>
      <p:sp>
        <p:nvSpPr>
          <p:cNvPr id="9" name="Content Placeholder 8"/>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2"/>
          <a:srcRect/>
          <a:stretch>
            <a:fillRect/>
          </a:stretch>
        </p:blipFill>
        <p:spPr bwMode="auto">
          <a:xfrm>
            <a:off x="551543" y="1668176"/>
            <a:ext cx="11074400" cy="3179596"/>
          </a:xfrm>
          <a:prstGeom prst="rect">
            <a:avLst/>
          </a:prstGeom>
          <a:noFill/>
          <a:ln w="9525">
            <a:noFill/>
            <a:miter lim="800000"/>
            <a:headEnd/>
            <a:tailEnd/>
          </a:ln>
          <a:effectLst/>
        </p:spPr>
      </p:pic>
    </p:spTree>
    <p:extLst>
      <p:ext uri="{BB962C8B-B14F-4D97-AF65-F5344CB8AC3E}">
        <p14:creationId xmlns:p14="http://schemas.microsoft.com/office/powerpoint/2010/main" val="2175689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604964"/>
            <a:ext cx="10806113" cy="1797804"/>
          </a:xfrm>
        </p:spPr>
        <p:txBody>
          <a:bodyPr/>
          <a:lstStyle/>
          <a:p>
            <a:r>
              <a:rPr lang="en-US" dirty="0" smtClean="0"/>
              <a:t>In most programming environments, a program with infinite recursion does not really run forever. Python reports an error message when the maximum recursion depth is reached:</a:t>
            </a:r>
            <a:endParaRPr lang="en-US" dirty="0"/>
          </a:p>
        </p:txBody>
      </p:sp>
      <p:pic>
        <p:nvPicPr>
          <p:cNvPr id="4099" name="Picture 3"/>
          <p:cNvPicPr>
            <a:picLocks noChangeAspect="1" noChangeArrowheads="1"/>
          </p:cNvPicPr>
          <p:nvPr/>
        </p:nvPicPr>
        <p:blipFill>
          <a:blip r:embed="rId2"/>
          <a:srcRect/>
          <a:stretch>
            <a:fillRect/>
          </a:stretch>
        </p:blipFill>
        <p:spPr bwMode="auto">
          <a:xfrm>
            <a:off x="1079292" y="3312824"/>
            <a:ext cx="7225259" cy="22635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028700"/>
            <a:ext cx="87820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670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6447" y="820271"/>
            <a:ext cx="10811435" cy="5078313"/>
          </a:xfrm>
          <a:prstGeom prst="rect">
            <a:avLst/>
          </a:prstGeom>
          <a:noFill/>
        </p:spPr>
        <p:txBody>
          <a:bodyPr wrap="square" rtlCol="0">
            <a:spAutoFit/>
          </a:bodyPr>
          <a:lstStyle/>
          <a:p>
            <a:r>
              <a:rPr lang="en-US" dirty="0" smtClean="0"/>
              <a:t>1.Write </a:t>
            </a:r>
            <a:r>
              <a:rPr lang="en-US" dirty="0"/>
              <a:t>a Python function to find the Max of three </a:t>
            </a:r>
            <a:r>
              <a:rPr lang="en-US" dirty="0" smtClean="0"/>
              <a:t>numbers</a:t>
            </a:r>
          </a:p>
          <a:p>
            <a:endParaRPr lang="en-US" dirty="0"/>
          </a:p>
          <a:p>
            <a:r>
              <a:rPr lang="en-US" dirty="0"/>
              <a:t>2. Write a Python function to sum all the numbers in a list. </a:t>
            </a:r>
            <a:br>
              <a:rPr lang="en-US" dirty="0"/>
            </a:br>
            <a:r>
              <a:rPr lang="en-US" i="1" dirty="0"/>
              <a:t>Sample List </a:t>
            </a:r>
            <a:r>
              <a:rPr lang="en-US" dirty="0"/>
              <a:t>: (8, 2, 3, 0, 7)</a:t>
            </a:r>
            <a:br>
              <a:rPr lang="en-US" dirty="0"/>
            </a:br>
            <a:r>
              <a:rPr lang="en-US" i="1" dirty="0"/>
              <a:t>Expected Output</a:t>
            </a:r>
            <a:r>
              <a:rPr lang="en-US" dirty="0"/>
              <a:t> : 20 </a:t>
            </a:r>
            <a:endParaRPr lang="en-US" dirty="0" smtClean="0"/>
          </a:p>
          <a:p>
            <a:endParaRPr lang="en-US" dirty="0" smtClean="0"/>
          </a:p>
          <a:p>
            <a:r>
              <a:rPr lang="en-US" dirty="0"/>
              <a:t>3. Write a Python function to multiply all the numbers in a list. </a:t>
            </a:r>
            <a:endParaRPr lang="en-US" dirty="0" smtClean="0"/>
          </a:p>
          <a:p>
            <a:r>
              <a:rPr lang="en-US" i="1" dirty="0" smtClean="0"/>
              <a:t>Sample </a:t>
            </a:r>
            <a:r>
              <a:rPr lang="en-US" i="1" dirty="0"/>
              <a:t>List </a:t>
            </a:r>
            <a:r>
              <a:rPr lang="en-US" dirty="0"/>
              <a:t>: (8, 2, 3, -1, 7)</a:t>
            </a:r>
            <a:br>
              <a:rPr lang="en-US" dirty="0"/>
            </a:br>
            <a:r>
              <a:rPr lang="en-US" i="1" dirty="0"/>
              <a:t>Expected Output</a:t>
            </a:r>
            <a:r>
              <a:rPr lang="en-US" dirty="0"/>
              <a:t> : -336 </a:t>
            </a:r>
            <a:endParaRPr lang="en-US" dirty="0" smtClean="0"/>
          </a:p>
          <a:p>
            <a:endParaRPr lang="en-US" dirty="0"/>
          </a:p>
          <a:p>
            <a:r>
              <a:rPr lang="en-US" dirty="0"/>
              <a:t>4. Write a Python program to reverse a string. </a:t>
            </a:r>
            <a:endParaRPr lang="en-US" dirty="0" smtClean="0"/>
          </a:p>
          <a:p>
            <a:r>
              <a:rPr lang="en-US" i="1" dirty="0" smtClean="0"/>
              <a:t>Sample </a:t>
            </a:r>
            <a:r>
              <a:rPr lang="en-US" i="1" dirty="0"/>
              <a:t>String </a:t>
            </a:r>
            <a:r>
              <a:rPr lang="en-US" dirty="0"/>
              <a:t>: "1234abcd"</a:t>
            </a:r>
            <a:br>
              <a:rPr lang="en-US" dirty="0"/>
            </a:br>
            <a:r>
              <a:rPr lang="en-US" i="1" dirty="0"/>
              <a:t>Expected Output</a:t>
            </a:r>
            <a:r>
              <a:rPr lang="en-US" dirty="0"/>
              <a:t> : "</a:t>
            </a:r>
            <a:r>
              <a:rPr lang="en-US" dirty="0" smtClean="0"/>
              <a:t>dcba4321“</a:t>
            </a:r>
          </a:p>
          <a:p>
            <a:endParaRPr lang="en-US" dirty="0"/>
          </a:p>
          <a:p>
            <a:r>
              <a:rPr lang="en-US" dirty="0"/>
              <a:t>5. Write a Python function to calculate the factorial of a number (non-negative integer). The function accept the number as a </a:t>
            </a:r>
            <a:r>
              <a:rPr lang="en-US" dirty="0" smtClean="0"/>
              <a:t>argument</a:t>
            </a:r>
          </a:p>
          <a:p>
            <a:endParaRPr lang="en-US" dirty="0"/>
          </a:p>
          <a:p>
            <a:r>
              <a:rPr lang="en-US" dirty="0"/>
              <a:t>6. Write a Python function to check whether a number is in a given range. </a:t>
            </a:r>
          </a:p>
        </p:txBody>
      </p:sp>
    </p:spTree>
    <p:extLst>
      <p:ext uri="{BB962C8B-B14F-4D97-AF65-F5344CB8AC3E}">
        <p14:creationId xmlns:p14="http://schemas.microsoft.com/office/powerpoint/2010/main" val="19399457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1329" y="887506"/>
            <a:ext cx="10515600" cy="5355312"/>
          </a:xfrm>
          <a:prstGeom prst="rect">
            <a:avLst/>
          </a:prstGeom>
          <a:noFill/>
        </p:spPr>
        <p:txBody>
          <a:bodyPr wrap="square" rtlCol="0">
            <a:spAutoFit/>
          </a:bodyPr>
          <a:lstStyle/>
          <a:p>
            <a:r>
              <a:rPr lang="en-US" dirty="0" smtClean="0"/>
              <a:t>7. Write </a:t>
            </a:r>
            <a:r>
              <a:rPr lang="en-US" dirty="0"/>
              <a:t>a Python function that accepts a string and calculate the number of upper case letters and lower case </a:t>
            </a:r>
            <a:r>
              <a:rPr lang="en-US" dirty="0" smtClean="0"/>
              <a:t>letters</a:t>
            </a:r>
          </a:p>
          <a:p>
            <a:r>
              <a:rPr lang="en-US" i="1" dirty="0"/>
              <a:t>Sample String </a:t>
            </a:r>
            <a:r>
              <a:rPr lang="en-US" dirty="0"/>
              <a:t>: 'The quick Brow Fox'</a:t>
            </a:r>
            <a:br>
              <a:rPr lang="en-US" dirty="0"/>
            </a:br>
            <a:r>
              <a:rPr lang="en-US" i="1" dirty="0"/>
              <a:t>Expected Output </a:t>
            </a:r>
            <a:r>
              <a:rPr lang="en-US" dirty="0"/>
              <a:t>: </a:t>
            </a:r>
            <a:br>
              <a:rPr lang="en-US" dirty="0"/>
            </a:br>
            <a:r>
              <a:rPr lang="en-US" dirty="0"/>
              <a:t>No. of Upper case characters : 3</a:t>
            </a:r>
            <a:br>
              <a:rPr lang="en-US" dirty="0"/>
            </a:br>
            <a:r>
              <a:rPr lang="en-US" dirty="0"/>
              <a:t>No. of Lower case Characters : </a:t>
            </a:r>
            <a:r>
              <a:rPr lang="en-US" dirty="0" smtClean="0"/>
              <a:t>12</a:t>
            </a:r>
          </a:p>
          <a:p>
            <a:endParaRPr lang="en-US" dirty="0"/>
          </a:p>
          <a:p>
            <a:r>
              <a:rPr lang="en-US" dirty="0"/>
              <a:t>8. Write a Python function that takes a number as a parameter and check the </a:t>
            </a:r>
            <a:r>
              <a:rPr lang="en-US" dirty="0" smtClean="0"/>
              <a:t>number </a:t>
            </a:r>
            <a:r>
              <a:rPr lang="en-US" dirty="0"/>
              <a:t>is prime or not. </a:t>
            </a:r>
            <a:endParaRPr lang="en-US" dirty="0" smtClean="0"/>
          </a:p>
          <a:p>
            <a:r>
              <a:rPr lang="en-US" dirty="0"/>
              <a:t/>
            </a:r>
            <a:br>
              <a:rPr lang="en-US" dirty="0"/>
            </a:br>
            <a:r>
              <a:rPr lang="en-US" dirty="0"/>
              <a:t>Note : A prime number (or a prime) is a natural number greater than 1 and that has no positive divisors other than 1 and itself. </a:t>
            </a:r>
            <a:endParaRPr lang="en-US" dirty="0" smtClean="0"/>
          </a:p>
          <a:p>
            <a:endParaRPr lang="en-US" dirty="0"/>
          </a:p>
          <a:p>
            <a:r>
              <a:rPr lang="en-US" dirty="0" smtClean="0"/>
              <a:t>9</a:t>
            </a:r>
            <a:r>
              <a:rPr lang="en-US" dirty="0"/>
              <a:t>. Write a Python function that checks whether a passed string is palindrome or not. </a:t>
            </a:r>
            <a:r>
              <a:rPr lang="en-US" dirty="0" smtClean="0"/>
              <a:t>Note</a:t>
            </a:r>
            <a:r>
              <a:rPr lang="en-US" dirty="0"/>
              <a:t>: A palindrome is word, phrase, or sequence that reads the same backward as forward, e.g., madam or nurses run</a:t>
            </a:r>
            <a:r>
              <a:rPr lang="en-US" dirty="0" smtClean="0"/>
              <a:t>.</a:t>
            </a:r>
          </a:p>
          <a:p>
            <a:endParaRPr lang="en-US" dirty="0"/>
          </a:p>
          <a:p>
            <a:r>
              <a:rPr lang="en-US" dirty="0"/>
              <a:t>Write a Python program that accepts a hyphen separated sequence of words as input and prints the words in a hyphen-separated sequence after sorting them alphabetically. </a:t>
            </a:r>
            <a:endParaRPr lang="en-US" dirty="0" smtClean="0"/>
          </a:p>
          <a:p>
            <a:r>
              <a:rPr lang="en-US" i="1" dirty="0" smtClean="0"/>
              <a:t>Sample </a:t>
            </a:r>
            <a:r>
              <a:rPr lang="en-US" i="1" dirty="0"/>
              <a:t>Items </a:t>
            </a:r>
            <a:r>
              <a:rPr lang="en-US" dirty="0"/>
              <a:t>: green-red-yellow-black-white</a:t>
            </a:r>
            <a:r>
              <a:rPr lang="en-US" i="1" dirty="0"/>
              <a:t/>
            </a:r>
            <a:br>
              <a:rPr lang="en-US" i="1" dirty="0"/>
            </a:br>
            <a:r>
              <a:rPr lang="en-US" i="1" dirty="0"/>
              <a:t>Expected Result </a:t>
            </a:r>
            <a:r>
              <a:rPr lang="en-US" dirty="0"/>
              <a:t>: black-green-red-white-yellow</a:t>
            </a:r>
          </a:p>
        </p:txBody>
      </p:sp>
    </p:spTree>
    <p:extLst>
      <p:ext uri="{BB962C8B-B14F-4D97-AF65-F5344CB8AC3E}">
        <p14:creationId xmlns:p14="http://schemas.microsoft.com/office/powerpoint/2010/main" val="1815557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750234"/>
            <a:ext cx="10306050"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3884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835" y="930758"/>
            <a:ext cx="9886390" cy="530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508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4400" y="2112512"/>
            <a:ext cx="9497818" cy="1054100"/>
          </a:xfrm>
        </p:spPr>
        <p:txBody>
          <a:bodyPr/>
          <a:lstStyle/>
          <a:p>
            <a:pPr algn="l"/>
            <a:r>
              <a:rPr lang="en-US" sz="8800" b="1" dirty="0" smtClean="0">
                <a:solidFill>
                  <a:srgbClr val="FF0000"/>
                </a:solidFill>
              </a:rPr>
              <a:t>&gt;&gt;&gt;  type(“32”)</a:t>
            </a:r>
            <a:endParaRPr lang="en-US" sz="8800" b="1" dirty="0">
              <a:solidFill>
                <a:srgbClr val="FF0000"/>
              </a:solidFill>
            </a:endParaRPr>
          </a:p>
        </p:txBody>
      </p:sp>
      <p:cxnSp>
        <p:nvCxnSpPr>
          <p:cNvPr id="8" name="Straight Arrow Connector 7"/>
          <p:cNvCxnSpPr/>
          <p:nvPr/>
        </p:nvCxnSpPr>
        <p:spPr bwMode="auto">
          <a:xfrm>
            <a:off x="2644726" y="1252026"/>
            <a:ext cx="1266092" cy="956602"/>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rot="10800000" flipV="1">
            <a:off x="6991644" y="1178555"/>
            <a:ext cx="1254071" cy="903465"/>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872168" y="661178"/>
            <a:ext cx="3206327" cy="646331"/>
          </a:xfrm>
          <a:prstGeom prst="rect">
            <a:avLst/>
          </a:prstGeom>
          <a:noFill/>
        </p:spPr>
        <p:txBody>
          <a:bodyPr wrap="none" rtlCol="0">
            <a:spAutoFit/>
          </a:bodyPr>
          <a:lstStyle/>
          <a:p>
            <a:r>
              <a:rPr lang="en-US" sz="3600" b="1" dirty="0" smtClean="0"/>
              <a:t>Function  Name</a:t>
            </a:r>
            <a:endParaRPr lang="en-US" sz="3600" b="1" dirty="0"/>
          </a:p>
        </p:txBody>
      </p:sp>
      <p:sp>
        <p:nvSpPr>
          <p:cNvPr id="15" name="TextBox 14"/>
          <p:cNvSpPr txBox="1"/>
          <p:nvPr/>
        </p:nvSpPr>
        <p:spPr>
          <a:xfrm>
            <a:off x="7101838" y="672902"/>
            <a:ext cx="2287742" cy="646331"/>
          </a:xfrm>
          <a:prstGeom prst="rect">
            <a:avLst/>
          </a:prstGeom>
          <a:noFill/>
        </p:spPr>
        <p:txBody>
          <a:bodyPr wrap="none" rtlCol="0">
            <a:spAutoFit/>
          </a:bodyPr>
          <a:lstStyle/>
          <a:p>
            <a:r>
              <a:rPr lang="en-US" sz="3600" b="1" dirty="0" smtClean="0"/>
              <a:t>Arguments</a:t>
            </a:r>
            <a:endParaRPr lang="en-US" sz="3600" b="1" dirty="0"/>
          </a:p>
        </p:txBody>
      </p:sp>
      <p:cxnSp>
        <p:nvCxnSpPr>
          <p:cNvPr id="23" name="Straight Arrow Connector 22"/>
          <p:cNvCxnSpPr/>
          <p:nvPr/>
        </p:nvCxnSpPr>
        <p:spPr bwMode="auto">
          <a:xfrm rot="16200000" flipH="1">
            <a:off x="5352749" y="3706829"/>
            <a:ext cx="703400" cy="14073"/>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
        <p:nvSpPr>
          <p:cNvPr id="29" name="Title 4"/>
          <p:cNvSpPr txBox="1">
            <a:spLocks/>
          </p:cNvSpPr>
          <p:nvPr/>
        </p:nvSpPr>
        <p:spPr bwMode="auto">
          <a:xfrm>
            <a:off x="912055" y="4037453"/>
            <a:ext cx="9497818"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720" tIns="42480" rIns="81720" bIns="42480" numCol="1" anchor="ctr" anchorCtr="0" compatLnSpc="1">
            <a:prstTxWarp prst="textNoShape">
              <a:avLst/>
            </a:prstTxWarp>
          </a:bodyPr>
          <a:lstStyle/>
          <a:p>
            <a:pPr lvl="0" defTabSz="449263" fontAlgn="base">
              <a:lnSpc>
                <a:spcPct val="97000"/>
              </a:lnSpc>
              <a:spcBef>
                <a:spcPct val="0"/>
              </a:spcBef>
              <a:spcAft>
                <a:spcPct val="0"/>
              </a:spcAft>
              <a:buClr>
                <a:srgbClr val="000000"/>
              </a:buClr>
              <a:buSzPct val="100000"/>
            </a:pPr>
            <a:r>
              <a:rPr kumimoji="0" lang="en-US" sz="8800" b="1" i="0" u="none" strike="noStrike" kern="0" cap="none" spc="0" normalizeH="0" baseline="0" noProof="0" dirty="0" smtClean="0">
                <a:ln>
                  <a:noFill/>
                </a:ln>
                <a:solidFill>
                  <a:srgbClr val="FF0000"/>
                </a:solidFill>
                <a:effectLst/>
                <a:uLnTx/>
                <a:uFillTx/>
                <a:latin typeface="+mj-lt"/>
                <a:ea typeface="+mj-ea"/>
                <a:cs typeface="+mj-cs"/>
              </a:rPr>
              <a:t>&lt;type</a:t>
            </a:r>
            <a:r>
              <a:rPr kumimoji="0" lang="en-US" sz="8800" b="1" i="0" u="none" strike="noStrike" kern="0" cap="none" spc="0" normalizeH="0" noProof="0" dirty="0" smtClean="0">
                <a:ln>
                  <a:noFill/>
                </a:ln>
                <a:solidFill>
                  <a:srgbClr val="FF0000"/>
                </a:solidFill>
                <a:effectLst/>
                <a:uLnTx/>
                <a:uFillTx/>
                <a:latin typeface="+mj-lt"/>
                <a:ea typeface="+mj-ea"/>
                <a:cs typeface="+mj-cs"/>
              </a:rPr>
              <a:t> ‘</a:t>
            </a:r>
            <a:r>
              <a:rPr lang="en-US" sz="8800" b="1" kern="0" dirty="0" err="1" smtClean="0">
                <a:solidFill>
                  <a:srgbClr val="FF0000"/>
                </a:solidFill>
              </a:rPr>
              <a:t>str</a:t>
            </a:r>
            <a:r>
              <a:rPr kumimoji="0" lang="en-US" sz="8800" b="1" i="0" u="none" strike="noStrike" kern="0" cap="none" spc="0" normalizeH="0" noProof="0" dirty="0" smtClean="0">
                <a:ln>
                  <a:noFill/>
                </a:ln>
                <a:solidFill>
                  <a:srgbClr val="FF0000"/>
                </a:solidFill>
                <a:effectLst/>
                <a:uLnTx/>
                <a:uFillTx/>
                <a:latin typeface="+mj-lt"/>
                <a:ea typeface="+mj-ea"/>
                <a:cs typeface="+mj-cs"/>
              </a:rPr>
              <a:t>’</a:t>
            </a:r>
            <a:r>
              <a:rPr kumimoji="0" lang="en-US" sz="8800" b="1" i="0" u="none" strike="noStrike" kern="0" cap="none" spc="0" normalizeH="0" baseline="0" noProof="0" dirty="0" smtClean="0">
                <a:ln>
                  <a:noFill/>
                </a:ln>
                <a:solidFill>
                  <a:srgbClr val="FF0000"/>
                </a:solidFill>
                <a:effectLst/>
                <a:uLnTx/>
                <a:uFillTx/>
                <a:latin typeface="+mj-lt"/>
                <a:ea typeface="+mj-ea"/>
                <a:cs typeface="+mj-cs"/>
              </a:rPr>
              <a:t>&gt;</a:t>
            </a:r>
            <a:endParaRPr kumimoji="0" lang="en-US" sz="8800" b="1" i="0" u="none" strike="noStrike" kern="0" cap="none" spc="0" normalizeH="0" baseline="0" noProof="0" dirty="0">
              <a:ln>
                <a:noFill/>
              </a:ln>
              <a:solidFill>
                <a:srgbClr val="FF0000"/>
              </a:solidFill>
              <a:effectLst/>
              <a:uLnTx/>
              <a:uFillTx/>
              <a:latin typeface="+mj-lt"/>
              <a:ea typeface="+mj-ea"/>
              <a:cs typeface="+mj-cs"/>
            </a:endParaRPr>
          </a:p>
        </p:txBody>
      </p:sp>
      <p:sp>
        <p:nvSpPr>
          <p:cNvPr id="45" name="TextBox 44"/>
          <p:cNvSpPr txBox="1"/>
          <p:nvPr/>
        </p:nvSpPr>
        <p:spPr>
          <a:xfrm>
            <a:off x="9155694" y="4611855"/>
            <a:ext cx="2765437" cy="646331"/>
          </a:xfrm>
          <a:prstGeom prst="rect">
            <a:avLst/>
          </a:prstGeom>
          <a:noFill/>
        </p:spPr>
        <p:txBody>
          <a:bodyPr wrap="none" rtlCol="0">
            <a:spAutoFit/>
          </a:bodyPr>
          <a:lstStyle/>
          <a:p>
            <a:r>
              <a:rPr lang="en-US" sz="3600" b="1" dirty="0" smtClean="0"/>
              <a:t>Return  Value</a:t>
            </a:r>
            <a:endParaRPr lang="en-US" sz="3600" b="1" dirty="0"/>
          </a:p>
        </p:txBody>
      </p:sp>
      <p:cxnSp>
        <p:nvCxnSpPr>
          <p:cNvPr id="50" name="Straight Arrow Connector 49"/>
          <p:cNvCxnSpPr/>
          <p:nvPr/>
        </p:nvCxnSpPr>
        <p:spPr bwMode="auto">
          <a:xfrm rot="10800000">
            <a:off x="6553205" y="4611862"/>
            <a:ext cx="2450123" cy="2344"/>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26967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548640" y="1477108"/>
            <a:ext cx="11296357" cy="4023360"/>
          </a:xfrm>
          <a:prstGeom prst="rect">
            <a:avLst/>
          </a:prstGeom>
          <a:noFill/>
          <a:ln w="9525">
            <a:noFill/>
            <a:miter lim="800000"/>
            <a:headEnd/>
            <a:tailEnd/>
          </a:ln>
          <a:effectLst/>
        </p:spPr>
      </p:pic>
    </p:spTree>
    <p:extLst>
      <p:ext uri="{BB962C8B-B14F-4D97-AF65-F5344CB8AC3E}">
        <p14:creationId xmlns:p14="http://schemas.microsoft.com/office/powerpoint/2010/main" val="1767309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160000" cy="884238"/>
          </a:xfrm>
        </p:spPr>
        <p:txBody>
          <a:bodyPr/>
          <a:lstStyle/>
          <a:p>
            <a:r>
              <a:rPr lang="en-US" b="1" dirty="0"/>
              <a:t>Pass by reference </a:t>
            </a:r>
            <a:r>
              <a:rPr lang="en-US" b="1" dirty="0" smtClean="0"/>
              <a:t>v/s </a:t>
            </a:r>
            <a:r>
              <a:rPr lang="en-US" b="1" dirty="0"/>
              <a:t>value</a:t>
            </a:r>
            <a:br>
              <a:rPr lang="en-US" b="1" dirty="0"/>
            </a:br>
            <a:endParaRPr lang="en-US" dirty="0"/>
          </a:p>
        </p:txBody>
      </p:sp>
      <p:sp>
        <p:nvSpPr>
          <p:cNvPr id="3" name="Content Placeholder 2"/>
          <p:cNvSpPr>
            <a:spLocks noGrp="1"/>
          </p:cNvSpPr>
          <p:nvPr>
            <p:ph idx="1"/>
          </p:nvPr>
        </p:nvSpPr>
        <p:spPr/>
        <p:txBody>
          <a:bodyPr/>
          <a:lstStyle/>
          <a:p>
            <a:r>
              <a:rPr lang="en-US" dirty="0"/>
              <a:t>All parameters (arguments) in the Python language are passed by reference. It means if you change what a parameter refers to within a function, the change also reflects back in the calling function.</a:t>
            </a:r>
          </a:p>
        </p:txBody>
      </p:sp>
    </p:spTree>
    <p:extLst>
      <p:ext uri="{BB962C8B-B14F-4D97-AF65-F5344CB8AC3E}">
        <p14:creationId xmlns:p14="http://schemas.microsoft.com/office/powerpoint/2010/main" val="2798044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4739"/>
            <a:ext cx="10806113" cy="1054100"/>
          </a:xfrm>
        </p:spPr>
        <p:txBody>
          <a:bodyPr/>
          <a:lstStyle/>
          <a:p>
            <a:r>
              <a:rPr lang="en-US" b="1" dirty="0" smtClean="0"/>
              <a:t>Flow of execution</a:t>
            </a:r>
            <a:endParaRPr lang="en-US" b="1" dirty="0"/>
          </a:p>
        </p:txBody>
      </p:sp>
      <p:sp>
        <p:nvSpPr>
          <p:cNvPr id="5" name="Content Placeholder 4"/>
          <p:cNvSpPr>
            <a:spLocks noGrp="1"/>
          </p:cNvSpPr>
          <p:nvPr>
            <p:ph idx="1"/>
          </p:nvPr>
        </p:nvSpPr>
        <p:spPr>
          <a:xfrm>
            <a:off x="609600" y="1604963"/>
            <a:ext cx="10806113" cy="1503997"/>
          </a:xfrm>
        </p:spPr>
        <p:txBody>
          <a:bodyPr/>
          <a:lstStyle/>
          <a:p>
            <a:r>
              <a:rPr lang="en-US" dirty="0" smtClean="0"/>
              <a:t>In order to ensure that a function is defined before its first use, you have to know the order in which statements are executed, which is called the flow of execution.</a:t>
            </a:r>
            <a:endParaRPr lang="en-US" dirty="0"/>
          </a:p>
        </p:txBody>
      </p:sp>
      <p:pic>
        <p:nvPicPr>
          <p:cNvPr id="9219" name="Picture 3"/>
          <p:cNvPicPr>
            <a:picLocks noChangeAspect="1" noChangeArrowheads="1"/>
          </p:cNvPicPr>
          <p:nvPr/>
        </p:nvPicPr>
        <p:blipFill>
          <a:blip r:embed="rId2"/>
          <a:srcRect/>
          <a:stretch>
            <a:fillRect/>
          </a:stretch>
        </p:blipFill>
        <p:spPr bwMode="auto">
          <a:xfrm>
            <a:off x="2405575" y="3235569"/>
            <a:ext cx="4037428" cy="3319976"/>
          </a:xfrm>
          <a:prstGeom prst="rect">
            <a:avLst/>
          </a:prstGeom>
          <a:noFill/>
          <a:ln w="9525">
            <a:noFill/>
            <a:miter lim="800000"/>
            <a:headEnd/>
            <a:tailEnd/>
          </a:ln>
          <a:effectLst/>
        </p:spPr>
      </p:pic>
      <p:sp>
        <p:nvSpPr>
          <p:cNvPr id="6" name="TextBox 5"/>
          <p:cNvSpPr txBox="1"/>
          <p:nvPr/>
        </p:nvSpPr>
        <p:spPr>
          <a:xfrm>
            <a:off x="7455877" y="5190978"/>
            <a:ext cx="2982351" cy="430887"/>
          </a:xfrm>
          <a:prstGeom prst="rect">
            <a:avLst/>
          </a:prstGeom>
          <a:noFill/>
        </p:spPr>
        <p:txBody>
          <a:bodyPr wrap="square" rtlCol="0">
            <a:spAutoFit/>
          </a:bodyPr>
          <a:lstStyle/>
          <a:p>
            <a:r>
              <a:rPr lang="en-US" sz="2200" b="1" dirty="0" smtClean="0"/>
              <a:t>Execution Starts  </a:t>
            </a:r>
            <a:endParaRPr lang="en-US" sz="2200" b="1" dirty="0"/>
          </a:p>
        </p:txBody>
      </p:sp>
      <p:cxnSp>
        <p:nvCxnSpPr>
          <p:cNvPr id="8" name="Straight Arrow Connector 7"/>
          <p:cNvCxnSpPr/>
          <p:nvPr/>
        </p:nvCxnSpPr>
        <p:spPr bwMode="auto">
          <a:xfrm>
            <a:off x="6063175" y="5430129"/>
            <a:ext cx="1322363"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5416062" y="5838092"/>
            <a:ext cx="3235569" cy="1"/>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a:off x="6203852" y="6288258"/>
            <a:ext cx="1575582"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5"/>
          <p:cNvSpPr/>
          <p:nvPr/>
        </p:nvSpPr>
        <p:spPr bwMode="auto">
          <a:xfrm>
            <a:off x="9467558" y="5148775"/>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2000" b="1" i="0" u="none" strike="noStrike" cap="none" normalizeH="0" baseline="0" dirty="0" smtClean="0">
                <a:ln>
                  <a:noFill/>
                </a:ln>
                <a:effectLst/>
                <a:latin typeface="Arial" charset="0"/>
              </a:rPr>
              <a:t>1</a:t>
            </a:r>
          </a:p>
        </p:txBody>
      </p:sp>
      <p:sp>
        <p:nvSpPr>
          <p:cNvPr id="17" name="Oval 16"/>
          <p:cNvSpPr/>
          <p:nvPr/>
        </p:nvSpPr>
        <p:spPr bwMode="auto">
          <a:xfrm>
            <a:off x="8747761" y="5638800"/>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2</a:t>
            </a:r>
            <a:endParaRPr kumimoji="0" lang="en-US" sz="2000" b="1" i="0" u="none" strike="noStrike" cap="none" normalizeH="0" baseline="0" dirty="0" smtClean="0">
              <a:ln>
                <a:noFill/>
              </a:ln>
              <a:effectLst/>
              <a:latin typeface="Arial" charset="0"/>
            </a:endParaRPr>
          </a:p>
        </p:txBody>
      </p:sp>
      <p:sp>
        <p:nvSpPr>
          <p:cNvPr id="18" name="Oval 17"/>
          <p:cNvSpPr/>
          <p:nvPr/>
        </p:nvSpPr>
        <p:spPr bwMode="auto">
          <a:xfrm>
            <a:off x="5186290" y="4426634"/>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6</a:t>
            </a:r>
            <a:endParaRPr kumimoji="0" lang="en-US" sz="2000" b="1" i="0" u="none" strike="noStrike" cap="none" normalizeH="0" baseline="0" dirty="0" smtClean="0">
              <a:ln>
                <a:noFill/>
              </a:ln>
              <a:effectLst/>
              <a:latin typeface="Arial" charset="0"/>
            </a:endParaRPr>
          </a:p>
        </p:txBody>
      </p:sp>
      <p:sp>
        <p:nvSpPr>
          <p:cNvPr id="19" name="Oval 18"/>
          <p:cNvSpPr/>
          <p:nvPr/>
        </p:nvSpPr>
        <p:spPr bwMode="auto">
          <a:xfrm>
            <a:off x="5746653" y="4044461"/>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5</a:t>
            </a:r>
            <a:endParaRPr kumimoji="0" lang="en-US" sz="2000" b="1" i="0" u="none" strike="noStrike" cap="none" normalizeH="0" baseline="0" dirty="0" smtClean="0">
              <a:ln>
                <a:noFill/>
              </a:ln>
              <a:effectLst/>
              <a:latin typeface="Arial" charset="0"/>
            </a:endParaRPr>
          </a:p>
        </p:txBody>
      </p:sp>
      <p:sp>
        <p:nvSpPr>
          <p:cNvPr id="20" name="Oval 19"/>
          <p:cNvSpPr/>
          <p:nvPr/>
        </p:nvSpPr>
        <p:spPr bwMode="auto">
          <a:xfrm>
            <a:off x="6321084" y="3634154"/>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4</a:t>
            </a:r>
            <a:endParaRPr kumimoji="0" lang="en-US" sz="2000" b="1" i="0" u="none" strike="noStrike" cap="none" normalizeH="0" baseline="0" dirty="0" smtClean="0">
              <a:ln>
                <a:noFill/>
              </a:ln>
              <a:effectLst/>
              <a:latin typeface="Arial" charset="0"/>
            </a:endParaRPr>
          </a:p>
        </p:txBody>
      </p:sp>
      <p:sp>
        <p:nvSpPr>
          <p:cNvPr id="21" name="Oval 20"/>
          <p:cNvSpPr/>
          <p:nvPr/>
        </p:nvSpPr>
        <p:spPr bwMode="auto">
          <a:xfrm>
            <a:off x="6825176" y="3181643"/>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3</a:t>
            </a:r>
            <a:endParaRPr kumimoji="0" lang="en-US" sz="2000" b="1" i="0" u="none" strike="noStrike" cap="none" normalizeH="0" baseline="0" dirty="0" smtClean="0">
              <a:ln>
                <a:noFill/>
              </a:ln>
              <a:effectLst/>
              <a:latin typeface="Arial" charset="0"/>
            </a:endParaRPr>
          </a:p>
        </p:txBody>
      </p:sp>
      <p:sp>
        <p:nvSpPr>
          <p:cNvPr id="22" name="Oval 21"/>
          <p:cNvSpPr/>
          <p:nvPr/>
        </p:nvSpPr>
        <p:spPr bwMode="auto">
          <a:xfrm>
            <a:off x="7859152" y="6100689"/>
            <a:ext cx="576775" cy="49236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sz="2000" b="1" dirty="0" smtClean="0">
                <a:latin typeface="Arial" charset="0"/>
              </a:rPr>
              <a:t>7</a:t>
            </a:r>
            <a:endParaRPr kumimoji="0" lang="en-US" sz="2000" b="1" i="0" u="none" strike="noStrike" cap="none" normalizeH="0" baseline="0" dirty="0" smtClean="0">
              <a:ln>
                <a:noFill/>
              </a:ln>
              <a:effectLst/>
              <a:latin typeface="Arial" charset="0"/>
            </a:endParaRPr>
          </a:p>
        </p:txBody>
      </p:sp>
      <p:cxnSp>
        <p:nvCxnSpPr>
          <p:cNvPr id="30" name="Straight Arrow Connector 29"/>
          <p:cNvCxnSpPr/>
          <p:nvPr/>
        </p:nvCxnSpPr>
        <p:spPr bwMode="auto">
          <a:xfrm>
            <a:off x="5610665" y="3472375"/>
            <a:ext cx="1237956"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flipV="1">
            <a:off x="4611859" y="3826412"/>
            <a:ext cx="1577926" cy="11723"/>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p:cNvCxnSpPr/>
          <p:nvPr/>
        </p:nvCxnSpPr>
        <p:spPr bwMode="auto">
          <a:xfrm>
            <a:off x="4541520" y="4274233"/>
            <a:ext cx="1237956" cy="158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Arrow Connector 32"/>
          <p:cNvCxnSpPr>
            <a:endCxn id="18" idx="2"/>
          </p:cNvCxnSpPr>
          <p:nvPr/>
        </p:nvCxnSpPr>
        <p:spPr bwMode="auto">
          <a:xfrm flipV="1">
            <a:off x="4499317" y="4672819"/>
            <a:ext cx="686973" cy="937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50480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1800" dirty="0"/>
              <a:t>1.Write a Python function to find the Max of three numbers</a:t>
            </a:r>
          </a:p>
          <a:p>
            <a:endParaRPr lang="en-US" sz="1800" dirty="0"/>
          </a:p>
          <a:p>
            <a:r>
              <a:rPr lang="en-US" sz="1800" dirty="0"/>
              <a:t>2. Write a Python function to sum all the numbers in a list. </a:t>
            </a:r>
            <a:br>
              <a:rPr lang="en-US" sz="1800" dirty="0"/>
            </a:br>
            <a:r>
              <a:rPr lang="en-US" sz="1800" i="1" dirty="0"/>
              <a:t>Sample List </a:t>
            </a:r>
            <a:r>
              <a:rPr lang="en-US" sz="1800" dirty="0"/>
              <a:t>: (8, 2, 3, 0, 7)</a:t>
            </a:r>
            <a:br>
              <a:rPr lang="en-US" sz="1800" dirty="0"/>
            </a:br>
            <a:r>
              <a:rPr lang="en-US" sz="1800" i="1" dirty="0"/>
              <a:t>Expected Output</a:t>
            </a:r>
            <a:r>
              <a:rPr lang="en-US" sz="1800" dirty="0"/>
              <a:t> : 20 </a:t>
            </a:r>
          </a:p>
          <a:p>
            <a:endParaRPr lang="en-US" sz="1800" dirty="0"/>
          </a:p>
          <a:p>
            <a:r>
              <a:rPr lang="en-US" sz="1800" dirty="0"/>
              <a:t>3. Write a Python function to multiply all the numbers in a list. </a:t>
            </a:r>
          </a:p>
          <a:p>
            <a:r>
              <a:rPr lang="en-US" sz="1800" i="1" dirty="0"/>
              <a:t>Sample List </a:t>
            </a:r>
            <a:r>
              <a:rPr lang="en-US" sz="1800" dirty="0"/>
              <a:t>: (8, 2, 3, -1, 7)</a:t>
            </a:r>
            <a:br>
              <a:rPr lang="en-US" sz="1800" dirty="0"/>
            </a:br>
            <a:r>
              <a:rPr lang="en-US" sz="1800" i="1" dirty="0"/>
              <a:t>Expected Output</a:t>
            </a:r>
            <a:r>
              <a:rPr lang="en-US" sz="1800" dirty="0"/>
              <a:t> : -336 </a:t>
            </a:r>
          </a:p>
          <a:p>
            <a:endParaRPr lang="en-US" sz="1800" dirty="0"/>
          </a:p>
        </p:txBody>
      </p:sp>
    </p:spTree>
    <p:extLst>
      <p:ext uri="{BB962C8B-B14F-4D97-AF65-F5344CB8AC3E}">
        <p14:creationId xmlns:p14="http://schemas.microsoft.com/office/powerpoint/2010/main" val="1059569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 lpu">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 lpu" id="{9559D905-D79D-4DE8-91F9-E782DB16ED3B}" vid="{B75CE884-AA52-4450-A729-E6C29F577D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 lpu</Template>
  <TotalTime>1248</TotalTime>
  <Words>2112</Words>
  <Application>Microsoft Office PowerPoint</Application>
  <PresentationFormat>Widescreen</PresentationFormat>
  <Paragraphs>219</Paragraphs>
  <Slides>45</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DejaVu Sans</vt:lpstr>
      <vt:lpstr>Lucida Sans Unicode</vt:lpstr>
      <vt:lpstr>Times New Roman</vt:lpstr>
      <vt:lpstr>Theme lpu</vt:lpstr>
      <vt:lpstr>Functions and Recursion</vt:lpstr>
      <vt:lpstr>Function is…</vt:lpstr>
      <vt:lpstr>Defining a Function </vt:lpstr>
      <vt:lpstr>Function calls</vt:lpstr>
      <vt:lpstr>&gt;&gt;&gt;  type(“32”)</vt:lpstr>
      <vt:lpstr>PowerPoint Presentation</vt:lpstr>
      <vt:lpstr>Pass by reference v/s value </vt:lpstr>
      <vt:lpstr>Flow of execution</vt:lpstr>
      <vt:lpstr>PowerPoint Presentation</vt:lpstr>
      <vt:lpstr>Random Number Generation</vt:lpstr>
      <vt:lpstr>PowerPoint Presentation</vt:lpstr>
      <vt:lpstr>Parameters and arguments</vt:lpstr>
      <vt:lpstr>PowerPoint Presentation</vt:lpstr>
      <vt:lpstr> Function Arguments </vt:lpstr>
      <vt:lpstr>Required arguments </vt:lpstr>
      <vt:lpstr>Keyword arguments </vt:lpstr>
      <vt:lpstr>  Default arguments </vt:lpstr>
      <vt:lpstr>Variable-length arguments </vt:lpstr>
      <vt:lpstr>The Anonymous Functions </vt:lpstr>
      <vt:lpstr>The return Statement </vt:lpstr>
      <vt:lpstr>Problems</vt:lpstr>
      <vt:lpstr> Global vs. Local variables </vt:lpstr>
      <vt:lpstr>Python Recursion </vt:lpstr>
      <vt:lpstr>PowerPoint Presentation</vt:lpstr>
      <vt:lpstr>PowerPoint Presentation</vt:lpstr>
      <vt:lpstr>Math Functions</vt:lpstr>
      <vt:lpstr>Calling a Math Function</vt:lpstr>
      <vt:lpstr>Composition</vt:lpstr>
      <vt:lpstr>Composition</vt:lpstr>
      <vt:lpstr>Mathematical Functions</vt:lpstr>
      <vt:lpstr>Trigonometric Functions </vt:lpstr>
      <vt:lpstr>Stack Diagram for functions</vt:lpstr>
      <vt:lpstr>PowerPoint Presentation</vt:lpstr>
      <vt:lpstr>Functions with results</vt:lpstr>
      <vt:lpstr>Recursion</vt:lpstr>
      <vt:lpstr>PowerPoint Presentation</vt:lpstr>
      <vt:lpstr>Stack diagrams for recursive functions</vt:lpstr>
      <vt:lpstr>PowerPoint Presentation</vt:lpstr>
      <vt:lpstr>Infinite recursion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Deepika Banger</dc:creator>
  <cp:lastModifiedBy>Hemant Srivastava</cp:lastModifiedBy>
  <cp:revision>145</cp:revision>
  <dcterms:created xsi:type="dcterms:W3CDTF">2016-08-06T04:45:50Z</dcterms:created>
  <dcterms:modified xsi:type="dcterms:W3CDTF">2016-10-05T01:21:26Z</dcterms:modified>
</cp:coreProperties>
</file>