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905" y="2129897"/>
            <a:ext cx="10364196" cy="1471083"/>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7804" y="3886729"/>
            <a:ext cx="8536392" cy="175154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BDE48E34-6D21-40F5-9E1E-D1B757BE167B}" type="slidenum">
              <a:rPr lang="en-IN"/>
              <a:pPr/>
              <a:t>‹#›</a:t>
            </a:fld>
            <a:endParaRPr lang="en-IN"/>
          </a:p>
        </p:txBody>
      </p:sp>
    </p:spTree>
    <p:extLst>
      <p:ext uri="{BB962C8B-B14F-4D97-AF65-F5344CB8AC3E}">
        <p14:creationId xmlns:p14="http://schemas.microsoft.com/office/powerpoint/2010/main" val="1393883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5F00B1E1-97B2-4514-9CBD-728AD8420370}" type="slidenum">
              <a:rPr lang="en-IN"/>
              <a:pPr/>
              <a:t>‹#›</a:t>
            </a:fld>
            <a:endParaRPr lang="en-IN"/>
          </a:p>
        </p:txBody>
      </p:sp>
    </p:spTree>
    <p:extLst>
      <p:ext uri="{BB962C8B-B14F-4D97-AF65-F5344CB8AC3E}">
        <p14:creationId xmlns:p14="http://schemas.microsoft.com/office/powerpoint/2010/main" val="3481823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15687" y="255323"/>
            <a:ext cx="2699372" cy="57520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10099" y="255323"/>
            <a:ext cx="7866528" cy="57520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03E34EF4-D0C4-4FF3-9A68-CADB4C4787F3}" type="slidenum">
              <a:rPr lang="en-IN"/>
              <a:pPr/>
              <a:t>‹#›</a:t>
            </a:fld>
            <a:endParaRPr lang="en-IN"/>
          </a:p>
        </p:txBody>
      </p:sp>
    </p:spTree>
    <p:extLst>
      <p:ext uri="{BB962C8B-B14F-4D97-AF65-F5344CB8AC3E}">
        <p14:creationId xmlns:p14="http://schemas.microsoft.com/office/powerpoint/2010/main" val="2436466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24300"/>
            <a:ext cx="53848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54263308"/>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53848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0"/>
            <a:ext cx="53848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10948344"/>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D0D143BB-239F-48BB-8706-60BC174AFCF9}" type="slidenum">
              <a:rPr lang="en-IN"/>
              <a:pPr/>
              <a:t>‹#›</a:t>
            </a:fld>
            <a:endParaRPr lang="en-IN"/>
          </a:p>
        </p:txBody>
      </p:sp>
    </p:spTree>
    <p:extLst>
      <p:ext uri="{BB962C8B-B14F-4D97-AF65-F5344CB8AC3E}">
        <p14:creationId xmlns:p14="http://schemas.microsoft.com/office/powerpoint/2010/main" val="1159672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709" y="4406636"/>
            <a:ext cx="10361705" cy="1362604"/>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709" y="2906449"/>
            <a:ext cx="10361705" cy="15001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5E08DC53-BE5B-443B-A654-8212C98B8AA5}" type="slidenum">
              <a:rPr lang="en-IN"/>
              <a:pPr/>
              <a:t>‹#›</a:t>
            </a:fld>
            <a:endParaRPr lang="en-IN"/>
          </a:p>
        </p:txBody>
      </p:sp>
    </p:spTree>
    <p:extLst>
      <p:ext uri="{BB962C8B-B14F-4D97-AF65-F5344CB8AC3E}">
        <p14:creationId xmlns:p14="http://schemas.microsoft.com/office/powerpoint/2010/main" val="3564304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10101" y="1604699"/>
            <a:ext cx="5281705" cy="44026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30865" y="1604699"/>
            <a:ext cx="5284196" cy="44026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62C65881-166C-4EF4-A4AC-E40D7DAA07EB}" type="slidenum">
              <a:rPr lang="en-IN"/>
              <a:pPr/>
              <a:t>‹#›</a:t>
            </a:fld>
            <a:endParaRPr lang="en-IN"/>
          </a:p>
        </p:txBody>
      </p:sp>
    </p:spTree>
    <p:extLst>
      <p:ext uri="{BB962C8B-B14F-4D97-AF65-F5344CB8AC3E}">
        <p14:creationId xmlns:p14="http://schemas.microsoft.com/office/powerpoint/2010/main" val="2481251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101" y="275167"/>
            <a:ext cx="10971804"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10099" y="1534583"/>
            <a:ext cx="5386293" cy="6402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0099" y="2174876"/>
            <a:ext cx="5386293" cy="39515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119" y="1534583"/>
            <a:ext cx="5388784" cy="6402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119" y="2174876"/>
            <a:ext cx="5388784" cy="39515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597724C9-34B6-4E66-9087-FAC37ED3C419}" type="slidenum">
              <a:rPr lang="en-IN"/>
              <a:pPr/>
              <a:t>‹#›</a:t>
            </a:fld>
            <a:endParaRPr lang="en-IN"/>
          </a:p>
        </p:txBody>
      </p:sp>
    </p:spTree>
    <p:extLst>
      <p:ext uri="{BB962C8B-B14F-4D97-AF65-F5344CB8AC3E}">
        <p14:creationId xmlns:p14="http://schemas.microsoft.com/office/powerpoint/2010/main" val="43745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30A234D-7922-45D9-9638-02D9DCF4764A}" type="slidenum">
              <a:rPr lang="en-IN"/>
              <a:pPr/>
              <a:t>‹#›</a:t>
            </a:fld>
            <a:endParaRPr lang="en-IN"/>
          </a:p>
        </p:txBody>
      </p:sp>
    </p:spTree>
    <p:extLst>
      <p:ext uri="{BB962C8B-B14F-4D97-AF65-F5344CB8AC3E}">
        <p14:creationId xmlns:p14="http://schemas.microsoft.com/office/powerpoint/2010/main" val="413198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4A319DDF-83BC-44A7-B0B7-AD93403E38F6}" type="slidenum">
              <a:rPr lang="en-IN"/>
              <a:pPr/>
              <a:t>‹#›</a:t>
            </a:fld>
            <a:endParaRPr lang="en-IN"/>
          </a:p>
        </p:txBody>
      </p:sp>
    </p:spTree>
    <p:extLst>
      <p:ext uri="{BB962C8B-B14F-4D97-AF65-F5344CB8AC3E}">
        <p14:creationId xmlns:p14="http://schemas.microsoft.com/office/powerpoint/2010/main" val="189080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100" y="272521"/>
            <a:ext cx="4011705" cy="116284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235" y="272522"/>
            <a:ext cx="6815668" cy="58539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10100" y="1435366"/>
            <a:ext cx="401170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E5B4C45A-D50D-4A0B-9F82-91123EE32EF6}" type="slidenum">
              <a:rPr lang="en-IN"/>
              <a:pPr/>
              <a:t>‹#›</a:t>
            </a:fld>
            <a:endParaRPr lang="en-IN"/>
          </a:p>
        </p:txBody>
      </p:sp>
    </p:spTree>
    <p:extLst>
      <p:ext uri="{BB962C8B-B14F-4D97-AF65-F5344CB8AC3E}">
        <p14:creationId xmlns:p14="http://schemas.microsoft.com/office/powerpoint/2010/main" val="2461032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588" y="4800865"/>
            <a:ext cx="7313707" cy="5662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90588" y="612512"/>
            <a:ext cx="7313707" cy="411559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90588" y="5367074"/>
            <a:ext cx="7313707" cy="8056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D3489EF7-2EB6-4713-80EC-485B273ACC09}" type="slidenum">
              <a:rPr lang="en-IN"/>
              <a:pPr/>
              <a:t>‹#›</a:t>
            </a:fld>
            <a:endParaRPr lang="en-IN"/>
          </a:p>
        </p:txBody>
      </p:sp>
    </p:spTree>
    <p:extLst>
      <p:ext uri="{BB962C8B-B14F-4D97-AF65-F5344CB8AC3E}">
        <p14:creationId xmlns:p14="http://schemas.microsoft.com/office/powerpoint/2010/main" val="1195882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09600" y="255588"/>
            <a:ext cx="108061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720" tIns="42480" rIns="81720" bIns="4248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609600" y="1604963"/>
            <a:ext cx="10806113" cy="440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5732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051" name="Rectangle 3"/>
          <p:cNvSpPr>
            <a:spLocks noGrp="1" noChangeArrowheads="1"/>
          </p:cNvSpPr>
          <p:nvPr>
            <p:ph type="sldNum"/>
          </p:nvPr>
        </p:nvSpPr>
        <p:spPr bwMode="auto">
          <a:xfrm>
            <a:off x="8743950" y="6246813"/>
            <a:ext cx="2671763" cy="349250"/>
          </a:xfrm>
          <a:prstGeom prst="rect">
            <a:avLst/>
          </a:prstGeom>
          <a:noFill/>
          <a:ln>
            <a:noFill/>
          </a:ln>
          <a:effectLst/>
          <a:extLst/>
        </p:spPr>
        <p:txBody>
          <a:bodyPr vert="horz" wrap="square" lIns="0" tIns="0" rIns="0" bIns="0" numCol="1" anchor="t" anchorCtr="0" compatLnSpc="1">
            <a:prstTxWarp prst="textNoShape">
              <a:avLst/>
            </a:prstTxWarp>
          </a:bodyPr>
          <a:lstStyle>
            <a:lvl1pPr algn="r">
              <a:lnSpc>
                <a:spcPct val="78000"/>
              </a:lnSpc>
              <a:defRPr sz="1300">
                <a:solidFill>
                  <a:srgbClr val="000000"/>
                </a:solidFill>
                <a:latin typeface="Times New Roman" panose="02020603050405020304" pitchFamily="18" charset="0"/>
              </a:defRPr>
            </a:lvl1pPr>
          </a:lstStyle>
          <a:p>
            <a:fld id="{1AFC0C4F-4141-422A-840E-67B3F09DE30C}" type="slidenum">
              <a:rPr lang="en-IN"/>
              <a:pPr/>
              <a:t>‹#›</a:t>
            </a:fld>
            <a:endParaRPr lang="en-IN"/>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Lst>
  <p:hf sldNum="0" hdr="0" ftr="0"/>
  <p:txStyles>
    <p:titleStyle>
      <a:lvl1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mj-lt"/>
          <a:ea typeface="+mj-ea"/>
          <a:cs typeface="+mj-cs"/>
        </a:defRPr>
      </a:lvl1pPr>
      <a:lvl2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2pPr>
      <a:lvl3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3pPr>
      <a:lvl4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4pPr>
      <a:lvl5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5pPr>
      <a:lvl6pPr marL="25146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6pPr>
      <a:lvl7pPr marL="29718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7pPr>
      <a:lvl8pPr marL="34290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8pPr>
      <a:lvl9pPr marL="38862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9pPr>
    </p:titleStyle>
    <p:bodyStyle>
      <a:lvl1pPr marL="342900" indent="-342900" algn="l" defTabSz="449263" rtl="0" eaLnBrk="1" fontAlgn="base" hangingPunct="1">
        <a:lnSpc>
          <a:spcPct val="97000"/>
        </a:lnSpc>
        <a:spcBef>
          <a:spcPct val="0"/>
        </a:spcBef>
        <a:spcAft>
          <a:spcPts val="1288"/>
        </a:spcAft>
        <a:buClr>
          <a:srgbClr val="000000"/>
        </a:buClr>
        <a:buSzPct val="100000"/>
        <a:buFont typeface="Times New Roman" pitchFamily="18" charset="0"/>
        <a:buChar char="•"/>
        <a:defRPr sz="2900">
          <a:solidFill>
            <a:srgbClr val="000000"/>
          </a:solidFill>
          <a:latin typeface="+mn-lt"/>
          <a:ea typeface="+mn-ea"/>
          <a:cs typeface="+mn-cs"/>
        </a:defRPr>
      </a:lvl1pPr>
      <a:lvl2pPr marL="742950" indent="-285750" algn="l" defTabSz="449263" rtl="0" eaLnBrk="1" fontAlgn="base" hangingPunct="1">
        <a:lnSpc>
          <a:spcPct val="97000"/>
        </a:lnSpc>
        <a:spcBef>
          <a:spcPct val="0"/>
        </a:spcBef>
        <a:spcAft>
          <a:spcPts val="1038"/>
        </a:spcAft>
        <a:buClr>
          <a:srgbClr val="000000"/>
        </a:buClr>
        <a:buSzPct val="100000"/>
        <a:buFont typeface="Times New Roman" pitchFamily="18" charset="0"/>
        <a:buChar char="–"/>
        <a:defRPr sz="2500">
          <a:solidFill>
            <a:srgbClr val="000000"/>
          </a:solidFill>
          <a:latin typeface="+mn-lt"/>
          <a:ea typeface="+mn-ea"/>
          <a:cs typeface="+mn-cs"/>
        </a:defRPr>
      </a:lvl2pPr>
      <a:lvl3pPr marL="1143000" indent="-228600" algn="l" defTabSz="449263" rtl="0" eaLnBrk="1" fontAlgn="base" hangingPunct="1">
        <a:lnSpc>
          <a:spcPct val="97000"/>
        </a:lnSpc>
        <a:spcBef>
          <a:spcPct val="0"/>
        </a:spcBef>
        <a:spcAft>
          <a:spcPts val="775"/>
        </a:spcAft>
        <a:buClr>
          <a:srgbClr val="000000"/>
        </a:buClr>
        <a:buSzPct val="100000"/>
        <a:buFont typeface="Times New Roman" pitchFamily="18" charset="0"/>
        <a:buChar char="•"/>
        <a:defRPr sz="2200">
          <a:solidFill>
            <a:srgbClr val="000000"/>
          </a:solidFill>
          <a:latin typeface="+mn-lt"/>
          <a:ea typeface="+mn-ea"/>
          <a:cs typeface="+mn-cs"/>
        </a:defRPr>
      </a:lvl3pPr>
      <a:lvl4pPr marL="1600200" indent="-228600" algn="l" defTabSz="449263" rtl="0" eaLnBrk="1" fontAlgn="base" hangingPunct="1">
        <a:lnSpc>
          <a:spcPct val="97000"/>
        </a:lnSpc>
        <a:spcBef>
          <a:spcPct val="0"/>
        </a:spcBef>
        <a:spcAft>
          <a:spcPts val="525"/>
        </a:spcAft>
        <a:buClr>
          <a:srgbClr val="000000"/>
        </a:buClr>
        <a:buSzPct val="100000"/>
        <a:buFont typeface="Times New Roman" pitchFamily="18" charset="0"/>
        <a:buChar char="–"/>
        <a:defRPr sz="2000">
          <a:solidFill>
            <a:srgbClr val="000000"/>
          </a:solidFill>
          <a:latin typeface="+mn-lt"/>
          <a:ea typeface="+mn-ea"/>
          <a:cs typeface="+mn-cs"/>
        </a:defRPr>
      </a:lvl4pPr>
      <a:lvl5pPr marL="2057400" indent="-228600" algn="l" defTabSz="449263" rtl="0" eaLnBrk="1" fontAlgn="base" hangingPunct="1">
        <a:lnSpc>
          <a:spcPct val="97000"/>
        </a:lnSpc>
        <a:spcBef>
          <a:spcPct val="0"/>
        </a:spcBef>
        <a:spcAft>
          <a:spcPts val="263"/>
        </a:spcAft>
        <a:buClr>
          <a:srgbClr val="000000"/>
        </a:buClr>
        <a:buSzPct val="100000"/>
        <a:buFont typeface="Times New Roman" pitchFamily="18" charset="0"/>
        <a:buChar char="»"/>
        <a:defRPr sz="2000">
          <a:solidFill>
            <a:srgbClr val="000000"/>
          </a:solidFill>
          <a:latin typeface="+mn-lt"/>
          <a:ea typeface="+mn-ea"/>
          <a:cs typeface="+mn-cs"/>
        </a:defRPr>
      </a:lvl5pPr>
      <a:lvl6pPr marL="25146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533400"/>
            <a:ext cx="10058400" cy="762000"/>
          </a:xfrm>
        </p:spPr>
        <p:txBody>
          <a:bodyPr/>
          <a:lstStyle/>
          <a:p>
            <a:r>
              <a:rPr lang="en-US" b="1" dirty="0" smtClean="0">
                <a:effectLst/>
                <a:latin typeface="Times New Roman" pitchFamily="18" charset="0"/>
                <a:cs typeface="Times New Roman" pitchFamily="18" charset="0"/>
              </a:rPr>
              <a:t>Lists</a:t>
            </a:r>
            <a:endParaRPr lang="en-US" b="1" dirty="0">
              <a:effectLst/>
              <a:latin typeface="Times New Roman" pitchFamily="18" charset="0"/>
              <a:cs typeface="Times New Roman" pitchFamily="18" charset="0"/>
            </a:endParaRPr>
          </a:p>
        </p:txBody>
      </p:sp>
      <p:sp>
        <p:nvSpPr>
          <p:cNvPr id="3" name="Subtitle 2"/>
          <p:cNvSpPr>
            <a:spLocks noGrp="1"/>
          </p:cNvSpPr>
          <p:nvPr>
            <p:ph type="subTitle" idx="1"/>
          </p:nvPr>
        </p:nvSpPr>
        <p:spPr>
          <a:xfrm>
            <a:off x="1295400" y="1295400"/>
            <a:ext cx="10464800" cy="5562600"/>
          </a:xfrm>
        </p:spPr>
        <p:txBody>
          <a:bodyPr>
            <a:normAutofit/>
          </a:bodyPr>
          <a:lstStyle/>
          <a:p>
            <a:pPr algn="just">
              <a:buFont typeface="Arial" pitchFamily="34" charset="0"/>
              <a:buChar char="•"/>
            </a:pPr>
            <a:r>
              <a:rPr lang="en-US" sz="2200" dirty="0" smtClean="0">
                <a:latin typeface="Times New Roman" pitchFamily="18" charset="0"/>
                <a:cs typeface="Times New Roman" pitchFamily="18" charset="0"/>
              </a:rPr>
              <a:t>A list is an ordered set of values, where each value is identified by an index. </a:t>
            </a:r>
          </a:p>
          <a:p>
            <a:pPr algn="just"/>
            <a:r>
              <a:rPr lang="en-US" sz="2200" dirty="0" smtClean="0">
                <a:latin typeface="Times New Roman" pitchFamily="18" charset="0"/>
                <a:cs typeface="Times New Roman" pitchFamily="18" charset="0"/>
              </a:rPr>
              <a:t>The values that make up a list are called its elements. </a:t>
            </a:r>
          </a:p>
          <a:p>
            <a:pPr algn="just"/>
            <a:r>
              <a:rPr lang="en-US" sz="2200" dirty="0" smtClean="0">
                <a:latin typeface="Times New Roman" pitchFamily="18" charset="0"/>
                <a:cs typeface="Times New Roman" pitchFamily="18" charset="0"/>
              </a:rPr>
              <a:t>Lists are similar to strings, which are ordered sets of characters, except that the elements of a list can have any type. Lists and strings and other things that behave like ordered sets are called sequences.</a:t>
            </a:r>
          </a:p>
          <a:p>
            <a:pPr algn="just">
              <a:buFont typeface="Arial" pitchFamily="34" charset="0"/>
              <a:buChar char="•"/>
            </a:pPr>
            <a:r>
              <a:rPr lang="en-US" sz="2400" b="1" dirty="0" smtClean="0">
                <a:latin typeface="Times New Roman" pitchFamily="18" charset="0"/>
                <a:cs typeface="Times New Roman" pitchFamily="18" charset="0"/>
              </a:rPr>
              <a:t>List values</a:t>
            </a:r>
          </a:p>
          <a:p>
            <a:pPr algn="just">
              <a:buFont typeface="Arial" pitchFamily="34" charset="0"/>
              <a:buChar char="•"/>
            </a:pPr>
            <a:r>
              <a:rPr lang="en-US" sz="1800" dirty="0" smtClean="0">
                <a:latin typeface="Times New Roman" pitchFamily="18" charset="0"/>
                <a:cs typeface="Times New Roman" pitchFamily="18" charset="0"/>
              </a:rPr>
              <a:t>There are several ways to create a new list; the simplest is to enclose the elements in square brackets ([ and ]):</a:t>
            </a:r>
          </a:p>
          <a:p>
            <a:pPr algn="just"/>
            <a:r>
              <a:rPr lang="en-US" sz="2200" dirty="0" smtClean="0">
                <a:latin typeface="Times New Roman" pitchFamily="18" charset="0"/>
                <a:cs typeface="Times New Roman" pitchFamily="18" charset="0"/>
              </a:rPr>
              <a:t>[10, 20, 30, 40]</a:t>
            </a:r>
          </a:p>
          <a:p>
            <a:pPr algn="just"/>
            <a:r>
              <a:rPr lang="en-US" sz="2200" dirty="0" smtClean="0">
                <a:latin typeface="Times New Roman" pitchFamily="18" charset="0"/>
                <a:cs typeface="Times New Roman" pitchFamily="18" charset="0"/>
              </a:rPr>
              <a:t>["spam", "bungee", "swallow"]</a:t>
            </a:r>
          </a:p>
          <a:p>
            <a:pPr algn="just"/>
            <a:r>
              <a:rPr lang="en-US" sz="2200" dirty="0" smtClean="0">
                <a:latin typeface="Times New Roman" pitchFamily="18" charset="0"/>
                <a:cs typeface="Times New Roman" pitchFamily="18" charset="0"/>
              </a:rPr>
              <a:t>The first example is a list of four integers. </a:t>
            </a:r>
          </a:p>
          <a:p>
            <a:pPr algn="just"/>
            <a:r>
              <a:rPr lang="en-US" sz="2200" dirty="0" smtClean="0">
                <a:latin typeface="Times New Roman" pitchFamily="18" charset="0"/>
                <a:cs typeface="Times New Roman" pitchFamily="18" charset="0"/>
              </a:rPr>
              <a:t>The second is a list of three strings.</a:t>
            </a:r>
            <a:endParaRPr lang="en-US" sz="22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0800" y="609600"/>
            <a:ext cx="10464800" cy="5943600"/>
          </a:xfrm>
        </p:spPr>
        <p:txBody>
          <a:bodyPr>
            <a:normAutofit fontScale="92500" lnSpcReduction="20000"/>
          </a:bodyPr>
          <a:lstStyle/>
          <a:p>
            <a:pPr algn="just"/>
            <a:r>
              <a:rPr lang="en-US" sz="2200" dirty="0" smtClean="0">
                <a:latin typeface="Times New Roman" pitchFamily="18" charset="0"/>
                <a:cs typeface="Times New Roman" pitchFamily="18" charset="0"/>
              </a:rPr>
              <a:t>Any list expression can be used in a for loop. </a:t>
            </a:r>
            <a:r>
              <a:rPr lang="en-US" sz="2200" b="1" dirty="0" smtClean="0">
                <a:latin typeface="Times New Roman" pitchFamily="18" charset="0"/>
                <a:cs typeface="Times New Roman" pitchFamily="18" charset="0"/>
              </a:rPr>
              <a:t>For example:</a:t>
            </a:r>
          </a:p>
          <a:p>
            <a:pPr algn="just"/>
            <a:r>
              <a:rPr lang="en-US" sz="2200" dirty="0" smtClean="0">
                <a:latin typeface="Times New Roman" pitchFamily="18" charset="0"/>
                <a:cs typeface="Times New Roman" pitchFamily="18" charset="0"/>
              </a:rPr>
              <a:t>for number in range(20):</a:t>
            </a:r>
          </a:p>
          <a:p>
            <a:pPr algn="just"/>
            <a:r>
              <a:rPr lang="en-US" sz="2200" dirty="0" smtClean="0">
                <a:latin typeface="Times New Roman" pitchFamily="18" charset="0"/>
                <a:cs typeface="Times New Roman" pitchFamily="18" charset="0"/>
              </a:rPr>
              <a:t>	if number % 2 == 0:</a:t>
            </a:r>
          </a:p>
          <a:p>
            <a:pPr algn="just"/>
            <a:r>
              <a:rPr lang="en-US" sz="2200" dirty="0" smtClean="0">
                <a:latin typeface="Times New Roman" pitchFamily="18" charset="0"/>
                <a:cs typeface="Times New Roman" pitchFamily="18" charset="0"/>
              </a:rPr>
              <a:t>		print number</a:t>
            </a:r>
          </a:p>
          <a:p>
            <a:pPr algn="just"/>
            <a:r>
              <a:rPr lang="it-IT" sz="2200" dirty="0" smtClean="0">
                <a:latin typeface="Times New Roman" pitchFamily="18" charset="0"/>
                <a:cs typeface="Times New Roman" pitchFamily="18" charset="0"/>
              </a:rPr>
              <a:t>for fruit in ["banana", "apple", "quince"]:</a:t>
            </a:r>
          </a:p>
          <a:p>
            <a:pPr algn="just"/>
            <a:r>
              <a:rPr lang="en-US" sz="2200" dirty="0" smtClean="0">
                <a:latin typeface="Times New Roman" pitchFamily="18" charset="0"/>
                <a:cs typeface="Times New Roman" pitchFamily="18" charset="0"/>
              </a:rPr>
              <a:t>	print "I like to eat " + fruit + "s!"</a:t>
            </a:r>
          </a:p>
          <a:p>
            <a:pPr algn="just"/>
            <a:r>
              <a:rPr lang="en-US" sz="2200" dirty="0" smtClean="0">
                <a:latin typeface="Times New Roman" pitchFamily="18" charset="0"/>
                <a:cs typeface="Times New Roman" pitchFamily="18" charset="0"/>
              </a:rPr>
              <a:t>The </a:t>
            </a:r>
            <a:r>
              <a:rPr lang="en-US" sz="2200" b="1" dirty="0" smtClean="0">
                <a:latin typeface="Times New Roman" pitchFamily="18" charset="0"/>
                <a:cs typeface="Times New Roman" pitchFamily="18" charset="0"/>
              </a:rPr>
              <a:t>first example </a:t>
            </a:r>
            <a:r>
              <a:rPr lang="en-US" sz="2200" dirty="0" smtClean="0">
                <a:latin typeface="Times New Roman" pitchFamily="18" charset="0"/>
                <a:cs typeface="Times New Roman" pitchFamily="18" charset="0"/>
              </a:rPr>
              <a:t>prints all the even numbers between zero and nineteen. The </a:t>
            </a:r>
            <a:r>
              <a:rPr lang="en-US" sz="2200" b="1" dirty="0" smtClean="0">
                <a:latin typeface="Times New Roman" pitchFamily="18" charset="0"/>
                <a:cs typeface="Times New Roman" pitchFamily="18" charset="0"/>
              </a:rPr>
              <a:t>second example </a:t>
            </a:r>
            <a:r>
              <a:rPr lang="en-US" sz="2200" dirty="0" smtClean="0">
                <a:latin typeface="Times New Roman" pitchFamily="18" charset="0"/>
                <a:cs typeface="Times New Roman" pitchFamily="18" charset="0"/>
              </a:rPr>
              <a:t>expresses enthusiasm for various fruits.</a:t>
            </a:r>
          </a:p>
          <a:p>
            <a:pPr algn="just"/>
            <a:r>
              <a:rPr lang="en-US" b="1" dirty="0" smtClean="0">
                <a:latin typeface="Times New Roman" pitchFamily="18" charset="0"/>
                <a:cs typeface="Times New Roman" pitchFamily="18" charset="0"/>
              </a:rPr>
              <a:t>List operations</a:t>
            </a:r>
          </a:p>
          <a:p>
            <a:pPr algn="just"/>
            <a:r>
              <a:rPr lang="en-US" sz="2200" dirty="0" smtClean="0">
                <a:latin typeface="Times New Roman" pitchFamily="18" charset="0"/>
                <a:cs typeface="Times New Roman" pitchFamily="18" charset="0"/>
              </a:rPr>
              <a:t>The </a:t>
            </a:r>
            <a:r>
              <a:rPr lang="en-US" sz="2200" b="1" dirty="0" smtClean="0">
                <a:latin typeface="Times New Roman" pitchFamily="18" charset="0"/>
                <a:cs typeface="Times New Roman" pitchFamily="18" charset="0"/>
              </a:rPr>
              <a:t>+</a:t>
            </a:r>
            <a:r>
              <a:rPr lang="en-US" sz="2200" dirty="0" smtClean="0">
                <a:latin typeface="Times New Roman" pitchFamily="18" charset="0"/>
                <a:cs typeface="Times New Roman" pitchFamily="18" charset="0"/>
              </a:rPr>
              <a:t> operator concatenates lists:</a:t>
            </a:r>
          </a:p>
          <a:p>
            <a:pPr algn="just"/>
            <a:r>
              <a:rPr lang="en-US" sz="2200" dirty="0" smtClean="0">
                <a:latin typeface="Times New Roman" pitchFamily="18" charset="0"/>
                <a:cs typeface="Times New Roman" pitchFamily="18" charset="0"/>
              </a:rPr>
              <a:t>&gt;&gt;&gt; a = [1, 2, 3]</a:t>
            </a:r>
          </a:p>
          <a:p>
            <a:pPr algn="just"/>
            <a:r>
              <a:rPr lang="en-US" sz="2200" dirty="0" smtClean="0">
                <a:latin typeface="Times New Roman" pitchFamily="18" charset="0"/>
                <a:cs typeface="Times New Roman" pitchFamily="18" charset="0"/>
              </a:rPr>
              <a:t>&gt;&gt;&gt; b = [4, 5, 6]</a:t>
            </a:r>
          </a:p>
          <a:p>
            <a:pPr algn="just"/>
            <a:r>
              <a:rPr lang="en-US" sz="2200" dirty="0" smtClean="0">
                <a:latin typeface="Times New Roman" pitchFamily="18" charset="0"/>
                <a:cs typeface="Times New Roman" pitchFamily="18" charset="0"/>
              </a:rPr>
              <a:t>&gt;&gt;&gt; c = a + b</a:t>
            </a:r>
          </a:p>
          <a:p>
            <a:pPr algn="just"/>
            <a:r>
              <a:rPr lang="en-US" sz="2200" dirty="0" smtClean="0">
                <a:latin typeface="Times New Roman" pitchFamily="18" charset="0"/>
                <a:cs typeface="Times New Roman" pitchFamily="18" charset="0"/>
              </a:rPr>
              <a:t>&gt;&gt;&gt; print c</a:t>
            </a:r>
          </a:p>
          <a:p>
            <a:pPr algn="just"/>
            <a:r>
              <a:rPr lang="en-US" sz="2200" dirty="0" smtClean="0">
                <a:latin typeface="Times New Roman" pitchFamily="18" charset="0"/>
                <a:cs typeface="Times New Roman" pitchFamily="18" charset="0"/>
              </a:rPr>
              <a:t>[1, 2, 3, 4, 5, 6]</a:t>
            </a:r>
            <a:endParaRPr lang="en-US" sz="22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609600"/>
            <a:ext cx="10464800" cy="6248400"/>
          </a:xfrm>
        </p:spPr>
        <p:txBody>
          <a:bodyPr>
            <a:normAutofit fontScale="77500" lnSpcReduction="20000"/>
          </a:bodyPr>
          <a:lstStyle/>
          <a:p>
            <a:pPr algn="just"/>
            <a:r>
              <a:rPr lang="en-US" sz="2200" dirty="0" smtClean="0">
                <a:latin typeface="Times New Roman" pitchFamily="18" charset="0"/>
                <a:cs typeface="Times New Roman" pitchFamily="18" charset="0"/>
              </a:rPr>
              <a:t>Similarly, the </a:t>
            </a:r>
            <a:r>
              <a:rPr lang="en-US" sz="2200" b="1" dirty="0" smtClean="0">
                <a:latin typeface="Times New Roman" pitchFamily="18" charset="0"/>
                <a:cs typeface="Times New Roman" pitchFamily="18" charset="0"/>
              </a:rPr>
              <a:t>*</a:t>
            </a:r>
            <a:r>
              <a:rPr lang="en-US" sz="2200" dirty="0" smtClean="0">
                <a:latin typeface="Times New Roman" pitchFamily="18" charset="0"/>
                <a:cs typeface="Times New Roman" pitchFamily="18" charset="0"/>
              </a:rPr>
              <a:t> operator repeats a list a given number of times. </a:t>
            </a:r>
            <a:r>
              <a:rPr lang="en-US" sz="2200" b="1" dirty="0" smtClean="0">
                <a:latin typeface="Times New Roman" pitchFamily="18" charset="0"/>
                <a:cs typeface="Times New Roman" pitchFamily="18" charset="0"/>
              </a:rPr>
              <a:t>For example:</a:t>
            </a:r>
          </a:p>
          <a:p>
            <a:pPr algn="just"/>
            <a:r>
              <a:rPr lang="en-US" sz="2200" dirty="0" smtClean="0">
                <a:latin typeface="Times New Roman" pitchFamily="18" charset="0"/>
                <a:cs typeface="Times New Roman" pitchFamily="18" charset="0"/>
              </a:rPr>
              <a:t>&gt;&gt;&gt; [0] * 4</a:t>
            </a:r>
          </a:p>
          <a:p>
            <a:pPr algn="just"/>
            <a:r>
              <a:rPr lang="en-US" sz="2200" dirty="0" smtClean="0">
                <a:latin typeface="Times New Roman" pitchFamily="18" charset="0"/>
                <a:cs typeface="Times New Roman" pitchFamily="18" charset="0"/>
              </a:rPr>
              <a:t>[0, 0, 0, 0]</a:t>
            </a:r>
          </a:p>
          <a:p>
            <a:pPr algn="just"/>
            <a:r>
              <a:rPr lang="en-US" sz="2200" dirty="0" smtClean="0">
                <a:latin typeface="Times New Roman" pitchFamily="18" charset="0"/>
                <a:cs typeface="Times New Roman" pitchFamily="18" charset="0"/>
              </a:rPr>
              <a:t>&gt;&gt;&gt; [1, 2, 3] * 3</a:t>
            </a:r>
          </a:p>
          <a:p>
            <a:pPr algn="just"/>
            <a:r>
              <a:rPr lang="en-US" sz="2200" dirty="0" smtClean="0">
                <a:latin typeface="Times New Roman" pitchFamily="18" charset="0"/>
                <a:cs typeface="Times New Roman" pitchFamily="18" charset="0"/>
              </a:rPr>
              <a:t>[1, 2, 3, 1, 2, 3, 1, 2, 3]</a:t>
            </a:r>
          </a:p>
          <a:p>
            <a:pPr algn="just"/>
            <a:r>
              <a:rPr lang="en-US" sz="2200" dirty="0" smtClean="0">
                <a:latin typeface="Times New Roman" pitchFamily="18" charset="0"/>
                <a:cs typeface="Times New Roman" pitchFamily="18" charset="0"/>
              </a:rPr>
              <a:t>The </a:t>
            </a:r>
            <a:r>
              <a:rPr lang="en-US" sz="2200" b="1" dirty="0" smtClean="0">
                <a:latin typeface="Times New Roman" pitchFamily="18" charset="0"/>
                <a:cs typeface="Times New Roman" pitchFamily="18" charset="0"/>
              </a:rPr>
              <a:t>first example </a:t>
            </a:r>
            <a:r>
              <a:rPr lang="en-US" sz="2200" dirty="0" smtClean="0">
                <a:latin typeface="Times New Roman" pitchFamily="18" charset="0"/>
                <a:cs typeface="Times New Roman" pitchFamily="18" charset="0"/>
              </a:rPr>
              <a:t>repeats [0] four times. The </a:t>
            </a:r>
            <a:r>
              <a:rPr lang="en-US" sz="2200" b="1" dirty="0" smtClean="0">
                <a:latin typeface="Times New Roman" pitchFamily="18" charset="0"/>
                <a:cs typeface="Times New Roman" pitchFamily="18" charset="0"/>
              </a:rPr>
              <a:t>second example </a:t>
            </a:r>
            <a:r>
              <a:rPr lang="en-US" sz="2200" dirty="0" smtClean="0">
                <a:latin typeface="Times New Roman" pitchFamily="18" charset="0"/>
                <a:cs typeface="Times New Roman" pitchFamily="18" charset="0"/>
              </a:rPr>
              <a:t>repeats the list [1, 2, 3] three times.</a:t>
            </a:r>
          </a:p>
          <a:p>
            <a:pPr algn="just">
              <a:buFont typeface="Arial" pitchFamily="34" charset="0"/>
              <a:buChar char="•"/>
            </a:pPr>
            <a:r>
              <a:rPr lang="en-US" b="1" dirty="0" smtClean="0">
                <a:latin typeface="Times New Roman" pitchFamily="18" charset="0"/>
                <a:cs typeface="Times New Roman" pitchFamily="18" charset="0"/>
              </a:rPr>
              <a:t>List slices</a:t>
            </a:r>
          </a:p>
          <a:p>
            <a:pPr algn="just"/>
            <a:r>
              <a:rPr lang="en-US" sz="2400" dirty="0" smtClean="0">
                <a:latin typeface="Times New Roman" pitchFamily="18" charset="0"/>
                <a:cs typeface="Times New Roman" pitchFamily="18" charset="0"/>
              </a:rPr>
              <a:t>The slice operations also work on lists. </a:t>
            </a:r>
            <a:r>
              <a:rPr lang="en-US" sz="2400" b="1" dirty="0" smtClean="0">
                <a:latin typeface="Times New Roman" pitchFamily="18" charset="0"/>
                <a:cs typeface="Times New Roman" pitchFamily="18" charset="0"/>
              </a:rPr>
              <a:t>For example:</a:t>
            </a:r>
          </a:p>
          <a:p>
            <a:pPr algn="just"/>
            <a:r>
              <a:rPr lang="en-US" sz="2400" dirty="0" smtClean="0">
                <a:latin typeface="Times New Roman" pitchFamily="18" charset="0"/>
                <a:cs typeface="Times New Roman" pitchFamily="18" charset="0"/>
              </a:rPr>
              <a:t>&gt;&gt;&gt; list = ['a', 'b', 'c', 'd', 'e', 'f']</a:t>
            </a:r>
          </a:p>
          <a:p>
            <a:pPr algn="just"/>
            <a:r>
              <a:rPr lang="en-US" sz="2400" dirty="0" smtClean="0">
                <a:latin typeface="Times New Roman" pitchFamily="18" charset="0"/>
                <a:cs typeface="Times New Roman" pitchFamily="18" charset="0"/>
              </a:rPr>
              <a:t>&gt;&gt;&gt; list[1:3]</a:t>
            </a:r>
          </a:p>
          <a:p>
            <a:pPr algn="just"/>
            <a:r>
              <a:rPr lang="en-US" sz="2400" dirty="0" smtClean="0">
                <a:latin typeface="Times New Roman" pitchFamily="18" charset="0"/>
                <a:cs typeface="Times New Roman" pitchFamily="18" charset="0"/>
              </a:rPr>
              <a:t>['b', 'c']</a:t>
            </a:r>
          </a:p>
          <a:p>
            <a:pPr algn="just"/>
            <a:r>
              <a:rPr lang="en-US" sz="2400" dirty="0" smtClean="0">
                <a:latin typeface="Times New Roman" pitchFamily="18" charset="0"/>
                <a:cs typeface="Times New Roman" pitchFamily="18" charset="0"/>
              </a:rPr>
              <a:t>&gt;&gt;&gt; list[:4]</a:t>
            </a:r>
          </a:p>
          <a:p>
            <a:pPr algn="just"/>
            <a:r>
              <a:rPr lang="en-US" sz="2400" dirty="0" smtClean="0">
                <a:latin typeface="Times New Roman" pitchFamily="18" charset="0"/>
                <a:cs typeface="Times New Roman" pitchFamily="18" charset="0"/>
              </a:rPr>
              <a:t>['a', 'b', 'c', 'd']</a:t>
            </a:r>
          </a:p>
          <a:p>
            <a:pPr algn="just"/>
            <a:r>
              <a:rPr lang="en-US" sz="2400" dirty="0" smtClean="0">
                <a:latin typeface="Times New Roman" pitchFamily="18" charset="0"/>
                <a:cs typeface="Times New Roman" pitchFamily="18" charset="0"/>
              </a:rPr>
              <a:t>&gt;&gt;&gt; list[3:]</a:t>
            </a:r>
          </a:p>
          <a:p>
            <a:pPr algn="just"/>
            <a:r>
              <a:rPr lang="en-US" sz="2400" dirty="0" smtClean="0">
                <a:latin typeface="Times New Roman" pitchFamily="18" charset="0"/>
                <a:cs typeface="Times New Roman" pitchFamily="18" charset="0"/>
              </a:rPr>
              <a:t>['d', 'e', 'f']</a:t>
            </a:r>
          </a:p>
          <a:p>
            <a:pPr algn="just"/>
            <a:r>
              <a:rPr lang="en-US" sz="2400" dirty="0" smtClean="0">
                <a:latin typeface="Times New Roman" pitchFamily="18" charset="0"/>
                <a:cs typeface="Times New Roman" pitchFamily="18" charset="0"/>
              </a:rPr>
              <a:t>If you omit the first index, the slice starts at the beginning. If you omit the second, the slice goes to the end. </a:t>
            </a: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0800" y="762000"/>
            <a:ext cx="10464800" cy="5791200"/>
          </a:xfrm>
        </p:spPr>
        <p:txBody>
          <a:bodyPr>
            <a:normAutofit fontScale="92500" lnSpcReduction="10000"/>
          </a:bodyPr>
          <a:lstStyle/>
          <a:p>
            <a:pPr algn="just"/>
            <a:r>
              <a:rPr lang="en-US" sz="2200" dirty="0" smtClean="0">
                <a:latin typeface="Times New Roman" pitchFamily="18" charset="0"/>
                <a:cs typeface="Times New Roman" pitchFamily="18" charset="0"/>
              </a:rPr>
              <a:t>So if you omit both, the slice is really a copy of the whole list</a:t>
            </a:r>
            <a:r>
              <a:rPr lang="en-US" sz="2200" b="1" dirty="0" smtClean="0">
                <a:latin typeface="Times New Roman" pitchFamily="18" charset="0"/>
                <a:cs typeface="Times New Roman" pitchFamily="18" charset="0"/>
              </a:rPr>
              <a:t>. For example:</a:t>
            </a:r>
          </a:p>
          <a:p>
            <a:pPr algn="just"/>
            <a:r>
              <a:rPr lang="en-US" sz="2200" dirty="0" smtClean="0">
                <a:latin typeface="Times New Roman" pitchFamily="18" charset="0"/>
                <a:cs typeface="Times New Roman" pitchFamily="18" charset="0"/>
              </a:rPr>
              <a:t>&gt;&gt;&gt; list[:]</a:t>
            </a:r>
          </a:p>
          <a:p>
            <a:pPr algn="just"/>
            <a:r>
              <a:rPr lang="en-US" sz="2200" dirty="0" smtClean="0">
                <a:latin typeface="Times New Roman" pitchFamily="18" charset="0"/>
                <a:cs typeface="Times New Roman" pitchFamily="18" charset="0"/>
              </a:rPr>
              <a:t>['a', 'b', 'c', 'd', 'e', 'f']</a:t>
            </a:r>
          </a:p>
          <a:p>
            <a:pPr algn="just"/>
            <a:endParaRPr lang="en-US" sz="2200" dirty="0" smtClean="0">
              <a:latin typeface="Times New Roman" pitchFamily="18" charset="0"/>
              <a:cs typeface="Times New Roman" pitchFamily="18" charset="0"/>
            </a:endParaRPr>
          </a:p>
          <a:p>
            <a:pPr algn="just">
              <a:buFont typeface="Arial" pitchFamily="34" charset="0"/>
              <a:buChar char="•"/>
            </a:pPr>
            <a:r>
              <a:rPr lang="en-US" b="1" dirty="0" smtClean="0">
                <a:latin typeface="Times New Roman" pitchFamily="18" charset="0"/>
                <a:cs typeface="Times New Roman" pitchFamily="18" charset="0"/>
              </a:rPr>
              <a:t>Lists are mutable</a:t>
            </a:r>
          </a:p>
          <a:p>
            <a:pPr algn="just"/>
            <a:r>
              <a:rPr lang="en-US" sz="2200" dirty="0" smtClean="0">
                <a:latin typeface="Times New Roman" pitchFamily="18" charset="0"/>
                <a:cs typeface="Times New Roman" pitchFamily="18" charset="0"/>
              </a:rPr>
              <a:t>Unlike strings, lists are mutable, which means we can change their elements.  </a:t>
            </a:r>
          </a:p>
          <a:p>
            <a:pPr algn="just"/>
            <a:r>
              <a:rPr lang="en-US" sz="2200" dirty="0" smtClean="0">
                <a:latin typeface="Times New Roman" pitchFamily="18" charset="0"/>
                <a:cs typeface="Times New Roman" pitchFamily="18" charset="0"/>
              </a:rPr>
              <a:t>Using the bracket operator on the left side of an assignment, we can update one of the elements. </a:t>
            </a:r>
            <a:r>
              <a:rPr lang="en-US" sz="2200" b="1" dirty="0" smtClean="0">
                <a:latin typeface="Times New Roman" pitchFamily="18" charset="0"/>
                <a:cs typeface="Times New Roman" pitchFamily="18" charset="0"/>
              </a:rPr>
              <a:t>For example:</a:t>
            </a:r>
          </a:p>
          <a:p>
            <a:pPr algn="just"/>
            <a:r>
              <a:rPr lang="en-US" sz="2200" dirty="0" smtClean="0">
                <a:latin typeface="Times New Roman" pitchFamily="18" charset="0"/>
                <a:cs typeface="Times New Roman" pitchFamily="18" charset="0"/>
              </a:rPr>
              <a:t>&gt;&gt;&gt; fruit = ["banana", "apple", "quince"]</a:t>
            </a:r>
          </a:p>
          <a:p>
            <a:pPr algn="just"/>
            <a:r>
              <a:rPr lang="en-US" sz="2200" dirty="0" smtClean="0">
                <a:latin typeface="Times New Roman" pitchFamily="18" charset="0"/>
                <a:cs typeface="Times New Roman" pitchFamily="18" charset="0"/>
              </a:rPr>
              <a:t>&gt;&gt;&gt; fruit[0] = "pear"</a:t>
            </a:r>
          </a:p>
          <a:p>
            <a:pPr algn="just"/>
            <a:r>
              <a:rPr lang="en-US" sz="2200" dirty="0" smtClean="0">
                <a:latin typeface="Times New Roman" pitchFamily="18" charset="0"/>
                <a:cs typeface="Times New Roman" pitchFamily="18" charset="0"/>
              </a:rPr>
              <a:t>&gt;&gt;&gt; fruit[-1] = "orange"</a:t>
            </a:r>
          </a:p>
          <a:p>
            <a:pPr algn="just"/>
            <a:r>
              <a:rPr lang="en-US" sz="2200" dirty="0" smtClean="0">
                <a:latin typeface="Times New Roman" pitchFamily="18" charset="0"/>
                <a:cs typeface="Times New Roman" pitchFamily="18" charset="0"/>
              </a:rPr>
              <a:t>&gt;&gt;&gt; print fruit</a:t>
            </a:r>
          </a:p>
          <a:p>
            <a:pPr algn="just"/>
            <a:r>
              <a:rPr lang="en-US" sz="2200" dirty="0" smtClean="0">
                <a:latin typeface="Times New Roman" pitchFamily="18" charset="0"/>
                <a:cs typeface="Times New Roman" pitchFamily="18" charset="0"/>
              </a:rPr>
              <a:t>['pear', 'apple', 'orange']</a:t>
            </a:r>
            <a:endParaRPr lang="en-US" sz="2200" b="1"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0800" y="685800"/>
            <a:ext cx="10464800" cy="5867400"/>
          </a:xfrm>
        </p:spPr>
        <p:txBody>
          <a:bodyPr>
            <a:normAutofit/>
          </a:bodyPr>
          <a:lstStyle/>
          <a:p>
            <a:pPr algn="just">
              <a:buFont typeface="Arial" pitchFamily="34" charset="0"/>
              <a:buChar char="•"/>
            </a:pPr>
            <a:r>
              <a:rPr lang="en-US" sz="2200" dirty="0" smtClean="0">
                <a:latin typeface="Times New Roman" pitchFamily="18" charset="0"/>
                <a:cs typeface="Times New Roman" pitchFamily="18" charset="0"/>
              </a:rPr>
              <a:t>With the slice operator we can update several elements at once. </a:t>
            </a:r>
            <a:r>
              <a:rPr lang="en-US" sz="2200" b="1" dirty="0" smtClean="0">
                <a:latin typeface="Times New Roman" pitchFamily="18" charset="0"/>
                <a:cs typeface="Times New Roman" pitchFamily="18" charset="0"/>
              </a:rPr>
              <a:t>For example:</a:t>
            </a:r>
          </a:p>
          <a:p>
            <a:pPr algn="just"/>
            <a:r>
              <a:rPr lang="en-US" sz="2200" dirty="0" smtClean="0">
                <a:latin typeface="Times New Roman" pitchFamily="18" charset="0"/>
                <a:cs typeface="Times New Roman" pitchFamily="18" charset="0"/>
              </a:rPr>
              <a:t>&gt;&gt;&gt; list = ['a', 'b', 'c', 'd', 'e', 'f']</a:t>
            </a:r>
          </a:p>
          <a:p>
            <a:pPr algn="just"/>
            <a:r>
              <a:rPr lang="en-US" sz="2200" dirty="0" smtClean="0">
                <a:latin typeface="Times New Roman" pitchFamily="18" charset="0"/>
                <a:cs typeface="Times New Roman" pitchFamily="18" charset="0"/>
              </a:rPr>
              <a:t>&gt;&gt;&gt; list[1:3] = ['x', 'y']</a:t>
            </a:r>
          </a:p>
          <a:p>
            <a:pPr algn="just"/>
            <a:r>
              <a:rPr lang="en-US" sz="2200" dirty="0" smtClean="0">
                <a:latin typeface="Times New Roman" pitchFamily="18" charset="0"/>
                <a:cs typeface="Times New Roman" pitchFamily="18" charset="0"/>
              </a:rPr>
              <a:t>&gt;&gt;&gt; print list</a:t>
            </a:r>
          </a:p>
          <a:p>
            <a:pPr algn="just"/>
            <a:r>
              <a:rPr lang="en-US" sz="2200" dirty="0" smtClean="0">
                <a:latin typeface="Times New Roman" pitchFamily="18" charset="0"/>
                <a:cs typeface="Times New Roman" pitchFamily="18" charset="0"/>
              </a:rPr>
              <a:t>['a', 'x', 'y', 'd', 'e', 'f']</a:t>
            </a:r>
          </a:p>
          <a:p>
            <a:pPr algn="just"/>
            <a:endParaRPr lang="en-US" sz="2200" dirty="0" smtClean="0">
              <a:latin typeface="Times New Roman" pitchFamily="18" charset="0"/>
              <a:cs typeface="Times New Roman" pitchFamily="18" charset="0"/>
            </a:endParaRPr>
          </a:p>
          <a:p>
            <a:pPr algn="just">
              <a:buFont typeface="Arial" pitchFamily="34" charset="0"/>
              <a:buChar char="•"/>
            </a:pPr>
            <a:r>
              <a:rPr lang="en-US" sz="2200" dirty="0" smtClean="0">
                <a:latin typeface="Times New Roman" pitchFamily="18" charset="0"/>
                <a:cs typeface="Times New Roman" pitchFamily="18" charset="0"/>
              </a:rPr>
              <a:t>We can also remove elements from a list by assigning the empty list to them. </a:t>
            </a:r>
            <a:r>
              <a:rPr lang="en-US" sz="2200" b="1" dirty="0" smtClean="0">
                <a:latin typeface="Times New Roman" pitchFamily="18" charset="0"/>
                <a:cs typeface="Times New Roman" pitchFamily="18" charset="0"/>
              </a:rPr>
              <a:t>For example:</a:t>
            </a:r>
          </a:p>
          <a:p>
            <a:pPr algn="just"/>
            <a:r>
              <a:rPr lang="en-US" sz="2200" dirty="0" smtClean="0">
                <a:latin typeface="Times New Roman" pitchFamily="18" charset="0"/>
                <a:cs typeface="Times New Roman" pitchFamily="18" charset="0"/>
              </a:rPr>
              <a:t>&gt;&gt;&gt; list = ['a', 'b', 'c', 'd', 'e', 'f']</a:t>
            </a:r>
          </a:p>
          <a:p>
            <a:pPr algn="just"/>
            <a:r>
              <a:rPr lang="en-US" sz="2200" dirty="0" smtClean="0">
                <a:latin typeface="Times New Roman" pitchFamily="18" charset="0"/>
                <a:cs typeface="Times New Roman" pitchFamily="18" charset="0"/>
              </a:rPr>
              <a:t>&gt;&gt;&gt; list[1:3] = []</a:t>
            </a:r>
          </a:p>
          <a:p>
            <a:pPr algn="just"/>
            <a:r>
              <a:rPr lang="en-US" sz="2200" dirty="0" smtClean="0">
                <a:latin typeface="Times New Roman" pitchFamily="18" charset="0"/>
                <a:cs typeface="Times New Roman" pitchFamily="18" charset="0"/>
              </a:rPr>
              <a:t>&gt;&gt;&gt; print list</a:t>
            </a:r>
          </a:p>
          <a:p>
            <a:pPr algn="just"/>
            <a:r>
              <a:rPr lang="en-US" sz="2200" dirty="0" smtClean="0">
                <a:latin typeface="Times New Roman" pitchFamily="18" charset="0"/>
                <a:cs typeface="Times New Roman" pitchFamily="18" charset="0"/>
              </a:rPr>
              <a:t>['a', 'd', 'e', 'f']</a:t>
            </a:r>
            <a:endParaRPr lang="en-US" sz="22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0800" y="685800"/>
            <a:ext cx="10464800" cy="5943600"/>
          </a:xfrm>
        </p:spPr>
        <p:txBody>
          <a:bodyPr>
            <a:normAutofit/>
          </a:bodyPr>
          <a:lstStyle/>
          <a:p>
            <a:pPr algn="just"/>
            <a:r>
              <a:rPr lang="en-US" sz="2200" dirty="0" smtClean="0">
                <a:latin typeface="Times New Roman" pitchFamily="18" charset="0"/>
                <a:cs typeface="Times New Roman" pitchFamily="18" charset="0"/>
              </a:rPr>
              <a:t>And we can add elements to a list by squeezing them into an empty slice at the desired location. For example:</a:t>
            </a:r>
          </a:p>
          <a:p>
            <a:pPr algn="just"/>
            <a:r>
              <a:rPr lang="en-US" sz="2200" dirty="0" smtClean="0">
                <a:latin typeface="Times New Roman" pitchFamily="18" charset="0"/>
                <a:cs typeface="Times New Roman" pitchFamily="18" charset="0"/>
              </a:rPr>
              <a:t>&gt;&gt;&gt; list = ['a', 'd', 'f']</a:t>
            </a:r>
          </a:p>
          <a:p>
            <a:pPr algn="just"/>
            <a:r>
              <a:rPr lang="en-US" sz="2200" dirty="0" smtClean="0">
                <a:latin typeface="Times New Roman" pitchFamily="18" charset="0"/>
                <a:cs typeface="Times New Roman" pitchFamily="18" charset="0"/>
              </a:rPr>
              <a:t>&gt;&gt;&gt; list[1:1] = ['b', 'c']</a:t>
            </a:r>
          </a:p>
          <a:p>
            <a:pPr algn="just"/>
            <a:r>
              <a:rPr lang="en-US" sz="2200" dirty="0" smtClean="0">
                <a:latin typeface="Times New Roman" pitchFamily="18" charset="0"/>
                <a:cs typeface="Times New Roman" pitchFamily="18" charset="0"/>
              </a:rPr>
              <a:t>&gt;&gt;&gt; print list</a:t>
            </a:r>
          </a:p>
          <a:p>
            <a:pPr algn="just"/>
            <a:r>
              <a:rPr lang="en-US" sz="2200" dirty="0" smtClean="0">
                <a:latin typeface="Times New Roman" pitchFamily="18" charset="0"/>
                <a:cs typeface="Times New Roman" pitchFamily="18" charset="0"/>
              </a:rPr>
              <a:t>['a', 'b', 'c', 'd', 'f']</a:t>
            </a:r>
          </a:p>
          <a:p>
            <a:pPr algn="just"/>
            <a:r>
              <a:rPr lang="en-US" sz="2200" dirty="0" smtClean="0">
                <a:latin typeface="Times New Roman" pitchFamily="18" charset="0"/>
                <a:cs typeface="Times New Roman" pitchFamily="18" charset="0"/>
              </a:rPr>
              <a:t>&gt;&gt;&gt; list[4:4] = ['e']</a:t>
            </a:r>
          </a:p>
          <a:p>
            <a:pPr algn="just"/>
            <a:r>
              <a:rPr lang="en-US" sz="2200" dirty="0" smtClean="0">
                <a:latin typeface="Times New Roman" pitchFamily="18" charset="0"/>
                <a:cs typeface="Times New Roman" pitchFamily="18" charset="0"/>
              </a:rPr>
              <a:t>&gt;&gt;&gt; print list</a:t>
            </a:r>
          </a:p>
          <a:p>
            <a:pPr algn="just"/>
            <a:r>
              <a:rPr lang="en-US" sz="2200" dirty="0" smtClean="0">
                <a:latin typeface="Times New Roman" pitchFamily="18" charset="0"/>
                <a:cs typeface="Times New Roman" pitchFamily="18" charset="0"/>
              </a:rPr>
              <a:t>['a', 'b', 'c', 'd', 'e', 'f']</a:t>
            </a:r>
          </a:p>
          <a:p>
            <a:endParaRPr lang="en-US" sz="22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0800" y="533400"/>
            <a:ext cx="10464800" cy="5867400"/>
          </a:xfrm>
        </p:spPr>
        <p:txBody>
          <a:bodyPr>
            <a:normAutofit fontScale="92500" lnSpcReduction="20000"/>
          </a:bodyPr>
          <a:lstStyle/>
          <a:p>
            <a:r>
              <a:rPr lang="en-US" b="1" dirty="0" smtClean="0">
                <a:latin typeface="Times New Roman" pitchFamily="18" charset="0"/>
                <a:cs typeface="Times New Roman" pitchFamily="18" charset="0"/>
              </a:rPr>
              <a:t>List deletion</a:t>
            </a:r>
          </a:p>
          <a:p>
            <a:pPr algn="just"/>
            <a:r>
              <a:rPr lang="en-US" sz="2200" dirty="0" smtClean="0">
                <a:latin typeface="Times New Roman" pitchFamily="18" charset="0"/>
                <a:cs typeface="Times New Roman" pitchFamily="18" charset="0"/>
              </a:rPr>
              <a:t>Using slices to delete list elements can be awkward, and therefore error-prone. Python provides an alternative that is more readable. </a:t>
            </a:r>
            <a:r>
              <a:rPr lang="en-US" sz="2200" b="1" dirty="0" smtClean="0">
                <a:latin typeface="Times New Roman" pitchFamily="18" charset="0"/>
                <a:cs typeface="Times New Roman" pitchFamily="18" charset="0"/>
              </a:rPr>
              <a:t>del</a:t>
            </a:r>
            <a:r>
              <a:rPr lang="en-US" sz="2200" dirty="0" smtClean="0">
                <a:latin typeface="Times New Roman" pitchFamily="18" charset="0"/>
                <a:cs typeface="Times New Roman" pitchFamily="18" charset="0"/>
              </a:rPr>
              <a:t> removes an element from a list. </a:t>
            </a:r>
            <a:r>
              <a:rPr lang="en-US" sz="2200" b="1" dirty="0" smtClean="0">
                <a:latin typeface="Times New Roman" pitchFamily="18" charset="0"/>
                <a:cs typeface="Times New Roman" pitchFamily="18" charset="0"/>
              </a:rPr>
              <a:t>For example:</a:t>
            </a:r>
          </a:p>
          <a:p>
            <a:pPr algn="just"/>
            <a:r>
              <a:rPr lang="en-US" sz="2200" dirty="0" smtClean="0">
                <a:latin typeface="Times New Roman" pitchFamily="18" charset="0"/>
                <a:cs typeface="Times New Roman" pitchFamily="18" charset="0"/>
              </a:rPr>
              <a:t>&gt;&gt;&gt; a = ['one', 'two', 'three']</a:t>
            </a:r>
          </a:p>
          <a:p>
            <a:pPr algn="just"/>
            <a:r>
              <a:rPr lang="en-US" sz="2200" dirty="0" smtClean="0">
                <a:latin typeface="Times New Roman" pitchFamily="18" charset="0"/>
                <a:cs typeface="Times New Roman" pitchFamily="18" charset="0"/>
              </a:rPr>
              <a:t>&gt;&gt;&gt; del a[1]</a:t>
            </a:r>
          </a:p>
          <a:p>
            <a:pPr algn="just"/>
            <a:r>
              <a:rPr lang="en-US" sz="2200" dirty="0" smtClean="0">
                <a:latin typeface="Times New Roman" pitchFamily="18" charset="0"/>
                <a:cs typeface="Times New Roman" pitchFamily="18" charset="0"/>
              </a:rPr>
              <a:t>&gt;&gt;&gt; a</a:t>
            </a:r>
          </a:p>
          <a:p>
            <a:pPr algn="just"/>
            <a:r>
              <a:rPr lang="en-US" sz="2200" dirty="0" smtClean="0">
                <a:latin typeface="Times New Roman" pitchFamily="18" charset="0"/>
                <a:cs typeface="Times New Roman" pitchFamily="18" charset="0"/>
              </a:rPr>
              <a:t>['one', 'three']</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As you might expect, </a:t>
            </a:r>
            <a:r>
              <a:rPr lang="en-US" sz="2200" b="1" u="sng" dirty="0" smtClean="0">
                <a:latin typeface="Times New Roman" pitchFamily="18" charset="0"/>
                <a:cs typeface="Times New Roman" pitchFamily="18" charset="0"/>
              </a:rPr>
              <a:t>del</a:t>
            </a:r>
            <a:r>
              <a:rPr lang="en-US" sz="2200" u="sng" dirty="0" smtClean="0">
                <a:latin typeface="Times New Roman" pitchFamily="18" charset="0"/>
                <a:cs typeface="Times New Roman" pitchFamily="18" charset="0"/>
              </a:rPr>
              <a:t> handles negative indices </a:t>
            </a:r>
            <a:r>
              <a:rPr lang="en-US" sz="2200" dirty="0" smtClean="0">
                <a:latin typeface="Times New Roman" pitchFamily="18" charset="0"/>
                <a:cs typeface="Times New Roman" pitchFamily="18" charset="0"/>
              </a:rPr>
              <a:t>and causes a runtime error if the index is out of range. You can use a slice as an index for del. For example:</a:t>
            </a:r>
          </a:p>
          <a:p>
            <a:pPr algn="just"/>
            <a:r>
              <a:rPr lang="en-US" sz="2200" dirty="0" smtClean="0">
                <a:latin typeface="Times New Roman" pitchFamily="18" charset="0"/>
                <a:cs typeface="Times New Roman" pitchFamily="18" charset="0"/>
              </a:rPr>
              <a:t>&gt;&gt;&gt; list = ['a', 'b', 'c', 'd', 'e', 'f']</a:t>
            </a:r>
          </a:p>
          <a:p>
            <a:pPr algn="just"/>
            <a:r>
              <a:rPr lang="en-US" sz="2200" dirty="0" smtClean="0">
                <a:latin typeface="Times New Roman" pitchFamily="18" charset="0"/>
                <a:cs typeface="Times New Roman" pitchFamily="18" charset="0"/>
              </a:rPr>
              <a:t>&gt;&gt;&gt; del list[1:5]</a:t>
            </a:r>
          </a:p>
          <a:p>
            <a:pPr algn="just"/>
            <a:r>
              <a:rPr lang="en-US" sz="2200" dirty="0" smtClean="0">
                <a:latin typeface="Times New Roman" pitchFamily="18" charset="0"/>
                <a:cs typeface="Times New Roman" pitchFamily="18" charset="0"/>
              </a:rPr>
              <a:t>&gt;&gt;&gt; print list</a:t>
            </a:r>
          </a:p>
          <a:p>
            <a:pPr algn="just"/>
            <a:r>
              <a:rPr lang="en-US" sz="2200" dirty="0" smtClean="0">
                <a:latin typeface="Times New Roman" pitchFamily="18" charset="0"/>
                <a:cs typeface="Times New Roman" pitchFamily="18" charset="0"/>
              </a:rPr>
              <a:t>['a', 'f']</a:t>
            </a:r>
          </a:p>
          <a:p>
            <a:pPr algn="just"/>
            <a:r>
              <a:rPr lang="en-US" sz="2400" dirty="0" smtClean="0">
                <a:latin typeface="Times New Roman" pitchFamily="18" charset="0"/>
                <a:cs typeface="Times New Roman" pitchFamily="18" charset="0"/>
              </a:rPr>
              <a:t>As usual, slices select all the elements up to, but not including, the second index.</a:t>
            </a:r>
            <a:endParaRPr lang="en-US" sz="22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0800" y="381000"/>
            <a:ext cx="10464800" cy="6172200"/>
          </a:xfrm>
        </p:spPr>
        <p:txBody>
          <a:bodyPr/>
          <a:lstStyle/>
          <a:p>
            <a:r>
              <a:rPr lang="en-US" b="1" dirty="0" smtClean="0">
                <a:latin typeface="Times New Roman" pitchFamily="18" charset="0"/>
                <a:cs typeface="Times New Roman" pitchFamily="18" charset="0"/>
              </a:rPr>
              <a:t>Objects and values</a:t>
            </a:r>
          </a:p>
          <a:p>
            <a:pPr algn="just"/>
            <a:r>
              <a:rPr lang="en-US" sz="2200" dirty="0" smtClean="0">
                <a:latin typeface="Times New Roman" pitchFamily="18" charset="0"/>
                <a:cs typeface="Times New Roman" pitchFamily="18" charset="0"/>
              </a:rPr>
              <a:t>If we execute these assignment statements,</a:t>
            </a:r>
          </a:p>
          <a:p>
            <a:pPr algn="just"/>
            <a:r>
              <a:rPr lang="en-US" sz="2200" dirty="0" smtClean="0">
                <a:latin typeface="Times New Roman" pitchFamily="18" charset="0"/>
                <a:cs typeface="Times New Roman" pitchFamily="18" charset="0"/>
              </a:rPr>
              <a:t>a = "banana"</a:t>
            </a:r>
          </a:p>
          <a:p>
            <a:pPr algn="just"/>
            <a:r>
              <a:rPr lang="en-US" sz="2200" dirty="0" smtClean="0">
                <a:latin typeface="Times New Roman" pitchFamily="18" charset="0"/>
                <a:cs typeface="Times New Roman" pitchFamily="18" charset="0"/>
              </a:rPr>
              <a:t>b = "banana"</a:t>
            </a:r>
          </a:p>
          <a:p>
            <a:pPr algn="just"/>
            <a:r>
              <a:rPr lang="en-US" sz="2200" dirty="0" smtClean="0">
                <a:latin typeface="Times New Roman" pitchFamily="18" charset="0"/>
                <a:cs typeface="Times New Roman" pitchFamily="18" charset="0"/>
              </a:rPr>
              <a:t>we know that </a:t>
            </a:r>
            <a:r>
              <a:rPr lang="en-US" sz="2200" b="1" dirty="0" smtClean="0">
                <a:latin typeface="Times New Roman" pitchFamily="18" charset="0"/>
                <a:cs typeface="Times New Roman" pitchFamily="18" charset="0"/>
              </a:rPr>
              <a:t>a</a:t>
            </a:r>
            <a:r>
              <a:rPr lang="en-US" sz="2200" dirty="0" smtClean="0">
                <a:latin typeface="Times New Roman" pitchFamily="18" charset="0"/>
                <a:cs typeface="Times New Roman" pitchFamily="18" charset="0"/>
              </a:rPr>
              <a:t> and </a:t>
            </a:r>
            <a:r>
              <a:rPr lang="en-US" sz="2200" b="1" dirty="0" smtClean="0">
                <a:latin typeface="Times New Roman" pitchFamily="18" charset="0"/>
                <a:cs typeface="Times New Roman" pitchFamily="18" charset="0"/>
              </a:rPr>
              <a:t>b</a:t>
            </a:r>
            <a:r>
              <a:rPr lang="en-US" sz="2200" dirty="0" smtClean="0">
                <a:latin typeface="Times New Roman" pitchFamily="18" charset="0"/>
                <a:cs typeface="Times New Roman" pitchFamily="18" charset="0"/>
              </a:rPr>
              <a:t> will refer to a string with the letters </a:t>
            </a:r>
            <a:r>
              <a:rPr lang="en-US" sz="2200" b="1" dirty="0" smtClean="0">
                <a:latin typeface="Times New Roman" pitchFamily="18" charset="0"/>
                <a:cs typeface="Times New Roman" pitchFamily="18" charset="0"/>
              </a:rPr>
              <a:t>"banana". </a:t>
            </a:r>
            <a:r>
              <a:rPr lang="en-US" sz="2200" dirty="0" smtClean="0">
                <a:latin typeface="Times New Roman" pitchFamily="18" charset="0"/>
                <a:cs typeface="Times New Roman" pitchFamily="18" charset="0"/>
              </a:rPr>
              <a:t>But we can't tell whether they point to the same string. </a:t>
            </a:r>
          </a:p>
          <a:p>
            <a:pPr algn="just"/>
            <a:r>
              <a:rPr lang="en-US" sz="2200" dirty="0" smtClean="0">
                <a:latin typeface="Times New Roman" pitchFamily="18" charset="0"/>
                <a:cs typeface="Times New Roman" pitchFamily="18" charset="0"/>
              </a:rPr>
              <a:t>There are two possible states:</a:t>
            </a:r>
          </a:p>
          <a:p>
            <a:pPr algn="just"/>
            <a:endParaRPr lang="en-US" sz="2200" dirty="0">
              <a:latin typeface="Times New Roman" pitchFamily="18" charset="0"/>
              <a:cs typeface="Times New Roman" pitchFamily="18" charset="0"/>
            </a:endParaRPr>
          </a:p>
        </p:txBody>
      </p:sp>
      <p:pic>
        <p:nvPicPr>
          <p:cNvPr id="1026" name="Picture 2" descr="F:\anter\LPU\sem 1\5.PNG"/>
          <p:cNvPicPr>
            <a:picLocks noChangeAspect="1" noChangeArrowheads="1"/>
          </p:cNvPicPr>
          <p:nvPr/>
        </p:nvPicPr>
        <p:blipFill>
          <a:blip r:embed="rId2" cstate="print"/>
          <a:srcRect/>
          <a:stretch>
            <a:fillRect/>
          </a:stretch>
        </p:blipFill>
        <p:spPr bwMode="auto">
          <a:xfrm>
            <a:off x="3657600" y="3200400"/>
            <a:ext cx="6299200" cy="1300162"/>
          </a:xfrm>
          <a:prstGeom prst="rect">
            <a:avLst/>
          </a:prstGeom>
          <a:noFill/>
        </p:spPr>
      </p:pic>
      <p:sp>
        <p:nvSpPr>
          <p:cNvPr id="5" name="Rectangle 4"/>
          <p:cNvSpPr/>
          <p:nvPr/>
        </p:nvSpPr>
        <p:spPr>
          <a:xfrm>
            <a:off x="1320800" y="4876800"/>
            <a:ext cx="10261600" cy="1036822"/>
          </a:xfrm>
          <a:prstGeom prst="rect">
            <a:avLst/>
          </a:prstGeom>
        </p:spPr>
        <p:txBody>
          <a:bodyPr wrap="square">
            <a:spAutoFit/>
          </a:bodyPr>
          <a:lstStyle/>
          <a:p>
            <a:pPr algn="just"/>
            <a:r>
              <a:rPr lang="en-US" sz="2200" dirty="0">
                <a:latin typeface="Times New Roman" pitchFamily="18" charset="0"/>
                <a:cs typeface="Times New Roman" pitchFamily="18" charset="0"/>
              </a:rPr>
              <a:t>In one case, </a:t>
            </a:r>
            <a:r>
              <a:rPr lang="en-US" sz="2200" b="1" dirty="0">
                <a:latin typeface="Times New Roman" pitchFamily="18" charset="0"/>
                <a:cs typeface="Times New Roman" pitchFamily="18" charset="0"/>
              </a:rPr>
              <a:t>a</a:t>
            </a:r>
            <a:r>
              <a:rPr lang="en-US" sz="2200" dirty="0">
                <a:latin typeface="Times New Roman" pitchFamily="18" charset="0"/>
                <a:cs typeface="Times New Roman" pitchFamily="18" charset="0"/>
              </a:rPr>
              <a:t> and </a:t>
            </a:r>
            <a:r>
              <a:rPr lang="en-US" sz="2200" b="1" dirty="0">
                <a:latin typeface="Times New Roman" pitchFamily="18" charset="0"/>
                <a:cs typeface="Times New Roman" pitchFamily="18" charset="0"/>
              </a:rPr>
              <a:t>b</a:t>
            </a:r>
            <a:r>
              <a:rPr lang="en-US" sz="2200" dirty="0">
                <a:latin typeface="Times New Roman" pitchFamily="18" charset="0"/>
                <a:cs typeface="Times New Roman" pitchFamily="18" charset="0"/>
              </a:rPr>
              <a:t> refer to two </a:t>
            </a:r>
            <a:r>
              <a:rPr lang="en-US" sz="2200" dirty="0" smtClean="0">
                <a:latin typeface="Times New Roman" pitchFamily="18" charset="0"/>
                <a:cs typeface="Times New Roman" pitchFamily="18" charset="0"/>
              </a:rPr>
              <a:t>different </a:t>
            </a:r>
            <a:r>
              <a:rPr lang="en-US" sz="2200" dirty="0">
                <a:latin typeface="Times New Roman" pitchFamily="18" charset="0"/>
                <a:cs typeface="Times New Roman" pitchFamily="18" charset="0"/>
              </a:rPr>
              <a:t>things that have the same value. </a:t>
            </a:r>
            <a:r>
              <a:rPr lang="en-US" sz="2200" dirty="0" smtClean="0">
                <a:latin typeface="Times New Roman" pitchFamily="18" charset="0"/>
                <a:cs typeface="Times New Roman" pitchFamily="18" charset="0"/>
              </a:rPr>
              <a:t>In the </a:t>
            </a:r>
            <a:r>
              <a:rPr lang="en-US" sz="2200" dirty="0">
                <a:latin typeface="Times New Roman" pitchFamily="18" charset="0"/>
                <a:cs typeface="Times New Roman" pitchFamily="18" charset="0"/>
              </a:rPr>
              <a:t>second case, they refer to the same thing. These </a:t>
            </a:r>
            <a:r>
              <a:rPr lang="en-US" sz="2200" dirty="0" smtClean="0">
                <a:latin typeface="Times New Roman" pitchFamily="18" charset="0"/>
                <a:cs typeface="Times New Roman" pitchFamily="18" charset="0"/>
              </a:rPr>
              <a:t>“things</a:t>
            </a:r>
            <a:r>
              <a:rPr lang="en-US" sz="2200" dirty="0">
                <a:latin typeface="Times New Roman" pitchFamily="18" charset="0"/>
                <a:cs typeface="Times New Roman" pitchFamily="18" charset="0"/>
              </a:rPr>
              <a:t>" have </a:t>
            </a:r>
            <a:r>
              <a:rPr lang="en-US" sz="2200" dirty="0" smtClean="0">
                <a:latin typeface="Times New Roman" pitchFamily="18" charset="0"/>
                <a:cs typeface="Times New Roman" pitchFamily="18" charset="0"/>
              </a:rPr>
              <a:t>names they are </a:t>
            </a:r>
            <a:r>
              <a:rPr lang="en-US" sz="2200" dirty="0">
                <a:latin typeface="Times New Roman" pitchFamily="18" charset="0"/>
                <a:cs typeface="Times New Roman" pitchFamily="18" charset="0"/>
              </a:rPr>
              <a:t>called </a:t>
            </a:r>
            <a:r>
              <a:rPr lang="en-US" sz="2200" b="1" dirty="0">
                <a:latin typeface="Times New Roman" pitchFamily="18" charset="0"/>
                <a:cs typeface="Times New Roman" pitchFamily="18" charset="0"/>
              </a:rPr>
              <a:t>objects. </a:t>
            </a:r>
            <a:r>
              <a:rPr lang="en-US" sz="2200" dirty="0">
                <a:latin typeface="Times New Roman" pitchFamily="18" charset="0"/>
                <a:cs typeface="Times New Roman" pitchFamily="18" charset="0"/>
              </a:rPr>
              <a:t>An object is something a variable can refer to.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0800" y="304800"/>
            <a:ext cx="10464800" cy="6324600"/>
          </a:xfrm>
        </p:spPr>
        <p:txBody>
          <a:bodyPr>
            <a:normAutofit/>
          </a:bodyPr>
          <a:lstStyle/>
          <a:p>
            <a:pPr algn="just"/>
            <a:r>
              <a:rPr lang="en-US" sz="2200" dirty="0" smtClean="0">
                <a:latin typeface="Times New Roman" pitchFamily="18" charset="0"/>
                <a:cs typeface="Times New Roman" pitchFamily="18" charset="0"/>
              </a:rPr>
              <a:t>Every object has a unique identifier, which we can obtain with the </a:t>
            </a:r>
            <a:r>
              <a:rPr lang="en-US" sz="2200" b="1" dirty="0" smtClean="0">
                <a:latin typeface="Times New Roman" pitchFamily="18" charset="0"/>
                <a:cs typeface="Times New Roman" pitchFamily="18" charset="0"/>
              </a:rPr>
              <a:t>id</a:t>
            </a:r>
            <a:r>
              <a:rPr lang="en-US" sz="2200" dirty="0" smtClean="0">
                <a:latin typeface="Times New Roman" pitchFamily="18" charset="0"/>
                <a:cs typeface="Times New Roman" pitchFamily="18" charset="0"/>
              </a:rPr>
              <a:t> function.</a:t>
            </a:r>
          </a:p>
          <a:p>
            <a:pPr algn="just"/>
            <a:r>
              <a:rPr lang="en-US" sz="2200" dirty="0" smtClean="0">
                <a:latin typeface="Times New Roman" pitchFamily="18" charset="0"/>
                <a:cs typeface="Times New Roman" pitchFamily="18" charset="0"/>
              </a:rPr>
              <a:t>By printing the identifier of a and b, we can tell whether they refer to the same object.</a:t>
            </a:r>
            <a:r>
              <a:rPr lang="en-US" sz="2200" b="1" dirty="0" smtClean="0">
                <a:latin typeface="Times New Roman" pitchFamily="18" charset="0"/>
                <a:cs typeface="Times New Roman" pitchFamily="18" charset="0"/>
              </a:rPr>
              <a:t> For example:</a:t>
            </a:r>
          </a:p>
          <a:p>
            <a:pPr algn="just"/>
            <a:endParaRPr lang="en-US" sz="2200" b="1"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&gt;&gt;&gt; id(a)</a:t>
            </a:r>
          </a:p>
          <a:p>
            <a:pPr algn="just"/>
            <a:r>
              <a:rPr lang="en-US" sz="2200" dirty="0" smtClean="0">
                <a:latin typeface="Times New Roman" pitchFamily="18" charset="0"/>
                <a:cs typeface="Times New Roman" pitchFamily="18" charset="0"/>
              </a:rPr>
              <a:t>135044008</a:t>
            </a:r>
          </a:p>
          <a:p>
            <a:pPr algn="just"/>
            <a:r>
              <a:rPr lang="en-US" sz="2200" dirty="0" smtClean="0">
                <a:latin typeface="Times New Roman" pitchFamily="18" charset="0"/>
                <a:cs typeface="Times New Roman" pitchFamily="18" charset="0"/>
              </a:rPr>
              <a:t>&gt;&gt;&gt; id(b)</a:t>
            </a:r>
          </a:p>
          <a:p>
            <a:pPr algn="just"/>
            <a:r>
              <a:rPr lang="en-US" sz="2200" dirty="0" smtClean="0">
                <a:latin typeface="Times New Roman" pitchFamily="18" charset="0"/>
                <a:cs typeface="Times New Roman" pitchFamily="18" charset="0"/>
              </a:rPr>
              <a:t>135044008</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In fact, we get the same identifier twice, which means that Python only created one string, and both </a:t>
            </a:r>
            <a:r>
              <a:rPr lang="en-US" sz="2200" b="1" dirty="0" smtClean="0">
                <a:latin typeface="Times New Roman" pitchFamily="18" charset="0"/>
                <a:cs typeface="Times New Roman" pitchFamily="18" charset="0"/>
              </a:rPr>
              <a:t>a </a:t>
            </a:r>
            <a:r>
              <a:rPr lang="en-US" sz="2200" dirty="0" smtClean="0">
                <a:latin typeface="Times New Roman" pitchFamily="18" charset="0"/>
                <a:cs typeface="Times New Roman" pitchFamily="18" charset="0"/>
              </a:rPr>
              <a:t>and </a:t>
            </a:r>
            <a:r>
              <a:rPr lang="en-US" sz="2200" b="1" dirty="0" smtClean="0">
                <a:latin typeface="Times New Roman" pitchFamily="18" charset="0"/>
                <a:cs typeface="Times New Roman" pitchFamily="18" charset="0"/>
              </a:rPr>
              <a:t>b</a:t>
            </a:r>
            <a:r>
              <a:rPr lang="en-US" sz="2200" dirty="0" smtClean="0">
                <a:latin typeface="Times New Roman" pitchFamily="18" charset="0"/>
                <a:cs typeface="Times New Roman" pitchFamily="18" charset="0"/>
              </a:rPr>
              <a:t> refer to it.</a:t>
            </a:r>
          </a:p>
          <a:p>
            <a:endParaRPr lang="en-US" sz="22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0800" y="304800"/>
            <a:ext cx="10464800" cy="6324600"/>
          </a:xfrm>
        </p:spPr>
        <p:txBody>
          <a:bodyPr>
            <a:normAutofit/>
          </a:bodyPr>
          <a:lstStyle/>
          <a:p>
            <a:pPr algn="just"/>
            <a:r>
              <a:rPr lang="en-US" sz="2200" dirty="0" smtClean="0">
                <a:latin typeface="Times New Roman" pitchFamily="18" charset="0"/>
                <a:cs typeface="Times New Roman" pitchFamily="18" charset="0"/>
              </a:rPr>
              <a:t>Interestingly, lists behave differently. When we create two lists, we get two objects. </a:t>
            </a:r>
            <a:r>
              <a:rPr lang="en-US" sz="2200" b="1" dirty="0" smtClean="0">
                <a:latin typeface="Times New Roman" pitchFamily="18" charset="0"/>
                <a:cs typeface="Times New Roman" pitchFamily="18" charset="0"/>
              </a:rPr>
              <a:t>For example:</a:t>
            </a:r>
          </a:p>
          <a:p>
            <a:pPr algn="just"/>
            <a:endParaRPr lang="en-US" sz="2200" b="1"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&gt;&gt;&gt; a = [1, 2, 3]</a:t>
            </a:r>
          </a:p>
          <a:p>
            <a:pPr algn="just"/>
            <a:r>
              <a:rPr lang="en-US" sz="2200" dirty="0" smtClean="0">
                <a:latin typeface="Times New Roman" pitchFamily="18" charset="0"/>
                <a:cs typeface="Times New Roman" pitchFamily="18" charset="0"/>
              </a:rPr>
              <a:t>&gt;&gt;&gt; b = [1, 2, 3]</a:t>
            </a:r>
          </a:p>
          <a:p>
            <a:pPr algn="just"/>
            <a:r>
              <a:rPr lang="en-US" sz="2200" dirty="0" smtClean="0">
                <a:latin typeface="Times New Roman" pitchFamily="18" charset="0"/>
                <a:cs typeface="Times New Roman" pitchFamily="18" charset="0"/>
              </a:rPr>
              <a:t>&gt;&gt;&gt; id(a)</a:t>
            </a:r>
          </a:p>
          <a:p>
            <a:pPr algn="just"/>
            <a:r>
              <a:rPr lang="en-US" sz="2200" dirty="0" smtClean="0">
                <a:latin typeface="Times New Roman" pitchFamily="18" charset="0"/>
                <a:cs typeface="Times New Roman" pitchFamily="18" charset="0"/>
              </a:rPr>
              <a:t>135045528</a:t>
            </a:r>
          </a:p>
          <a:p>
            <a:pPr algn="just"/>
            <a:r>
              <a:rPr lang="en-US" sz="2200" dirty="0" smtClean="0">
                <a:latin typeface="Times New Roman" pitchFamily="18" charset="0"/>
                <a:cs typeface="Times New Roman" pitchFamily="18" charset="0"/>
              </a:rPr>
              <a:t>&gt;&gt;&gt; id(b)</a:t>
            </a:r>
          </a:p>
          <a:p>
            <a:r>
              <a:rPr lang="en-US" sz="2200" dirty="0" smtClean="0">
                <a:latin typeface="Times New Roman" pitchFamily="18" charset="0"/>
                <a:cs typeface="Times New Roman" pitchFamily="18" charset="0"/>
              </a:rPr>
              <a:t>135041704</a:t>
            </a:r>
          </a:p>
          <a:p>
            <a:endParaRPr lang="en-US" sz="2200" dirty="0" smtClean="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pic>
        <p:nvPicPr>
          <p:cNvPr id="2050" name="Picture 2" descr="F:\anter\LPU\sem 1\Capture6.PNG"/>
          <p:cNvPicPr>
            <a:picLocks noChangeAspect="1" noChangeArrowheads="1"/>
          </p:cNvPicPr>
          <p:nvPr/>
        </p:nvPicPr>
        <p:blipFill>
          <a:blip r:embed="rId2" cstate="print"/>
          <a:srcRect/>
          <a:stretch>
            <a:fillRect/>
          </a:stretch>
        </p:blipFill>
        <p:spPr bwMode="auto">
          <a:xfrm>
            <a:off x="4876800" y="4038600"/>
            <a:ext cx="3352800" cy="1219200"/>
          </a:xfrm>
          <a:prstGeom prst="rect">
            <a:avLst/>
          </a:prstGeom>
          <a:noFill/>
        </p:spPr>
      </p:pic>
      <p:sp>
        <p:nvSpPr>
          <p:cNvPr id="5" name="Rectangle 4"/>
          <p:cNvSpPr/>
          <p:nvPr/>
        </p:nvSpPr>
        <p:spPr>
          <a:xfrm>
            <a:off x="1422400" y="5410201"/>
            <a:ext cx="10363200" cy="721993"/>
          </a:xfrm>
          <a:prstGeom prst="rect">
            <a:avLst/>
          </a:prstGeom>
        </p:spPr>
        <p:txBody>
          <a:bodyPr wrap="square">
            <a:spAutoFit/>
          </a:bodyPr>
          <a:lstStyle/>
          <a:p>
            <a:endParaRPr lang="en-US" sz="2200" b="1" dirty="0" smtClean="0">
              <a:latin typeface="Times New Roman" pitchFamily="18" charset="0"/>
              <a:cs typeface="Times New Roman" pitchFamily="18" charset="0"/>
            </a:endParaRPr>
          </a:p>
          <a:p>
            <a:r>
              <a:rPr lang="en-US" sz="2200" b="1" dirty="0" smtClean="0">
                <a:latin typeface="Times New Roman" pitchFamily="18" charset="0"/>
                <a:cs typeface="Times New Roman" pitchFamily="18" charset="0"/>
              </a:rPr>
              <a:t>a</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and </a:t>
            </a:r>
            <a:r>
              <a:rPr lang="en-US" sz="2200" b="1" dirty="0">
                <a:latin typeface="Times New Roman" pitchFamily="18" charset="0"/>
                <a:cs typeface="Times New Roman" pitchFamily="18" charset="0"/>
              </a:rPr>
              <a:t>b</a:t>
            </a:r>
            <a:r>
              <a:rPr lang="en-US" sz="2200" dirty="0">
                <a:latin typeface="Times New Roman" pitchFamily="18" charset="0"/>
                <a:cs typeface="Times New Roman" pitchFamily="18" charset="0"/>
              </a:rPr>
              <a:t> have the same value but do not refer to the same object.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0800" y="381000"/>
            <a:ext cx="10464800" cy="6172200"/>
          </a:xfrm>
        </p:spPr>
        <p:txBody>
          <a:bodyPr/>
          <a:lstStyle/>
          <a:p>
            <a:r>
              <a:rPr lang="en-US" b="1" dirty="0" smtClean="0">
                <a:latin typeface="Times New Roman" pitchFamily="18" charset="0"/>
                <a:cs typeface="Times New Roman" pitchFamily="18" charset="0"/>
              </a:rPr>
              <a:t>Aliasing</a:t>
            </a:r>
          </a:p>
          <a:p>
            <a:pPr algn="just"/>
            <a:r>
              <a:rPr lang="en-US" sz="2200" dirty="0" smtClean="0">
                <a:latin typeface="Times New Roman" pitchFamily="18" charset="0"/>
                <a:cs typeface="Times New Roman" pitchFamily="18" charset="0"/>
              </a:rPr>
              <a:t>Since variables refer to objects, if we assign one variable to another, both variables refer to the same object. </a:t>
            </a:r>
            <a:r>
              <a:rPr lang="en-US" sz="2200" b="1" dirty="0" smtClean="0">
                <a:latin typeface="Times New Roman" pitchFamily="18" charset="0"/>
                <a:cs typeface="Times New Roman" pitchFamily="18" charset="0"/>
              </a:rPr>
              <a:t>For example:</a:t>
            </a:r>
          </a:p>
          <a:p>
            <a:pPr algn="just"/>
            <a:r>
              <a:rPr lang="en-US" sz="2200" dirty="0" smtClean="0">
                <a:latin typeface="Times New Roman" pitchFamily="18" charset="0"/>
                <a:cs typeface="Times New Roman" pitchFamily="18" charset="0"/>
              </a:rPr>
              <a:t>&gt;&gt;&gt; a = [1, 2, 3]</a:t>
            </a:r>
          </a:p>
          <a:p>
            <a:pPr algn="just"/>
            <a:r>
              <a:rPr lang="en-US" sz="2200" dirty="0" smtClean="0">
                <a:latin typeface="Times New Roman" pitchFamily="18" charset="0"/>
                <a:cs typeface="Times New Roman" pitchFamily="18" charset="0"/>
              </a:rPr>
              <a:t>&gt;&gt;&gt; b=a</a:t>
            </a:r>
          </a:p>
          <a:p>
            <a:r>
              <a:rPr lang="en-US" sz="2200" dirty="0" smtClean="0">
                <a:latin typeface="Times New Roman" pitchFamily="18" charset="0"/>
                <a:cs typeface="Times New Roman" pitchFamily="18" charset="0"/>
              </a:rPr>
              <a:t>In this case, the state diagram looks like this: </a:t>
            </a:r>
            <a:endParaRPr lang="en-US" sz="2200" dirty="0">
              <a:latin typeface="Times New Roman" pitchFamily="18" charset="0"/>
              <a:cs typeface="Times New Roman" pitchFamily="18" charset="0"/>
            </a:endParaRPr>
          </a:p>
        </p:txBody>
      </p:sp>
      <p:pic>
        <p:nvPicPr>
          <p:cNvPr id="3074" name="Picture 2" descr="F:\anter\LPU\sem 1\Capture7.PNG"/>
          <p:cNvPicPr>
            <a:picLocks noChangeAspect="1" noChangeArrowheads="1"/>
          </p:cNvPicPr>
          <p:nvPr/>
        </p:nvPicPr>
        <p:blipFill>
          <a:blip r:embed="rId2" cstate="print"/>
          <a:srcRect/>
          <a:stretch>
            <a:fillRect/>
          </a:stretch>
        </p:blipFill>
        <p:spPr bwMode="auto">
          <a:xfrm>
            <a:off x="4419600" y="3352800"/>
            <a:ext cx="3568700" cy="1219200"/>
          </a:xfrm>
          <a:prstGeom prst="rect">
            <a:avLst/>
          </a:prstGeom>
          <a:noFill/>
        </p:spPr>
      </p:pic>
      <p:sp>
        <p:nvSpPr>
          <p:cNvPr id="5" name="Rectangle 4"/>
          <p:cNvSpPr/>
          <p:nvPr/>
        </p:nvSpPr>
        <p:spPr>
          <a:xfrm>
            <a:off x="1320800" y="4495800"/>
            <a:ext cx="10566400" cy="1666482"/>
          </a:xfrm>
          <a:prstGeom prst="rect">
            <a:avLst/>
          </a:prstGeom>
        </p:spPr>
        <p:txBody>
          <a:bodyPr wrap="square">
            <a:spAutoFit/>
          </a:bodyPr>
          <a:lstStyle/>
          <a:p>
            <a:pPr algn="just"/>
            <a:r>
              <a:rPr lang="en-US" sz="2200" dirty="0">
                <a:latin typeface="Times New Roman" pitchFamily="18" charset="0"/>
                <a:cs typeface="Times New Roman" pitchFamily="18" charset="0"/>
              </a:rPr>
              <a:t>Because the same list has two </a:t>
            </a:r>
            <a:r>
              <a:rPr lang="en-US" sz="2200" dirty="0" smtClean="0">
                <a:latin typeface="Times New Roman" pitchFamily="18" charset="0"/>
                <a:cs typeface="Times New Roman" pitchFamily="18" charset="0"/>
              </a:rPr>
              <a:t>different </a:t>
            </a:r>
            <a:r>
              <a:rPr lang="en-US" sz="2200" dirty="0">
                <a:latin typeface="Times New Roman" pitchFamily="18" charset="0"/>
                <a:cs typeface="Times New Roman" pitchFamily="18" charset="0"/>
              </a:rPr>
              <a:t>names, a and b, we say that it is aliased.</a:t>
            </a:r>
          </a:p>
          <a:p>
            <a:pPr algn="just"/>
            <a:r>
              <a:rPr lang="en-US" sz="2200" dirty="0">
                <a:latin typeface="Times New Roman" pitchFamily="18" charset="0"/>
                <a:cs typeface="Times New Roman" pitchFamily="18" charset="0"/>
              </a:rPr>
              <a:t>Changes made with one alias </a:t>
            </a:r>
            <a:r>
              <a:rPr lang="en-US" sz="2200" dirty="0" smtClean="0">
                <a:latin typeface="Times New Roman" pitchFamily="18" charset="0"/>
                <a:cs typeface="Times New Roman" pitchFamily="18" charset="0"/>
              </a:rPr>
              <a:t>affect </a:t>
            </a:r>
            <a:r>
              <a:rPr lang="en-US" sz="2200" dirty="0">
                <a:latin typeface="Times New Roman" pitchFamily="18" charset="0"/>
                <a:cs typeface="Times New Roman" pitchFamily="18" charset="0"/>
              </a:rPr>
              <a:t>the </a:t>
            </a:r>
            <a:r>
              <a:rPr lang="en-US" sz="2200" dirty="0" smtClean="0">
                <a:latin typeface="Times New Roman" pitchFamily="18" charset="0"/>
                <a:cs typeface="Times New Roman" pitchFamily="18" charset="0"/>
              </a:rPr>
              <a:t>other. </a:t>
            </a:r>
            <a:r>
              <a:rPr lang="en-US" sz="2200" b="1" dirty="0" smtClean="0">
                <a:latin typeface="Times New Roman" pitchFamily="18" charset="0"/>
                <a:cs typeface="Times New Roman" pitchFamily="18" charset="0"/>
              </a:rPr>
              <a:t>For example:</a:t>
            </a:r>
            <a:endParaRPr lang="en-US" sz="2200" b="1"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&gt;&gt;&gt; b[0] = 5</a:t>
            </a:r>
          </a:p>
          <a:p>
            <a:pPr algn="just"/>
            <a:r>
              <a:rPr lang="en-US" sz="2200" dirty="0">
                <a:latin typeface="Times New Roman" pitchFamily="18" charset="0"/>
                <a:cs typeface="Times New Roman" pitchFamily="18" charset="0"/>
              </a:rPr>
              <a:t>&gt;&gt;&gt; print a</a:t>
            </a:r>
          </a:p>
          <a:p>
            <a:pPr algn="just"/>
            <a:r>
              <a:rPr lang="en-US" sz="2200" dirty="0">
                <a:latin typeface="Times New Roman" pitchFamily="18" charset="0"/>
                <a:cs typeface="Times New Roman" pitchFamily="18" charset="0"/>
              </a:rPr>
              <a:t>[5, 2, 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0800" y="533400"/>
            <a:ext cx="10464800" cy="6019800"/>
          </a:xfrm>
        </p:spPr>
        <p:txBody>
          <a:bodyPr>
            <a:normAutofit/>
          </a:bodyPr>
          <a:lstStyle/>
          <a:p>
            <a:pPr algn="just">
              <a:buFont typeface="Arial" pitchFamily="34" charset="0"/>
              <a:buChar char="•"/>
            </a:pPr>
            <a:r>
              <a:rPr lang="en-US" sz="2200" dirty="0" smtClean="0">
                <a:latin typeface="Times New Roman" pitchFamily="18" charset="0"/>
                <a:cs typeface="Times New Roman" pitchFamily="18" charset="0"/>
              </a:rPr>
              <a:t>The following list contains a string, a oat, an integer, and (</a:t>
            </a:r>
            <a:r>
              <a:rPr lang="en-US" sz="2200" dirty="0" err="1" smtClean="0">
                <a:latin typeface="Times New Roman" pitchFamily="18" charset="0"/>
                <a:cs typeface="Times New Roman" pitchFamily="18" charset="0"/>
              </a:rPr>
              <a:t>mirabile</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dictu</a:t>
            </a:r>
            <a:r>
              <a:rPr lang="en-US" sz="2200" dirty="0" smtClean="0">
                <a:latin typeface="Times New Roman" pitchFamily="18" charset="0"/>
                <a:cs typeface="Times New Roman" pitchFamily="18" charset="0"/>
              </a:rPr>
              <a:t>) another list:</a:t>
            </a:r>
          </a:p>
          <a:p>
            <a:pPr algn="just"/>
            <a:r>
              <a:rPr lang="nb-NO" sz="2200" dirty="0" smtClean="0">
                <a:latin typeface="Times New Roman" pitchFamily="18" charset="0"/>
                <a:cs typeface="Times New Roman" pitchFamily="18" charset="0"/>
              </a:rPr>
              <a:t>["hello", 2.0, 5, [10, 20]]</a:t>
            </a:r>
          </a:p>
          <a:p>
            <a:pPr algn="just"/>
            <a:r>
              <a:rPr lang="en-US" sz="2200" dirty="0" smtClean="0">
                <a:latin typeface="Times New Roman" pitchFamily="18" charset="0"/>
                <a:cs typeface="Times New Roman" pitchFamily="18" charset="0"/>
              </a:rPr>
              <a:t>A list within another list is said to be nested.</a:t>
            </a:r>
          </a:p>
          <a:p>
            <a:pPr algn="just"/>
            <a:r>
              <a:rPr lang="en-US" sz="2200" dirty="0" smtClean="0">
                <a:latin typeface="Times New Roman" pitchFamily="18" charset="0"/>
                <a:cs typeface="Times New Roman" pitchFamily="18" charset="0"/>
              </a:rPr>
              <a:t>Lists that contain consecutive integers are common, so Python provides a simple way to create them:</a:t>
            </a:r>
          </a:p>
          <a:p>
            <a:pPr algn="just"/>
            <a:r>
              <a:rPr lang="en-US" sz="2200" dirty="0" smtClean="0">
                <a:latin typeface="Times New Roman" pitchFamily="18" charset="0"/>
                <a:cs typeface="Times New Roman" pitchFamily="18" charset="0"/>
              </a:rPr>
              <a:t>&gt;&gt;&gt; range(1,5)</a:t>
            </a:r>
          </a:p>
          <a:p>
            <a:pPr algn="just">
              <a:buFont typeface="Arial" pitchFamily="34" charset="0"/>
              <a:buChar char="•"/>
            </a:pPr>
            <a:r>
              <a:rPr lang="en-US" sz="2200" dirty="0" smtClean="0">
                <a:latin typeface="Times New Roman" pitchFamily="18" charset="0"/>
                <a:cs typeface="Times New Roman" pitchFamily="18" charset="0"/>
              </a:rPr>
              <a:t>The range function takes two arguments and returns a list that contains all the integers from the first to the second, including the first but not including the second!</a:t>
            </a:r>
          </a:p>
          <a:p>
            <a:pPr algn="just"/>
            <a:r>
              <a:rPr lang="en-US" sz="2200" dirty="0" smtClean="0">
                <a:latin typeface="Times New Roman" pitchFamily="18" charset="0"/>
                <a:cs typeface="Times New Roman" pitchFamily="18" charset="0"/>
              </a:rPr>
              <a:t>There are two other forms of range. With a single argument, it creates a list that starts at 0:</a:t>
            </a:r>
          </a:p>
          <a:p>
            <a:pPr algn="just"/>
            <a:r>
              <a:rPr lang="en-US" sz="2200" dirty="0" smtClean="0">
                <a:latin typeface="Times New Roman" pitchFamily="18" charset="0"/>
                <a:cs typeface="Times New Roman" pitchFamily="18" charset="0"/>
              </a:rPr>
              <a:t>&gt;&gt;&gt; range(10)</a:t>
            </a:r>
          </a:p>
          <a:p>
            <a:pPr algn="just"/>
            <a:r>
              <a:rPr lang="en-US" sz="2200" dirty="0" smtClean="0">
                <a:latin typeface="Times New Roman" pitchFamily="18" charset="0"/>
                <a:cs typeface="Times New Roman" pitchFamily="18" charset="0"/>
              </a:rPr>
              <a:t>[0, 1, 2, 3, 4, 5, 6, 7, 8, 9]</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0800" y="228600"/>
            <a:ext cx="10464800" cy="6324600"/>
          </a:xfrm>
        </p:spPr>
        <p:txBody>
          <a:bodyPr>
            <a:normAutofit/>
          </a:bodyPr>
          <a:lstStyle/>
          <a:p>
            <a:r>
              <a:rPr lang="en-US" b="1" dirty="0" smtClean="0">
                <a:latin typeface="Times New Roman" pitchFamily="18" charset="0"/>
                <a:cs typeface="Times New Roman" pitchFamily="18" charset="0"/>
              </a:rPr>
              <a:t>Cloning lists</a:t>
            </a:r>
          </a:p>
          <a:p>
            <a:pPr algn="just"/>
            <a:r>
              <a:rPr lang="en-US" sz="2200" dirty="0" smtClean="0">
                <a:latin typeface="Times New Roman" pitchFamily="18" charset="0"/>
                <a:cs typeface="Times New Roman" pitchFamily="18" charset="0"/>
              </a:rPr>
              <a:t>If we want to modify a list and also keep a copy of the original, we need to be able to make a copy of the list itself, not just the reference. This process is sometimes called cloning, to avoid the ambiguity of the word  “copy”.</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The easiest way to clone a list is to use the slice operator. For example:</a:t>
            </a:r>
          </a:p>
          <a:p>
            <a:pPr algn="just"/>
            <a:r>
              <a:rPr lang="en-US" sz="2200" dirty="0" smtClean="0">
                <a:latin typeface="Times New Roman" pitchFamily="18" charset="0"/>
                <a:cs typeface="Times New Roman" pitchFamily="18" charset="0"/>
              </a:rPr>
              <a:t>&gt;&gt;&gt; a = [1, 2, 3]</a:t>
            </a:r>
          </a:p>
          <a:p>
            <a:pPr algn="just"/>
            <a:r>
              <a:rPr lang="en-US" sz="2200" dirty="0" smtClean="0">
                <a:latin typeface="Times New Roman" pitchFamily="18" charset="0"/>
                <a:cs typeface="Times New Roman" pitchFamily="18" charset="0"/>
              </a:rPr>
              <a:t>&gt;&gt;&gt; b = a[:]</a:t>
            </a:r>
          </a:p>
          <a:p>
            <a:pPr algn="just"/>
            <a:r>
              <a:rPr lang="en-US" sz="2200" dirty="0" smtClean="0">
                <a:latin typeface="Times New Roman" pitchFamily="18" charset="0"/>
                <a:cs typeface="Times New Roman" pitchFamily="18" charset="0"/>
              </a:rPr>
              <a:t>&gt;&gt;&gt; print b</a:t>
            </a:r>
          </a:p>
          <a:p>
            <a:pPr algn="just"/>
            <a:r>
              <a:rPr lang="en-US" sz="2200" dirty="0" smtClean="0">
                <a:latin typeface="Times New Roman" pitchFamily="18" charset="0"/>
                <a:cs typeface="Times New Roman" pitchFamily="18" charset="0"/>
              </a:rPr>
              <a:t>[1, 2, 3]</a:t>
            </a:r>
          </a:p>
          <a:p>
            <a:pPr algn="just"/>
            <a:r>
              <a:rPr lang="en-US" sz="2200" dirty="0" smtClean="0">
                <a:latin typeface="Times New Roman" pitchFamily="18" charset="0"/>
                <a:cs typeface="Times New Roman" pitchFamily="18" charset="0"/>
              </a:rPr>
              <a:t>Taking any slice of </a:t>
            </a:r>
            <a:r>
              <a:rPr lang="en-US" sz="2200" b="1" dirty="0" smtClean="0">
                <a:latin typeface="Times New Roman" pitchFamily="18" charset="0"/>
                <a:cs typeface="Times New Roman" pitchFamily="18" charset="0"/>
              </a:rPr>
              <a:t>a</a:t>
            </a:r>
            <a:r>
              <a:rPr lang="en-US" sz="2200" dirty="0" smtClean="0">
                <a:latin typeface="Times New Roman" pitchFamily="18" charset="0"/>
                <a:cs typeface="Times New Roman" pitchFamily="18" charset="0"/>
              </a:rPr>
              <a:t> creates a new list. In this case the slice happens to consist of the whole list.</a:t>
            </a:r>
            <a:endParaRPr lang="en-US" sz="22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0800" y="533400"/>
            <a:ext cx="10464800" cy="6324600"/>
          </a:xfrm>
        </p:spPr>
        <p:txBody>
          <a:bodyPr>
            <a:normAutofit fontScale="92500" lnSpcReduction="10000"/>
          </a:bodyPr>
          <a:lstStyle/>
          <a:p>
            <a:pPr algn="just"/>
            <a:r>
              <a:rPr lang="en-US" sz="2200" dirty="0" smtClean="0">
                <a:latin typeface="Times New Roman" pitchFamily="18" charset="0"/>
                <a:cs typeface="Times New Roman" pitchFamily="18" charset="0"/>
              </a:rPr>
              <a:t>Now we are free to make changes to </a:t>
            </a:r>
            <a:r>
              <a:rPr lang="en-US" sz="2200" b="1" dirty="0" smtClean="0">
                <a:latin typeface="Times New Roman" pitchFamily="18" charset="0"/>
                <a:cs typeface="Times New Roman" pitchFamily="18" charset="0"/>
              </a:rPr>
              <a:t>b</a:t>
            </a:r>
            <a:r>
              <a:rPr lang="en-US" sz="2200" dirty="0" smtClean="0">
                <a:latin typeface="Times New Roman" pitchFamily="18" charset="0"/>
                <a:cs typeface="Times New Roman" pitchFamily="18" charset="0"/>
              </a:rPr>
              <a:t> without worrying about </a:t>
            </a:r>
            <a:r>
              <a:rPr lang="en-US" sz="2200" b="1" dirty="0" smtClean="0">
                <a:latin typeface="Times New Roman" pitchFamily="18" charset="0"/>
                <a:cs typeface="Times New Roman" pitchFamily="18" charset="0"/>
              </a:rPr>
              <a:t>a</a:t>
            </a:r>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For example:</a:t>
            </a:r>
          </a:p>
          <a:p>
            <a:pPr algn="just"/>
            <a:r>
              <a:rPr lang="en-US" sz="2200" dirty="0" smtClean="0">
                <a:latin typeface="Times New Roman" pitchFamily="18" charset="0"/>
                <a:cs typeface="Times New Roman" pitchFamily="18" charset="0"/>
              </a:rPr>
              <a:t>&gt;&gt;&gt; b[0] = 5</a:t>
            </a:r>
          </a:p>
          <a:p>
            <a:pPr algn="just"/>
            <a:r>
              <a:rPr lang="en-US" sz="2200" dirty="0" smtClean="0">
                <a:latin typeface="Times New Roman" pitchFamily="18" charset="0"/>
                <a:cs typeface="Times New Roman" pitchFamily="18" charset="0"/>
              </a:rPr>
              <a:t>&gt;&gt;&gt; print a</a:t>
            </a:r>
          </a:p>
          <a:p>
            <a:pPr algn="just"/>
            <a:r>
              <a:rPr lang="en-US" sz="2200" dirty="0" smtClean="0">
                <a:latin typeface="Times New Roman" pitchFamily="18" charset="0"/>
                <a:cs typeface="Times New Roman" pitchFamily="18" charset="0"/>
              </a:rPr>
              <a:t>[1, 2, 3]</a:t>
            </a:r>
          </a:p>
          <a:p>
            <a:pPr algn="just"/>
            <a:r>
              <a:rPr lang="en-US" b="1" dirty="0" smtClean="0">
                <a:latin typeface="Times New Roman" pitchFamily="18" charset="0"/>
                <a:cs typeface="Times New Roman" pitchFamily="18" charset="0"/>
              </a:rPr>
              <a:t>List parameters</a:t>
            </a:r>
          </a:p>
          <a:p>
            <a:pPr algn="just"/>
            <a:r>
              <a:rPr lang="en-US" sz="2200" dirty="0" smtClean="0">
                <a:latin typeface="Times New Roman" pitchFamily="18" charset="0"/>
                <a:cs typeface="Times New Roman" pitchFamily="18" charset="0"/>
              </a:rPr>
              <a:t>Passing a list as an argument actually passes a reference to the list, not a copy of the list. For example, the function head takes a list as an argument and returns the first element. </a:t>
            </a:r>
            <a:r>
              <a:rPr lang="en-US" sz="2200" b="1" dirty="0" smtClean="0">
                <a:latin typeface="Times New Roman" pitchFamily="18" charset="0"/>
                <a:cs typeface="Times New Roman" pitchFamily="18" charset="0"/>
              </a:rPr>
              <a:t>For example:</a:t>
            </a:r>
          </a:p>
          <a:p>
            <a:pPr lvl="1" algn="just"/>
            <a:r>
              <a:rPr lang="en-US" sz="1800" dirty="0" smtClean="0">
                <a:latin typeface="Times New Roman" pitchFamily="18" charset="0"/>
                <a:cs typeface="Times New Roman" pitchFamily="18" charset="0"/>
              </a:rPr>
              <a:t>def  head(list):</a:t>
            </a:r>
          </a:p>
          <a:p>
            <a:pPr lvl="1" algn="just"/>
            <a:r>
              <a:rPr lang="en-US" sz="1800" dirty="0" smtClean="0">
                <a:latin typeface="Times New Roman" pitchFamily="18" charset="0"/>
                <a:cs typeface="Times New Roman" pitchFamily="18" charset="0"/>
              </a:rPr>
              <a:t>  return list[0]</a:t>
            </a:r>
          </a:p>
          <a:p>
            <a:pPr algn="just"/>
            <a:r>
              <a:rPr lang="en-US" sz="2200" dirty="0" smtClean="0">
                <a:latin typeface="Times New Roman" pitchFamily="18" charset="0"/>
                <a:cs typeface="Times New Roman" pitchFamily="18" charset="0"/>
              </a:rPr>
              <a:t>Here's how it is used:</a:t>
            </a:r>
          </a:p>
          <a:p>
            <a:pPr algn="just"/>
            <a:r>
              <a:rPr lang="en-US" sz="2200" dirty="0" smtClean="0">
                <a:latin typeface="Times New Roman" pitchFamily="18" charset="0"/>
                <a:cs typeface="Times New Roman" pitchFamily="18" charset="0"/>
              </a:rPr>
              <a:t>&gt;&gt;&gt; numbers = [1, 2, 3]</a:t>
            </a:r>
          </a:p>
          <a:p>
            <a:pPr algn="just"/>
            <a:r>
              <a:rPr lang="en-US" sz="2200" dirty="0" smtClean="0">
                <a:latin typeface="Times New Roman" pitchFamily="18" charset="0"/>
                <a:cs typeface="Times New Roman" pitchFamily="18" charset="0"/>
              </a:rPr>
              <a:t>&gt;&gt;&gt; head(numbers)</a:t>
            </a:r>
          </a:p>
          <a:p>
            <a:pPr algn="just"/>
            <a:r>
              <a:rPr lang="en-US" sz="2200" dirty="0" smtClean="0">
                <a:latin typeface="Times New Roman" pitchFamily="18" charset="0"/>
                <a:cs typeface="Times New Roman" pitchFamily="18" charset="0"/>
              </a:rPr>
              <a:t>1</a:t>
            </a:r>
          </a:p>
          <a:p>
            <a:pPr algn="just"/>
            <a:r>
              <a:rPr lang="en-US" sz="2200" dirty="0" smtClean="0">
                <a:latin typeface="Times New Roman" pitchFamily="18" charset="0"/>
                <a:cs typeface="Times New Roman" pitchFamily="18" charset="0"/>
              </a:rPr>
              <a:t>The parameter </a:t>
            </a:r>
            <a:r>
              <a:rPr lang="en-US" sz="2200" b="1" dirty="0" smtClean="0">
                <a:latin typeface="Times New Roman" pitchFamily="18" charset="0"/>
                <a:cs typeface="Times New Roman" pitchFamily="18" charset="0"/>
              </a:rPr>
              <a:t>list</a:t>
            </a:r>
            <a:r>
              <a:rPr lang="en-US" sz="2200" dirty="0" smtClean="0">
                <a:latin typeface="Times New Roman" pitchFamily="18" charset="0"/>
                <a:cs typeface="Times New Roman" pitchFamily="18" charset="0"/>
              </a:rPr>
              <a:t> and the variable </a:t>
            </a:r>
            <a:r>
              <a:rPr lang="en-US" sz="2200" b="1" dirty="0" smtClean="0">
                <a:latin typeface="Times New Roman" pitchFamily="18" charset="0"/>
                <a:cs typeface="Times New Roman" pitchFamily="18" charset="0"/>
              </a:rPr>
              <a:t>numbers</a:t>
            </a:r>
            <a:r>
              <a:rPr lang="en-US" sz="2200" dirty="0" smtClean="0">
                <a:latin typeface="Times New Roman" pitchFamily="18" charset="0"/>
                <a:cs typeface="Times New Roman" pitchFamily="18" charset="0"/>
              </a:rPr>
              <a:t> are aliases for the same object.</a:t>
            </a:r>
          </a:p>
          <a:p>
            <a:endParaRPr lang="en-US" sz="2400"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0800" y="228600"/>
            <a:ext cx="10464800" cy="6324600"/>
          </a:xfrm>
        </p:spPr>
        <p:txBody>
          <a:bodyPr>
            <a:normAutofit/>
          </a:bodyPr>
          <a:lstStyle/>
          <a:p>
            <a:pPr algn="just"/>
            <a:r>
              <a:rPr lang="en-US" sz="2200" dirty="0" smtClean="0">
                <a:latin typeface="Times New Roman" pitchFamily="18" charset="0"/>
                <a:cs typeface="Times New Roman" pitchFamily="18" charset="0"/>
              </a:rPr>
              <a:t>The state diagram looks like this:</a:t>
            </a:r>
          </a:p>
          <a:p>
            <a:endParaRPr lang="en-US" sz="2200" dirty="0">
              <a:latin typeface="Times New Roman" pitchFamily="18" charset="0"/>
              <a:cs typeface="Times New Roman" pitchFamily="18" charset="0"/>
            </a:endParaRPr>
          </a:p>
        </p:txBody>
      </p:sp>
      <p:pic>
        <p:nvPicPr>
          <p:cNvPr id="4098" name="Picture 2" descr="F:\anter\LPU\sem 1\Capture8.PNG"/>
          <p:cNvPicPr>
            <a:picLocks noChangeAspect="1" noChangeArrowheads="1"/>
          </p:cNvPicPr>
          <p:nvPr/>
        </p:nvPicPr>
        <p:blipFill>
          <a:blip r:embed="rId2" cstate="print"/>
          <a:srcRect/>
          <a:stretch>
            <a:fillRect/>
          </a:stretch>
        </p:blipFill>
        <p:spPr bwMode="auto">
          <a:xfrm>
            <a:off x="4165600" y="762000"/>
            <a:ext cx="5689600" cy="2286000"/>
          </a:xfrm>
          <a:prstGeom prst="rect">
            <a:avLst/>
          </a:prstGeom>
          <a:noFill/>
        </p:spPr>
      </p:pic>
      <p:sp>
        <p:nvSpPr>
          <p:cNvPr id="5" name="Rectangle 4"/>
          <p:cNvSpPr/>
          <p:nvPr/>
        </p:nvSpPr>
        <p:spPr>
          <a:xfrm>
            <a:off x="1320800" y="3105834"/>
            <a:ext cx="10668000" cy="2238946"/>
          </a:xfrm>
          <a:prstGeom prst="rect">
            <a:avLst/>
          </a:prstGeom>
        </p:spPr>
        <p:txBody>
          <a:bodyPr wrap="square">
            <a:spAutoFit/>
          </a:bodyPr>
          <a:lstStyle/>
          <a:p>
            <a:r>
              <a:rPr lang="en-US" sz="2200" dirty="0">
                <a:latin typeface="Times New Roman" pitchFamily="18" charset="0"/>
                <a:cs typeface="Times New Roman" pitchFamily="18" charset="0"/>
              </a:rPr>
              <a:t>Since the list object is shared by two frames, we drew it between them</a:t>
            </a:r>
            <a:r>
              <a:rPr lang="en-US" dirty="0" smtClean="0"/>
              <a:t>.</a:t>
            </a:r>
          </a:p>
          <a:p>
            <a:r>
              <a:rPr lang="en-US" sz="2200" dirty="0">
                <a:latin typeface="Times New Roman" pitchFamily="18" charset="0"/>
                <a:cs typeface="Times New Roman" pitchFamily="18" charset="0"/>
              </a:rPr>
              <a:t>If a function </a:t>
            </a:r>
            <a:r>
              <a:rPr lang="en-US" sz="2200" dirty="0" smtClean="0">
                <a:latin typeface="Times New Roman" pitchFamily="18" charset="0"/>
                <a:cs typeface="Times New Roman" pitchFamily="18" charset="0"/>
              </a:rPr>
              <a:t>modifies </a:t>
            </a:r>
            <a:r>
              <a:rPr lang="en-US" sz="2200" dirty="0">
                <a:latin typeface="Times New Roman" pitchFamily="18" charset="0"/>
                <a:cs typeface="Times New Roman" pitchFamily="18" charset="0"/>
              </a:rPr>
              <a:t>a list parameter, the caller sees the change. </a:t>
            </a:r>
            <a:r>
              <a:rPr lang="en-US" sz="2200" b="1" dirty="0">
                <a:latin typeface="Times New Roman" pitchFamily="18" charset="0"/>
                <a:cs typeface="Times New Roman" pitchFamily="18" charset="0"/>
              </a:rPr>
              <a:t>For </a:t>
            </a:r>
            <a:r>
              <a:rPr lang="en-US" sz="2200" b="1" dirty="0" smtClean="0">
                <a:latin typeface="Times New Roman" pitchFamily="18" charset="0"/>
                <a:cs typeface="Times New Roman" pitchFamily="18" charset="0"/>
              </a:rPr>
              <a:t>example:</a:t>
            </a:r>
            <a:endParaRPr lang="en-US" sz="2200" b="1" dirty="0">
              <a:latin typeface="Times New Roman" pitchFamily="18" charset="0"/>
              <a:cs typeface="Times New Roman" pitchFamily="18" charset="0"/>
            </a:endParaRPr>
          </a:p>
          <a:p>
            <a:r>
              <a:rPr lang="en-US" sz="2200" b="1" dirty="0" err="1">
                <a:latin typeface="Times New Roman" pitchFamily="18" charset="0"/>
                <a:cs typeface="Times New Roman" pitchFamily="18" charset="0"/>
              </a:rPr>
              <a:t>deleteHead</a:t>
            </a:r>
            <a:r>
              <a:rPr lang="en-US" sz="2200" dirty="0">
                <a:latin typeface="Times New Roman" pitchFamily="18" charset="0"/>
                <a:cs typeface="Times New Roman" pitchFamily="18" charset="0"/>
              </a:rPr>
              <a:t> removes </a:t>
            </a:r>
            <a:r>
              <a:rPr lang="en-US" sz="2200" dirty="0" smtClean="0">
                <a:latin typeface="Times New Roman" pitchFamily="18" charset="0"/>
                <a:cs typeface="Times New Roman" pitchFamily="18" charset="0"/>
              </a:rPr>
              <a:t>the first </a:t>
            </a:r>
            <a:r>
              <a:rPr lang="en-US" sz="2200" dirty="0">
                <a:latin typeface="Times New Roman" pitchFamily="18" charset="0"/>
                <a:cs typeface="Times New Roman" pitchFamily="18" charset="0"/>
              </a:rPr>
              <a:t>element from a list</a:t>
            </a:r>
            <a:r>
              <a:rPr lang="en-US" sz="2200" dirty="0" smtClean="0">
                <a:latin typeface="Times New Roman" pitchFamily="18" charset="0"/>
                <a:cs typeface="Times New Roman" pitchFamily="18" charset="0"/>
              </a:rPr>
              <a:t>:</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def </a:t>
            </a:r>
            <a:r>
              <a:rPr lang="en-US" sz="2200" dirty="0" err="1">
                <a:latin typeface="Times New Roman" pitchFamily="18" charset="0"/>
                <a:cs typeface="Times New Roman" pitchFamily="18" charset="0"/>
              </a:rPr>
              <a:t>deleteHead</a:t>
            </a:r>
            <a:r>
              <a:rPr lang="en-US" sz="2200" dirty="0">
                <a:latin typeface="Times New Roman" pitchFamily="18" charset="0"/>
                <a:cs typeface="Times New Roman" pitchFamily="18" charset="0"/>
              </a:rPr>
              <a:t>(list):</a:t>
            </a:r>
          </a:p>
          <a:p>
            <a:r>
              <a:rPr lang="en-US" sz="2200" dirty="0">
                <a:latin typeface="Times New Roman" pitchFamily="18" charset="0"/>
                <a:cs typeface="Times New Roman" pitchFamily="18" charset="0"/>
              </a:rPr>
              <a:t>del list[0]</a:t>
            </a:r>
            <a:endParaRPr lang="en-US" sz="2200" dirty="0" smtClean="0">
              <a:latin typeface="Times New Roman" pitchFamily="18" charset="0"/>
              <a:cs typeface="Times New Roman" pitchFamily="18" charset="0"/>
            </a:endParaRP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0800" y="457200"/>
            <a:ext cx="10464800" cy="6248400"/>
          </a:xfrm>
        </p:spPr>
        <p:txBody>
          <a:bodyPr>
            <a:normAutofit fontScale="85000" lnSpcReduction="20000"/>
          </a:bodyPr>
          <a:lstStyle/>
          <a:p>
            <a:pPr algn="just"/>
            <a:r>
              <a:rPr lang="en-US" sz="2200" dirty="0" smtClean="0">
                <a:latin typeface="Times New Roman" pitchFamily="18" charset="0"/>
                <a:cs typeface="Times New Roman" pitchFamily="18" charset="0"/>
              </a:rPr>
              <a:t>Here's how </a:t>
            </a:r>
            <a:r>
              <a:rPr lang="en-US" sz="2200" b="1" dirty="0" err="1" smtClean="0">
                <a:latin typeface="Times New Roman" pitchFamily="18" charset="0"/>
                <a:cs typeface="Times New Roman" pitchFamily="18" charset="0"/>
              </a:rPr>
              <a:t>deleteHead</a:t>
            </a:r>
            <a:r>
              <a:rPr lang="en-US" sz="2200" dirty="0" smtClean="0">
                <a:latin typeface="Times New Roman" pitchFamily="18" charset="0"/>
                <a:cs typeface="Times New Roman" pitchFamily="18" charset="0"/>
              </a:rPr>
              <a:t> is used:</a:t>
            </a:r>
          </a:p>
          <a:p>
            <a:pPr algn="just"/>
            <a:r>
              <a:rPr lang="en-US" sz="2200" dirty="0" smtClean="0">
                <a:latin typeface="Times New Roman" pitchFamily="18" charset="0"/>
                <a:cs typeface="Times New Roman" pitchFamily="18" charset="0"/>
              </a:rPr>
              <a:t>&gt;&gt;&gt; numbers = [1, 2, 3]</a:t>
            </a:r>
          </a:p>
          <a:p>
            <a:pPr algn="just"/>
            <a:r>
              <a:rPr lang="en-US" sz="2200" dirty="0" smtClean="0">
                <a:latin typeface="Times New Roman" pitchFamily="18" charset="0"/>
                <a:cs typeface="Times New Roman" pitchFamily="18" charset="0"/>
              </a:rPr>
              <a:t>&gt;&gt;&gt; </a:t>
            </a:r>
            <a:r>
              <a:rPr lang="en-US" sz="2200" dirty="0" err="1" smtClean="0">
                <a:latin typeface="Times New Roman" pitchFamily="18" charset="0"/>
                <a:cs typeface="Times New Roman" pitchFamily="18" charset="0"/>
              </a:rPr>
              <a:t>deleteHead</a:t>
            </a:r>
            <a:r>
              <a:rPr lang="en-US" sz="2200" dirty="0" smtClean="0">
                <a:latin typeface="Times New Roman" pitchFamily="18" charset="0"/>
                <a:cs typeface="Times New Roman" pitchFamily="18" charset="0"/>
              </a:rPr>
              <a:t>(numbers)</a:t>
            </a:r>
          </a:p>
          <a:p>
            <a:pPr algn="just"/>
            <a:r>
              <a:rPr lang="en-US" sz="2200" dirty="0" smtClean="0">
                <a:latin typeface="Times New Roman" pitchFamily="18" charset="0"/>
                <a:cs typeface="Times New Roman" pitchFamily="18" charset="0"/>
              </a:rPr>
              <a:t>&gt;&gt;&gt; print numbers</a:t>
            </a:r>
          </a:p>
          <a:p>
            <a:pPr algn="just"/>
            <a:r>
              <a:rPr lang="en-US" sz="2200" dirty="0" smtClean="0">
                <a:latin typeface="Times New Roman" pitchFamily="18" charset="0"/>
                <a:cs typeface="Times New Roman" pitchFamily="18" charset="0"/>
              </a:rPr>
              <a:t>[2, 3]</a:t>
            </a:r>
          </a:p>
          <a:p>
            <a:pPr algn="just"/>
            <a:r>
              <a:rPr lang="en-US" sz="2400" dirty="0" smtClean="0">
                <a:latin typeface="Times New Roman" pitchFamily="18" charset="0"/>
                <a:cs typeface="Times New Roman" pitchFamily="18" charset="0"/>
              </a:rPr>
              <a:t>If a function returns a list, it returns a reference to the list. </a:t>
            </a:r>
            <a:r>
              <a:rPr lang="en-US" sz="2400" b="1" dirty="0" smtClean="0">
                <a:latin typeface="Times New Roman" pitchFamily="18" charset="0"/>
                <a:cs typeface="Times New Roman" pitchFamily="18" charset="0"/>
              </a:rPr>
              <a:t>For example,</a:t>
            </a:r>
            <a:r>
              <a:rPr lang="en-US" sz="2400" dirty="0" smtClean="0">
                <a:latin typeface="Times New Roman" pitchFamily="18" charset="0"/>
                <a:cs typeface="Times New Roman" pitchFamily="18" charset="0"/>
              </a:rPr>
              <a:t> tail returns a list that contains all but the first element of the given list:</a:t>
            </a:r>
          </a:p>
          <a:p>
            <a:pPr algn="just"/>
            <a:r>
              <a:rPr lang="en-US" sz="2400" dirty="0" smtClean="0">
                <a:latin typeface="Times New Roman" pitchFamily="18" charset="0"/>
                <a:cs typeface="Times New Roman" pitchFamily="18" charset="0"/>
              </a:rPr>
              <a:t>def tail(list):</a:t>
            </a:r>
          </a:p>
          <a:p>
            <a:pPr algn="just"/>
            <a:r>
              <a:rPr lang="en-US" sz="2400" dirty="0" smtClean="0">
                <a:latin typeface="Times New Roman" pitchFamily="18" charset="0"/>
                <a:cs typeface="Times New Roman" pitchFamily="18" charset="0"/>
              </a:rPr>
              <a:t>return list[1:]</a:t>
            </a:r>
          </a:p>
          <a:p>
            <a:pPr algn="just"/>
            <a:r>
              <a:rPr lang="en-US" sz="2400" dirty="0" smtClean="0">
                <a:latin typeface="Times New Roman" pitchFamily="18" charset="0"/>
                <a:cs typeface="Times New Roman" pitchFamily="18" charset="0"/>
              </a:rPr>
              <a:t>Here's how tail is used:</a:t>
            </a:r>
          </a:p>
          <a:p>
            <a:pPr algn="just"/>
            <a:r>
              <a:rPr lang="en-US" sz="2400" dirty="0" smtClean="0">
                <a:latin typeface="Times New Roman" pitchFamily="18" charset="0"/>
                <a:cs typeface="Times New Roman" pitchFamily="18" charset="0"/>
              </a:rPr>
              <a:t>&gt;&gt;&gt; numbers = [1, 2, 3]</a:t>
            </a:r>
          </a:p>
          <a:p>
            <a:pPr algn="just"/>
            <a:r>
              <a:rPr lang="en-US" sz="2400" dirty="0" smtClean="0">
                <a:latin typeface="Times New Roman" pitchFamily="18" charset="0"/>
                <a:cs typeface="Times New Roman" pitchFamily="18" charset="0"/>
              </a:rPr>
              <a:t>&gt;&gt;&gt; rest = tail(numbers)</a:t>
            </a:r>
          </a:p>
          <a:p>
            <a:pPr algn="just"/>
            <a:r>
              <a:rPr lang="en-US" sz="2400" dirty="0" smtClean="0">
                <a:latin typeface="Times New Roman" pitchFamily="18" charset="0"/>
                <a:cs typeface="Times New Roman" pitchFamily="18" charset="0"/>
              </a:rPr>
              <a:t>&gt;&gt;&gt; print rest</a:t>
            </a:r>
          </a:p>
          <a:p>
            <a:pPr algn="just"/>
            <a:r>
              <a:rPr lang="en-US" sz="2400" dirty="0" smtClean="0">
                <a:latin typeface="Times New Roman" pitchFamily="18" charset="0"/>
                <a:cs typeface="Times New Roman" pitchFamily="18" charset="0"/>
              </a:rPr>
              <a:t>[2, 3]</a:t>
            </a:r>
          </a:p>
          <a:p>
            <a:pPr algn="just"/>
            <a:r>
              <a:rPr lang="en-US" sz="2400" dirty="0" smtClean="0">
                <a:latin typeface="Times New Roman" pitchFamily="18" charset="0"/>
                <a:cs typeface="Times New Roman" pitchFamily="18" charset="0"/>
              </a:rPr>
              <a:t>Because the return value was created with the </a:t>
            </a:r>
            <a:r>
              <a:rPr lang="en-US" sz="2400" b="1" dirty="0" smtClean="0">
                <a:latin typeface="Times New Roman" pitchFamily="18" charset="0"/>
                <a:cs typeface="Times New Roman" pitchFamily="18" charset="0"/>
              </a:rPr>
              <a:t>slice operator, </a:t>
            </a:r>
            <a:r>
              <a:rPr lang="en-US" sz="2400" dirty="0" smtClean="0">
                <a:latin typeface="Times New Roman" pitchFamily="18" charset="0"/>
                <a:cs typeface="Times New Roman" pitchFamily="18" charset="0"/>
              </a:rPr>
              <a:t>it is a new list. Creating rest, and any subsequent changes to rest, have no effect on numbers.</a:t>
            </a:r>
            <a:endParaRPr lang="en-US" sz="22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0800" y="381000"/>
            <a:ext cx="10464800" cy="6172200"/>
          </a:xfrm>
        </p:spPr>
        <p:txBody>
          <a:bodyPr>
            <a:normAutofit fontScale="92500" lnSpcReduction="20000"/>
          </a:bodyPr>
          <a:lstStyle/>
          <a:p>
            <a:r>
              <a:rPr lang="en-US" b="1" dirty="0" smtClean="0">
                <a:latin typeface="Times New Roman" pitchFamily="18" charset="0"/>
                <a:cs typeface="Times New Roman" pitchFamily="18" charset="0"/>
              </a:rPr>
              <a:t>Nested lists</a:t>
            </a:r>
          </a:p>
          <a:p>
            <a:pPr algn="just"/>
            <a:r>
              <a:rPr lang="en-US" sz="2200" dirty="0" smtClean="0">
                <a:latin typeface="Times New Roman" pitchFamily="18" charset="0"/>
                <a:cs typeface="Times New Roman" pitchFamily="18" charset="0"/>
              </a:rPr>
              <a:t>A nested list is a list that appears as an element in another list. In this example of list, the three-eth element is a nested list:</a:t>
            </a:r>
          </a:p>
          <a:p>
            <a:pPr algn="just"/>
            <a:r>
              <a:rPr lang="en-US" sz="2200" dirty="0" smtClean="0">
                <a:latin typeface="Times New Roman" pitchFamily="18" charset="0"/>
                <a:cs typeface="Times New Roman" pitchFamily="18" charset="0"/>
              </a:rPr>
              <a:t>&gt;&gt;&gt; list = ["hello", 2.0, 5, [10, 20]]</a:t>
            </a:r>
          </a:p>
          <a:p>
            <a:pPr algn="just"/>
            <a:r>
              <a:rPr lang="en-US" sz="2200" dirty="0" smtClean="0">
                <a:latin typeface="Times New Roman" pitchFamily="18" charset="0"/>
                <a:cs typeface="Times New Roman" pitchFamily="18" charset="0"/>
              </a:rPr>
              <a:t>If we print list[3], we get [10, 20]. </a:t>
            </a:r>
          </a:p>
          <a:p>
            <a:pPr algn="just"/>
            <a:r>
              <a:rPr lang="en-US" sz="2200" dirty="0" smtClean="0">
                <a:latin typeface="Times New Roman" pitchFamily="18" charset="0"/>
                <a:cs typeface="Times New Roman" pitchFamily="18" charset="0"/>
              </a:rPr>
              <a:t>To extract an element from the nested list, we can proceed in two steps:</a:t>
            </a:r>
          </a:p>
          <a:p>
            <a:pPr algn="just"/>
            <a:r>
              <a:rPr lang="en-US" sz="2200" dirty="0" smtClean="0">
                <a:latin typeface="Times New Roman" pitchFamily="18" charset="0"/>
                <a:cs typeface="Times New Roman" pitchFamily="18" charset="0"/>
              </a:rPr>
              <a:t>&gt;&gt;&gt; </a:t>
            </a:r>
            <a:r>
              <a:rPr lang="en-US" sz="2200" dirty="0" err="1" smtClean="0">
                <a:latin typeface="Times New Roman" pitchFamily="18" charset="0"/>
                <a:cs typeface="Times New Roman" pitchFamily="18" charset="0"/>
              </a:rPr>
              <a:t>elt</a:t>
            </a:r>
            <a:r>
              <a:rPr lang="en-US" sz="2200" dirty="0" smtClean="0">
                <a:latin typeface="Times New Roman" pitchFamily="18" charset="0"/>
                <a:cs typeface="Times New Roman" pitchFamily="18" charset="0"/>
              </a:rPr>
              <a:t> = list[3]</a:t>
            </a:r>
          </a:p>
          <a:p>
            <a:pPr algn="just"/>
            <a:r>
              <a:rPr lang="en-US" sz="2200" dirty="0" smtClean="0">
                <a:latin typeface="Times New Roman" pitchFamily="18" charset="0"/>
                <a:cs typeface="Times New Roman" pitchFamily="18" charset="0"/>
              </a:rPr>
              <a:t>&gt;&gt;&gt; </a:t>
            </a:r>
            <a:r>
              <a:rPr lang="en-US" sz="2200" dirty="0" err="1" smtClean="0">
                <a:latin typeface="Times New Roman" pitchFamily="18" charset="0"/>
                <a:cs typeface="Times New Roman" pitchFamily="18" charset="0"/>
              </a:rPr>
              <a:t>elt</a:t>
            </a:r>
            <a:r>
              <a:rPr lang="en-US" sz="2200" dirty="0" smtClean="0">
                <a:latin typeface="Times New Roman" pitchFamily="18" charset="0"/>
                <a:cs typeface="Times New Roman" pitchFamily="18" charset="0"/>
              </a:rPr>
              <a:t>[0]</a:t>
            </a:r>
          </a:p>
          <a:p>
            <a:pPr algn="just"/>
            <a:r>
              <a:rPr lang="en-US" sz="2200" dirty="0" smtClean="0">
                <a:latin typeface="Times New Roman" pitchFamily="18" charset="0"/>
                <a:cs typeface="Times New Roman" pitchFamily="18" charset="0"/>
              </a:rPr>
              <a:t>10</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Or we can combine them:</a:t>
            </a:r>
          </a:p>
          <a:p>
            <a:pPr algn="just"/>
            <a:r>
              <a:rPr lang="en-US" sz="2200" dirty="0" smtClean="0">
                <a:latin typeface="Times New Roman" pitchFamily="18" charset="0"/>
                <a:cs typeface="Times New Roman" pitchFamily="18" charset="0"/>
              </a:rPr>
              <a:t>&gt;&gt;&gt; list[3][1]</a:t>
            </a:r>
          </a:p>
          <a:p>
            <a:pPr algn="just"/>
            <a:r>
              <a:rPr lang="en-US" sz="2200" dirty="0" smtClean="0">
                <a:latin typeface="Times New Roman" pitchFamily="18" charset="0"/>
                <a:cs typeface="Times New Roman" pitchFamily="18" charset="0"/>
              </a:rPr>
              <a:t>20</a:t>
            </a:r>
          </a:p>
          <a:p>
            <a:pPr algn="just"/>
            <a:r>
              <a:rPr lang="en-US" sz="2200" dirty="0" smtClean="0">
                <a:latin typeface="Times New Roman" pitchFamily="18" charset="0"/>
                <a:cs typeface="Times New Roman" pitchFamily="18" charset="0"/>
              </a:rPr>
              <a:t>Bracket operators evaluate from left to right, so this expression gets the three-eth element of list and extracts the one-eth element from it.</a:t>
            </a:r>
            <a:endParaRPr lang="en-US" sz="22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0800" y="228600"/>
            <a:ext cx="10464800" cy="6324600"/>
          </a:xfrm>
        </p:spPr>
        <p:txBody>
          <a:bodyPr/>
          <a:lstStyle/>
          <a:p>
            <a:r>
              <a:rPr lang="en-US" b="1" dirty="0" smtClean="0">
                <a:latin typeface="Times New Roman" pitchFamily="18" charset="0"/>
                <a:cs typeface="Times New Roman" pitchFamily="18" charset="0"/>
              </a:rPr>
              <a:t>Matrices</a:t>
            </a:r>
          </a:p>
          <a:p>
            <a:pPr algn="just"/>
            <a:r>
              <a:rPr lang="en-US" sz="2200" dirty="0" smtClean="0">
                <a:latin typeface="Times New Roman" pitchFamily="18" charset="0"/>
                <a:cs typeface="Times New Roman" pitchFamily="18" charset="0"/>
              </a:rPr>
              <a:t>Nested lists are often used to represent matrices. </a:t>
            </a:r>
            <a:r>
              <a:rPr lang="en-US" sz="2200" b="1" dirty="0" smtClean="0">
                <a:latin typeface="Times New Roman" pitchFamily="18" charset="0"/>
                <a:cs typeface="Times New Roman" pitchFamily="18" charset="0"/>
              </a:rPr>
              <a:t>For example</a:t>
            </a:r>
            <a:r>
              <a:rPr lang="en-US" sz="2200" dirty="0" smtClean="0">
                <a:latin typeface="Times New Roman" pitchFamily="18" charset="0"/>
                <a:cs typeface="Times New Roman" pitchFamily="18" charset="0"/>
              </a:rPr>
              <a:t>, the matrix:</a:t>
            </a:r>
          </a:p>
          <a:p>
            <a:endParaRPr lang="en-US" sz="2200" dirty="0" smtClean="0">
              <a:latin typeface="Times New Roman" pitchFamily="18" charset="0"/>
              <a:cs typeface="Times New Roman" pitchFamily="18" charset="0"/>
            </a:endParaRPr>
          </a:p>
          <a:p>
            <a:endParaRPr lang="en-US" sz="2200" b="1" dirty="0">
              <a:latin typeface="Times New Roman" pitchFamily="18" charset="0"/>
              <a:cs typeface="Times New Roman" pitchFamily="18" charset="0"/>
            </a:endParaRPr>
          </a:p>
        </p:txBody>
      </p:sp>
      <p:pic>
        <p:nvPicPr>
          <p:cNvPr id="5123" name="Picture 3" descr="F:\anter\LPU\sem 1\Capture9.PNG"/>
          <p:cNvPicPr>
            <a:picLocks noChangeAspect="1" noChangeArrowheads="1"/>
          </p:cNvPicPr>
          <p:nvPr/>
        </p:nvPicPr>
        <p:blipFill>
          <a:blip r:embed="rId2" cstate="print"/>
          <a:srcRect/>
          <a:stretch>
            <a:fillRect/>
          </a:stretch>
        </p:blipFill>
        <p:spPr bwMode="auto">
          <a:xfrm>
            <a:off x="5181600" y="1524000"/>
            <a:ext cx="2235200" cy="1295400"/>
          </a:xfrm>
          <a:prstGeom prst="rect">
            <a:avLst/>
          </a:prstGeom>
          <a:noFill/>
        </p:spPr>
      </p:pic>
      <p:sp>
        <p:nvSpPr>
          <p:cNvPr id="8" name="Rectangle 7"/>
          <p:cNvSpPr/>
          <p:nvPr/>
        </p:nvSpPr>
        <p:spPr>
          <a:xfrm>
            <a:off x="1320800" y="2819401"/>
            <a:ext cx="10871200" cy="2925801"/>
          </a:xfrm>
          <a:prstGeom prst="rect">
            <a:avLst/>
          </a:prstGeom>
        </p:spPr>
        <p:txBody>
          <a:bodyPr wrap="square">
            <a:spAutoFit/>
          </a:bodyPr>
          <a:lstStyle/>
          <a:p>
            <a:r>
              <a:rPr lang="en-US" sz="2200" dirty="0">
                <a:latin typeface="Times New Roman" pitchFamily="18" charset="0"/>
                <a:cs typeface="Times New Roman" pitchFamily="18" charset="0"/>
              </a:rPr>
              <a:t>might be represented as:</a:t>
            </a:r>
          </a:p>
          <a:p>
            <a:r>
              <a:rPr lang="fr-FR" sz="2200" dirty="0">
                <a:latin typeface="Times New Roman" pitchFamily="18" charset="0"/>
                <a:cs typeface="Times New Roman" pitchFamily="18" charset="0"/>
              </a:rPr>
              <a:t>&gt;&gt;&gt; </a:t>
            </a:r>
            <a:r>
              <a:rPr lang="fr-FR" sz="2200" dirty="0" err="1">
                <a:latin typeface="Times New Roman" pitchFamily="18" charset="0"/>
                <a:cs typeface="Times New Roman" pitchFamily="18" charset="0"/>
              </a:rPr>
              <a:t>matrix</a:t>
            </a:r>
            <a:r>
              <a:rPr lang="fr-FR" sz="2200" dirty="0">
                <a:latin typeface="Times New Roman" pitchFamily="18" charset="0"/>
                <a:cs typeface="Times New Roman" pitchFamily="18" charset="0"/>
              </a:rPr>
              <a:t> = [[1, 2, 3], [4, 5, 6], [7, 8, 9]]</a:t>
            </a:r>
          </a:p>
          <a:p>
            <a:r>
              <a:rPr lang="en-US" sz="2200" dirty="0">
                <a:latin typeface="Times New Roman" pitchFamily="18" charset="0"/>
                <a:cs typeface="Times New Roman" pitchFamily="18" charset="0"/>
              </a:rPr>
              <a:t>matrix is a list with three elements, where each element is a row of the matrix</a:t>
            </a:r>
            <a:r>
              <a:rPr lang="en-US" sz="2200" dirty="0" smtClean="0">
                <a:latin typeface="Times New Roman" pitchFamily="18" charset="0"/>
                <a:cs typeface="Times New Roman" pitchFamily="18" charset="0"/>
              </a:rPr>
              <a:t>.</a:t>
            </a:r>
          </a:p>
          <a:p>
            <a:r>
              <a:rPr lang="en-US" sz="2200" dirty="0">
                <a:latin typeface="Times New Roman" pitchFamily="18" charset="0"/>
                <a:cs typeface="Times New Roman" pitchFamily="18" charset="0"/>
              </a:rPr>
              <a:t>We can select an entire row from the matrix in the usual way:</a:t>
            </a:r>
          </a:p>
          <a:p>
            <a:r>
              <a:rPr lang="en-US" sz="2200" dirty="0">
                <a:latin typeface="Times New Roman" pitchFamily="18" charset="0"/>
                <a:cs typeface="Times New Roman" pitchFamily="18" charset="0"/>
              </a:rPr>
              <a:t>&gt;&gt;&gt; matrix[1]</a:t>
            </a:r>
          </a:p>
          <a:p>
            <a:r>
              <a:rPr lang="en-US" sz="2200" dirty="0">
                <a:latin typeface="Times New Roman" pitchFamily="18" charset="0"/>
                <a:cs typeface="Times New Roman" pitchFamily="18" charset="0"/>
              </a:rPr>
              <a:t>[4, 5, 6]</a:t>
            </a:r>
          </a:p>
          <a:p>
            <a:r>
              <a:rPr lang="en-US" sz="2200" dirty="0">
                <a:latin typeface="Times New Roman" pitchFamily="18" charset="0"/>
                <a:cs typeface="Times New Roman" pitchFamily="18" charset="0"/>
              </a:rPr>
              <a:t>Or we can extract a single element from the matrix using the double-index form:</a:t>
            </a:r>
          </a:p>
          <a:p>
            <a:r>
              <a:rPr lang="en-US" sz="2200" dirty="0">
                <a:latin typeface="Times New Roman" pitchFamily="18" charset="0"/>
                <a:cs typeface="Times New Roman" pitchFamily="18" charset="0"/>
              </a:rPr>
              <a:t>&gt;&gt;&gt; matrix[1][1]</a:t>
            </a:r>
          </a:p>
          <a:p>
            <a:r>
              <a:rPr lang="en-US" sz="2200" dirty="0">
                <a:latin typeface="Times New Roman" pitchFamily="18" charset="0"/>
                <a:cs typeface="Times New Roman" pitchFamily="18" charset="0"/>
              </a:rPr>
              <a:t>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0800" y="457200"/>
            <a:ext cx="10464800" cy="6172200"/>
          </a:xfrm>
        </p:spPr>
        <p:txBody>
          <a:bodyPr>
            <a:normAutofit lnSpcReduction="10000"/>
          </a:bodyPr>
          <a:lstStyle/>
          <a:p>
            <a:r>
              <a:rPr lang="en-US" b="1" dirty="0" smtClean="0">
                <a:latin typeface="Times New Roman" pitchFamily="18" charset="0"/>
                <a:cs typeface="Times New Roman" pitchFamily="18" charset="0"/>
              </a:rPr>
              <a:t>Strings and lists</a:t>
            </a:r>
          </a:p>
          <a:p>
            <a:pPr algn="just"/>
            <a:r>
              <a:rPr lang="en-US" sz="2200" dirty="0" smtClean="0">
                <a:latin typeface="Times New Roman" pitchFamily="18" charset="0"/>
                <a:cs typeface="Times New Roman" pitchFamily="18" charset="0"/>
              </a:rPr>
              <a:t>Two of the most useful functions in the string module involve lists of strings.</a:t>
            </a:r>
          </a:p>
          <a:p>
            <a:pPr algn="just"/>
            <a:r>
              <a:rPr lang="en-US" sz="2200" dirty="0" smtClean="0">
                <a:latin typeface="Times New Roman" pitchFamily="18" charset="0"/>
                <a:cs typeface="Times New Roman" pitchFamily="18" charset="0"/>
              </a:rPr>
              <a:t>The </a:t>
            </a:r>
            <a:r>
              <a:rPr lang="en-US" sz="2200" b="1" dirty="0" smtClean="0">
                <a:latin typeface="Times New Roman" pitchFamily="18" charset="0"/>
                <a:cs typeface="Times New Roman" pitchFamily="18" charset="0"/>
              </a:rPr>
              <a:t>split function </a:t>
            </a:r>
            <a:r>
              <a:rPr lang="en-US" sz="2200" dirty="0" smtClean="0">
                <a:latin typeface="Times New Roman" pitchFamily="18" charset="0"/>
                <a:cs typeface="Times New Roman" pitchFamily="18" charset="0"/>
              </a:rPr>
              <a:t>breaks a string into a list of words. By default, any number of </a:t>
            </a:r>
            <a:r>
              <a:rPr lang="en-US" sz="2200" b="1" dirty="0" smtClean="0">
                <a:latin typeface="Times New Roman" pitchFamily="18" charset="0"/>
                <a:cs typeface="Times New Roman" pitchFamily="18" charset="0"/>
              </a:rPr>
              <a:t>whitespace characters </a:t>
            </a:r>
            <a:r>
              <a:rPr lang="en-US" sz="2200" dirty="0" smtClean="0">
                <a:latin typeface="Times New Roman" pitchFamily="18" charset="0"/>
                <a:cs typeface="Times New Roman" pitchFamily="18" charset="0"/>
              </a:rPr>
              <a:t>is considered a word boundary. For example:</a:t>
            </a:r>
          </a:p>
          <a:p>
            <a:pPr lvl="1" algn="just"/>
            <a:r>
              <a:rPr lang="en-US" sz="1800" dirty="0" smtClean="0">
                <a:latin typeface="Times New Roman" pitchFamily="18" charset="0"/>
                <a:cs typeface="Times New Roman" pitchFamily="18" charset="0"/>
              </a:rPr>
              <a:t>&gt;&gt;&gt; import string</a:t>
            </a:r>
          </a:p>
          <a:p>
            <a:pPr lvl="1" algn="just"/>
            <a:r>
              <a:rPr lang="en-US" sz="1800" dirty="0" smtClean="0">
                <a:latin typeface="Times New Roman" pitchFamily="18" charset="0"/>
                <a:cs typeface="Times New Roman" pitchFamily="18" charset="0"/>
              </a:rPr>
              <a:t>&gt;&gt;&gt; song = "The rain in Spain..."</a:t>
            </a:r>
          </a:p>
          <a:p>
            <a:pPr lvl="1" algn="just"/>
            <a:r>
              <a:rPr lang="en-US" sz="1800" dirty="0" smtClean="0">
                <a:latin typeface="Times New Roman" pitchFamily="18" charset="0"/>
                <a:cs typeface="Times New Roman" pitchFamily="18" charset="0"/>
              </a:rPr>
              <a:t>&gt;&gt;&gt; </a:t>
            </a:r>
            <a:r>
              <a:rPr lang="en-US" sz="1800" dirty="0" err="1" smtClean="0">
                <a:latin typeface="Times New Roman" pitchFamily="18" charset="0"/>
                <a:cs typeface="Times New Roman" pitchFamily="18" charset="0"/>
              </a:rPr>
              <a:t>string.split</a:t>
            </a:r>
            <a:r>
              <a:rPr lang="en-US" sz="1800" dirty="0" smtClean="0">
                <a:latin typeface="Times New Roman" pitchFamily="18" charset="0"/>
                <a:cs typeface="Times New Roman" pitchFamily="18" charset="0"/>
              </a:rPr>
              <a:t>(song)</a:t>
            </a:r>
          </a:p>
          <a:p>
            <a:pPr lvl="1" algn="just"/>
            <a:r>
              <a:rPr lang="en-US" sz="1800" dirty="0" smtClean="0">
                <a:latin typeface="Times New Roman" pitchFamily="18" charset="0"/>
                <a:cs typeface="Times New Roman" pitchFamily="18" charset="0"/>
              </a:rPr>
              <a:t>['The', 'rain', 'in', 'Spain...']</a:t>
            </a:r>
          </a:p>
          <a:p>
            <a:pPr algn="just"/>
            <a:endParaRPr lang="en-US" sz="2200" dirty="0" smtClean="0">
              <a:latin typeface="Times New Roman" pitchFamily="18" charset="0"/>
              <a:cs typeface="Times New Roman" pitchFamily="18" charset="0"/>
            </a:endParaRPr>
          </a:p>
          <a:p>
            <a:pPr algn="just">
              <a:buFont typeface="Arial" pitchFamily="34" charset="0"/>
              <a:buChar char="•"/>
            </a:pPr>
            <a:r>
              <a:rPr lang="en-US" sz="2200" dirty="0" smtClean="0">
                <a:latin typeface="Times New Roman" pitchFamily="18" charset="0"/>
                <a:cs typeface="Times New Roman" pitchFamily="18" charset="0"/>
              </a:rPr>
              <a:t>An optional argument called a </a:t>
            </a:r>
            <a:r>
              <a:rPr lang="en-US" sz="2200" b="1" dirty="0" smtClean="0">
                <a:latin typeface="Times New Roman" pitchFamily="18" charset="0"/>
                <a:cs typeface="Times New Roman" pitchFamily="18" charset="0"/>
              </a:rPr>
              <a:t>delimiter</a:t>
            </a:r>
            <a:r>
              <a:rPr lang="en-US" sz="2200" dirty="0" smtClean="0">
                <a:latin typeface="Times New Roman" pitchFamily="18" charset="0"/>
                <a:cs typeface="Times New Roman" pitchFamily="18" charset="0"/>
              </a:rPr>
              <a:t> can be used to specify which characters to use as word boundaries. The following example uses the string </a:t>
            </a:r>
            <a:r>
              <a:rPr lang="en-US" sz="2200" b="1" dirty="0" err="1" smtClean="0">
                <a:latin typeface="Times New Roman" pitchFamily="18" charset="0"/>
                <a:cs typeface="Times New Roman" pitchFamily="18" charset="0"/>
              </a:rPr>
              <a:t>ai</a:t>
            </a:r>
            <a:r>
              <a:rPr lang="en-US" sz="2200" dirty="0" smtClean="0">
                <a:latin typeface="Times New Roman" pitchFamily="18" charset="0"/>
                <a:cs typeface="Times New Roman" pitchFamily="18" charset="0"/>
              </a:rPr>
              <a:t> as the delimiter. For example:</a:t>
            </a:r>
          </a:p>
          <a:p>
            <a:pPr algn="just"/>
            <a:r>
              <a:rPr lang="en-US" sz="2200" dirty="0" smtClean="0">
                <a:latin typeface="Times New Roman" pitchFamily="18" charset="0"/>
                <a:cs typeface="Times New Roman" pitchFamily="18" charset="0"/>
              </a:rPr>
              <a:t>&gt;&gt;&gt; </a:t>
            </a:r>
            <a:r>
              <a:rPr lang="en-US" sz="2200" dirty="0" err="1" smtClean="0">
                <a:latin typeface="Times New Roman" pitchFamily="18" charset="0"/>
                <a:cs typeface="Times New Roman" pitchFamily="18" charset="0"/>
              </a:rPr>
              <a:t>string.split</a:t>
            </a:r>
            <a:r>
              <a:rPr lang="en-US" sz="2200" dirty="0" smtClean="0">
                <a:latin typeface="Times New Roman" pitchFamily="18" charset="0"/>
                <a:cs typeface="Times New Roman" pitchFamily="18" charset="0"/>
              </a:rPr>
              <a:t>(song, '</a:t>
            </a:r>
            <a:r>
              <a:rPr lang="en-US" sz="2200" dirty="0" err="1" smtClean="0">
                <a:latin typeface="Times New Roman" pitchFamily="18" charset="0"/>
                <a:cs typeface="Times New Roman" pitchFamily="18" charset="0"/>
              </a:rPr>
              <a:t>ai</a:t>
            </a:r>
            <a:r>
              <a:rPr lang="en-US" sz="2200" dirty="0" smtClean="0">
                <a:latin typeface="Times New Roman" pitchFamily="18" charset="0"/>
                <a:cs typeface="Times New Roman" pitchFamily="18" charset="0"/>
              </a:rPr>
              <a:t>')</a:t>
            </a:r>
          </a:p>
          <a:p>
            <a:pPr algn="just"/>
            <a:r>
              <a:rPr lang="en-US" sz="2200" dirty="0" smtClean="0">
                <a:latin typeface="Times New Roman" pitchFamily="18" charset="0"/>
                <a:cs typeface="Times New Roman" pitchFamily="18" charset="0"/>
              </a:rPr>
              <a:t>['The r', 'n in Sp', 'n...‘]</a:t>
            </a:r>
          </a:p>
          <a:p>
            <a:pPr algn="just"/>
            <a:r>
              <a:rPr lang="en-US" sz="2200" dirty="0" smtClean="0">
                <a:latin typeface="Times New Roman" pitchFamily="18" charset="0"/>
                <a:cs typeface="Times New Roman" pitchFamily="18" charset="0"/>
              </a:rPr>
              <a:t>Notice that the delimiter doesn't appear in the list.</a:t>
            </a:r>
            <a:endParaRPr lang="en-US" sz="22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0800" y="685800"/>
            <a:ext cx="10464800" cy="5943600"/>
          </a:xfrm>
        </p:spPr>
        <p:txBody>
          <a:bodyPr>
            <a:normAutofit/>
          </a:bodyPr>
          <a:lstStyle/>
          <a:p>
            <a:pPr algn="just">
              <a:buFont typeface="Arial" pitchFamily="34" charset="0"/>
              <a:buChar char="•"/>
            </a:pPr>
            <a:r>
              <a:rPr lang="en-US" sz="2200" dirty="0" smtClean="0">
                <a:latin typeface="Times New Roman" pitchFamily="18" charset="0"/>
                <a:cs typeface="Times New Roman" pitchFamily="18" charset="0"/>
              </a:rPr>
              <a:t>The </a:t>
            </a:r>
            <a:r>
              <a:rPr lang="en-US" sz="2200" b="1" dirty="0" smtClean="0">
                <a:latin typeface="Times New Roman" pitchFamily="18" charset="0"/>
                <a:cs typeface="Times New Roman" pitchFamily="18" charset="0"/>
              </a:rPr>
              <a:t>join function </a:t>
            </a:r>
            <a:r>
              <a:rPr lang="en-US" sz="2200" dirty="0" smtClean="0">
                <a:latin typeface="Times New Roman" pitchFamily="18" charset="0"/>
                <a:cs typeface="Times New Roman" pitchFamily="18" charset="0"/>
              </a:rPr>
              <a:t>is the inverse of split. It takes a list of strings and concatenates the elements with a space between each pair. </a:t>
            </a:r>
            <a:r>
              <a:rPr lang="en-US" sz="2200" b="1" dirty="0" smtClean="0">
                <a:latin typeface="Times New Roman" pitchFamily="18" charset="0"/>
                <a:cs typeface="Times New Roman" pitchFamily="18" charset="0"/>
              </a:rPr>
              <a:t>For example:</a:t>
            </a:r>
          </a:p>
          <a:p>
            <a:pPr algn="just"/>
            <a:r>
              <a:rPr lang="en-US" sz="2200" dirty="0" smtClean="0">
                <a:latin typeface="Times New Roman" pitchFamily="18" charset="0"/>
                <a:cs typeface="Times New Roman" pitchFamily="18" charset="0"/>
              </a:rPr>
              <a:t>&gt;&gt;&gt; list = ['The', 'rain', 'in', 'Spain...']</a:t>
            </a:r>
          </a:p>
          <a:p>
            <a:pPr algn="just"/>
            <a:r>
              <a:rPr lang="en-US" sz="2200" dirty="0" smtClean="0">
                <a:latin typeface="Times New Roman" pitchFamily="18" charset="0"/>
                <a:cs typeface="Times New Roman" pitchFamily="18" charset="0"/>
              </a:rPr>
              <a:t>&gt;&gt;&gt; </a:t>
            </a:r>
            <a:r>
              <a:rPr lang="en-US" sz="2200" dirty="0" err="1" smtClean="0">
                <a:latin typeface="Times New Roman" pitchFamily="18" charset="0"/>
                <a:cs typeface="Times New Roman" pitchFamily="18" charset="0"/>
              </a:rPr>
              <a:t>string.join</a:t>
            </a:r>
            <a:r>
              <a:rPr lang="en-US" sz="2200" dirty="0" smtClean="0">
                <a:latin typeface="Times New Roman" pitchFamily="18" charset="0"/>
                <a:cs typeface="Times New Roman" pitchFamily="18" charset="0"/>
              </a:rPr>
              <a:t>(list)</a:t>
            </a:r>
          </a:p>
          <a:p>
            <a:pPr algn="just"/>
            <a:r>
              <a:rPr lang="en-US" sz="2200" dirty="0" smtClean="0">
                <a:latin typeface="Times New Roman" pitchFamily="18" charset="0"/>
                <a:cs typeface="Times New Roman" pitchFamily="18" charset="0"/>
              </a:rPr>
              <a:t>'The rain in Spain...‘</a:t>
            </a:r>
          </a:p>
          <a:p>
            <a:pPr algn="just"/>
            <a:endParaRPr lang="en-US" sz="2200" dirty="0" smtClean="0">
              <a:latin typeface="Times New Roman" pitchFamily="18" charset="0"/>
              <a:cs typeface="Times New Roman" pitchFamily="18" charset="0"/>
            </a:endParaRPr>
          </a:p>
          <a:p>
            <a:pPr algn="just">
              <a:buFont typeface="Arial" pitchFamily="34" charset="0"/>
              <a:buChar char="•"/>
            </a:pPr>
            <a:r>
              <a:rPr lang="en-US" sz="2200" dirty="0" smtClean="0">
                <a:latin typeface="Times New Roman" pitchFamily="18" charset="0"/>
                <a:cs typeface="Times New Roman" pitchFamily="18" charset="0"/>
              </a:rPr>
              <a:t>Like split, join takes an optional delimiter that is inserted between elements:</a:t>
            </a:r>
          </a:p>
          <a:p>
            <a:pPr algn="just"/>
            <a:r>
              <a:rPr lang="en-US" sz="2200" dirty="0" smtClean="0">
                <a:latin typeface="Times New Roman" pitchFamily="18" charset="0"/>
                <a:cs typeface="Times New Roman" pitchFamily="18" charset="0"/>
              </a:rPr>
              <a:t>&gt;&gt;&gt; </a:t>
            </a:r>
            <a:r>
              <a:rPr lang="en-US" sz="2200" dirty="0" err="1" smtClean="0">
                <a:latin typeface="Times New Roman" pitchFamily="18" charset="0"/>
                <a:cs typeface="Times New Roman" pitchFamily="18" charset="0"/>
              </a:rPr>
              <a:t>string.join</a:t>
            </a:r>
            <a:r>
              <a:rPr lang="en-US" sz="2200" dirty="0" smtClean="0">
                <a:latin typeface="Times New Roman" pitchFamily="18" charset="0"/>
                <a:cs typeface="Times New Roman" pitchFamily="18" charset="0"/>
              </a:rPr>
              <a:t>(list, '_')</a:t>
            </a:r>
          </a:p>
          <a:p>
            <a:pPr algn="just"/>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The_rain_in_Spain</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0800" y="304800"/>
            <a:ext cx="10871200" cy="6172200"/>
          </a:xfrm>
        </p:spPr>
        <p:txBody>
          <a:bodyPr/>
          <a:lstStyle/>
          <a:p>
            <a:r>
              <a:rPr lang="en-US" b="1" dirty="0" smtClean="0">
                <a:latin typeface="Times New Roman" pitchFamily="18" charset="0"/>
                <a:cs typeface="Times New Roman" pitchFamily="18" charset="0"/>
              </a:rPr>
              <a:t>Questions</a:t>
            </a:r>
          </a:p>
          <a:p>
            <a:pPr algn="just"/>
            <a:r>
              <a:rPr lang="en-US" sz="2200" dirty="0" smtClean="0">
                <a:latin typeface="Times New Roman" pitchFamily="18" charset="0"/>
                <a:cs typeface="Times New Roman" pitchFamily="18" charset="0"/>
              </a:rPr>
              <a:t>Q1. Creation of list and changing value of any one element, also display the length of list.</a:t>
            </a:r>
          </a:p>
          <a:p>
            <a:pPr algn="just"/>
            <a:r>
              <a:rPr lang="en-US" sz="2200" dirty="0" smtClean="0">
                <a:latin typeface="Times New Roman" pitchFamily="18" charset="0"/>
                <a:cs typeface="Times New Roman" pitchFamily="18" charset="0"/>
              </a:rPr>
              <a:t>Q2. Create a list and append two elements in it.</a:t>
            </a:r>
          </a:p>
          <a:p>
            <a:pPr algn="just"/>
            <a:r>
              <a:rPr lang="en-US" sz="2200" dirty="0" smtClean="0">
                <a:latin typeface="Times New Roman" pitchFamily="18" charset="0"/>
                <a:cs typeface="Times New Roman" pitchFamily="18" charset="0"/>
              </a:rPr>
              <a:t>Q3. Create a list and sort it.</a:t>
            </a:r>
          </a:p>
          <a:p>
            <a:pPr algn="just"/>
            <a:r>
              <a:rPr lang="en-US" sz="2200" dirty="0" smtClean="0">
                <a:latin typeface="Times New Roman" pitchFamily="18" charset="0"/>
                <a:cs typeface="Times New Roman" pitchFamily="18" charset="0"/>
              </a:rPr>
              <a:t>Q4. Create a list of numbers and print sum of all the elements.</a:t>
            </a:r>
          </a:p>
          <a:p>
            <a:pPr algn="just"/>
            <a:r>
              <a:rPr lang="en-US" sz="2200" dirty="0" smtClean="0">
                <a:latin typeface="Times New Roman" pitchFamily="18" charset="0"/>
                <a:cs typeface="Times New Roman" pitchFamily="18" charset="0"/>
              </a:rPr>
              <a:t>Q5. Program to compare elements of list.</a:t>
            </a:r>
          </a:p>
          <a:p>
            <a:pPr algn="just"/>
            <a:r>
              <a:rPr lang="en-US" sz="2200" dirty="0" smtClean="0">
                <a:latin typeface="Times New Roman" pitchFamily="18" charset="0"/>
                <a:cs typeface="Times New Roman" pitchFamily="18" charset="0"/>
              </a:rPr>
              <a:t>Q6. Program to  find maximum and minimum of list.</a:t>
            </a:r>
          </a:p>
          <a:p>
            <a:pPr algn="just"/>
            <a:r>
              <a:rPr lang="en-US" sz="2200" dirty="0" smtClean="0">
                <a:latin typeface="Times New Roman" pitchFamily="18" charset="0"/>
                <a:cs typeface="Times New Roman" pitchFamily="18" charset="0"/>
              </a:rPr>
              <a:t>Q7. Count the occurrence of element in list.</a:t>
            </a:r>
          </a:p>
          <a:p>
            <a:pPr algn="just"/>
            <a:r>
              <a:rPr lang="en-US" sz="2200" dirty="0" smtClean="0">
                <a:latin typeface="Times New Roman" pitchFamily="18" charset="0"/>
                <a:cs typeface="Times New Roman" pitchFamily="18" charset="0"/>
              </a:rPr>
              <a:t>Q8. Reverse a list.</a:t>
            </a:r>
          </a:p>
          <a:p>
            <a:pPr algn="just"/>
            <a:r>
              <a:rPr lang="en-US" sz="2200" dirty="0" smtClean="0">
                <a:latin typeface="Times New Roman" pitchFamily="18" charset="0"/>
                <a:cs typeface="Times New Roman" pitchFamily="18" charset="0"/>
              </a:rPr>
              <a:t>Q9.Write a loop that traverses the previous list and prints the length of each element. What happens if you send an integer to </a:t>
            </a:r>
            <a:r>
              <a:rPr lang="en-US" sz="2200" dirty="0" err="1" smtClean="0">
                <a:latin typeface="Times New Roman" pitchFamily="18" charset="0"/>
                <a:cs typeface="Times New Roman" pitchFamily="18" charset="0"/>
              </a:rPr>
              <a:t>len</a:t>
            </a:r>
            <a:r>
              <a:rPr lang="en-US" sz="2200" dirty="0" smtClean="0">
                <a:latin typeface="Times New Roman" pitchFamily="18" charset="0"/>
                <a:cs typeface="Times New Roman" pitchFamily="18" charset="0"/>
              </a:rPr>
              <a:t>?</a:t>
            </a:r>
            <a:endParaRPr lang="en-US" sz="2200" smtClean="0">
              <a:latin typeface="Times New Roman" pitchFamily="18" charset="0"/>
              <a:cs typeface="Times New Roman" pitchFamily="18" charset="0"/>
            </a:endParaRPr>
          </a:p>
          <a:p>
            <a:pPr algn="just"/>
            <a:r>
              <a:rPr lang="en-US" sz="2200" smtClean="0">
                <a:latin typeface="Times New Roman" pitchFamily="18" charset="0"/>
                <a:cs typeface="Times New Roman" pitchFamily="18" charset="0"/>
              </a:rPr>
              <a:t>Q10</a:t>
            </a:r>
            <a:r>
              <a:rPr lang="en-US" sz="2200" dirty="0" smtClean="0">
                <a:latin typeface="Times New Roman" pitchFamily="18" charset="0"/>
                <a:cs typeface="Times New Roman" pitchFamily="18" charset="0"/>
              </a:rPr>
              <a:t>. Describe the relationship between </a:t>
            </a:r>
            <a:r>
              <a:rPr lang="en-US" sz="2200" dirty="0" err="1" smtClean="0">
                <a:latin typeface="Times New Roman" pitchFamily="18" charset="0"/>
                <a:cs typeface="Times New Roman" pitchFamily="18" charset="0"/>
              </a:rPr>
              <a:t>string.join</a:t>
            </a:r>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string.split</a:t>
            </a:r>
            <a:r>
              <a:rPr lang="en-US" sz="2200" dirty="0" smtClean="0">
                <a:latin typeface="Times New Roman" pitchFamily="18" charset="0"/>
                <a:cs typeface="Times New Roman" pitchFamily="18" charset="0"/>
              </a:rPr>
              <a:t>(song)) and song. Are they the same for all strings? When would they be different? (song is a string)</a:t>
            </a:r>
            <a:endParaRPr lang="en-US" sz="22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0800" y="609600"/>
            <a:ext cx="10464800" cy="5943600"/>
          </a:xfrm>
        </p:spPr>
        <p:txBody>
          <a:bodyPr>
            <a:normAutofit lnSpcReduction="10000"/>
          </a:bodyPr>
          <a:lstStyle/>
          <a:p>
            <a:pPr algn="just">
              <a:buFont typeface="Arial" pitchFamily="34" charset="0"/>
              <a:buChar char="•"/>
            </a:pPr>
            <a:r>
              <a:rPr lang="en-US" sz="2200" b="1" dirty="0" smtClean="0">
                <a:latin typeface="Times New Roman" pitchFamily="18" charset="0"/>
                <a:cs typeface="Times New Roman" pitchFamily="18" charset="0"/>
              </a:rPr>
              <a:t>If</a:t>
            </a:r>
            <a:r>
              <a:rPr lang="en-US" sz="2200" dirty="0" smtClean="0">
                <a:latin typeface="Times New Roman" pitchFamily="18" charset="0"/>
                <a:cs typeface="Times New Roman" pitchFamily="18" charset="0"/>
              </a:rPr>
              <a:t> there is a third argument, it species the space between successive values, which is called the step size. This example counts from 1 to 10 by steps of 2:</a:t>
            </a:r>
          </a:p>
          <a:p>
            <a:pPr algn="just"/>
            <a:r>
              <a:rPr lang="en-US" sz="2200" dirty="0" smtClean="0">
                <a:latin typeface="Times New Roman" pitchFamily="18" charset="0"/>
                <a:cs typeface="Times New Roman" pitchFamily="18" charset="0"/>
              </a:rPr>
              <a:t>&gt;&gt;&gt; range(1, 10, 2)</a:t>
            </a:r>
          </a:p>
          <a:p>
            <a:pPr algn="just"/>
            <a:r>
              <a:rPr lang="en-US" sz="2200" dirty="0" smtClean="0">
                <a:latin typeface="Times New Roman" pitchFamily="18" charset="0"/>
                <a:cs typeface="Times New Roman" pitchFamily="18" charset="0"/>
              </a:rPr>
              <a:t>[1, 3, 5, 7, 9]</a:t>
            </a:r>
          </a:p>
          <a:p>
            <a:pPr algn="just"/>
            <a:endParaRPr lang="en-US" sz="2200" dirty="0" smtClean="0">
              <a:latin typeface="Times New Roman" pitchFamily="18" charset="0"/>
              <a:cs typeface="Times New Roman" pitchFamily="18" charset="0"/>
            </a:endParaRPr>
          </a:p>
          <a:p>
            <a:pPr algn="just">
              <a:buFont typeface="Arial" pitchFamily="34" charset="0"/>
              <a:buChar char="•"/>
            </a:pPr>
            <a:r>
              <a:rPr lang="en-US" sz="2200" b="1" dirty="0" smtClean="0">
                <a:latin typeface="Times New Roman" pitchFamily="18" charset="0"/>
                <a:cs typeface="Times New Roman" pitchFamily="18" charset="0"/>
              </a:rPr>
              <a:t>Finally, </a:t>
            </a:r>
            <a:r>
              <a:rPr lang="en-US" sz="2200" dirty="0" smtClean="0">
                <a:latin typeface="Times New Roman" pitchFamily="18" charset="0"/>
                <a:cs typeface="Times New Roman" pitchFamily="18" charset="0"/>
              </a:rPr>
              <a:t>there is a special list that contains no elements. It is called the empty list, and it is denoted [].</a:t>
            </a:r>
          </a:p>
          <a:p>
            <a:pPr algn="just"/>
            <a:r>
              <a:rPr lang="en-US" sz="2200" dirty="0" smtClean="0">
                <a:latin typeface="Times New Roman" pitchFamily="18" charset="0"/>
                <a:cs typeface="Times New Roman" pitchFamily="18" charset="0"/>
              </a:rPr>
              <a:t>With all these ways to create lists, it would be disappointing if we couldn't assign list values to variables or pass lists as arguments to functions. We can. </a:t>
            </a:r>
            <a:r>
              <a:rPr lang="en-US" sz="2200" b="1" dirty="0" smtClean="0">
                <a:latin typeface="Times New Roman" pitchFamily="18" charset="0"/>
                <a:cs typeface="Times New Roman" pitchFamily="18" charset="0"/>
              </a:rPr>
              <a:t>For example:      </a:t>
            </a:r>
          </a:p>
          <a:p>
            <a:pPr algn="just"/>
            <a:r>
              <a:rPr lang="en-US" sz="2200" dirty="0" smtClean="0">
                <a:latin typeface="Times New Roman" pitchFamily="18" charset="0"/>
                <a:cs typeface="Times New Roman" pitchFamily="18" charset="0"/>
              </a:rPr>
              <a:t>vocabulary = ["ameliorate", "castigate", "defenestrate"]</a:t>
            </a:r>
          </a:p>
          <a:p>
            <a:pPr algn="just"/>
            <a:r>
              <a:rPr lang="en-US" sz="2200" dirty="0" smtClean="0">
                <a:latin typeface="Times New Roman" pitchFamily="18" charset="0"/>
                <a:cs typeface="Times New Roman" pitchFamily="18" charset="0"/>
              </a:rPr>
              <a:t>numbers = [17, 123]</a:t>
            </a:r>
          </a:p>
          <a:p>
            <a:pPr algn="just"/>
            <a:r>
              <a:rPr lang="en-US" sz="2200" dirty="0" smtClean="0">
                <a:latin typeface="Times New Roman" pitchFamily="18" charset="0"/>
                <a:cs typeface="Times New Roman" pitchFamily="18" charset="0"/>
              </a:rPr>
              <a:t>empty = []</a:t>
            </a:r>
          </a:p>
          <a:p>
            <a:pPr algn="just"/>
            <a:r>
              <a:rPr lang="en-US" sz="2200" dirty="0" smtClean="0">
                <a:latin typeface="Times New Roman" pitchFamily="18" charset="0"/>
                <a:cs typeface="Times New Roman" pitchFamily="18" charset="0"/>
              </a:rPr>
              <a:t>print vocabulary, numbers, empty</a:t>
            </a:r>
          </a:p>
          <a:p>
            <a:pPr algn="just"/>
            <a:r>
              <a:rPr lang="en-US" sz="2200" dirty="0" smtClean="0">
                <a:latin typeface="Times New Roman" pitchFamily="18" charset="0"/>
                <a:cs typeface="Times New Roman" pitchFamily="18" charset="0"/>
              </a:rPr>
              <a:t>['ameliorate', 'castigate', 'defenestrate'] [17, 123]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0800" y="304800"/>
            <a:ext cx="10464800" cy="6248400"/>
          </a:xfrm>
        </p:spPr>
        <p:txBody>
          <a:bodyPr>
            <a:normAutofit/>
          </a:bodyPr>
          <a:lstStyle/>
          <a:p>
            <a:r>
              <a:rPr lang="en-US" sz="2400" b="1" dirty="0" smtClean="0">
                <a:latin typeface="Times New Roman" pitchFamily="18" charset="0"/>
                <a:cs typeface="Times New Roman" pitchFamily="18" charset="0"/>
              </a:rPr>
              <a:t>Accessing elements</a:t>
            </a:r>
          </a:p>
          <a:p>
            <a:pPr algn="just">
              <a:buFont typeface="Arial" pitchFamily="34" charset="0"/>
              <a:buChar char="•"/>
            </a:pPr>
            <a:r>
              <a:rPr lang="en-US" sz="2200" dirty="0" smtClean="0">
                <a:latin typeface="Times New Roman" pitchFamily="18" charset="0"/>
                <a:cs typeface="Times New Roman" pitchFamily="18" charset="0"/>
              </a:rPr>
              <a:t>The syntax for accessing the elements of a list is the same as the syntax for accessing the characters of a string the bracket operator ([]). The expression inside the brackets species the index. Remember that the indices start at 0:</a:t>
            </a:r>
          </a:p>
          <a:p>
            <a:pPr algn="just"/>
            <a:r>
              <a:rPr lang="en-US" sz="2200" dirty="0" smtClean="0">
                <a:latin typeface="Times New Roman" pitchFamily="18" charset="0"/>
                <a:cs typeface="Times New Roman" pitchFamily="18" charset="0"/>
              </a:rPr>
              <a:t>print numbers[0]</a:t>
            </a:r>
          </a:p>
          <a:p>
            <a:pPr algn="just"/>
            <a:r>
              <a:rPr lang="en-US" sz="2200" dirty="0" smtClean="0">
                <a:latin typeface="Times New Roman" pitchFamily="18" charset="0"/>
                <a:cs typeface="Times New Roman" pitchFamily="18" charset="0"/>
              </a:rPr>
              <a:t>numbers[1] = 5</a:t>
            </a:r>
          </a:p>
          <a:p>
            <a:pPr algn="just">
              <a:buFont typeface="Arial" pitchFamily="34" charset="0"/>
              <a:buChar char="•"/>
            </a:pPr>
            <a:r>
              <a:rPr lang="en-US" sz="2200" dirty="0" smtClean="0">
                <a:latin typeface="Times New Roman" pitchFamily="18" charset="0"/>
                <a:cs typeface="Times New Roman" pitchFamily="18" charset="0"/>
              </a:rPr>
              <a:t>The bracket operator can appear anywhere in an expression. When it appears on the left side of an assignment, it changes one of the elements in the list, so the one-eth element of numbers, which used to be 123, is now 5.</a:t>
            </a:r>
          </a:p>
          <a:p>
            <a:pPr algn="just">
              <a:buFont typeface="Arial" pitchFamily="34" charset="0"/>
              <a:buChar char="•"/>
            </a:pPr>
            <a:r>
              <a:rPr lang="en-US" sz="2200" dirty="0" smtClean="0">
                <a:latin typeface="Times New Roman" pitchFamily="18" charset="0"/>
                <a:cs typeface="Times New Roman" pitchFamily="18" charset="0"/>
              </a:rPr>
              <a:t>Any integer expression can be used as an index:</a:t>
            </a:r>
          </a:p>
          <a:p>
            <a:pPr algn="just"/>
            <a:r>
              <a:rPr lang="en-US" sz="2200" dirty="0" smtClean="0">
                <a:latin typeface="Times New Roman" pitchFamily="18" charset="0"/>
                <a:cs typeface="Times New Roman" pitchFamily="18" charset="0"/>
              </a:rPr>
              <a:t>&gt;&gt;&gt; </a:t>
            </a:r>
            <a:r>
              <a:rPr lang="en-US" sz="2200" dirty="0" smtClean="0">
                <a:latin typeface="Times New Roman" pitchFamily="18" charset="0"/>
                <a:cs typeface="Times New Roman" pitchFamily="18" charset="0"/>
              </a:rPr>
              <a:t>numbers[1.0]</a:t>
            </a:r>
          </a:p>
          <a:p>
            <a:pPr algn="just"/>
            <a:r>
              <a:rPr lang="en-US" sz="2200" b="1" dirty="0" err="1" smtClean="0">
                <a:latin typeface="Times New Roman" pitchFamily="18" charset="0"/>
                <a:cs typeface="Times New Roman" pitchFamily="18" charset="0"/>
              </a:rPr>
              <a:t>TypeError</a:t>
            </a: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sequence index must be integer</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0800" y="609600"/>
            <a:ext cx="10464800" cy="5867400"/>
          </a:xfrm>
        </p:spPr>
        <p:txBody>
          <a:bodyPr>
            <a:normAutofit lnSpcReduction="10000"/>
          </a:bodyPr>
          <a:lstStyle/>
          <a:p>
            <a:pPr algn="just"/>
            <a:r>
              <a:rPr lang="en-US" sz="2200" dirty="0" smtClean="0">
                <a:latin typeface="Times New Roman" pitchFamily="18" charset="0"/>
                <a:cs typeface="Times New Roman" pitchFamily="18" charset="0"/>
              </a:rPr>
              <a:t>If you try to read or write an element that does not exist, you get a runtime error:</a:t>
            </a:r>
          </a:p>
          <a:p>
            <a:pPr algn="just"/>
            <a:r>
              <a:rPr lang="en-US" sz="2200" dirty="0" smtClean="0">
                <a:latin typeface="Times New Roman" pitchFamily="18" charset="0"/>
                <a:cs typeface="Times New Roman" pitchFamily="18" charset="0"/>
              </a:rPr>
              <a:t>&gt;&gt;&gt; numbers[2] = 5</a:t>
            </a:r>
          </a:p>
          <a:p>
            <a:pPr algn="just"/>
            <a:r>
              <a:rPr lang="en-US" sz="2200" b="1" dirty="0" err="1" smtClean="0">
                <a:latin typeface="Times New Roman" pitchFamily="18" charset="0"/>
                <a:cs typeface="Times New Roman" pitchFamily="18" charset="0"/>
              </a:rPr>
              <a:t>IndexError</a:t>
            </a: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list assignment index out of range.</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If an index has a negative value, it counts backward from the end of the list:</a:t>
            </a:r>
          </a:p>
          <a:p>
            <a:pPr algn="just"/>
            <a:r>
              <a:rPr lang="en-US" sz="2200" dirty="0" smtClean="0">
                <a:latin typeface="Times New Roman" pitchFamily="18" charset="0"/>
                <a:cs typeface="Times New Roman" pitchFamily="18" charset="0"/>
              </a:rPr>
              <a:t>&gt;&gt;&gt; numbers[-1]</a:t>
            </a:r>
          </a:p>
          <a:p>
            <a:pPr algn="just"/>
            <a:r>
              <a:rPr lang="en-US" sz="2200" dirty="0" smtClean="0">
                <a:latin typeface="Times New Roman" pitchFamily="18" charset="0"/>
                <a:cs typeface="Times New Roman" pitchFamily="18" charset="0"/>
              </a:rPr>
              <a:t>5</a:t>
            </a:r>
          </a:p>
          <a:p>
            <a:pPr algn="just"/>
            <a:r>
              <a:rPr lang="en-US" sz="2200" dirty="0" smtClean="0">
                <a:latin typeface="Times New Roman" pitchFamily="18" charset="0"/>
                <a:cs typeface="Times New Roman" pitchFamily="18" charset="0"/>
              </a:rPr>
              <a:t>&gt;&gt;&gt; numbers[-2]</a:t>
            </a:r>
          </a:p>
          <a:p>
            <a:pPr algn="just"/>
            <a:r>
              <a:rPr lang="en-US" sz="2200" dirty="0" smtClean="0">
                <a:latin typeface="Times New Roman" pitchFamily="18" charset="0"/>
                <a:cs typeface="Times New Roman" pitchFamily="18" charset="0"/>
              </a:rPr>
              <a:t>17</a:t>
            </a:r>
          </a:p>
          <a:p>
            <a:pPr algn="just"/>
            <a:r>
              <a:rPr lang="en-US" sz="2200" dirty="0" smtClean="0">
                <a:latin typeface="Times New Roman" pitchFamily="18" charset="0"/>
                <a:cs typeface="Times New Roman" pitchFamily="18" charset="0"/>
              </a:rPr>
              <a:t>&gt;&gt;&gt; numbers[-3]</a:t>
            </a:r>
          </a:p>
          <a:p>
            <a:pPr algn="just"/>
            <a:r>
              <a:rPr lang="en-US" sz="2200" dirty="0" err="1" smtClean="0">
                <a:latin typeface="Times New Roman" pitchFamily="18" charset="0"/>
                <a:cs typeface="Times New Roman" pitchFamily="18" charset="0"/>
              </a:rPr>
              <a:t>IndexError</a:t>
            </a:r>
            <a:r>
              <a:rPr lang="en-US" sz="2200" dirty="0" smtClean="0">
                <a:latin typeface="Times New Roman" pitchFamily="18" charset="0"/>
                <a:cs typeface="Times New Roman" pitchFamily="18" charset="0"/>
              </a:rPr>
              <a:t>: list index out of range</a:t>
            </a:r>
          </a:p>
          <a:p>
            <a:pPr algn="just"/>
            <a:r>
              <a:rPr lang="en-US" sz="2200" b="1" dirty="0" smtClean="0">
                <a:latin typeface="Times New Roman" pitchFamily="18" charset="0"/>
                <a:cs typeface="Times New Roman" pitchFamily="18" charset="0"/>
              </a:rPr>
              <a:t>numbers[-1] is the last element of the list, numbers[-2] is the second to last, and numbers[-3] doesn't exist.</a:t>
            </a:r>
            <a:endParaRPr lang="en-US" sz="2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0800" y="381000"/>
            <a:ext cx="10464800" cy="6172200"/>
          </a:xfrm>
        </p:spPr>
        <p:txBody>
          <a:bodyPr>
            <a:noAutofit/>
          </a:bodyPr>
          <a:lstStyle/>
          <a:p>
            <a:pPr algn="just"/>
            <a:r>
              <a:rPr lang="en-US" sz="2200" dirty="0" smtClean="0">
                <a:latin typeface="Times New Roman" pitchFamily="18" charset="0"/>
                <a:cs typeface="Times New Roman" pitchFamily="18" charset="0"/>
              </a:rPr>
              <a:t>It is common to use a loop variable as a list index. </a:t>
            </a:r>
            <a:r>
              <a:rPr lang="en-US" sz="2200" b="1" dirty="0" smtClean="0">
                <a:latin typeface="Times New Roman" pitchFamily="18" charset="0"/>
                <a:cs typeface="Times New Roman" pitchFamily="18" charset="0"/>
              </a:rPr>
              <a:t>For example:</a:t>
            </a:r>
          </a:p>
          <a:p>
            <a:pPr lvl="1" algn="just"/>
            <a:r>
              <a:rPr lang="en-US" sz="1800" dirty="0" smtClean="0">
                <a:latin typeface="Times New Roman" pitchFamily="18" charset="0"/>
                <a:cs typeface="Times New Roman" pitchFamily="18" charset="0"/>
              </a:rPr>
              <a:t>horsemen = ["war", "famine", "pestilence", "death"]</a:t>
            </a:r>
          </a:p>
          <a:p>
            <a:pPr lvl="1" algn="just"/>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 0</a:t>
            </a:r>
          </a:p>
          <a:p>
            <a:pPr lvl="1" algn="just"/>
            <a:r>
              <a:rPr lang="en-US" sz="1800" dirty="0" smtClean="0">
                <a:latin typeface="Times New Roman" pitchFamily="18" charset="0"/>
                <a:cs typeface="Times New Roman" pitchFamily="18" charset="0"/>
              </a:rPr>
              <a:t>while </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&lt; 4:</a:t>
            </a:r>
          </a:p>
          <a:p>
            <a:pPr lvl="1" algn="just"/>
            <a:r>
              <a:rPr lang="en-US" sz="1800" dirty="0" smtClean="0">
                <a:latin typeface="Times New Roman" pitchFamily="18" charset="0"/>
                <a:cs typeface="Times New Roman" pitchFamily="18" charset="0"/>
              </a:rPr>
              <a:t>print horsemen[</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a:t>
            </a:r>
          </a:p>
          <a:p>
            <a:pPr lvl="1" algn="just"/>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+ 1</a:t>
            </a:r>
          </a:p>
          <a:p>
            <a:pPr algn="just"/>
            <a:r>
              <a:rPr lang="en-US" sz="2200" dirty="0" smtClean="0">
                <a:latin typeface="Times New Roman" pitchFamily="18" charset="0"/>
                <a:cs typeface="Times New Roman" pitchFamily="18" charset="0"/>
              </a:rPr>
              <a:t>This while loop counts from 0 to 4. When the loop variable </a:t>
            </a:r>
            <a:r>
              <a:rPr lang="en-US" sz="2200" b="1"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is 4, the condition fails and the loop terminates. So the body of the loop is only executed when </a:t>
            </a:r>
            <a:r>
              <a:rPr lang="en-US" sz="2200" b="1"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is 0, 1, 2, and 3.</a:t>
            </a:r>
          </a:p>
          <a:p>
            <a:pPr algn="just"/>
            <a:r>
              <a:rPr lang="en-US" sz="2200" dirty="0" smtClean="0">
                <a:latin typeface="Times New Roman" pitchFamily="18" charset="0"/>
                <a:cs typeface="Times New Roman" pitchFamily="18" charset="0"/>
              </a:rPr>
              <a:t>Each time through the loop, the variable </a:t>
            </a:r>
            <a:r>
              <a:rPr lang="en-US" sz="2200" b="1"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is used as an index into the list, printing the </a:t>
            </a:r>
            <a:r>
              <a:rPr lang="en-US" sz="2200" b="1" dirty="0" err="1" smtClean="0">
                <a:latin typeface="Times New Roman" pitchFamily="18" charset="0"/>
                <a:cs typeface="Times New Roman" pitchFamily="18" charset="0"/>
              </a:rPr>
              <a:t>i</a:t>
            </a:r>
            <a:r>
              <a:rPr lang="en-US" sz="2200" b="1" dirty="0" smtClean="0">
                <a:latin typeface="Times New Roman" pitchFamily="18" charset="0"/>
                <a:cs typeface="Times New Roman" pitchFamily="18" charset="0"/>
              </a:rPr>
              <a:t>-eth</a:t>
            </a:r>
            <a:r>
              <a:rPr lang="en-US" sz="2200" dirty="0" smtClean="0">
                <a:latin typeface="Times New Roman" pitchFamily="18" charset="0"/>
                <a:cs typeface="Times New Roman" pitchFamily="18" charset="0"/>
              </a:rPr>
              <a:t> element. This pattern of computation is called a list traversal.</a:t>
            </a:r>
            <a:endParaRPr lang="en-US" sz="22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0800" y="457200"/>
            <a:ext cx="10464800" cy="6096000"/>
          </a:xfrm>
        </p:spPr>
        <p:txBody>
          <a:bodyPr>
            <a:normAutofit/>
          </a:bodyPr>
          <a:lstStyle/>
          <a:p>
            <a:r>
              <a:rPr lang="en-US" b="1" dirty="0" smtClean="0">
                <a:latin typeface="Times New Roman" pitchFamily="18" charset="0"/>
                <a:cs typeface="Times New Roman" pitchFamily="18" charset="0"/>
              </a:rPr>
              <a:t>List length</a:t>
            </a:r>
          </a:p>
          <a:p>
            <a:pPr algn="just"/>
            <a:r>
              <a:rPr lang="en-US" sz="2200" dirty="0" smtClean="0">
                <a:latin typeface="Times New Roman" pitchFamily="18" charset="0"/>
                <a:cs typeface="Times New Roman" pitchFamily="18" charset="0"/>
              </a:rPr>
              <a:t>The function </a:t>
            </a:r>
            <a:r>
              <a:rPr lang="en-US" sz="2200" b="1" dirty="0" err="1" smtClean="0">
                <a:latin typeface="Times New Roman" pitchFamily="18" charset="0"/>
                <a:cs typeface="Times New Roman" pitchFamily="18" charset="0"/>
              </a:rPr>
              <a:t>len</a:t>
            </a: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returns the length of a list. It is a good idea to use this value as the upper bound of a loop instead of a constant. That way, if the size of the list changes, you won't have to go through the program changing all the loops; they will work correctly for any size list. </a:t>
            </a:r>
            <a:r>
              <a:rPr lang="en-US" sz="2200" b="1" dirty="0" smtClean="0">
                <a:latin typeface="Times New Roman" pitchFamily="18" charset="0"/>
                <a:cs typeface="Times New Roman" pitchFamily="18" charset="0"/>
              </a:rPr>
              <a:t>For example:</a:t>
            </a:r>
          </a:p>
          <a:p>
            <a:r>
              <a:rPr lang="en-US" sz="2200" dirty="0" smtClean="0">
                <a:latin typeface="Times New Roman" pitchFamily="18" charset="0"/>
                <a:cs typeface="Times New Roman" pitchFamily="18" charset="0"/>
              </a:rPr>
              <a:t>horsemen = ["war", "famine", "pestilence", "death"]</a:t>
            </a:r>
          </a:p>
          <a:p>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0</a:t>
            </a:r>
          </a:p>
          <a:p>
            <a:r>
              <a:rPr lang="en-US" sz="2200" dirty="0" smtClean="0">
                <a:latin typeface="Times New Roman" pitchFamily="18" charset="0"/>
                <a:cs typeface="Times New Roman" pitchFamily="18" charset="0"/>
              </a:rPr>
              <a:t>while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&lt; </a:t>
            </a:r>
            <a:r>
              <a:rPr lang="en-US" sz="2200" dirty="0" err="1" smtClean="0">
                <a:latin typeface="Times New Roman" pitchFamily="18" charset="0"/>
                <a:cs typeface="Times New Roman" pitchFamily="18" charset="0"/>
              </a:rPr>
              <a:t>len</a:t>
            </a:r>
            <a:r>
              <a:rPr lang="en-US" sz="2200" dirty="0" smtClean="0">
                <a:latin typeface="Times New Roman" pitchFamily="18" charset="0"/>
                <a:cs typeface="Times New Roman" pitchFamily="18" charset="0"/>
              </a:rPr>
              <a:t>(horsemen):</a:t>
            </a:r>
          </a:p>
          <a:p>
            <a:r>
              <a:rPr lang="en-US" sz="2200" dirty="0" smtClean="0">
                <a:latin typeface="Times New Roman" pitchFamily="18" charset="0"/>
                <a:cs typeface="Times New Roman" pitchFamily="18" charset="0"/>
              </a:rPr>
              <a:t>print horsemen[</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a:t>
            </a:r>
          </a:p>
          <a:p>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+ 1</a:t>
            </a:r>
          </a:p>
          <a:p>
            <a:pPr algn="just"/>
            <a:r>
              <a:rPr lang="en-US" sz="2200" dirty="0" smtClean="0">
                <a:latin typeface="Times New Roman" pitchFamily="18" charset="0"/>
                <a:cs typeface="Times New Roman" pitchFamily="18" charset="0"/>
              </a:rPr>
              <a:t>The last time the body of the loop is executed, </a:t>
            </a:r>
            <a:r>
              <a:rPr lang="en-US" sz="2200" b="1" dirty="0" err="1" smtClean="0">
                <a:latin typeface="Times New Roman" pitchFamily="18" charset="0"/>
                <a:cs typeface="Times New Roman" pitchFamily="18" charset="0"/>
              </a:rPr>
              <a:t>i</a:t>
            </a: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is </a:t>
            </a:r>
            <a:r>
              <a:rPr lang="en-US" sz="2200" b="1" dirty="0" err="1" smtClean="0">
                <a:latin typeface="Times New Roman" pitchFamily="18" charset="0"/>
                <a:cs typeface="Times New Roman" pitchFamily="18" charset="0"/>
              </a:rPr>
              <a:t>len</a:t>
            </a:r>
            <a:r>
              <a:rPr lang="en-US" sz="2200" b="1" dirty="0" smtClean="0">
                <a:latin typeface="Times New Roman" pitchFamily="18" charset="0"/>
                <a:cs typeface="Times New Roman" pitchFamily="18" charset="0"/>
              </a:rPr>
              <a:t>(horsemen) </a:t>
            </a:r>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which is the index of the last element. When </a:t>
            </a:r>
            <a:r>
              <a:rPr lang="en-US" sz="2200" b="1" dirty="0" err="1" smtClean="0">
                <a:latin typeface="Times New Roman" pitchFamily="18" charset="0"/>
                <a:cs typeface="Times New Roman" pitchFamily="18" charset="0"/>
              </a:rPr>
              <a:t>i</a:t>
            </a: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is equal to </a:t>
            </a:r>
            <a:r>
              <a:rPr lang="en-US" sz="2200" b="1" dirty="0" err="1" smtClean="0">
                <a:latin typeface="Times New Roman" pitchFamily="18" charset="0"/>
                <a:cs typeface="Times New Roman" pitchFamily="18" charset="0"/>
              </a:rPr>
              <a:t>len</a:t>
            </a:r>
            <a:r>
              <a:rPr lang="en-US" sz="2200" b="1" dirty="0" smtClean="0">
                <a:latin typeface="Times New Roman" pitchFamily="18" charset="0"/>
                <a:cs typeface="Times New Roman" pitchFamily="18" charset="0"/>
              </a:rPr>
              <a:t>(horsemen), </a:t>
            </a:r>
            <a:r>
              <a:rPr lang="en-US" sz="2200" dirty="0" smtClean="0">
                <a:latin typeface="Times New Roman" pitchFamily="18" charset="0"/>
                <a:cs typeface="Times New Roman" pitchFamily="18" charset="0"/>
              </a:rPr>
              <a:t>the condition fails and the body is not executed, which is a good thing, because </a:t>
            </a:r>
            <a:r>
              <a:rPr lang="en-US" sz="2200" b="1" dirty="0" err="1" smtClean="0">
                <a:latin typeface="Times New Roman" pitchFamily="18" charset="0"/>
                <a:cs typeface="Times New Roman" pitchFamily="18" charset="0"/>
              </a:rPr>
              <a:t>len</a:t>
            </a:r>
            <a:r>
              <a:rPr lang="en-US" sz="2200" b="1" dirty="0" smtClean="0">
                <a:latin typeface="Times New Roman" pitchFamily="18" charset="0"/>
                <a:cs typeface="Times New Roman" pitchFamily="18" charset="0"/>
              </a:rPr>
              <a:t>(horsemen) </a:t>
            </a:r>
            <a:r>
              <a:rPr lang="en-US" sz="2200" dirty="0" smtClean="0">
                <a:latin typeface="Times New Roman" pitchFamily="18" charset="0"/>
                <a:cs typeface="Times New Roman" pitchFamily="18" charset="0"/>
              </a:rPr>
              <a:t>is not a legal index.</a:t>
            </a:r>
            <a:endParaRPr lang="en-US" sz="22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0800" y="457200"/>
            <a:ext cx="10464800" cy="6096000"/>
          </a:xfrm>
        </p:spPr>
        <p:txBody>
          <a:bodyPr>
            <a:normAutofit fontScale="85000" lnSpcReduction="10000"/>
          </a:bodyPr>
          <a:lstStyle/>
          <a:p>
            <a:pPr algn="just"/>
            <a:r>
              <a:rPr lang="en-US" sz="2200" dirty="0" smtClean="0">
                <a:latin typeface="Times New Roman" pitchFamily="18" charset="0"/>
                <a:cs typeface="Times New Roman" pitchFamily="18" charset="0"/>
              </a:rPr>
              <a:t>Although a list can contain another list, the nested list still counts as a single element. The length of this list is four:</a:t>
            </a:r>
          </a:p>
          <a:p>
            <a:pPr algn="just"/>
            <a:r>
              <a:rPr lang="it-IT" sz="2200" dirty="0" smtClean="0">
                <a:latin typeface="Times New Roman" pitchFamily="18" charset="0"/>
                <a:cs typeface="Times New Roman" pitchFamily="18" charset="0"/>
              </a:rPr>
              <a:t>['spam!', 1, ['Brie', 'Roquefort', 'Pol le Veq'], [1, 2, 3]]</a:t>
            </a:r>
          </a:p>
          <a:p>
            <a:pPr algn="just"/>
            <a:r>
              <a:rPr lang="en-US" sz="2800" b="1" dirty="0" smtClean="0">
                <a:latin typeface="Times New Roman" pitchFamily="18" charset="0"/>
                <a:cs typeface="Times New Roman" pitchFamily="18" charset="0"/>
              </a:rPr>
              <a:t>List membership</a:t>
            </a:r>
          </a:p>
          <a:p>
            <a:pPr algn="just"/>
            <a:r>
              <a:rPr lang="en-US" sz="2400" b="1" dirty="0" smtClean="0">
                <a:latin typeface="Times New Roman" pitchFamily="18" charset="0"/>
                <a:cs typeface="Times New Roman" pitchFamily="18" charset="0"/>
              </a:rPr>
              <a:t>in</a:t>
            </a:r>
            <a:r>
              <a:rPr lang="en-US" sz="2400" dirty="0" smtClean="0">
                <a:latin typeface="Times New Roman" pitchFamily="18" charset="0"/>
                <a:cs typeface="Times New Roman" pitchFamily="18" charset="0"/>
              </a:rPr>
              <a:t> is a </a:t>
            </a:r>
            <a:r>
              <a:rPr lang="en-US" sz="2400" dirty="0" err="1" smtClean="0">
                <a:latin typeface="Times New Roman" pitchFamily="18" charset="0"/>
                <a:cs typeface="Times New Roman" pitchFamily="18" charset="0"/>
              </a:rPr>
              <a:t>boolean</a:t>
            </a:r>
            <a:r>
              <a:rPr lang="en-US" sz="2400" dirty="0" smtClean="0">
                <a:latin typeface="Times New Roman" pitchFamily="18" charset="0"/>
                <a:cs typeface="Times New Roman" pitchFamily="18" charset="0"/>
              </a:rPr>
              <a:t> operator that tests membership in a sequence (will  use in next chapter).  </a:t>
            </a:r>
            <a:r>
              <a:rPr lang="en-US" sz="2400" b="1" dirty="0" smtClean="0">
                <a:latin typeface="Times New Roman" pitchFamily="18" charset="0"/>
                <a:cs typeface="Times New Roman" pitchFamily="18" charset="0"/>
              </a:rPr>
              <a:t>For example:</a:t>
            </a:r>
          </a:p>
          <a:p>
            <a:pPr algn="just"/>
            <a:r>
              <a:rPr lang="en-US" sz="2400" dirty="0" smtClean="0">
                <a:latin typeface="Times New Roman" pitchFamily="18" charset="0"/>
                <a:cs typeface="Times New Roman" pitchFamily="18" charset="0"/>
              </a:rPr>
              <a:t>&gt;&gt;&gt; horsemen = ['war', 'famine', 'pestilence', 'death']</a:t>
            </a:r>
          </a:p>
          <a:p>
            <a:pPr algn="just"/>
            <a:r>
              <a:rPr lang="en-US" sz="2400" dirty="0" smtClean="0">
                <a:latin typeface="Times New Roman" pitchFamily="18" charset="0"/>
                <a:cs typeface="Times New Roman" pitchFamily="18" charset="0"/>
              </a:rPr>
              <a:t>&gt;&gt;&gt; 'pestilence' in horsemen</a:t>
            </a:r>
          </a:p>
          <a:p>
            <a:pPr algn="just"/>
            <a:r>
              <a:rPr lang="en-US" sz="2400" dirty="0" smtClean="0">
                <a:latin typeface="Times New Roman" pitchFamily="18" charset="0"/>
                <a:cs typeface="Times New Roman" pitchFamily="18" charset="0"/>
              </a:rPr>
              <a:t>True</a:t>
            </a:r>
          </a:p>
          <a:p>
            <a:pPr algn="just"/>
            <a:r>
              <a:rPr lang="en-US" sz="2400" dirty="0" smtClean="0">
                <a:latin typeface="Times New Roman" pitchFamily="18" charset="0"/>
                <a:cs typeface="Times New Roman" pitchFamily="18" charset="0"/>
              </a:rPr>
              <a:t>&gt;&gt;&gt; 'debauchery' in horsemen</a:t>
            </a:r>
          </a:p>
          <a:p>
            <a:pPr algn="just"/>
            <a:r>
              <a:rPr lang="en-US" sz="2400" dirty="0" smtClean="0">
                <a:latin typeface="Times New Roman" pitchFamily="18" charset="0"/>
                <a:cs typeface="Times New Roman" pitchFamily="18" charset="0"/>
              </a:rPr>
              <a:t>False</a:t>
            </a:r>
          </a:p>
          <a:p>
            <a:pPr algn="just"/>
            <a:r>
              <a:rPr lang="en-US" sz="2400" dirty="0" smtClean="0">
                <a:latin typeface="Times New Roman" pitchFamily="18" charset="0"/>
                <a:cs typeface="Times New Roman" pitchFamily="18" charset="0"/>
              </a:rPr>
              <a:t>Since </a:t>
            </a:r>
            <a:r>
              <a:rPr lang="en-US" sz="2400" b="1" dirty="0" smtClean="0">
                <a:latin typeface="Times New Roman" pitchFamily="18" charset="0"/>
                <a:cs typeface="Times New Roman" pitchFamily="18" charset="0"/>
              </a:rPr>
              <a:t>“pestilence” </a:t>
            </a:r>
            <a:r>
              <a:rPr lang="en-US" sz="2400" dirty="0" smtClean="0">
                <a:latin typeface="Times New Roman" pitchFamily="18" charset="0"/>
                <a:cs typeface="Times New Roman" pitchFamily="18" charset="0"/>
              </a:rPr>
              <a:t>is a member of the horsemen list, the in operator returns </a:t>
            </a:r>
            <a:r>
              <a:rPr lang="en-US" sz="2400" b="1" dirty="0" smtClean="0">
                <a:latin typeface="Times New Roman" pitchFamily="18" charset="0"/>
                <a:cs typeface="Times New Roman" pitchFamily="18" charset="0"/>
              </a:rPr>
              <a:t>true. </a:t>
            </a:r>
            <a:r>
              <a:rPr lang="en-US" sz="2400" dirty="0" smtClean="0">
                <a:latin typeface="Times New Roman" pitchFamily="18" charset="0"/>
                <a:cs typeface="Times New Roman" pitchFamily="18" charset="0"/>
              </a:rPr>
              <a:t>Since </a:t>
            </a:r>
            <a:r>
              <a:rPr lang="en-US" sz="2400" b="1" dirty="0" smtClean="0">
                <a:latin typeface="Times New Roman" pitchFamily="18" charset="0"/>
                <a:cs typeface="Times New Roman" pitchFamily="18" charset="0"/>
              </a:rPr>
              <a:t>“debauchery” </a:t>
            </a:r>
            <a:r>
              <a:rPr lang="en-US" sz="2400" dirty="0" smtClean="0">
                <a:latin typeface="Times New Roman" pitchFamily="18" charset="0"/>
                <a:cs typeface="Times New Roman" pitchFamily="18" charset="0"/>
              </a:rPr>
              <a:t>is not in the list, in returns </a:t>
            </a:r>
            <a:r>
              <a:rPr lang="en-US" sz="2400" b="1" dirty="0" smtClean="0">
                <a:latin typeface="Times New Roman" pitchFamily="18" charset="0"/>
                <a:cs typeface="Times New Roman" pitchFamily="18" charset="0"/>
              </a:rPr>
              <a:t>false</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We can use the </a:t>
            </a:r>
            <a:r>
              <a:rPr lang="en-US" sz="2400" b="1" u="sng" dirty="0" smtClean="0">
                <a:latin typeface="Times New Roman" pitchFamily="18" charset="0"/>
                <a:cs typeface="Times New Roman" pitchFamily="18" charset="0"/>
              </a:rPr>
              <a:t>not</a:t>
            </a:r>
            <a:r>
              <a:rPr lang="en-US" sz="2400" u="sng" dirty="0" smtClean="0">
                <a:latin typeface="Times New Roman" pitchFamily="18" charset="0"/>
                <a:cs typeface="Times New Roman" pitchFamily="18" charset="0"/>
              </a:rPr>
              <a:t> in </a:t>
            </a:r>
            <a:r>
              <a:rPr lang="en-US" sz="2400" dirty="0" smtClean="0">
                <a:latin typeface="Times New Roman" pitchFamily="18" charset="0"/>
                <a:cs typeface="Times New Roman" pitchFamily="18" charset="0"/>
              </a:rPr>
              <a:t>combination with </a:t>
            </a:r>
            <a:r>
              <a:rPr lang="en-US" sz="2400" b="1" u="sng" dirty="0" smtClean="0">
                <a:latin typeface="Times New Roman" pitchFamily="18" charset="0"/>
                <a:cs typeface="Times New Roman" pitchFamily="18" charset="0"/>
              </a:rPr>
              <a:t>in </a:t>
            </a:r>
            <a:r>
              <a:rPr lang="en-US" sz="2400" dirty="0" smtClean="0">
                <a:latin typeface="Times New Roman" pitchFamily="18" charset="0"/>
                <a:cs typeface="Times New Roman" pitchFamily="18" charset="0"/>
              </a:rPr>
              <a:t>to test whether an element is not a member of a list:</a:t>
            </a:r>
          </a:p>
          <a:p>
            <a:pPr lvl="1" algn="just"/>
            <a:r>
              <a:rPr lang="en-US" sz="2000" dirty="0" smtClean="0">
                <a:latin typeface="Times New Roman" pitchFamily="18" charset="0"/>
                <a:cs typeface="Times New Roman" pitchFamily="18" charset="0"/>
              </a:rPr>
              <a:t>&gt;&gt;&gt; 'debauchery' not in horsemen</a:t>
            </a:r>
          </a:p>
          <a:p>
            <a:pPr lvl="1" algn="just"/>
            <a:r>
              <a:rPr lang="en-US" sz="2000" dirty="0" smtClean="0">
                <a:latin typeface="Times New Roman" pitchFamily="18" charset="0"/>
                <a:cs typeface="Times New Roman" pitchFamily="18" charset="0"/>
              </a:rPr>
              <a:t>True</a:t>
            </a:r>
            <a:endParaRPr lang="en-US" sz="18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0800" y="457200"/>
            <a:ext cx="10464800" cy="6096000"/>
          </a:xfrm>
        </p:spPr>
        <p:txBody>
          <a:bodyPr>
            <a:normAutofit fontScale="92500" lnSpcReduction="20000"/>
          </a:bodyPr>
          <a:lstStyle/>
          <a:p>
            <a:r>
              <a:rPr lang="en-US" b="1" dirty="0" smtClean="0">
                <a:latin typeface="Times New Roman" pitchFamily="18" charset="0"/>
                <a:cs typeface="Times New Roman" pitchFamily="18" charset="0"/>
              </a:rPr>
              <a:t>Lists and for loops</a:t>
            </a:r>
          </a:p>
          <a:p>
            <a:pPr algn="just"/>
            <a:r>
              <a:rPr lang="en-US" sz="2200" dirty="0" smtClean="0">
                <a:latin typeface="Times New Roman" pitchFamily="18" charset="0"/>
                <a:cs typeface="Times New Roman" pitchFamily="18" charset="0"/>
              </a:rPr>
              <a:t>The generalized syntax of a for loop is:</a:t>
            </a:r>
          </a:p>
          <a:p>
            <a:pPr algn="just"/>
            <a:r>
              <a:rPr lang="en-US" sz="2200" b="1" dirty="0" smtClean="0">
                <a:latin typeface="Times New Roman" pitchFamily="18" charset="0"/>
                <a:cs typeface="Times New Roman" pitchFamily="18" charset="0"/>
              </a:rPr>
              <a:t>for VARIABLE in LIST:</a:t>
            </a:r>
          </a:p>
          <a:p>
            <a:pPr algn="just"/>
            <a:r>
              <a:rPr lang="en-US" sz="2200" b="1" dirty="0" smtClean="0">
                <a:latin typeface="Times New Roman" pitchFamily="18" charset="0"/>
                <a:cs typeface="Times New Roman" pitchFamily="18" charset="0"/>
              </a:rPr>
              <a:t>BODY</a:t>
            </a:r>
          </a:p>
          <a:p>
            <a:pPr algn="just"/>
            <a:r>
              <a:rPr lang="en-US" sz="2200" dirty="0" smtClean="0">
                <a:latin typeface="Times New Roman" pitchFamily="18" charset="0"/>
                <a:cs typeface="Times New Roman" pitchFamily="18" charset="0"/>
              </a:rPr>
              <a:t>This statement is equivalent to:</a:t>
            </a:r>
          </a:p>
          <a:p>
            <a:pPr lvl="1" algn="just"/>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 0</a:t>
            </a:r>
          </a:p>
          <a:p>
            <a:pPr lvl="1" algn="just"/>
            <a:r>
              <a:rPr lang="en-US" sz="1800" dirty="0" smtClean="0">
                <a:latin typeface="Times New Roman" pitchFamily="18" charset="0"/>
                <a:cs typeface="Times New Roman" pitchFamily="18" charset="0"/>
              </a:rPr>
              <a:t>while </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&lt; </a:t>
            </a:r>
            <a:r>
              <a:rPr lang="en-US" sz="1800" dirty="0" err="1" smtClean="0">
                <a:latin typeface="Times New Roman" pitchFamily="18" charset="0"/>
                <a:cs typeface="Times New Roman" pitchFamily="18" charset="0"/>
              </a:rPr>
              <a:t>len</a:t>
            </a:r>
            <a:r>
              <a:rPr lang="en-US" sz="1800" dirty="0" smtClean="0">
                <a:latin typeface="Times New Roman" pitchFamily="18" charset="0"/>
                <a:cs typeface="Times New Roman" pitchFamily="18" charset="0"/>
              </a:rPr>
              <a:t>(LIST):</a:t>
            </a:r>
          </a:p>
          <a:p>
            <a:pPr lvl="1" algn="just"/>
            <a:r>
              <a:rPr lang="en-US" sz="1800" dirty="0" smtClean="0">
                <a:latin typeface="Times New Roman" pitchFamily="18" charset="0"/>
                <a:cs typeface="Times New Roman" pitchFamily="18" charset="0"/>
              </a:rPr>
              <a:t>VARIABLE = LIST[</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a:t>
            </a:r>
          </a:p>
          <a:p>
            <a:pPr lvl="1" algn="just"/>
            <a:r>
              <a:rPr lang="en-US" sz="1800" dirty="0" smtClean="0">
                <a:latin typeface="Times New Roman" pitchFamily="18" charset="0"/>
                <a:cs typeface="Times New Roman" pitchFamily="18" charset="0"/>
              </a:rPr>
              <a:t>BODY</a:t>
            </a:r>
          </a:p>
          <a:p>
            <a:pPr lvl="1" algn="just"/>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+ 1</a:t>
            </a:r>
          </a:p>
          <a:p>
            <a:pPr algn="just"/>
            <a:r>
              <a:rPr lang="en-US" sz="2400" dirty="0" smtClean="0">
                <a:latin typeface="Times New Roman" pitchFamily="18" charset="0"/>
                <a:cs typeface="Times New Roman" pitchFamily="18" charset="0"/>
              </a:rPr>
              <a:t>The for loop is more concise because we can eliminate the loop variable, </a:t>
            </a:r>
            <a:r>
              <a:rPr lang="en-US" sz="2400" b="1" dirty="0" err="1" smtClean="0">
                <a:latin typeface="Times New Roman" pitchFamily="18" charset="0"/>
                <a:cs typeface="Times New Roman" pitchFamily="18" charset="0"/>
              </a:rPr>
              <a:t>i</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Here is the previous loop written with a for loop. </a:t>
            </a:r>
            <a:r>
              <a:rPr lang="en-US" sz="2400" b="1" dirty="0" smtClean="0">
                <a:latin typeface="Times New Roman" pitchFamily="18" charset="0"/>
                <a:cs typeface="Times New Roman" pitchFamily="18" charset="0"/>
              </a:rPr>
              <a:t>For example:</a:t>
            </a:r>
          </a:p>
          <a:p>
            <a:pPr lvl="1" algn="just"/>
            <a:r>
              <a:rPr lang="en-US" sz="2000" dirty="0" smtClean="0">
                <a:latin typeface="Times New Roman" pitchFamily="18" charset="0"/>
                <a:cs typeface="Times New Roman" pitchFamily="18" charset="0"/>
              </a:rPr>
              <a:t>for horseman in horsemen:</a:t>
            </a:r>
          </a:p>
          <a:p>
            <a:pPr lvl="1" algn="just"/>
            <a:r>
              <a:rPr lang="en-US" sz="2000" dirty="0" smtClean="0">
                <a:latin typeface="Times New Roman" pitchFamily="18" charset="0"/>
                <a:cs typeface="Times New Roman" pitchFamily="18" charset="0"/>
              </a:rPr>
              <a:t>	print horseman</a:t>
            </a:r>
          </a:p>
          <a:p>
            <a:pPr algn="just"/>
            <a:r>
              <a:rPr lang="en-US" sz="2400" dirty="0" smtClean="0">
                <a:latin typeface="Times New Roman" pitchFamily="18" charset="0"/>
                <a:cs typeface="Times New Roman" pitchFamily="18" charset="0"/>
              </a:rPr>
              <a:t>It almost reads like English: \For (every) horseman in (the list of) horsemen, print (the name of the) horseman."</a:t>
            </a:r>
            <a:endParaRPr lang="en-US" sz="2200" b="1"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Theme lpu">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Lucida Sans Unicode"/>
        <a:cs typeface="Lucida Sans Unicode"/>
      </a:majorFont>
      <a:minorFont>
        <a:latin typeface="Calibri"/>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Theme lpu" id="{9559D905-D79D-4DE8-91F9-E782DB16ED3B}" vid="{B75CE884-AA52-4450-A729-E6C29F577D8A}"/>
    </a:ext>
  </a:extLst>
</a:theme>
</file>

<file path=docProps/app.xml><?xml version="1.0" encoding="utf-8"?>
<Properties xmlns="http://schemas.openxmlformats.org/officeDocument/2006/extended-properties" xmlns:vt="http://schemas.openxmlformats.org/officeDocument/2006/docPropsVTypes">
  <Template>Theme lpu</Template>
  <TotalTime>70</TotalTime>
  <Words>3140</Words>
  <Application>Microsoft Office PowerPoint</Application>
  <PresentationFormat>Custom</PresentationFormat>
  <Paragraphs>301</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Theme lpu</vt:lpstr>
      <vt:lpstr>Lists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Lists</dc:title>
  <dc:creator>preet</dc:creator>
  <cp:lastModifiedBy>ismail - [2010]</cp:lastModifiedBy>
  <cp:revision>10</cp:revision>
  <dcterms:created xsi:type="dcterms:W3CDTF">2016-08-07T05:37:14Z</dcterms:created>
  <dcterms:modified xsi:type="dcterms:W3CDTF">2016-09-06T04:45:15Z</dcterms:modified>
</cp:coreProperties>
</file>