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5" r:id="rId3"/>
    <p:sldId id="276" r:id="rId4"/>
    <p:sldId id="257" r:id="rId5"/>
    <p:sldId id="278" r:id="rId6"/>
    <p:sldId id="279" r:id="rId7"/>
    <p:sldId id="280" r:id="rId8"/>
    <p:sldId id="281" r:id="rId9"/>
    <p:sldId id="282" r:id="rId10"/>
    <p:sldId id="283" r:id="rId11"/>
    <p:sldId id="258" r:id="rId12"/>
    <p:sldId id="286" r:id="rId13"/>
    <p:sldId id="260" r:id="rId14"/>
    <p:sldId id="261" r:id="rId15"/>
    <p:sldId id="262" r:id="rId16"/>
    <p:sldId id="284" r:id="rId17"/>
    <p:sldId id="265" r:id="rId18"/>
    <p:sldId id="266" r:id="rId19"/>
    <p:sldId id="285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2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8AD1-AF7E-4AA9-8176-2E3E4B648CD1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D7BD-E3E4-4D67-8326-0FADAFBE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17806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CHAPTER 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2"/>
                </a:solidFill>
              </a:rPr>
              <a:t>STRINGS</a:t>
            </a:r>
            <a:endParaRPr lang="en-US" sz="8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2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794"/>
            <a:ext cx="10515600" cy="7118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Python String Operations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Concatenation of Strings</a:t>
            </a:r>
          </a:p>
          <a:p>
            <a:r>
              <a:rPr lang="en-US" b="1" dirty="0"/>
              <a:t>String Membership Test</a:t>
            </a:r>
          </a:p>
          <a:p>
            <a:pPr marL="0" indent="0">
              <a:buNone/>
            </a:pPr>
            <a:r>
              <a:rPr lang="en-US" dirty="0"/>
              <a:t>We can test if a sub string exists within a string or not, using the keyword </a:t>
            </a:r>
            <a:r>
              <a:rPr lang="en-US" dirty="0" smtClean="0"/>
              <a:t>“in” and “not in”.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Built-in </a:t>
            </a:r>
            <a:r>
              <a:rPr lang="en-US" b="1" dirty="0" smtClean="0"/>
              <a:t>functions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LENGTH OF STRINGS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inbuilt function to find the length of a string is </a:t>
            </a:r>
            <a:r>
              <a:rPr lang="en-US" b="1" dirty="0" smtClean="0"/>
              <a:t>‘</a:t>
            </a:r>
            <a:r>
              <a:rPr lang="en-US" b="1" dirty="0" err="1" smtClean="0"/>
              <a:t>len</a:t>
            </a:r>
            <a:r>
              <a:rPr lang="en-US" b="1" dirty="0" smtClean="0"/>
              <a:t>()’.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fruit = “banana”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len</a:t>
            </a:r>
            <a:r>
              <a:rPr lang="en-US" dirty="0" smtClean="0"/>
              <a:t>(fruit)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: 6</a:t>
            </a:r>
          </a:p>
        </p:txBody>
      </p:sp>
    </p:spTree>
    <p:extLst>
      <p:ext uri="{BB962C8B-B14F-4D97-AF65-F5344CB8AC3E}">
        <p14:creationId xmlns:p14="http://schemas.microsoft.com/office/powerpoint/2010/main" val="41943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Lower()</a:t>
            </a:r>
          </a:p>
          <a:p>
            <a:r>
              <a:rPr lang="en-US" dirty="0" smtClean="0"/>
              <a:t>Upper()</a:t>
            </a:r>
          </a:p>
          <a:p>
            <a:r>
              <a:rPr lang="en-US" dirty="0" smtClean="0"/>
              <a:t>Capitalize()</a:t>
            </a:r>
          </a:p>
          <a:p>
            <a:r>
              <a:rPr lang="en-US" dirty="0" smtClean="0"/>
              <a:t>Title()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6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TRAVERSAL USING WHILE LOOP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one character at one time.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index = 0</a:t>
            </a:r>
          </a:p>
          <a:p>
            <a:pPr marL="0" indent="0">
              <a:buNone/>
            </a:pPr>
            <a:r>
              <a:rPr lang="en-US" b="1" dirty="0" smtClean="0"/>
              <a:t>	while index &lt; </a:t>
            </a:r>
            <a:r>
              <a:rPr lang="en-US" b="1" dirty="0" err="1" smtClean="0"/>
              <a:t>len</a:t>
            </a:r>
            <a:r>
              <a:rPr lang="en-US" b="1" dirty="0" smtClean="0"/>
              <a:t>(fruit):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letter = fruit[index]</a:t>
            </a:r>
          </a:p>
          <a:p>
            <a:pPr marL="0" indent="0">
              <a:buNone/>
            </a:pPr>
            <a:r>
              <a:rPr lang="en-US" b="1" dirty="0" smtClean="0"/>
              <a:t>		print letter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index = index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(Take care of the indentation)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1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TRAVERSAL USING FOR LOOP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 provides us a privilege to access the characters without using index.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b="1" dirty="0" smtClean="0"/>
              <a:t>fruit=[“</a:t>
            </a:r>
            <a:r>
              <a:rPr lang="en-IN" b="1" dirty="0" err="1" smtClean="0"/>
              <a:t>apple”,”banana”,”orange</a:t>
            </a:r>
            <a:r>
              <a:rPr lang="en-IN" b="1" dirty="0" smtClean="0"/>
              <a:t>”]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for char in fruit: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 char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(Each time through the loop a character is assigned to the 	variable char)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1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TRAVERSAL USING FOR </a:t>
            </a:r>
            <a:r>
              <a:rPr lang="en-US" dirty="0" smtClean="0">
                <a:solidFill>
                  <a:schemeClr val="accent2"/>
                </a:solidFill>
              </a:rPr>
              <a:t>LOOP          </a:t>
            </a:r>
            <a:r>
              <a:rPr lang="en-US" sz="2400" dirty="0" smtClean="0"/>
              <a:t>(</a:t>
            </a:r>
            <a:r>
              <a:rPr lang="en-US" sz="2400" dirty="0"/>
              <a:t>to be continued…..)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ABECEDARIAN SERIES – Print using for loop</a:t>
            </a:r>
          </a:p>
          <a:p>
            <a:r>
              <a:rPr lang="en-US" dirty="0" smtClean="0"/>
              <a:t> A series or list in which the elements appear in alphabetical order.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For </a:t>
            </a:r>
            <a:r>
              <a:rPr lang="en-US" dirty="0" err="1" smtClean="0"/>
              <a:t>Eg</a:t>
            </a:r>
            <a:r>
              <a:rPr lang="en-US" dirty="0" smtClean="0"/>
              <a:t>. In Robert McCloskey’s book Make way for </a:t>
            </a:r>
            <a:r>
              <a:rPr lang="en-US" dirty="0" err="1" smtClean="0"/>
              <a:t>Duckings</a:t>
            </a:r>
            <a:r>
              <a:rPr lang="en-US" dirty="0" smtClean="0"/>
              <a:t> the 	names of the ducklings were Jack, </a:t>
            </a:r>
            <a:r>
              <a:rPr lang="en-US" dirty="0" err="1" smtClean="0"/>
              <a:t>Kack</a:t>
            </a:r>
            <a:r>
              <a:rPr lang="en-US" dirty="0" smtClean="0"/>
              <a:t>, Lack, Mack, </a:t>
            </a:r>
            <a:r>
              <a:rPr lang="en-US" dirty="0" err="1" smtClean="0"/>
              <a:t>Nack</a:t>
            </a:r>
            <a:r>
              <a:rPr lang="en-US" dirty="0" smtClean="0"/>
              <a:t>, 	</a:t>
            </a:r>
            <a:r>
              <a:rPr lang="en-US" dirty="0" err="1" smtClean="0"/>
              <a:t>Ouack</a:t>
            </a:r>
            <a:r>
              <a:rPr lang="en-US" dirty="0" smtClean="0"/>
              <a:t>, Pack, Quack</a:t>
            </a:r>
          </a:p>
          <a:p>
            <a:r>
              <a:rPr lang="en-US" dirty="0" smtClean="0"/>
              <a:t>To print them in order the code is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 prefixes = “JKLMNOPQ”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suffix = “</a:t>
            </a:r>
            <a:r>
              <a:rPr lang="en-US" b="1" dirty="0" err="1" smtClean="0"/>
              <a:t>ack</a:t>
            </a:r>
            <a:r>
              <a:rPr lang="en-US" b="1" dirty="0" smtClean="0"/>
              <a:t>”</a:t>
            </a:r>
          </a:p>
          <a:p>
            <a:pPr marL="0" indent="0">
              <a:buNone/>
            </a:pPr>
            <a:r>
              <a:rPr lang="en-US" b="1" dirty="0" smtClean="0"/>
              <a:t>	 for letter in prefixes:</a:t>
            </a:r>
          </a:p>
          <a:p>
            <a:pPr marL="0" indent="0">
              <a:buNone/>
            </a:pPr>
            <a:r>
              <a:rPr lang="en-US" b="1" dirty="0" smtClean="0"/>
              <a:t>	 print </a:t>
            </a:r>
            <a:r>
              <a:rPr lang="en-US" b="1" dirty="0" err="1" smtClean="0"/>
              <a:t>letter+suffix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640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5459"/>
            <a:ext cx="10515600" cy="9952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comparison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use ( &gt; , &lt; , &lt;= , &lt;= , == , !=  ) to compare two strings. Python compares string lexicographically </a:t>
            </a:r>
            <a:r>
              <a:rPr lang="en-US" dirty="0" err="1"/>
              <a:t>i.e</a:t>
            </a:r>
            <a:r>
              <a:rPr lang="en-US" dirty="0"/>
              <a:t> using ASCII value of the characters.</a:t>
            </a:r>
          </a:p>
          <a:p>
            <a:r>
              <a:rPr lang="en-US" dirty="0"/>
              <a:t>Suppose you have str1  as "Jane"  and str2  as "Jake" . The first two characters from str1  and str2 ( J  and J ) are compared. As they are equal, the second two characters are compared. Because they are also equal, the third two characters ( n  and k ) are compared. And because 'n'  has greater ASCII value than 'k' , str1  is greater than str2 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2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STRING COMPARISON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Equality Comparison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word ==“banana!”</a:t>
            </a:r>
          </a:p>
          <a:p>
            <a:r>
              <a:rPr lang="en-US" dirty="0" smtClean="0"/>
              <a:t> Other Comparisons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word &lt; “banana”: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”Your word,”+ word + “,comes before banana.”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elif</a:t>
            </a:r>
            <a:r>
              <a:rPr lang="en-US" dirty="0" smtClean="0"/>
              <a:t> word &gt; “banana”: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”</a:t>
            </a:r>
            <a:r>
              <a:rPr lang="en-US" dirty="0"/>
              <a:t>Your word,”+ word + “,comes </a:t>
            </a:r>
            <a:r>
              <a:rPr lang="en-US" dirty="0" smtClean="0"/>
              <a:t>after </a:t>
            </a:r>
            <a:r>
              <a:rPr lang="en-US" dirty="0"/>
              <a:t>banana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	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“ Yes, we have no bananas!”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7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STRING </a:t>
            </a:r>
            <a:r>
              <a:rPr lang="en-US" dirty="0" smtClean="0">
                <a:solidFill>
                  <a:schemeClr val="accent2"/>
                </a:solidFill>
              </a:rPr>
              <a:t>COMPARISON </a:t>
            </a: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		</a:t>
            </a:r>
            <a:r>
              <a:rPr lang="en-US" sz="2400" dirty="0" smtClean="0"/>
              <a:t>(</a:t>
            </a:r>
            <a:r>
              <a:rPr lang="en-US" sz="2400" dirty="0"/>
              <a:t>to be continued…..)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Uppercase letters comes before Lowercase letters in Python.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to maintain a standard format of the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2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45" y="1462088"/>
            <a:ext cx="7304380" cy="437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92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33" y="1069819"/>
            <a:ext cx="7383106" cy="392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42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Creation of Find Function in Strings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function is used to find the index of a particular character inside the string, else it returns void.</a:t>
            </a:r>
          </a:p>
          <a:p>
            <a:r>
              <a:rPr lang="en-US" dirty="0" smtClean="0"/>
              <a:t>It is opposite to that of the [] operator.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def</a:t>
            </a:r>
            <a:r>
              <a:rPr lang="en-US" b="1" dirty="0"/>
              <a:t> find(</a:t>
            </a:r>
            <a:r>
              <a:rPr lang="en-US" b="1" dirty="0" err="1"/>
              <a:t>str</a:t>
            </a:r>
            <a:r>
              <a:rPr lang="en-US" b="1" dirty="0"/>
              <a:t>, </a:t>
            </a:r>
            <a:r>
              <a:rPr lang="en-US" b="1" dirty="0" err="1"/>
              <a:t>ch</a:t>
            </a:r>
            <a:r>
              <a:rPr lang="en-US" b="1" dirty="0" smtClean="0"/>
              <a:t>):										index </a:t>
            </a:r>
            <a:r>
              <a:rPr lang="en-US" b="1" dirty="0"/>
              <a:t>= 0 </a:t>
            </a:r>
            <a:r>
              <a:rPr lang="en-US" b="1" dirty="0" smtClean="0"/>
              <a:t>										while </a:t>
            </a:r>
            <a:r>
              <a:rPr lang="en-US" b="1" dirty="0"/>
              <a:t>index &lt; 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str</a:t>
            </a:r>
            <a:r>
              <a:rPr lang="en-US" b="1" dirty="0"/>
              <a:t>): </a:t>
            </a:r>
            <a:r>
              <a:rPr lang="en-US" b="1" dirty="0" smtClean="0"/>
              <a:t>									if </a:t>
            </a:r>
            <a:r>
              <a:rPr lang="en-US" b="1" dirty="0" err="1"/>
              <a:t>str</a:t>
            </a:r>
            <a:r>
              <a:rPr lang="en-US" b="1" dirty="0"/>
              <a:t>[index] == </a:t>
            </a:r>
            <a:r>
              <a:rPr lang="en-US" b="1" dirty="0" err="1"/>
              <a:t>ch</a:t>
            </a:r>
            <a:r>
              <a:rPr lang="en-US" b="1" dirty="0"/>
              <a:t>: </a:t>
            </a:r>
            <a:r>
              <a:rPr lang="en-US" b="1" dirty="0" smtClean="0"/>
              <a:t>										return </a:t>
            </a:r>
            <a:r>
              <a:rPr lang="en-US" b="1" dirty="0"/>
              <a:t>index </a:t>
            </a:r>
            <a:r>
              <a:rPr lang="en-US" b="1" dirty="0" smtClean="0"/>
              <a:t>								index </a:t>
            </a:r>
            <a:r>
              <a:rPr lang="en-US" b="1" dirty="0"/>
              <a:t>= index + 1 </a:t>
            </a:r>
            <a:r>
              <a:rPr lang="en-US" b="1" dirty="0" smtClean="0"/>
              <a:t>								return </a:t>
            </a:r>
            <a:r>
              <a:rPr lang="en-US" b="1" dirty="0"/>
              <a:t>-1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2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8" y="40376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LOOPING AND COUNTING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and while loops can be used for looping and counting.</a:t>
            </a:r>
          </a:p>
          <a:p>
            <a:r>
              <a:rPr lang="en-US" dirty="0" smtClean="0"/>
              <a:t>The following code counts the no of times a appears in the string.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fruit = </a:t>
            </a:r>
            <a:r>
              <a:rPr lang="en-US" b="1" dirty="0" smtClean="0"/>
              <a:t>“grapes" 									count </a:t>
            </a:r>
            <a:r>
              <a:rPr lang="en-US" b="1" dirty="0"/>
              <a:t>= 0 </a:t>
            </a:r>
            <a:r>
              <a:rPr lang="en-US" b="1" dirty="0" smtClean="0"/>
              <a:t>									for </a:t>
            </a:r>
            <a:r>
              <a:rPr lang="en-US" b="1" dirty="0"/>
              <a:t>char in fruit: </a:t>
            </a:r>
            <a:r>
              <a:rPr lang="en-US" b="1" dirty="0" smtClean="0"/>
              <a:t>										if </a:t>
            </a:r>
            <a:r>
              <a:rPr lang="en-US" b="1" dirty="0"/>
              <a:t>char == ’a’: </a:t>
            </a:r>
            <a:r>
              <a:rPr lang="en-US" b="1" dirty="0" smtClean="0"/>
              <a:t>										count </a:t>
            </a:r>
            <a:r>
              <a:rPr lang="en-US" b="1" dirty="0"/>
              <a:t>= count + 1 </a:t>
            </a:r>
            <a:r>
              <a:rPr lang="en-US" b="1" dirty="0" smtClean="0"/>
              <a:t>							print </a:t>
            </a:r>
            <a:r>
              <a:rPr lang="en-US" b="1" dirty="0"/>
              <a:t>count</a:t>
            </a:r>
          </a:p>
          <a:p>
            <a:pPr marL="0" indent="0">
              <a:buNone/>
            </a:pPr>
            <a:r>
              <a:rPr lang="en-US" dirty="0" smtClean="0"/>
              <a:t>	Output : 1</a:t>
            </a:r>
          </a:p>
        </p:txBody>
      </p:sp>
    </p:spTree>
    <p:extLst>
      <p:ext uri="{BB962C8B-B14F-4D97-AF65-F5344CB8AC3E}">
        <p14:creationId xmlns:p14="http://schemas.microsoft.com/office/powerpoint/2010/main" val="149665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STRING MODULE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String module is a package which contains useful functions for manipulating strings.</a:t>
            </a:r>
          </a:p>
          <a:p>
            <a:r>
              <a:rPr lang="en-US" dirty="0" smtClean="0"/>
              <a:t> To use the string module we need to import it first by using the following line of code i.e.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import string</a:t>
            </a:r>
          </a:p>
          <a:p>
            <a:r>
              <a:rPr lang="en-US" dirty="0" smtClean="0"/>
              <a:t> Find Function : This inbuilt function finds the index of the character in the string.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fruit = “guava”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index = </a:t>
            </a:r>
            <a:r>
              <a:rPr lang="en-US" b="1" dirty="0" err="1" smtClean="0"/>
              <a:t>string.find</a:t>
            </a:r>
            <a:r>
              <a:rPr lang="en-US" b="1" dirty="0" smtClean="0"/>
              <a:t>(</a:t>
            </a:r>
            <a:r>
              <a:rPr lang="en-US" b="1" dirty="0" err="1" smtClean="0"/>
              <a:t>fruit,”a</a:t>
            </a:r>
            <a:r>
              <a:rPr lang="en-US" b="1" dirty="0" smtClean="0"/>
              <a:t>”)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Output : 2 </a:t>
            </a:r>
          </a:p>
        </p:txBody>
      </p:sp>
    </p:spTree>
    <p:extLst>
      <p:ext uri="{BB962C8B-B14F-4D97-AF65-F5344CB8AC3E}">
        <p14:creationId xmlns:p14="http://schemas.microsoft.com/office/powerpoint/2010/main" val="109461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STRING </a:t>
            </a:r>
            <a:r>
              <a:rPr lang="en-US" dirty="0" smtClean="0">
                <a:solidFill>
                  <a:schemeClr val="accent2"/>
                </a:solidFill>
              </a:rPr>
              <a:t>MODULE                                </a:t>
            </a:r>
            <a:r>
              <a:rPr lang="en-US" sz="2400" dirty="0" smtClean="0"/>
              <a:t>(to be continued….)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Function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Try out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string.find</a:t>
            </a:r>
            <a:r>
              <a:rPr lang="en-US" b="1" dirty="0" smtClean="0"/>
              <a:t>(“banana”,”</a:t>
            </a:r>
            <a:r>
              <a:rPr lang="en-US" b="1" dirty="0" err="1" smtClean="0"/>
              <a:t>na</a:t>
            </a:r>
            <a:r>
              <a:rPr lang="en-US" b="1" dirty="0" smtClean="0"/>
              <a:t>”) 		#2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string.find</a:t>
            </a:r>
            <a:r>
              <a:rPr lang="en-US" b="1" dirty="0" smtClean="0"/>
              <a:t>(“banana”,”na”,3) 		#4, (starts from index 3)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string.find</a:t>
            </a:r>
            <a:r>
              <a:rPr lang="en-US" b="1" dirty="0" smtClean="0"/>
              <a:t>(“bob”,”b”,1,2) 	</a:t>
            </a:r>
            <a:r>
              <a:rPr lang="en-US" dirty="0" smtClean="0"/>
              <a:t>		#-1, (checks between 1 to 								2 excluding 2 index)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47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CHARACTER CLASSIFICATION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51000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Classification is a recognition of character (lowercase or uppercase) or it’s a digit.</a:t>
            </a:r>
          </a:p>
          <a:p>
            <a:r>
              <a:rPr lang="en-US" dirty="0" smtClean="0"/>
              <a:t>String module provides several constants that are useful for these purposes.</a:t>
            </a:r>
          </a:p>
          <a:p>
            <a:r>
              <a:rPr lang="en-US" dirty="0" err="1" smtClean="0"/>
              <a:t>string.lowercase</a:t>
            </a:r>
            <a:r>
              <a:rPr lang="en-US" dirty="0" smtClean="0"/>
              <a:t> contains all the letters that the system considers to be lowercase.</a:t>
            </a:r>
          </a:p>
          <a:p>
            <a:r>
              <a:rPr lang="en-US" dirty="0" err="1" smtClean="0"/>
              <a:t>string.uppercase</a:t>
            </a:r>
            <a:r>
              <a:rPr lang="en-US" dirty="0" smtClean="0"/>
              <a:t> contains all the letters that the system considers to be uppercase.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print </a:t>
            </a:r>
            <a:r>
              <a:rPr lang="en-US" b="1" dirty="0" err="1" smtClean="0"/>
              <a:t>string.lowercase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 </a:t>
            </a:r>
            <a:r>
              <a:rPr lang="en-US" b="1" dirty="0" err="1" smtClean="0"/>
              <a:t>string.uppercase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 </a:t>
            </a:r>
            <a:r>
              <a:rPr lang="en-US" b="1" dirty="0" err="1" smtClean="0"/>
              <a:t>string.digits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 </a:t>
            </a:r>
            <a:r>
              <a:rPr lang="en-US" b="1" dirty="0" err="1" smtClean="0"/>
              <a:t>string.whitespace</a:t>
            </a:r>
            <a:r>
              <a:rPr lang="en-US" b="1" dirty="0" smtClean="0"/>
              <a:t>    </a:t>
            </a:r>
            <a:r>
              <a:rPr lang="en-US" dirty="0" smtClean="0"/>
              <a:t>#moves the cursor without printing anything</a:t>
            </a:r>
          </a:p>
        </p:txBody>
      </p:sp>
    </p:spTree>
    <p:extLst>
      <p:ext uri="{BB962C8B-B14F-4D97-AF65-F5344CB8AC3E}">
        <p14:creationId xmlns:p14="http://schemas.microsoft.com/office/powerpoint/2010/main" val="969440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CHARACTER CLASSIFICATION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Three ways to recognize lowercase</a:t>
            </a:r>
          </a:p>
          <a:p>
            <a:pPr marL="0" indent="0">
              <a:buNone/>
            </a:pPr>
            <a:r>
              <a:rPr lang="en-US" dirty="0" smtClean="0"/>
              <a:t>Method 1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isLower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 smtClean="0"/>
              <a:t>):								 		return </a:t>
            </a:r>
            <a:r>
              <a:rPr lang="en-US" dirty="0" err="1"/>
              <a:t>string.find</a:t>
            </a:r>
            <a:r>
              <a:rPr lang="en-US" dirty="0"/>
              <a:t>(</a:t>
            </a:r>
            <a:r>
              <a:rPr lang="en-US" dirty="0" err="1"/>
              <a:t>string.lowercase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en-US" dirty="0"/>
              <a:t>) != -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Method 2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isLower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): </a:t>
            </a:r>
            <a:r>
              <a:rPr lang="en-US" dirty="0" smtClean="0"/>
              <a:t>										return </a:t>
            </a:r>
            <a:r>
              <a:rPr lang="en-US" dirty="0" err="1"/>
              <a:t>ch</a:t>
            </a:r>
            <a:r>
              <a:rPr lang="en-US" dirty="0"/>
              <a:t> in </a:t>
            </a:r>
            <a:r>
              <a:rPr lang="en-US" dirty="0" err="1" smtClean="0"/>
              <a:t>string.lowercase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Method 3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isLower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): </a:t>
            </a:r>
            <a:r>
              <a:rPr lang="en-US" dirty="0" smtClean="0"/>
              <a:t>										return </a:t>
            </a:r>
            <a:r>
              <a:rPr lang="en-US" dirty="0"/>
              <a:t>’a’ &lt;= </a:t>
            </a:r>
            <a:r>
              <a:rPr lang="en-US" dirty="0" err="1"/>
              <a:t>ch</a:t>
            </a:r>
            <a:r>
              <a:rPr lang="en-US" dirty="0"/>
              <a:t> &lt;= ’z’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1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Characters in a String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access individual characters using indexing and a range of characters using slicing. Index starts from 0. Trying to access a character out of index range will raise an </a:t>
            </a:r>
            <a:r>
              <a:rPr lang="en-US" dirty="0" err="1"/>
              <a:t>IndexError</a:t>
            </a:r>
            <a:r>
              <a:rPr lang="en-US" dirty="0"/>
              <a:t>. The index must be an integer. We can't use float or other types, this will result into </a:t>
            </a:r>
            <a:r>
              <a:rPr lang="en-US" dirty="0" err="1"/>
              <a:t>TypeError</a:t>
            </a:r>
            <a:r>
              <a:rPr lang="en-US" dirty="0"/>
              <a:t>.</a:t>
            </a:r>
          </a:p>
          <a:p>
            <a:r>
              <a:rPr lang="en-US" dirty="0"/>
              <a:t>Python allows negative indexing for its sequences. The index of -1 refers to the last item, -2 to the second last item and so on. We can access a range of items in a string by using the slicing operator (colon).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fruit = “apple”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letter = fruit[1]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letter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Output  : p 	// (index value starts from 0 as in C &amp; </a:t>
            </a:r>
            <a:r>
              <a:rPr lang="en-US" dirty="0"/>
              <a:t>C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Try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ruit[-1], fruit[9]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0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STRING SLICES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A segment of a string is called a slice, i.e. a character.</a:t>
            </a:r>
          </a:p>
          <a:p>
            <a:r>
              <a:rPr lang="en-US" dirty="0" smtClean="0"/>
              <a:t>The syntax to select a slice from a string is </a:t>
            </a:r>
            <a:r>
              <a:rPr lang="en-US" b="1" u="sng" dirty="0" smtClean="0"/>
              <a:t>a[</a:t>
            </a:r>
            <a:r>
              <a:rPr lang="en-US" b="1" u="sng" dirty="0" err="1" smtClean="0"/>
              <a:t>n:m</a:t>
            </a:r>
            <a:r>
              <a:rPr lang="en-US" b="1" u="sng" dirty="0" smtClean="0"/>
              <a:t>]</a:t>
            </a:r>
            <a:r>
              <a:rPr lang="en-US" dirty="0" smtClean="0"/>
              <a:t>, where a contains strings, n is the starting index and m is the end index.</a:t>
            </a:r>
          </a:p>
          <a:p>
            <a:r>
              <a:rPr lang="en-US" dirty="0"/>
              <a:t>I</a:t>
            </a:r>
            <a:r>
              <a:rPr lang="en-US" dirty="0" smtClean="0"/>
              <a:t>ncludes the first index and excluding the last index.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s= “Peter, Paul, and Mary”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 s =[0:5]		# Peter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 s =[7:11]		# Paul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 s =[17:21]		# Mary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645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STRING SLICES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/>
              <a:t>					    </a:t>
            </a:r>
            <a:r>
              <a:rPr lang="en-US" sz="2400" b="1" dirty="0" smtClean="0"/>
              <a:t>(</a:t>
            </a:r>
            <a:r>
              <a:rPr lang="en-US" sz="2400" b="1" dirty="0"/>
              <a:t>to be continued…..)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fruit = “banana”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fruit[ : 3]		#ban</a:t>
            </a:r>
          </a:p>
          <a:p>
            <a:pPr marL="0" indent="0">
              <a:buNone/>
            </a:pPr>
            <a:r>
              <a:rPr lang="en-US" dirty="0" smtClean="0"/>
              <a:t>  fruit[ 3 :]		#</a:t>
            </a:r>
            <a:r>
              <a:rPr lang="en-US" dirty="0" err="1" smtClean="0"/>
              <a:t>ana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fruit[:]		?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928" y="2859110"/>
            <a:ext cx="3100789" cy="133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5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00" y="1227785"/>
            <a:ext cx="8718398" cy="282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25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STRINGS ARE IMMUTABLE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existing string cannot be modified.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Eg</a:t>
            </a:r>
            <a:r>
              <a:rPr lang="en-US" dirty="0" smtClean="0"/>
              <a:t> :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greeting </a:t>
            </a:r>
            <a:r>
              <a:rPr lang="en-US" b="1" dirty="0"/>
              <a:t>= "Hello, world</a:t>
            </a:r>
            <a:r>
              <a:rPr lang="en-US" b="1" dirty="0" smtClean="0"/>
              <a:t>!“							greeting[0</a:t>
            </a:r>
            <a:r>
              <a:rPr lang="en-US" b="1" dirty="0"/>
              <a:t>] = ’J’ </a:t>
            </a:r>
            <a:r>
              <a:rPr lang="en-US" b="1" dirty="0" smtClean="0"/>
              <a:t>			# </a:t>
            </a:r>
            <a:r>
              <a:rPr lang="en-US" b="1" dirty="0"/>
              <a:t>ERROR!  </a:t>
            </a:r>
            <a:r>
              <a:rPr lang="en-US" b="1" dirty="0" smtClean="0"/>
              <a:t>   </a:t>
            </a:r>
            <a:r>
              <a:rPr lang="en-US" dirty="0" smtClean="0"/>
              <a:t>                                                                                 	print greeting</a:t>
            </a:r>
          </a:p>
          <a:p>
            <a:pPr marL="0" indent="0">
              <a:buNone/>
            </a:pPr>
            <a:r>
              <a:rPr lang="en-US" dirty="0" smtClean="0"/>
              <a:t>	Output : Hello, world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2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STRINGS ARE IMMUTABLE                </a:t>
            </a:r>
            <a:r>
              <a:rPr lang="en-US" sz="2400" b="1" dirty="0" smtClean="0"/>
              <a:t>(to be continued….)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Solution of the problem is 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b="1" dirty="0"/>
              <a:t>greeting = "Hello, world</a:t>
            </a:r>
            <a:r>
              <a:rPr lang="en-US" b="1" dirty="0" smtClean="0"/>
              <a:t>!“							</a:t>
            </a:r>
            <a:r>
              <a:rPr lang="en-US" b="1" dirty="0" err="1" smtClean="0"/>
              <a:t>newGreeting</a:t>
            </a:r>
            <a:r>
              <a:rPr lang="en-US" b="1" dirty="0" smtClean="0"/>
              <a:t> </a:t>
            </a:r>
            <a:r>
              <a:rPr lang="en-US" b="1" dirty="0"/>
              <a:t>= ’J’ + greeting[1:] </a:t>
            </a:r>
            <a:r>
              <a:rPr lang="en-US" b="1" dirty="0" smtClean="0"/>
              <a:t>					print </a:t>
            </a:r>
            <a:r>
              <a:rPr lang="en-US" b="1" dirty="0" err="1"/>
              <a:t>newGreeting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Output : </a:t>
            </a:r>
            <a:r>
              <a:rPr lang="en-US" b="1" dirty="0" err="1" smtClean="0"/>
              <a:t>Jello</a:t>
            </a:r>
            <a:r>
              <a:rPr lang="en-US" b="1" dirty="0" smtClean="0"/>
              <a:t>, World</a:t>
            </a:r>
          </a:p>
          <a:p>
            <a:endParaRPr lang="en-US" dirty="0" smtClean="0"/>
          </a:p>
          <a:p>
            <a:r>
              <a:rPr lang="en-US" dirty="0" smtClean="0"/>
              <a:t>The original string remains intact.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0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544</Words>
  <Application>Microsoft Office PowerPoint</Application>
  <PresentationFormat>Custom</PresentationFormat>
  <Paragraphs>141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CHAPTER 7</vt:lpstr>
      <vt:lpstr>PowerPoint Presentation</vt:lpstr>
      <vt:lpstr>Accessing Characters in a String </vt:lpstr>
      <vt:lpstr>PowerPoint Presentation</vt:lpstr>
      <vt:lpstr>STRING SLICES</vt:lpstr>
      <vt:lpstr>STRING SLICES          (to be continued…..) </vt:lpstr>
      <vt:lpstr>PowerPoint Presentation</vt:lpstr>
      <vt:lpstr>STRINGS ARE IMMUTABLE</vt:lpstr>
      <vt:lpstr>STRINGS ARE IMMUTABLE                (to be continued….)</vt:lpstr>
      <vt:lpstr>Python String Operations </vt:lpstr>
      <vt:lpstr>LENGTH OF STRINGS</vt:lpstr>
      <vt:lpstr>PowerPoint Presentation</vt:lpstr>
      <vt:lpstr>TRAVERSAL USING WHILE LOOP</vt:lpstr>
      <vt:lpstr>TRAVERSAL USING FOR LOOP</vt:lpstr>
      <vt:lpstr>TRAVERSAL USING FOR LOOP          (to be continued…..)</vt:lpstr>
      <vt:lpstr>String comparison </vt:lpstr>
      <vt:lpstr>STRING COMPARISON</vt:lpstr>
      <vt:lpstr>STRING COMPARISON    (to be continued…..) </vt:lpstr>
      <vt:lpstr>PowerPoint Presentation</vt:lpstr>
      <vt:lpstr>Creation of Find Function in Strings</vt:lpstr>
      <vt:lpstr>LOOPING AND COUNTING</vt:lpstr>
      <vt:lpstr>STRING MODULE</vt:lpstr>
      <vt:lpstr>STRING MODULE                                (to be continued….)</vt:lpstr>
      <vt:lpstr>CHARACTER CLASSIFICATION</vt:lpstr>
      <vt:lpstr>CHARACTER CLASSIFICATION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Deepika Banger</dc:creator>
  <cp:lastModifiedBy>ismail - [2010]</cp:lastModifiedBy>
  <cp:revision>96</cp:revision>
  <dcterms:created xsi:type="dcterms:W3CDTF">2016-08-04T03:28:10Z</dcterms:created>
  <dcterms:modified xsi:type="dcterms:W3CDTF">2016-09-01T05:51:42Z</dcterms:modified>
</cp:coreProperties>
</file>