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305" r:id="rId3"/>
    <p:sldId id="306" r:id="rId4"/>
    <p:sldId id="289" r:id="rId5"/>
    <p:sldId id="291" r:id="rId6"/>
    <p:sldId id="320" r:id="rId7"/>
    <p:sldId id="292" r:id="rId8"/>
    <p:sldId id="294" r:id="rId9"/>
    <p:sldId id="293" r:id="rId10"/>
    <p:sldId id="307" r:id="rId11"/>
    <p:sldId id="295" r:id="rId12"/>
    <p:sldId id="259" r:id="rId13"/>
    <p:sldId id="260" r:id="rId14"/>
    <p:sldId id="315" r:id="rId15"/>
    <p:sldId id="261" r:id="rId16"/>
    <p:sldId id="316" r:id="rId17"/>
    <p:sldId id="317" r:id="rId18"/>
    <p:sldId id="318" r:id="rId19"/>
    <p:sldId id="319" r:id="rId20"/>
    <p:sldId id="262" r:id="rId21"/>
    <p:sldId id="263" r:id="rId22"/>
    <p:sldId id="308" r:id="rId23"/>
    <p:sldId id="309" r:id="rId24"/>
    <p:sldId id="310" r:id="rId25"/>
    <p:sldId id="3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0620" autoAdjust="0"/>
  </p:normalViewPr>
  <p:slideViewPr>
    <p:cSldViewPr snapToGrid="0">
      <p:cViewPr varScale="1">
        <p:scale>
          <a:sx n="75" d="100"/>
          <a:sy n="75" d="100"/>
        </p:scale>
        <p:origin x="324"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29D0B-24A8-47AC-9AE0-85B8928571F9}" type="datetimeFigureOut">
              <a:rPr lang="en-US" smtClean="0"/>
              <a:pPr/>
              <a:t>10/5/2016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98260-50E6-47F8-BE40-5A0D703D03FD}" type="slidenum">
              <a:rPr lang="en-US" smtClean="0"/>
              <a:pPr/>
              <a:t>‹#›</a:t>
            </a:fld>
            <a:endParaRPr lang="en-US"/>
          </a:p>
        </p:txBody>
      </p:sp>
    </p:spTree>
    <p:extLst>
      <p:ext uri="{BB962C8B-B14F-4D97-AF65-F5344CB8AC3E}">
        <p14:creationId xmlns:p14="http://schemas.microsoft.com/office/powerpoint/2010/main" val="125519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a:t>
            </a:fld>
            <a:endParaRPr lang="en-US"/>
          </a:p>
        </p:txBody>
      </p:sp>
    </p:spTree>
    <p:extLst>
      <p:ext uri="{BB962C8B-B14F-4D97-AF65-F5344CB8AC3E}">
        <p14:creationId xmlns:p14="http://schemas.microsoft.com/office/powerpoint/2010/main" val="150244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,Guys how many of you are afraid of programming ???? ,</a:t>
            </a:r>
            <a:r>
              <a:rPr lang="en-GB" baseline="0" dirty="0" smtClean="0"/>
              <a:t> who think that coding is the most difficult thing to do ??? Pick one of them and ask him/her the recipe of Maggi or tea …</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4</a:t>
            </a:fld>
            <a:endParaRPr lang="en-US"/>
          </a:p>
        </p:txBody>
      </p:sp>
    </p:spTree>
    <p:extLst>
      <p:ext uri="{BB962C8B-B14F-4D97-AF65-F5344CB8AC3E}">
        <p14:creationId xmlns:p14="http://schemas.microsoft.com/office/powerpoint/2010/main" val="264259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8</a:t>
            </a:fld>
            <a:endParaRPr lang="en-US"/>
          </a:p>
        </p:txBody>
      </p:sp>
    </p:spTree>
    <p:extLst>
      <p:ext uri="{BB962C8B-B14F-4D97-AF65-F5344CB8AC3E}">
        <p14:creationId xmlns:p14="http://schemas.microsoft.com/office/powerpoint/2010/main" val="312809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11</a:t>
            </a:fld>
            <a:endParaRPr lang="en-US"/>
          </a:p>
        </p:txBody>
      </p:sp>
    </p:spTree>
    <p:extLst>
      <p:ext uri="{BB962C8B-B14F-4D97-AF65-F5344CB8AC3E}">
        <p14:creationId xmlns:p14="http://schemas.microsoft.com/office/powerpoint/2010/main" val="3502721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all know YouTube as the place to upload cat videos and fails. As one of the most popular websites in existence, it provides us with endless hours of video entertainment. The Python programming language powers it and the features we love.</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12</a:t>
            </a:fld>
            <a:endParaRPr lang="en-US"/>
          </a:p>
        </p:txBody>
      </p:sp>
    </p:spTree>
    <p:extLst>
      <p:ext uri="{BB962C8B-B14F-4D97-AF65-F5344CB8AC3E}">
        <p14:creationId xmlns:p14="http://schemas.microsoft.com/office/powerpoint/2010/main" val="34335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DropBox</a:t>
            </a:r>
            <a:r>
              <a:rPr lang="en-GB" sz="1200" kern="1200" dirty="0" smtClean="0">
                <a:solidFill>
                  <a:schemeClr val="tx1"/>
                </a:solidFill>
                <a:effectLst/>
                <a:latin typeface="+mn-lt"/>
                <a:ea typeface="+mn-ea"/>
                <a:cs typeface="+mn-cs"/>
              </a:rPr>
              <a:t> started the online document storing revolution that has become part of daily life. We now store almost everything in the cloud. Dropbox allows us to store, sync, and share almost anything using the power of Python.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260-50E6-47F8-BE40-5A0D703D03FD}" type="slidenum">
              <a:rPr lang="en-US" smtClean="0"/>
              <a:pPr/>
              <a:t>13</a:t>
            </a:fld>
            <a:endParaRPr lang="en-US"/>
          </a:p>
        </p:txBody>
      </p:sp>
    </p:spTree>
    <p:extLst>
      <p:ext uri="{BB962C8B-B14F-4D97-AF65-F5344CB8AC3E}">
        <p14:creationId xmlns:p14="http://schemas.microsoft.com/office/powerpoint/2010/main" val="736765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Survey Monkey is the largest online survey company. They can handle over one million responses every day on their rewritten Python.</a:t>
            </a:r>
          </a:p>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15</a:t>
            </a:fld>
            <a:endParaRPr lang="en-US"/>
          </a:p>
        </p:txBody>
      </p:sp>
    </p:spTree>
    <p:extLst>
      <p:ext uri="{BB962C8B-B14F-4D97-AF65-F5344CB8AC3E}">
        <p14:creationId xmlns:p14="http://schemas.microsoft.com/office/powerpoint/2010/main" val="1253639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Python also provides the power behind the most popular search engine in the world – Google. The programming language can handle the traffic and computing needs of the search engine and its connected apps.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20</a:t>
            </a:fld>
            <a:endParaRPr lang="en-US"/>
          </a:p>
        </p:txBody>
      </p:sp>
    </p:spTree>
    <p:extLst>
      <p:ext uri="{BB962C8B-B14F-4D97-AF65-F5344CB8AC3E}">
        <p14:creationId xmlns:p14="http://schemas.microsoft.com/office/powerpoint/2010/main" val="343694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Quora</a:t>
            </a:r>
            <a:r>
              <a:rPr lang="en-GB" sz="1200" kern="1200" dirty="0" smtClean="0">
                <a:solidFill>
                  <a:schemeClr val="tx1"/>
                </a:solidFill>
                <a:effectLst/>
                <a:latin typeface="+mn-lt"/>
                <a:ea typeface="+mn-ea"/>
                <a:cs typeface="+mn-cs"/>
              </a:rPr>
              <a:t> is the number one place online to ask a question and receive answers from a community of individuals. On their Python website relevant results are answered, edited, and organized by these community members.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260-50E6-47F8-BE40-5A0D703D03FD}" type="slidenum">
              <a:rPr lang="en-US" smtClean="0"/>
              <a:pPr/>
              <a:t>21</a:t>
            </a:fld>
            <a:endParaRPr lang="en-US"/>
          </a:p>
        </p:txBody>
      </p:sp>
    </p:spTree>
    <p:extLst>
      <p:ext uri="{BB962C8B-B14F-4D97-AF65-F5344CB8AC3E}">
        <p14:creationId xmlns:p14="http://schemas.microsoft.com/office/powerpoint/2010/main" val="1942247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65938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83314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461841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243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61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94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423123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389304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54027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415493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29658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635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40954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3549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5732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a:extLst/>
        </p:spPr>
        <p:txBody>
          <a:bodyPr vert="horz" wrap="square" lIns="0" tIns="0" rIns="0" bIns="0" numCol="1" anchor="t" anchorCtr="0" compatLnSpc="1">
            <a:prstTxWarp prst="textNoShape">
              <a:avLst/>
            </a:prstTxWarp>
          </a:bodyPr>
          <a:lstStyle>
            <a:lvl1pPr algn="r">
              <a:lnSpc>
                <a:spcPct val="78000"/>
              </a:lnSpc>
              <a:defRPr sz="1300">
                <a:solidFill>
                  <a:srgbClr val="000000"/>
                </a:solidFill>
                <a:latin typeface="Times New Roman" panose="02020603050405020304" pitchFamily="18"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732687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Python%20Syllabus/INT213%20Syllabus%20(1).pdf" TargetMode="External"/><Relationship Id="rId2" Type="http://schemas.openxmlformats.org/officeDocument/2006/relationships/hyperlink" Target="../Python%20Syllabus/syllabus.asp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sz="6600" dirty="0"/>
          </a:p>
        </p:txBody>
      </p:sp>
      <p:pic>
        <p:nvPicPr>
          <p:cNvPr id="7" name="Content Placeholder 6"/>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319212" y="1410905"/>
            <a:ext cx="9553575" cy="3202038"/>
          </a:xfrm>
        </p:spPr>
      </p:pic>
      <p:sp>
        <p:nvSpPr>
          <p:cNvPr id="5" name="Subtitle 4"/>
          <p:cNvSpPr>
            <a:spLocks noGrp="1"/>
          </p:cNvSpPr>
          <p:nvPr>
            <p:ph type="subTitle" idx="1"/>
          </p:nvPr>
        </p:nvSpPr>
        <p:spPr/>
        <p:txBody>
          <a:bodyPr/>
          <a:lstStyle/>
          <a:p>
            <a:r>
              <a:rPr lang="en-US" sz="4800" dirty="0" smtClean="0"/>
              <a:t>Variables, Keywords, Expressions, Statements</a:t>
            </a:r>
            <a:endParaRPr lang="en-US" sz="4800" dirty="0"/>
          </a:p>
        </p:txBody>
      </p:sp>
    </p:spTree>
    <p:extLst>
      <p:ext uri="{BB962C8B-B14F-4D97-AF65-F5344CB8AC3E}">
        <p14:creationId xmlns:p14="http://schemas.microsoft.com/office/powerpoint/2010/main" val="2827084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806113" cy="395288"/>
          </a:xfrm>
        </p:spPr>
        <p:txBody>
          <a:bodyPr/>
          <a:lstStyle/>
          <a:p>
            <a:r>
              <a:rPr lang="en-US" b="1" dirty="0"/>
              <a:t>Rules for writing identifiers in Python</a:t>
            </a:r>
            <a:br>
              <a:rPr lang="en-US" b="1" dirty="0"/>
            </a:br>
            <a:endParaRPr lang="en-US" dirty="0"/>
          </a:p>
        </p:txBody>
      </p:sp>
      <p:sp>
        <p:nvSpPr>
          <p:cNvPr id="3" name="Content Placeholder 2"/>
          <p:cNvSpPr>
            <a:spLocks noGrp="1"/>
          </p:cNvSpPr>
          <p:nvPr>
            <p:ph idx="1"/>
          </p:nvPr>
        </p:nvSpPr>
        <p:spPr/>
        <p:txBody>
          <a:bodyPr/>
          <a:lstStyle/>
          <a:p>
            <a:r>
              <a:rPr lang="en-US" dirty="0"/>
              <a:t>Identifiers can be a combination of letters in lowercase (a to z) or uppercase (A to Z) or digits (0 to 9) or an underscore (_). Names like </a:t>
            </a:r>
            <a:r>
              <a:rPr lang="en-US" dirty="0" err="1"/>
              <a:t>myClass</a:t>
            </a:r>
            <a:r>
              <a:rPr lang="en-US" dirty="0"/>
              <a:t>, var_1 and </a:t>
            </a:r>
            <a:r>
              <a:rPr lang="en-US" dirty="0" err="1"/>
              <a:t>print_this_to_screen</a:t>
            </a:r>
            <a:r>
              <a:rPr lang="en-US" dirty="0"/>
              <a:t>, all are valid example</a:t>
            </a:r>
            <a:r>
              <a:rPr lang="en-US" dirty="0" smtClean="0"/>
              <a:t>.</a:t>
            </a:r>
          </a:p>
          <a:p>
            <a:r>
              <a:rPr lang="en-US" dirty="0" smtClean="0"/>
              <a:t>An </a:t>
            </a:r>
            <a:r>
              <a:rPr lang="en-US" dirty="0"/>
              <a:t>identifier cannot start with a digit. 1variable is invalid, but variable1 is perfectly fine</a:t>
            </a:r>
            <a:r>
              <a:rPr lang="en-US" dirty="0" smtClean="0"/>
              <a:t>.</a:t>
            </a:r>
          </a:p>
          <a:p>
            <a:r>
              <a:rPr lang="en-US" dirty="0" smtClean="0"/>
              <a:t>Keywords </a:t>
            </a:r>
            <a:r>
              <a:rPr lang="en-US" dirty="0"/>
              <a:t>cannot be used as identifiers. </a:t>
            </a:r>
            <a:endParaRPr lang="en-US" dirty="0" smtClean="0"/>
          </a:p>
          <a:p>
            <a:r>
              <a:rPr lang="en-US" dirty="0"/>
              <a:t>We cannot use special symbols like !, @, #, $, % etc. in our identifier. </a:t>
            </a:r>
            <a:endParaRPr lang="en-US" dirty="0" smtClean="0"/>
          </a:p>
          <a:p>
            <a:r>
              <a:rPr lang="en-US" dirty="0" smtClean="0"/>
              <a:t>Identifier can be of any length.</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299" y="1604963"/>
            <a:ext cx="53149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182" y="3560763"/>
            <a:ext cx="39528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8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statement is an instruction that the Python interpreter can execute.</a:t>
            </a:r>
          </a:p>
          <a:p>
            <a:r>
              <a:rPr lang="en-US" dirty="0" smtClean="0"/>
              <a:t>When you type a statement on the command line, Python executes it and displays the result, if there is one.</a:t>
            </a:r>
          </a:p>
          <a:p>
            <a:r>
              <a:rPr lang="en-US" dirty="0" smtClean="0"/>
              <a:t>A script usually contains a sequence of statements. If there is more than one statement, the results appear one at a time as the statements execute.</a:t>
            </a:r>
          </a:p>
        </p:txBody>
      </p:sp>
      <p:sp>
        <p:nvSpPr>
          <p:cNvPr id="5" name="Title 1"/>
          <p:cNvSpPr>
            <a:spLocks noGrp="1"/>
          </p:cNvSpPr>
          <p:nvPr>
            <p:ph type="title"/>
          </p:nvPr>
        </p:nvSpPr>
        <p:spPr>
          <a:xfrm>
            <a:off x="609600" y="709683"/>
            <a:ext cx="10806113" cy="696035"/>
          </a:xfrm>
        </p:spPr>
        <p:txBody>
          <a:bodyPr/>
          <a:lstStyle/>
          <a:p>
            <a:r>
              <a:rPr lang="en-GB" dirty="0" smtClean="0">
                <a:solidFill>
                  <a:srgbClr val="FF0000"/>
                </a:solidFill>
              </a:rPr>
              <a:t>Statements</a:t>
            </a:r>
            <a:r>
              <a:rPr lang="en-GB" dirty="0">
                <a:solidFill>
                  <a:srgbClr val="FF0000"/>
                </a:solidFill>
              </a:rPr>
              <a:t/>
            </a:r>
            <a:br>
              <a:rPr lang="en-GB" dirty="0">
                <a:solidFill>
                  <a:srgbClr val="FF0000"/>
                </a:solidFill>
              </a:rPr>
            </a:br>
            <a:endParaRPr lang="en-GB" dirty="0">
              <a:solidFill>
                <a:srgbClr val="FF0000"/>
              </a:solidFill>
            </a:endParaRPr>
          </a:p>
        </p:txBody>
      </p:sp>
    </p:spTree>
    <p:extLst>
      <p:ext uri="{BB962C8B-B14F-4D97-AF65-F5344CB8AC3E}">
        <p14:creationId xmlns:p14="http://schemas.microsoft.com/office/powerpoint/2010/main" val="102284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Evaluating Expressions</a:t>
            </a:r>
            <a:endParaRPr lang="en-US" dirty="0">
              <a:solidFill>
                <a:srgbClr val="FF0000"/>
              </a:solidFill>
            </a:endParaRPr>
          </a:p>
        </p:txBody>
      </p:sp>
      <p:sp>
        <p:nvSpPr>
          <p:cNvPr id="5" name="Content Placeholder 4"/>
          <p:cNvSpPr>
            <a:spLocks noGrp="1"/>
          </p:cNvSpPr>
          <p:nvPr>
            <p:ph idx="1"/>
          </p:nvPr>
        </p:nvSpPr>
        <p:spPr/>
        <p:txBody>
          <a:bodyPr/>
          <a:lstStyle/>
          <a:p>
            <a:r>
              <a:rPr lang="en-US" dirty="0" smtClean="0"/>
              <a:t>An expression is a combination of values, variables, and operators.</a:t>
            </a:r>
          </a:p>
          <a:p>
            <a:r>
              <a:rPr lang="en-US" dirty="0" smtClean="0"/>
              <a:t>If you type an expression on the command line, the interpreter evaluates it and displays the result:</a:t>
            </a:r>
          </a:p>
          <a:p>
            <a:pPr lvl="1"/>
            <a:r>
              <a:rPr lang="en-US" dirty="0" smtClean="0"/>
              <a:t>&gt;&gt;&gt; 1 + 1</a:t>
            </a:r>
          </a:p>
          <a:p>
            <a:pPr lvl="1"/>
            <a:r>
              <a:rPr lang="en-US" dirty="0" smtClean="0"/>
              <a:t>2</a:t>
            </a:r>
          </a:p>
          <a:p>
            <a:r>
              <a:rPr lang="en-US" dirty="0" smtClean="0"/>
              <a:t>A value all by itself is considered an expression, and so is a variable.</a:t>
            </a:r>
          </a:p>
          <a:p>
            <a:pPr>
              <a:buNone/>
            </a:pPr>
            <a:r>
              <a:rPr lang="en-US" dirty="0" smtClean="0"/>
              <a:t>	&gt;&gt;&gt; 17												&gt;&gt;&gt; x</a:t>
            </a:r>
          </a:p>
          <a:p>
            <a:pPr>
              <a:buNone/>
            </a:pPr>
            <a:r>
              <a:rPr lang="en-US" dirty="0" smtClean="0"/>
              <a:t>			17														2</a:t>
            </a:r>
          </a:p>
          <a:p>
            <a:pPr>
              <a:buNone/>
            </a:pPr>
            <a:endParaRPr lang="en-US" dirty="0" smtClean="0"/>
          </a:p>
        </p:txBody>
      </p:sp>
    </p:spTree>
    <p:extLst>
      <p:ext uri="{BB962C8B-B14F-4D97-AF65-F5344CB8AC3E}">
        <p14:creationId xmlns:p14="http://schemas.microsoft.com/office/powerpoint/2010/main" val="3098369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Operators and Operands</a:t>
            </a:r>
            <a:endParaRPr lang="en-US" dirty="0">
              <a:solidFill>
                <a:srgbClr val="FF0000"/>
              </a:solidFill>
            </a:endParaRPr>
          </a:p>
        </p:txBody>
      </p:sp>
      <p:sp>
        <p:nvSpPr>
          <p:cNvPr id="5" name="Content Placeholder 4"/>
          <p:cNvSpPr>
            <a:spLocks noGrp="1"/>
          </p:cNvSpPr>
          <p:nvPr>
            <p:ph idx="1"/>
          </p:nvPr>
        </p:nvSpPr>
        <p:spPr/>
        <p:txBody>
          <a:bodyPr/>
          <a:lstStyle/>
          <a:p>
            <a:r>
              <a:rPr lang="en-US" dirty="0" smtClean="0"/>
              <a:t>Operators are special symbols that represent computations like addition and multiplication. </a:t>
            </a:r>
          </a:p>
          <a:p>
            <a:r>
              <a:rPr lang="en-US" dirty="0" smtClean="0"/>
              <a:t>The values the operator uses are called operands</a:t>
            </a:r>
          </a:p>
          <a:p>
            <a:r>
              <a:rPr lang="en-US" dirty="0" smtClean="0"/>
              <a:t>When both of the operands are integers, the result must also be an integer, and by convention, integer division always rounds down.</a:t>
            </a:r>
          </a:p>
          <a:p>
            <a:r>
              <a:rPr lang="en-US" dirty="0" smtClean="0"/>
              <a:t>+, -, *,  /, %, **,  //</a:t>
            </a:r>
          </a:p>
          <a:p>
            <a:endParaRPr lang="en-US" dirty="0" smtClean="0"/>
          </a:p>
          <a:p>
            <a:endParaRPr lang="en-US" dirty="0"/>
          </a:p>
        </p:txBody>
      </p:sp>
    </p:spTree>
    <p:extLst>
      <p:ext uri="{BB962C8B-B14F-4D97-AF65-F5344CB8AC3E}">
        <p14:creationId xmlns:p14="http://schemas.microsoft.com/office/powerpoint/2010/main" val="3505756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of operators in Python</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816" y="1824038"/>
            <a:ext cx="5273919" cy="349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6451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8214"/>
            <a:ext cx="10806113" cy="641473"/>
          </a:xfrm>
        </p:spPr>
        <p:txBody>
          <a:bodyPr/>
          <a:lstStyle/>
          <a:p>
            <a:pPr algn="ctr"/>
            <a:r>
              <a:rPr lang="en-US" b="1" dirty="0" smtClean="0">
                <a:solidFill>
                  <a:srgbClr val="FF0000"/>
                </a:solidFill>
              </a:rPr>
              <a:t>Arithmetic operators</a:t>
            </a:r>
            <a:br>
              <a:rPr lang="en-US" b="1" dirty="0" smtClean="0">
                <a:solidFill>
                  <a:srgbClr val="FF0000"/>
                </a:solidFill>
              </a:rPr>
            </a:br>
            <a:endParaRPr lang="en-US" b="1" dirty="0">
              <a:solidFill>
                <a:srgbClr val="FF0000"/>
              </a:solidFill>
            </a:endParaRPr>
          </a:p>
        </p:txBody>
      </p:sp>
      <p:sp>
        <p:nvSpPr>
          <p:cNvPr id="5" name="Content Placeholder 4"/>
          <p:cNvSpPr>
            <a:spLocks noGrp="1"/>
          </p:cNvSpPr>
          <p:nvPr>
            <p:ph idx="1"/>
          </p:nvPr>
        </p:nvSpPr>
        <p:spPr>
          <a:xfrm>
            <a:off x="609600" y="1028175"/>
            <a:ext cx="10806113" cy="4402137"/>
          </a:xfrm>
        </p:spPr>
        <p:txBody>
          <a:bodyPr/>
          <a:lstStyle/>
          <a:p>
            <a:r>
              <a:rPr lang="en-US" dirty="0" smtClean="0"/>
              <a:t>When more than one operator appears in an expression, the order of evaluation depends on the </a:t>
            </a:r>
            <a:r>
              <a:rPr lang="en-US" u="sng" dirty="0" smtClean="0"/>
              <a:t>rules of precedence.</a:t>
            </a:r>
          </a:p>
          <a:p>
            <a:r>
              <a:rPr lang="en-US" dirty="0" smtClean="0"/>
              <a:t>The acronym PEMDAS is a useful way to remember the order of operations:</a:t>
            </a:r>
          </a:p>
          <a:p>
            <a:pPr lvl="1"/>
            <a:r>
              <a:rPr lang="en-US" sz="2800" dirty="0" smtClean="0"/>
              <a:t>Parentheses have the highest precedence and can be used to force an expression to evaluate in the order you want.</a:t>
            </a:r>
          </a:p>
          <a:p>
            <a:pPr lvl="1"/>
            <a:r>
              <a:rPr lang="en-US" dirty="0" smtClean="0"/>
              <a:t>Exponentiation has the next highest precedence.</a:t>
            </a:r>
          </a:p>
          <a:p>
            <a:pPr lvl="1"/>
            <a:r>
              <a:rPr lang="en-US" sz="2800" dirty="0" smtClean="0"/>
              <a:t>Multiplication and Division have the same precedence, which is higher than Addition and Subtraction, which also have the same precedence.</a:t>
            </a:r>
          </a:p>
          <a:p>
            <a:pPr lvl="1"/>
            <a:r>
              <a:rPr lang="en-US" sz="2800" dirty="0" smtClean="0"/>
              <a:t>Operators with the same precedence are evaluated from left to right.</a:t>
            </a:r>
          </a:p>
          <a:p>
            <a:pPr lvl="1"/>
            <a:endParaRPr lang="en-US" u="sng" dirty="0"/>
          </a:p>
        </p:txBody>
      </p:sp>
    </p:spTree>
    <p:extLst>
      <p:ext uri="{BB962C8B-B14F-4D97-AF65-F5344CB8AC3E}">
        <p14:creationId xmlns:p14="http://schemas.microsoft.com/office/powerpoint/2010/main" val="3344462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768"/>
            <a:ext cx="10806113" cy="664919"/>
          </a:xfrm>
        </p:spPr>
        <p:txBody>
          <a:bodyPr/>
          <a:lstStyle/>
          <a:p>
            <a:r>
              <a:rPr lang="en-US" b="1" dirty="0"/>
              <a:t>Comparison operators</a:t>
            </a:r>
            <a:br>
              <a:rPr lang="en-US" b="1" dirty="0"/>
            </a:br>
            <a:endParaRPr lang="en-US" dirty="0"/>
          </a:p>
        </p:txBody>
      </p:sp>
      <p:sp>
        <p:nvSpPr>
          <p:cNvPr id="3" name="Content Placeholder 2"/>
          <p:cNvSpPr>
            <a:spLocks noGrp="1"/>
          </p:cNvSpPr>
          <p:nvPr>
            <p:ph idx="1"/>
          </p:nvPr>
        </p:nvSpPr>
        <p:spPr>
          <a:xfrm>
            <a:off x="609600" y="1219201"/>
            <a:ext cx="10806113" cy="4787900"/>
          </a:xfrm>
        </p:spPr>
        <p:txBody>
          <a:bodyPr/>
          <a:lstStyle/>
          <a:p>
            <a:r>
              <a:rPr lang="en-US" sz="1800" dirty="0" smtClean="0"/>
              <a:t>Comparison </a:t>
            </a:r>
            <a:r>
              <a:rPr lang="en-US" sz="1800" dirty="0"/>
              <a:t>operators are used to compare values. It either returns True or False according to the condition.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632" y="1678232"/>
            <a:ext cx="6318737" cy="523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868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9938"/>
            <a:ext cx="10806113" cy="629750"/>
          </a:xfrm>
        </p:spPr>
        <p:txBody>
          <a:bodyPr/>
          <a:lstStyle/>
          <a:p>
            <a:r>
              <a:rPr lang="en-US" b="1" dirty="0"/>
              <a:t>Logical operators</a:t>
            </a:r>
            <a:br>
              <a:rPr lang="en-US" b="1" dirty="0"/>
            </a:br>
            <a:endParaRPr lang="en-US" dirty="0"/>
          </a:p>
        </p:txBody>
      </p:sp>
      <p:sp>
        <p:nvSpPr>
          <p:cNvPr id="3" name="Content Placeholder 2"/>
          <p:cNvSpPr>
            <a:spLocks noGrp="1"/>
          </p:cNvSpPr>
          <p:nvPr>
            <p:ph idx="1"/>
          </p:nvPr>
        </p:nvSpPr>
        <p:spPr/>
        <p:txBody>
          <a:bodyPr/>
          <a:lstStyle/>
          <a:p>
            <a:r>
              <a:rPr lang="en-US" dirty="0" smtClean="0"/>
              <a:t>Logical </a:t>
            </a:r>
            <a:r>
              <a:rPr lang="en-US" dirty="0"/>
              <a:t>operators are the and, or, not operators.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56" y="2562224"/>
            <a:ext cx="7619208" cy="270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662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6830"/>
            <a:ext cx="10806113" cy="582857"/>
          </a:xfrm>
        </p:spPr>
        <p:txBody>
          <a:bodyPr/>
          <a:lstStyle/>
          <a:p>
            <a:r>
              <a:rPr lang="en-US" b="1" dirty="0"/>
              <a:t>Bitwise operators</a:t>
            </a:r>
            <a:br>
              <a:rPr lang="en-US" b="1" dirty="0"/>
            </a:br>
            <a:endParaRPr lang="en-US" dirty="0"/>
          </a:p>
        </p:txBody>
      </p:sp>
      <p:sp>
        <p:nvSpPr>
          <p:cNvPr id="3" name="Content Placeholder 2"/>
          <p:cNvSpPr>
            <a:spLocks noGrp="1"/>
          </p:cNvSpPr>
          <p:nvPr>
            <p:ph idx="1"/>
          </p:nvPr>
        </p:nvSpPr>
        <p:spPr/>
        <p:txBody>
          <a:bodyPr/>
          <a:lstStyle/>
          <a:p>
            <a:r>
              <a:rPr lang="en-US" dirty="0"/>
              <a:t>Bitwise operators act on operands as if they were string of binary digits. It operates bit by bit, hence the name. For example, 2 is 10 in binary and 7 is 111.</a:t>
            </a:r>
          </a:p>
          <a:p>
            <a:r>
              <a:rPr lang="en-US" dirty="0"/>
              <a:t>Let </a:t>
            </a:r>
            <a:r>
              <a:rPr lang="en-US" i="1" dirty="0"/>
              <a:t>x</a:t>
            </a:r>
            <a:r>
              <a:rPr lang="en-US" dirty="0"/>
              <a:t> = 10 (0000 1010 in binary) and </a:t>
            </a:r>
            <a:r>
              <a:rPr lang="en-US" i="1" dirty="0"/>
              <a:t>y</a:t>
            </a:r>
            <a:r>
              <a:rPr lang="en-US" dirty="0"/>
              <a:t> = 4 (0000 0100 in binary)</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89" y="1500907"/>
            <a:ext cx="6037594" cy="4677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59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2338"/>
            <a:ext cx="10806113" cy="477350"/>
          </a:xfrm>
        </p:spPr>
        <p:txBody>
          <a:bodyPr/>
          <a:lstStyle/>
          <a:p>
            <a:r>
              <a:rPr lang="en-US" b="1" dirty="0"/>
              <a:t>Assignment operators</a:t>
            </a:r>
            <a:br>
              <a:rPr lang="en-US" b="1" dirty="0"/>
            </a:b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598" y="2086552"/>
            <a:ext cx="5084049" cy="370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816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Program</a:t>
            </a:r>
            <a:endParaRPr lang="en-GB" dirty="0">
              <a:solidFill>
                <a:srgbClr val="FF0000"/>
              </a:solidFill>
            </a:endParaRPr>
          </a:p>
        </p:txBody>
      </p:sp>
      <p:sp>
        <p:nvSpPr>
          <p:cNvPr id="3" name="Content Placeholder 2"/>
          <p:cNvSpPr>
            <a:spLocks noGrp="1"/>
          </p:cNvSpPr>
          <p:nvPr>
            <p:ph idx="1"/>
          </p:nvPr>
        </p:nvSpPr>
        <p:spPr>
          <a:ln>
            <a:solidFill>
              <a:schemeClr val="tx1"/>
            </a:solidFill>
          </a:ln>
        </p:spPr>
        <p:txBody>
          <a:bodyPr/>
          <a:lstStyle/>
          <a:p>
            <a:pPr marL="0" indent="0"/>
            <a:r>
              <a:rPr lang="en-GB" sz="2400" b="1" dirty="0" smtClean="0">
                <a:solidFill>
                  <a:schemeClr val="tx1"/>
                </a:solidFill>
              </a:rPr>
              <a:t>Sequence of instructions that specify how to perform a computation.</a:t>
            </a:r>
          </a:p>
          <a:p>
            <a:pPr marL="0" indent="0"/>
            <a:r>
              <a:rPr lang="en-GB" sz="2400" b="1" dirty="0" smtClean="0">
                <a:solidFill>
                  <a:schemeClr val="tx1"/>
                </a:solidFill>
              </a:rPr>
              <a:t>Basic instructions in almost every program:</a:t>
            </a:r>
            <a:endParaRPr lang="en-GB" sz="2000" b="1" dirty="0" smtClean="0">
              <a:solidFill>
                <a:schemeClr val="tx1"/>
              </a:solidFill>
            </a:endParaRPr>
          </a:p>
          <a:p>
            <a:pPr marL="400050" lvl="1" indent="0"/>
            <a:r>
              <a:rPr lang="en-GB" sz="2400" b="1" dirty="0" smtClean="0">
                <a:solidFill>
                  <a:schemeClr val="tx1"/>
                </a:solidFill>
                <a:hlinkClick r:id="rId2" action="ppaction://hlinkfile"/>
              </a:rPr>
              <a:t>Input: Get data from keyboard, or file or some other device.</a:t>
            </a:r>
          </a:p>
          <a:p>
            <a:pPr marL="400050" lvl="1" indent="0"/>
            <a:r>
              <a:rPr lang="en-GB" sz="2400" b="1" dirty="0" smtClean="0">
                <a:solidFill>
                  <a:schemeClr val="tx1"/>
                </a:solidFill>
                <a:hlinkClick r:id="rId2" action="ppaction://hlinkfile"/>
              </a:rPr>
              <a:t>Output: Display data on the screen or send data to a file or other device.</a:t>
            </a:r>
          </a:p>
          <a:p>
            <a:pPr marL="400050" lvl="1" indent="0"/>
            <a:r>
              <a:rPr lang="en-GB" sz="2400" b="1" dirty="0" smtClean="0">
                <a:solidFill>
                  <a:schemeClr val="tx1"/>
                </a:solidFill>
                <a:hlinkClick r:id="rId2" action="ppaction://hlinkfile"/>
              </a:rPr>
              <a:t>Math: Perform basic mathematical operations like addition and multiplication.</a:t>
            </a:r>
          </a:p>
          <a:p>
            <a:pPr marL="400050" lvl="1" indent="0"/>
            <a:r>
              <a:rPr lang="en-GB" sz="2400" b="1" dirty="0" smtClean="0">
                <a:solidFill>
                  <a:schemeClr val="tx1"/>
                </a:solidFill>
                <a:hlinkClick r:id="rId2" action="ppaction://hlinkfile"/>
              </a:rPr>
              <a:t>Conditional Execution: Check for certain conditions and execute the appropriate sequence of statements.</a:t>
            </a:r>
          </a:p>
          <a:p>
            <a:pPr marL="400050" lvl="1" indent="0"/>
            <a:r>
              <a:rPr lang="en-GB" sz="2400" b="1" dirty="0" smtClean="0">
                <a:solidFill>
                  <a:schemeClr val="tx1"/>
                </a:solidFill>
                <a:hlinkClick r:id="rId2" action="ppaction://hlinkfile"/>
              </a:rPr>
              <a:t>Repetition: Perform some action repeatedly , usually with some variation</a:t>
            </a:r>
            <a:endParaRPr lang="fr-FR" sz="2400" dirty="0" smtClean="0">
              <a:solidFill>
                <a:schemeClr val="tx1"/>
              </a:solidFill>
              <a:hlinkClick r:id="rId2" action="ppaction://hlinkfile"/>
            </a:endParaRPr>
          </a:p>
          <a:p>
            <a:pPr marL="0" indent="0">
              <a:buNone/>
            </a:pPr>
            <a:endParaRPr lang="fr-FR" sz="2400" dirty="0">
              <a:solidFill>
                <a:schemeClr val="tx1"/>
              </a:solidFill>
              <a:hlinkClick r:id="rId2" action="ppaction://hlinkfile"/>
            </a:endParaRPr>
          </a:p>
          <a:p>
            <a:pPr marL="0" indent="0">
              <a:buNone/>
            </a:pPr>
            <a:endParaRPr lang="fr-FR" sz="2400" dirty="0" smtClean="0">
              <a:solidFill>
                <a:schemeClr val="tx1"/>
              </a:solidFill>
              <a:hlinkClick r:id="rId3" action="ppaction://hlinkfile"/>
            </a:endParaRPr>
          </a:p>
          <a:p>
            <a:pPr marL="0" indent="0">
              <a:buNone/>
            </a:pPr>
            <a:endParaRPr lang="fr-FR" sz="2400" dirty="0">
              <a:solidFill>
                <a:schemeClr val="tx1"/>
              </a:solidFill>
              <a:hlinkClick r:id="rId3" action="ppaction://hlinkfile"/>
            </a:endParaRPr>
          </a:p>
          <a:p>
            <a:pPr marL="0" indent="0">
              <a:buNone/>
            </a:pPr>
            <a:endParaRPr lang="en-GB" sz="2400" dirty="0">
              <a:solidFill>
                <a:schemeClr val="tx1"/>
              </a:solidFill>
            </a:endParaRPr>
          </a:p>
        </p:txBody>
      </p:sp>
    </p:spTree>
    <p:extLst>
      <p:ext uri="{BB962C8B-B14F-4D97-AF65-F5344CB8AC3E}">
        <p14:creationId xmlns:p14="http://schemas.microsoft.com/office/powerpoint/2010/main" val="2825417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rgbClr val="FF0000"/>
                </a:solidFill>
              </a:rPr>
              <a:t>Operations on Strings</a:t>
            </a:r>
            <a:endParaRPr lang="en-US" dirty="0">
              <a:solidFill>
                <a:srgbClr val="FF0000"/>
              </a:solidFill>
            </a:endParaRPr>
          </a:p>
        </p:txBody>
      </p:sp>
      <p:sp>
        <p:nvSpPr>
          <p:cNvPr id="4" name="Content Placeholder 3"/>
          <p:cNvSpPr>
            <a:spLocks noGrp="1"/>
          </p:cNvSpPr>
          <p:nvPr>
            <p:ph idx="1"/>
          </p:nvPr>
        </p:nvSpPr>
        <p:spPr>
          <a:xfrm>
            <a:off x="609600" y="1098515"/>
            <a:ext cx="10806113" cy="4402137"/>
          </a:xfrm>
        </p:spPr>
        <p:txBody>
          <a:bodyPr/>
          <a:lstStyle/>
          <a:p>
            <a:r>
              <a:rPr lang="en-US" dirty="0" smtClean="0"/>
              <a:t>Mathematical operations can’t be performed on strings, even if the strings look like numbers.</a:t>
            </a:r>
          </a:p>
          <a:p>
            <a:r>
              <a:rPr lang="en-US" dirty="0" smtClean="0"/>
              <a:t>the + operator represents concatenation.</a:t>
            </a:r>
          </a:p>
          <a:p>
            <a:r>
              <a:rPr lang="en-US" dirty="0" smtClean="0"/>
              <a:t>For Example:</a:t>
            </a:r>
          </a:p>
          <a:p>
            <a:pPr lvl="1"/>
            <a:r>
              <a:rPr lang="en-US" dirty="0" smtClean="0"/>
              <a:t>fruit = "banana"</a:t>
            </a:r>
          </a:p>
          <a:p>
            <a:pPr lvl="1"/>
            <a:r>
              <a:rPr lang="en-US" dirty="0" err="1" smtClean="0"/>
              <a:t>bakedGood</a:t>
            </a:r>
            <a:r>
              <a:rPr lang="en-US" dirty="0" smtClean="0"/>
              <a:t> = " nut bread“</a:t>
            </a:r>
          </a:p>
          <a:p>
            <a:pPr lvl="1"/>
            <a:r>
              <a:rPr lang="en-US" dirty="0" smtClean="0"/>
              <a:t>print fruit + </a:t>
            </a:r>
            <a:r>
              <a:rPr lang="en-US" dirty="0" err="1" smtClean="0"/>
              <a:t>bakedGood</a:t>
            </a:r>
            <a:endParaRPr lang="en-US" dirty="0" smtClean="0"/>
          </a:p>
          <a:p>
            <a:r>
              <a:rPr lang="en-US" dirty="0" smtClean="0"/>
              <a:t>The * operator also works on strings; it performs repetition.</a:t>
            </a:r>
          </a:p>
          <a:p>
            <a:r>
              <a:rPr lang="en-US" dirty="0" smtClean="0"/>
              <a:t>For </a:t>
            </a:r>
            <a:r>
              <a:rPr lang="en-US" dirty="0" err="1" smtClean="0"/>
              <a:t>eg</a:t>
            </a:r>
            <a:r>
              <a:rPr lang="en-US" dirty="0" smtClean="0"/>
              <a:t>:</a:t>
            </a:r>
          </a:p>
          <a:p>
            <a:pPr lvl="1"/>
            <a:r>
              <a:rPr lang="en-US" dirty="0" smtClean="0"/>
              <a:t> "Fun"*3 is "</a:t>
            </a:r>
            <a:r>
              <a:rPr lang="en-US" dirty="0" err="1" smtClean="0"/>
              <a:t>FunFunFun</a:t>
            </a:r>
            <a:r>
              <a:rPr lang="en-US" dirty="0" smtClean="0"/>
              <a:t>"</a:t>
            </a:r>
            <a:endParaRPr lang="en-US" dirty="0"/>
          </a:p>
        </p:txBody>
      </p:sp>
    </p:spTree>
    <p:extLst>
      <p:ext uri="{BB962C8B-B14F-4D97-AF65-F5344CB8AC3E}">
        <p14:creationId xmlns:p14="http://schemas.microsoft.com/office/powerpoint/2010/main" val="3231086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Composition</a:t>
            </a:r>
            <a:endParaRPr lang="en-US" dirty="0">
              <a:solidFill>
                <a:srgbClr val="FF0000"/>
              </a:solidFill>
            </a:endParaRPr>
          </a:p>
        </p:txBody>
      </p:sp>
      <p:sp>
        <p:nvSpPr>
          <p:cNvPr id="5" name="Content Placeholder 4"/>
          <p:cNvSpPr>
            <a:spLocks noGrp="1"/>
          </p:cNvSpPr>
          <p:nvPr>
            <p:ph idx="1"/>
          </p:nvPr>
        </p:nvSpPr>
        <p:spPr>
          <a:xfrm>
            <a:off x="609600" y="957835"/>
            <a:ext cx="10806113" cy="1166387"/>
          </a:xfrm>
        </p:spPr>
        <p:txBody>
          <a:bodyPr/>
          <a:lstStyle/>
          <a:p>
            <a:r>
              <a:rPr lang="en-US" dirty="0" smtClean="0"/>
              <a:t>One of the most useful features of programming languages is their ability to take small building blocks and compose them</a:t>
            </a:r>
            <a:endParaRPr lang="en-US" dirty="0"/>
          </a:p>
        </p:txBody>
      </p:sp>
      <p:sp>
        <p:nvSpPr>
          <p:cNvPr id="6" name="Title 1"/>
          <p:cNvSpPr txBox="1">
            <a:spLocks/>
          </p:cNvSpPr>
          <p:nvPr/>
        </p:nvSpPr>
        <p:spPr bwMode="auto">
          <a:xfrm>
            <a:off x="762000" y="1927332"/>
            <a:ext cx="108061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marL="0" marR="0" lvl="0" indent="0" algn="ctr" defTabSz="449263" rtl="0" eaLnBrk="1" fontAlgn="base" latinLnBrk="0" hangingPunct="1">
              <a:lnSpc>
                <a:spcPct val="97000"/>
              </a:lnSpc>
              <a:spcBef>
                <a:spcPct val="0"/>
              </a:spcBef>
              <a:spcAft>
                <a:spcPct val="0"/>
              </a:spcAft>
              <a:buClr>
                <a:srgbClr val="000000"/>
              </a:buClr>
              <a:buSzPct val="100000"/>
              <a:buFont typeface="Times New Roman" pitchFamily="18" charset="0"/>
              <a:buNone/>
              <a:tabLst/>
              <a:defRPr/>
            </a:pPr>
            <a:r>
              <a:rPr kumimoji="0" lang="en-US" sz="4000" b="0" i="0" u="none" strike="noStrike" kern="0" cap="none" spc="0" normalizeH="0" baseline="0" noProof="0" dirty="0" smtClean="0">
                <a:ln>
                  <a:noFill/>
                </a:ln>
                <a:solidFill>
                  <a:srgbClr val="FF0000"/>
                </a:solidFill>
                <a:effectLst/>
                <a:uLnTx/>
                <a:uFillTx/>
                <a:latin typeface="+mj-lt"/>
                <a:ea typeface="+mj-ea"/>
                <a:cs typeface="+mj-cs"/>
              </a:rPr>
              <a:t>Comments</a:t>
            </a:r>
            <a:endParaRPr kumimoji="0" lang="en-US" sz="4000" b="0" i="0" u="none" strike="noStrike" kern="0" cap="none" spc="0" normalizeH="0" baseline="0" noProof="0" dirty="0">
              <a:ln>
                <a:noFill/>
              </a:ln>
              <a:solidFill>
                <a:srgbClr val="FF0000"/>
              </a:solidFill>
              <a:effectLst/>
              <a:uLnTx/>
              <a:uFillTx/>
              <a:latin typeface="+mj-lt"/>
              <a:ea typeface="+mj-ea"/>
              <a:cs typeface="+mj-cs"/>
            </a:endParaRPr>
          </a:p>
        </p:txBody>
      </p:sp>
      <p:sp>
        <p:nvSpPr>
          <p:cNvPr id="7" name="Content Placeholder 4"/>
          <p:cNvSpPr txBox="1">
            <a:spLocks/>
          </p:cNvSpPr>
          <p:nvPr/>
        </p:nvSpPr>
        <p:spPr bwMode="auto">
          <a:xfrm>
            <a:off x="607252" y="2826531"/>
            <a:ext cx="11584748" cy="284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57320" rIns="0" bIns="0" numCol="1" anchor="t" anchorCtr="0" compatLnSpc="1">
            <a:prstTxWarp prst="textNoShape">
              <a:avLst/>
            </a:prstTxWarp>
          </a:bodyPr>
          <a:lstStyle/>
          <a:p>
            <a:pPr>
              <a:buFont typeface="Arial" pitchFamily="34" charset="0"/>
              <a:buChar char="•"/>
            </a:pPr>
            <a:r>
              <a:rPr lang="en-US" sz="2900" dirty="0" smtClean="0"/>
              <a:t> It is a good idea to add notes to your programs to explain in natural language what the program is doing. These notes are called comments.</a:t>
            </a:r>
          </a:p>
          <a:p>
            <a:pPr>
              <a:buFont typeface="Arial" pitchFamily="34" charset="0"/>
              <a:buChar char="•"/>
            </a:pPr>
            <a:r>
              <a:rPr lang="en-US" sz="2900" dirty="0" smtClean="0"/>
              <a:t> they are marked with the # symbol:</a:t>
            </a:r>
          </a:p>
          <a:p>
            <a:pPr>
              <a:buFont typeface="Arial" pitchFamily="34" charset="0"/>
              <a:buChar char="•"/>
            </a:pPr>
            <a:r>
              <a:rPr lang="en-US" sz="2900" dirty="0" smtClean="0"/>
              <a:t>For </a:t>
            </a:r>
            <a:r>
              <a:rPr lang="en-US" sz="2900" dirty="0" err="1" smtClean="0"/>
              <a:t>eg</a:t>
            </a:r>
            <a:r>
              <a:rPr lang="en-US" sz="2900" kern="0" dirty="0" smtClean="0">
                <a:solidFill>
                  <a:srgbClr val="000000"/>
                </a:solidFill>
              </a:rPr>
              <a:t>:</a:t>
            </a:r>
          </a:p>
          <a:p>
            <a:r>
              <a:rPr lang="en-US" sz="2900" dirty="0" smtClean="0"/>
              <a:t>	# compute the percentage of the hour that has elapsed</a:t>
            </a:r>
          </a:p>
          <a:p>
            <a:r>
              <a:rPr lang="en-US" sz="2900" dirty="0" smtClean="0"/>
              <a:t>	percentage = (minute * 100) / 60</a:t>
            </a:r>
          </a:p>
        </p:txBody>
      </p:sp>
    </p:spTree>
    <p:extLst>
      <p:ext uri="{BB962C8B-B14F-4D97-AF65-F5344CB8AC3E}">
        <p14:creationId xmlns:p14="http://schemas.microsoft.com/office/powerpoint/2010/main" val="3587185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Python Statement</a:t>
            </a:r>
          </a:p>
          <a:p>
            <a:r>
              <a:rPr lang="en-US" b="1" dirty="0"/>
              <a:t>Python Indentation</a:t>
            </a:r>
          </a:p>
          <a:p>
            <a:r>
              <a:rPr lang="en-US" b="1" dirty="0"/>
              <a:t>Python Comments</a:t>
            </a:r>
          </a:p>
          <a:p>
            <a:endParaRPr lang="en-US" dirty="0"/>
          </a:p>
        </p:txBody>
      </p:sp>
    </p:spTree>
    <p:extLst>
      <p:ext uri="{BB962C8B-B14F-4D97-AF65-F5344CB8AC3E}">
        <p14:creationId xmlns:p14="http://schemas.microsoft.com/office/powerpoint/2010/main" val="30974106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Python language provides numerous built-in functions that are readily available to us at the Python prompt. Some of the functions like input() and print() are widely used for standard input and output operations respectively. </a:t>
            </a:r>
            <a:endParaRPr lang="en-US" dirty="0" smtClean="0"/>
          </a:p>
          <a:p>
            <a:endParaRPr lang="en-US" dirty="0"/>
          </a:p>
          <a:p>
            <a:r>
              <a:rPr lang="en-US" b="1" dirty="0"/>
              <a:t>Output</a:t>
            </a:r>
          </a:p>
          <a:p>
            <a:r>
              <a:rPr lang="en-US" dirty="0"/>
              <a:t>We use the print() function to output data to the standard output device (screen).</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248" y="3553192"/>
            <a:ext cx="6975988" cy="173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3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a:t>
            </a:r>
            <a:endParaRPr lang="en-US" b="1"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497" y="1371235"/>
            <a:ext cx="39243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930" y="2739171"/>
            <a:ext cx="656272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432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calculator</a:t>
            </a:r>
            <a:endParaRPr lang="en-US" dirty="0"/>
          </a:p>
        </p:txBody>
      </p:sp>
    </p:spTree>
    <p:extLst>
      <p:ext uri="{BB962C8B-B14F-4D97-AF65-F5344CB8AC3E}">
        <p14:creationId xmlns:p14="http://schemas.microsoft.com/office/powerpoint/2010/main" val="1275015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Programming errors are called bugs.</a:t>
            </a:r>
          </a:p>
          <a:p>
            <a:r>
              <a:rPr lang="en-GB" dirty="0" smtClean="0"/>
              <a:t>Process of tracking bugs and correct them is called debugging.</a:t>
            </a:r>
          </a:p>
          <a:p>
            <a:pPr>
              <a:buNone/>
            </a:pPr>
            <a:r>
              <a:rPr lang="en-GB" dirty="0" smtClean="0"/>
              <a:t>										</a:t>
            </a:r>
            <a:r>
              <a:rPr lang="en-GB" sz="4000" dirty="0" smtClean="0">
                <a:solidFill>
                  <a:srgbClr val="FF0000"/>
                </a:solidFill>
                <a:latin typeface="+mj-lt"/>
              </a:rPr>
              <a:t>Types of Errors</a:t>
            </a:r>
          </a:p>
          <a:p>
            <a:r>
              <a:rPr lang="en-GB" sz="2800" dirty="0" smtClean="0"/>
              <a:t>Syntax Errors</a:t>
            </a:r>
          </a:p>
          <a:p>
            <a:r>
              <a:rPr lang="en-GB" sz="2800" dirty="0" smtClean="0"/>
              <a:t>Run Time Errors (Exceptions)</a:t>
            </a:r>
          </a:p>
          <a:p>
            <a:r>
              <a:rPr lang="en-GB" sz="2800" dirty="0" smtClean="0"/>
              <a:t>Semantic Errors</a:t>
            </a:r>
            <a:endParaRPr lang="en-GB" sz="2800" dirty="0"/>
          </a:p>
        </p:txBody>
      </p:sp>
      <p:sp>
        <p:nvSpPr>
          <p:cNvPr id="4" name="Title 3"/>
          <p:cNvSpPr>
            <a:spLocks noGrp="1"/>
          </p:cNvSpPr>
          <p:nvPr>
            <p:ph type="title"/>
          </p:nvPr>
        </p:nvSpPr>
        <p:spPr/>
        <p:txBody>
          <a:bodyPr/>
          <a:lstStyle/>
          <a:p>
            <a:r>
              <a:rPr lang="en-US" dirty="0" smtClean="0">
                <a:solidFill>
                  <a:srgbClr val="FF0000"/>
                </a:solidFill>
              </a:rPr>
              <a:t>Debugging</a:t>
            </a:r>
            <a:endParaRPr lang="en-US" dirty="0">
              <a:solidFill>
                <a:srgbClr val="FF0000"/>
              </a:solidFill>
            </a:endParaRPr>
          </a:p>
        </p:txBody>
      </p:sp>
    </p:spTree>
    <p:extLst>
      <p:ext uri="{BB962C8B-B14F-4D97-AF65-F5344CB8AC3E}">
        <p14:creationId xmlns:p14="http://schemas.microsoft.com/office/powerpoint/2010/main" val="266838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Formal and Natural Languages</a:t>
            </a:r>
            <a:endParaRPr lang="en-GB" dirty="0">
              <a:solidFill>
                <a:srgbClr val="FF0000"/>
              </a:solidFill>
            </a:endParaRPr>
          </a:p>
        </p:txBody>
      </p:sp>
      <p:sp>
        <p:nvSpPr>
          <p:cNvPr id="5" name="Content Placeholder 4"/>
          <p:cNvSpPr>
            <a:spLocks noGrp="1"/>
          </p:cNvSpPr>
          <p:nvPr>
            <p:ph idx="1"/>
          </p:nvPr>
        </p:nvSpPr>
        <p:spPr/>
        <p:txBody>
          <a:bodyPr/>
          <a:lstStyle/>
          <a:p>
            <a:r>
              <a:rPr lang="en-US" b="1" dirty="0" smtClean="0"/>
              <a:t>Natural Languages </a:t>
            </a:r>
            <a:r>
              <a:rPr lang="en-US" dirty="0" smtClean="0"/>
              <a:t>are the languages that people speak, such as English, Spanish, French. They were not designed by people; they evolved naturally.</a:t>
            </a:r>
          </a:p>
          <a:p>
            <a:r>
              <a:rPr lang="en-US" b="1" dirty="0" smtClean="0"/>
              <a:t>Formal Languages </a:t>
            </a:r>
            <a:r>
              <a:rPr lang="en-US" dirty="0" smtClean="0"/>
              <a:t>are languages that are designed by people for specific applications. </a:t>
            </a:r>
          </a:p>
          <a:p>
            <a:r>
              <a:rPr lang="en-US" b="1" dirty="0" smtClean="0"/>
              <a:t>Programming languages are formal languages that have been designed to express computations.</a:t>
            </a:r>
          </a:p>
          <a:p>
            <a:r>
              <a:rPr lang="en-US" b="1" dirty="0" smtClean="0"/>
              <a:t>Parsing </a:t>
            </a:r>
            <a:r>
              <a:rPr lang="en-US" dirty="0" smtClean="0"/>
              <a:t>is a process to figure out what the structure of the sentence is.</a:t>
            </a:r>
            <a:endParaRPr lang="en-US" b="1" dirty="0"/>
          </a:p>
        </p:txBody>
      </p:sp>
    </p:spTree>
    <p:extLst>
      <p:ext uri="{BB962C8B-B14F-4D97-AF65-F5344CB8AC3E}">
        <p14:creationId xmlns:p14="http://schemas.microsoft.com/office/powerpoint/2010/main" val="3013154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0336"/>
            <a:ext cx="10806113" cy="1054100"/>
          </a:xfrm>
        </p:spPr>
        <p:txBody>
          <a:bodyPr/>
          <a:lstStyle/>
          <a:p>
            <a:r>
              <a:rPr lang="en-GB" dirty="0" smtClean="0">
                <a:solidFill>
                  <a:srgbClr val="FF0000"/>
                </a:solidFill>
              </a:rPr>
              <a:t>Difference between Natural and Formal Languages</a:t>
            </a:r>
            <a:endParaRPr lang="en-GB" dirty="0">
              <a:solidFill>
                <a:srgbClr val="FF0000"/>
              </a:solidFill>
            </a:endParaRPr>
          </a:p>
        </p:txBody>
      </p:sp>
      <p:sp>
        <p:nvSpPr>
          <p:cNvPr id="3" name="Content Placeholder 2"/>
          <p:cNvSpPr>
            <a:spLocks noGrp="1"/>
          </p:cNvSpPr>
          <p:nvPr>
            <p:ph idx="1"/>
          </p:nvPr>
        </p:nvSpPr>
        <p:spPr/>
        <p:txBody>
          <a:bodyPr/>
          <a:lstStyle/>
          <a:p>
            <a:pPr marL="0" indent="0">
              <a:buNone/>
            </a:pPr>
            <a:r>
              <a:rPr lang="en-GB" dirty="0" smtClean="0"/>
              <a:t>Ambiguity: Natural languages are full of ambiguity.</a:t>
            </a:r>
          </a:p>
          <a:p>
            <a:pPr marL="0" indent="0">
              <a:buNone/>
            </a:pPr>
            <a:r>
              <a:rPr lang="en-GB" dirty="0" smtClean="0"/>
              <a:t>				Formal languages are designed to be nearly or completely  					unambiguous.</a:t>
            </a:r>
          </a:p>
          <a:p>
            <a:pPr marL="0" indent="0">
              <a:buNone/>
            </a:pPr>
            <a:r>
              <a:rPr lang="en-GB" dirty="0" smtClean="0"/>
              <a:t>Redundancy: Natural languages are more redundant as compared to 						   formal languages. </a:t>
            </a:r>
          </a:p>
          <a:p>
            <a:pPr>
              <a:buNone/>
            </a:pPr>
            <a:r>
              <a:rPr lang="en-GB" dirty="0" smtClean="0"/>
              <a:t>Literalness: Natural languages are full of idiom and metaphor. </a:t>
            </a:r>
            <a:r>
              <a:rPr lang="en-US" dirty="0" smtClean="0"/>
              <a:t>If I say, 					“The other shoe fell," there is probably no shoe and nothing 				falling. Formal languages mean exactly what they say.</a:t>
            </a:r>
            <a:endParaRPr lang="en-GB" dirty="0"/>
          </a:p>
        </p:txBody>
      </p:sp>
    </p:spTree>
    <p:extLst>
      <p:ext uri="{BB962C8B-B14F-4D97-AF65-F5344CB8AC3E}">
        <p14:creationId xmlns:p14="http://schemas.microsoft.com/office/powerpoint/2010/main" val="1396104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9569"/>
            <a:ext cx="10806113" cy="360118"/>
          </a:xfrm>
        </p:spPr>
        <p:txBody>
          <a:bodyPr/>
          <a:lstStyle/>
          <a:p>
            <a:r>
              <a:rPr lang="en-US" b="1" dirty="0" smtClean="0"/>
              <a:t>Data types in </a:t>
            </a:r>
            <a:r>
              <a:rPr lang="en-US" b="1" dirty="0"/>
              <a:t>Python</a:t>
            </a:r>
            <a:br>
              <a:rPr lang="en-US" b="1" dirty="0"/>
            </a:br>
            <a:endParaRPr lang="en-US" dirty="0"/>
          </a:p>
        </p:txBody>
      </p:sp>
      <p:sp>
        <p:nvSpPr>
          <p:cNvPr id="3" name="Content Placeholder 2"/>
          <p:cNvSpPr>
            <a:spLocks noGrp="1"/>
          </p:cNvSpPr>
          <p:nvPr>
            <p:ph idx="1"/>
          </p:nvPr>
        </p:nvSpPr>
        <p:spPr/>
        <p:txBody>
          <a:bodyPr/>
          <a:lstStyle/>
          <a:p>
            <a:r>
              <a:rPr lang="en-US" b="1" dirty="0" smtClean="0"/>
              <a:t>Numbers</a:t>
            </a:r>
          </a:p>
          <a:p>
            <a:r>
              <a:rPr lang="en-US" b="1" dirty="0" smtClean="0"/>
              <a:t>Tuples</a:t>
            </a:r>
          </a:p>
          <a:p>
            <a:r>
              <a:rPr lang="en-US" b="1" dirty="0" smtClean="0"/>
              <a:t>Strings</a:t>
            </a:r>
          </a:p>
          <a:p>
            <a:r>
              <a:rPr lang="en-US" b="1" dirty="0" smtClean="0"/>
              <a:t>List</a:t>
            </a:r>
          </a:p>
          <a:p>
            <a:r>
              <a:rPr lang="en-US" b="1" dirty="0" smtClean="0"/>
              <a:t>Sets</a:t>
            </a:r>
          </a:p>
          <a:p>
            <a:r>
              <a:rPr lang="en-US" b="1" dirty="0"/>
              <a:t>Dictionary</a:t>
            </a:r>
          </a:p>
          <a:p>
            <a:endParaRPr lang="en-US" b="1" dirty="0"/>
          </a:p>
        </p:txBody>
      </p:sp>
    </p:spTree>
    <p:extLst>
      <p:ext uri="{BB962C8B-B14F-4D97-AF65-F5344CB8AC3E}">
        <p14:creationId xmlns:p14="http://schemas.microsoft.com/office/powerpoint/2010/main" val="1416134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Variable Expressions and Statements</a:t>
            </a:r>
            <a:endParaRPr lang="en-GB" dirty="0">
              <a:solidFill>
                <a:srgbClr val="FF0000"/>
              </a:solidFill>
            </a:endParaRPr>
          </a:p>
        </p:txBody>
      </p:sp>
      <p:sp>
        <p:nvSpPr>
          <p:cNvPr id="4" name="Content Placeholder 3"/>
          <p:cNvSpPr>
            <a:spLocks noGrp="1"/>
          </p:cNvSpPr>
          <p:nvPr>
            <p:ph idx="1"/>
          </p:nvPr>
        </p:nvSpPr>
        <p:spPr>
          <a:xfrm>
            <a:off x="609600" y="1239195"/>
            <a:ext cx="10806113" cy="4402137"/>
          </a:xfrm>
        </p:spPr>
        <p:txBody>
          <a:bodyPr/>
          <a:lstStyle/>
          <a:p>
            <a:r>
              <a:rPr lang="en-US" dirty="0" smtClean="0"/>
              <a:t>Value is a one of the fundamental thing, that a program manipulates.</a:t>
            </a:r>
          </a:p>
          <a:p>
            <a:r>
              <a:rPr lang="en-US" dirty="0" smtClean="0"/>
              <a:t>Variable is a name that refers to a value.</a:t>
            </a:r>
          </a:p>
          <a:p>
            <a:r>
              <a:rPr lang="en-US" dirty="0" smtClean="0"/>
              <a:t>The assignment statement creates new variables and gives them values:</a:t>
            </a:r>
          </a:p>
          <a:p>
            <a:r>
              <a:rPr lang="en-US" dirty="0" smtClean="0"/>
              <a:t>&gt;&gt;&gt; message = "What's up, Doc?"</a:t>
            </a:r>
          </a:p>
          <a:p>
            <a:r>
              <a:rPr lang="en-US" dirty="0" smtClean="0"/>
              <a:t>&gt;&gt;&gt; n = 17</a:t>
            </a:r>
          </a:p>
          <a:p>
            <a:r>
              <a:rPr lang="en-US" dirty="0" smtClean="0"/>
              <a:t>&gt;&gt;&gt; pi = 3.14159</a:t>
            </a:r>
          </a:p>
          <a:p>
            <a:r>
              <a:rPr lang="en-US" dirty="0" smtClean="0"/>
              <a:t>A common way to represent variables on paper is to write the name with an arrow pointing to the variable's value. This kind of representation is called a state diagram.</a:t>
            </a:r>
          </a:p>
        </p:txBody>
      </p:sp>
    </p:spTree>
    <p:extLst>
      <p:ext uri="{BB962C8B-B14F-4D97-AF65-F5344CB8AC3E}">
        <p14:creationId xmlns:p14="http://schemas.microsoft.com/office/powerpoint/2010/main" val="3390443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9683"/>
            <a:ext cx="10806113" cy="696035"/>
          </a:xfrm>
        </p:spPr>
        <p:txBody>
          <a:bodyPr/>
          <a:lstStyle/>
          <a:p>
            <a:r>
              <a:rPr lang="en-GB" dirty="0" smtClean="0">
                <a:solidFill>
                  <a:srgbClr val="FF0000"/>
                </a:solidFill>
              </a:rPr>
              <a:t>Keywords</a:t>
            </a:r>
            <a:r>
              <a:rPr lang="en-GB" dirty="0">
                <a:solidFill>
                  <a:srgbClr val="FF0000"/>
                </a:solidFill>
              </a:rPr>
              <a:t/>
            </a:r>
            <a:br>
              <a:rPr lang="en-GB" dirty="0">
                <a:solidFill>
                  <a:srgbClr val="FF0000"/>
                </a:solidFill>
              </a:rPr>
            </a:br>
            <a:endParaRPr lang="en-GB" dirty="0">
              <a:solidFill>
                <a:srgbClr val="FF0000"/>
              </a:solidFill>
            </a:endParaRPr>
          </a:p>
        </p:txBody>
      </p:sp>
      <p:sp>
        <p:nvSpPr>
          <p:cNvPr id="3" name="Content Placeholder 2"/>
          <p:cNvSpPr>
            <a:spLocks noGrp="1"/>
          </p:cNvSpPr>
          <p:nvPr>
            <p:ph idx="1"/>
          </p:nvPr>
        </p:nvSpPr>
        <p:spPr>
          <a:xfrm>
            <a:off x="609600" y="1436143"/>
            <a:ext cx="10806113" cy="4402137"/>
          </a:xfrm>
        </p:spPr>
        <p:txBody>
          <a:bodyPr/>
          <a:lstStyle/>
          <a:p>
            <a:r>
              <a:rPr lang="en-GB" dirty="0" smtClean="0"/>
              <a:t>Keywords define the language’s rules and structure and they can’t be used as variable names.</a:t>
            </a:r>
          </a:p>
          <a:p>
            <a:r>
              <a:rPr lang="en-US" dirty="0" smtClean="0"/>
              <a:t>Python has twenty-nine keywords:</a:t>
            </a:r>
          </a:p>
          <a:p>
            <a:pPr>
              <a:buNone/>
            </a:pPr>
            <a:r>
              <a:rPr lang="en-US" dirty="0" smtClean="0"/>
              <a:t>			and	 		def 			exec 			if			 not			 return</a:t>
            </a:r>
          </a:p>
          <a:p>
            <a:pPr>
              <a:buNone/>
            </a:pPr>
            <a:r>
              <a:rPr lang="en-US" dirty="0" smtClean="0"/>
              <a:t>			assert		 del			 finally		 import 		or			 try</a:t>
            </a:r>
          </a:p>
          <a:p>
            <a:pPr>
              <a:buNone/>
            </a:pPr>
            <a:r>
              <a:rPr lang="en-US" dirty="0" smtClean="0"/>
              <a:t>			break			 </a:t>
            </a:r>
            <a:r>
              <a:rPr lang="en-US" dirty="0" err="1" smtClean="0"/>
              <a:t>elif</a:t>
            </a:r>
            <a:r>
              <a:rPr lang="en-US" dirty="0" smtClean="0"/>
              <a:t> 			for 				in 			pass 		while</a:t>
            </a:r>
          </a:p>
          <a:p>
            <a:pPr>
              <a:buNone/>
            </a:pPr>
            <a:r>
              <a:rPr lang="en-US" dirty="0" smtClean="0"/>
              <a:t>			class			 else			 from				 is 			print 		yield</a:t>
            </a:r>
          </a:p>
          <a:p>
            <a:pPr>
              <a:buNone/>
            </a:pPr>
            <a:r>
              <a:rPr lang="fr-FR" dirty="0" smtClean="0"/>
              <a:t>			continue 	</a:t>
            </a:r>
            <a:r>
              <a:rPr lang="fr-FR" dirty="0" err="1" smtClean="0"/>
              <a:t>except</a:t>
            </a:r>
            <a:r>
              <a:rPr lang="fr-FR" dirty="0" smtClean="0"/>
              <a:t> 		global 			lambda 				</a:t>
            </a:r>
            <a:r>
              <a:rPr lang="fr-FR" dirty="0" err="1" smtClean="0"/>
              <a:t>raise</a:t>
            </a:r>
            <a:endParaRPr lang="en-GB" dirty="0"/>
          </a:p>
          <a:p>
            <a:endParaRPr lang="en-GB" dirty="0"/>
          </a:p>
        </p:txBody>
      </p:sp>
    </p:spTree>
    <p:extLst>
      <p:ext uri="{BB962C8B-B14F-4D97-AF65-F5344CB8AC3E}">
        <p14:creationId xmlns:p14="http://schemas.microsoft.com/office/powerpoint/2010/main" val="4196010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6991"/>
            <a:ext cx="10806113" cy="4402137"/>
          </a:xfrm>
        </p:spPr>
        <p:txBody>
          <a:bodyPr/>
          <a:lstStyle/>
          <a:p>
            <a:r>
              <a:rPr lang="en-US" dirty="0" smtClean="0"/>
              <a:t>Variable names must be meaningful.</a:t>
            </a:r>
          </a:p>
          <a:p>
            <a:r>
              <a:rPr lang="en-US" dirty="0" smtClean="0"/>
              <a:t>It contains both numbers and letters, but they have to begin with a letter.</a:t>
            </a:r>
          </a:p>
          <a:p>
            <a:r>
              <a:rPr lang="en-US" dirty="0" smtClean="0"/>
              <a:t>Case sensitive.</a:t>
            </a:r>
          </a:p>
          <a:p>
            <a:r>
              <a:rPr lang="en-US" dirty="0" smtClean="0"/>
              <a:t>The underscore (_) character can appear  in a name. </a:t>
            </a:r>
          </a:p>
          <a:p>
            <a:r>
              <a:rPr lang="en-US" dirty="0" err="1" smtClean="0"/>
              <a:t>Eg</a:t>
            </a:r>
            <a:r>
              <a:rPr lang="en-US" dirty="0" smtClean="0"/>
              <a:t>.</a:t>
            </a:r>
          </a:p>
          <a:p>
            <a:pPr lvl="1"/>
            <a:r>
              <a:rPr lang="en-US" dirty="0" smtClean="0"/>
              <a:t>&gt;&gt;&gt;76trombones = "big parade“					&gt;&gt;&gt; more$ = 1000000</a:t>
            </a:r>
          </a:p>
          <a:p>
            <a:pPr lvl="1"/>
            <a:r>
              <a:rPr lang="en-US" dirty="0" err="1" smtClean="0"/>
              <a:t>SyntaxError</a:t>
            </a:r>
            <a:r>
              <a:rPr lang="en-US" dirty="0" smtClean="0"/>
              <a:t>: invalid syntax						</a:t>
            </a:r>
            <a:r>
              <a:rPr lang="en-US" dirty="0" err="1" smtClean="0"/>
              <a:t>SyntaxError</a:t>
            </a:r>
            <a:r>
              <a:rPr lang="en-US" dirty="0" smtClean="0"/>
              <a:t>: invalid syntax</a:t>
            </a:r>
          </a:p>
          <a:p>
            <a:pPr lvl="1"/>
            <a:r>
              <a:rPr lang="en-US" dirty="0" smtClean="0"/>
              <a:t>&gt;&gt;&gt; class = "Computer Science 101“</a:t>
            </a:r>
          </a:p>
          <a:p>
            <a:pPr lvl="1"/>
            <a:r>
              <a:rPr lang="en-US" dirty="0" err="1" smtClean="0"/>
              <a:t>SyntaxError</a:t>
            </a:r>
            <a:r>
              <a:rPr lang="en-US" dirty="0" smtClean="0"/>
              <a:t>: invalid syntax</a:t>
            </a:r>
            <a:endParaRPr lang="en-US" dirty="0"/>
          </a:p>
        </p:txBody>
      </p:sp>
      <p:sp>
        <p:nvSpPr>
          <p:cNvPr id="5" name="Title 1"/>
          <p:cNvSpPr>
            <a:spLocks noGrp="1"/>
          </p:cNvSpPr>
          <p:nvPr>
            <p:ph type="title"/>
          </p:nvPr>
        </p:nvSpPr>
        <p:spPr>
          <a:xfrm>
            <a:off x="609600" y="255588"/>
            <a:ext cx="10806113" cy="1054100"/>
          </a:xfrm>
        </p:spPr>
        <p:txBody>
          <a:bodyPr/>
          <a:lstStyle/>
          <a:p>
            <a:r>
              <a:rPr lang="en-GB" dirty="0" smtClean="0">
                <a:solidFill>
                  <a:srgbClr val="FF0000"/>
                </a:solidFill>
              </a:rPr>
              <a:t>Variable</a:t>
            </a:r>
            <a:endParaRPr lang="en-GB" dirty="0">
              <a:solidFill>
                <a:srgbClr val="FF0000"/>
              </a:solidFill>
            </a:endParaRPr>
          </a:p>
        </p:txBody>
      </p:sp>
    </p:spTree>
    <p:extLst>
      <p:ext uri="{BB962C8B-B14F-4D97-AF65-F5344CB8AC3E}">
        <p14:creationId xmlns:p14="http://schemas.microsoft.com/office/powerpoint/2010/main" val="1100948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lpu" id="{9559D905-D79D-4DE8-91F9-E782DB16ED3B}" vid="{B75CE884-AA52-4450-A729-E6C29F577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lpu</Template>
  <TotalTime>741</TotalTime>
  <Words>1206</Words>
  <Application>Microsoft Office PowerPoint</Application>
  <PresentationFormat>Widescreen</PresentationFormat>
  <Paragraphs>147</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DejaVu Sans</vt:lpstr>
      <vt:lpstr>Lucida Sans Unicode</vt:lpstr>
      <vt:lpstr>Times New Roman</vt:lpstr>
      <vt:lpstr>Theme lpu</vt:lpstr>
      <vt:lpstr>    </vt:lpstr>
      <vt:lpstr>Program</vt:lpstr>
      <vt:lpstr>Debugging</vt:lpstr>
      <vt:lpstr>Formal and Natural Languages</vt:lpstr>
      <vt:lpstr>Difference between Natural and Formal Languages</vt:lpstr>
      <vt:lpstr>Data types in Python </vt:lpstr>
      <vt:lpstr>Variable Expressions and Statements</vt:lpstr>
      <vt:lpstr>Keywords </vt:lpstr>
      <vt:lpstr>Variable</vt:lpstr>
      <vt:lpstr>Rules for writing identifiers in Python </vt:lpstr>
      <vt:lpstr>Statements </vt:lpstr>
      <vt:lpstr>Evaluating Expressions</vt:lpstr>
      <vt:lpstr>Operators and Operands</vt:lpstr>
      <vt:lpstr>Type of operators in Python</vt:lpstr>
      <vt:lpstr>Arithmetic operators </vt:lpstr>
      <vt:lpstr>Comparison operators </vt:lpstr>
      <vt:lpstr>Logical operators </vt:lpstr>
      <vt:lpstr>Bitwise operators </vt:lpstr>
      <vt:lpstr>Assignment operators </vt:lpstr>
      <vt:lpstr>Operations on Strings</vt:lpstr>
      <vt:lpstr>Composition</vt:lpstr>
      <vt:lpstr>PowerPoint Presentation</vt:lpstr>
      <vt:lpstr>PowerPoint Presentation</vt:lpstr>
      <vt:lpstr>Input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Deepika Banger</dc:creator>
  <cp:lastModifiedBy>Hemant Srivastava</cp:lastModifiedBy>
  <cp:revision>106</cp:revision>
  <dcterms:created xsi:type="dcterms:W3CDTF">2016-08-06T04:45:50Z</dcterms:created>
  <dcterms:modified xsi:type="dcterms:W3CDTF">2016-10-05T01:04:37Z</dcterms:modified>
</cp:coreProperties>
</file>