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7"/>
  </p:notesMasterIdLst>
  <p:sldIdLst>
    <p:sldId id="256" r:id="rId2"/>
    <p:sldId id="257" r:id="rId3"/>
    <p:sldId id="3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1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294" r:id="rId41"/>
    <p:sldId id="295" r:id="rId42"/>
    <p:sldId id="296" r:id="rId43"/>
    <p:sldId id="297" r:id="rId44"/>
    <p:sldId id="299" r:id="rId45"/>
    <p:sldId id="304" r:id="rId46"/>
    <p:sldId id="300" r:id="rId47"/>
    <p:sldId id="302" r:id="rId48"/>
    <p:sldId id="306" r:id="rId49"/>
    <p:sldId id="307" r:id="rId50"/>
    <p:sldId id="305" r:id="rId51"/>
    <p:sldId id="303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7" r:id="rId61"/>
    <p:sldId id="316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8" r:id="rId82"/>
    <p:sldId id="337" r:id="rId83"/>
    <p:sldId id="341" r:id="rId84"/>
    <p:sldId id="339" r:id="rId85"/>
    <p:sldId id="340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9" r:id="rId106"/>
    <p:sldId id="362" r:id="rId107"/>
    <p:sldId id="370" r:id="rId108"/>
    <p:sldId id="364" r:id="rId109"/>
    <p:sldId id="371" r:id="rId110"/>
    <p:sldId id="366" r:id="rId111"/>
    <p:sldId id="372" r:id="rId112"/>
    <p:sldId id="368" r:id="rId113"/>
    <p:sldId id="373" r:id="rId114"/>
    <p:sldId id="374" r:id="rId115"/>
    <p:sldId id="375" r:id="rId1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370012" y="769937"/>
            <a:ext cx="7315201" cy="16684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384895" y="6245225"/>
            <a:ext cx="301907" cy="28882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arimy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rimy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>
              <a:defRPr sz="4800">
                <a:solidFill>
                  <a:srgbClr val="00FDFF"/>
                </a:solidFill>
              </a:defRPr>
            </a:pPr>
            <a:r>
              <a:t>Object Oriented </a:t>
            </a:r>
          </a:p>
          <a:p>
            <a:pPr>
              <a:defRPr sz="6400" b="1">
                <a:solidFill>
                  <a:srgbClr val="FFFFFF"/>
                </a:solidFill>
              </a:defRPr>
            </a:pPr>
            <a:r>
              <a:t>Design Patterns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endParaRPr/>
          </a:p>
          <a:p>
            <a:pPr>
              <a:defRPr sz="2400">
                <a:solidFill>
                  <a:srgbClr val="00FDFF"/>
                </a:solidFill>
              </a:defRPr>
            </a:pPr>
            <a:r>
              <a:rPr b="1"/>
              <a:t>Krishna Mohan Koyya</a:t>
            </a:r>
            <a:br/>
            <a:r>
              <a:t>Glarimy Technology Services</a:t>
            </a:r>
          </a:p>
        </p:txBody>
      </p:sp>
      <p:sp>
        <p:nvSpPr>
          <p:cNvPr id="21" name="Shape 21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4" name="Group 2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22" name="Shape 2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25" name="Shape 2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t>Factory and Factory Method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t>Component.java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br/>
            <a:r>
              <a:rPr sz="1600" b="0">
                <a:latin typeface="Menlo"/>
                <a:ea typeface="Menlo"/>
                <a:cs typeface="Menlo"/>
                <a:sym typeface="Menlo"/>
              </a:rPr>
              <a:t>package com.glarimy.factory;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600" b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public interface Component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public void service();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grpSp>
        <p:nvGrpSpPr>
          <p:cNvPr id="106" name="Group 106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04" name="Shape 104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09" name="Group 109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07" name="Shape 107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Observer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357" y="2171481"/>
            <a:ext cx="5619485" cy="373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2972"/>
      </p:ext>
    </p:extLst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Observer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083" y="2005838"/>
            <a:ext cx="6994034" cy="378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81195"/>
      </p:ext>
    </p:extLst>
  </p:cSld>
  <p:clrMapOvr>
    <a:masterClrMapping/>
  </p:clrMapOvr>
  <p:transition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rPr lang="en-US" dirty="0"/>
              <a:t>Strategy</a:t>
            </a:r>
          </a:p>
        </p:txBody>
      </p:sp>
      <p:sp>
        <p:nvSpPr>
          <p:cNvPr id="170" name="Shape 17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71" name="Shape 17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74" name="Shape 17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62223"/>
      </p:ext>
    </p:extLst>
  </p:cSld>
  <p:clrMapOvr>
    <a:masterClrMapping/>
  </p:clrMapOvr>
  <p:transition spd="slow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Strategy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Intent</a:t>
            </a:r>
          </a:p>
          <a:p>
            <a:pPr marL="701842" lvl="1" indent="-320842">
              <a:spcBef>
                <a:spcPts val="400"/>
              </a:spcBef>
              <a:buChar char="•"/>
              <a:defRPr sz="2400"/>
            </a:pPr>
            <a:r>
              <a:rPr lang="en-US" dirty="0"/>
              <a:t>To choose an algorithm at runtime</a:t>
            </a:r>
          </a:p>
          <a:p>
            <a:pPr marL="381000" lvl="1" indent="0">
              <a:spcBef>
                <a:spcPts val="400"/>
              </a:spcBef>
              <a:buNone/>
              <a:defRPr sz="2400"/>
            </a:pPr>
            <a:endParaRPr lang="en-US" sz="1600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Applicability 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Often used to offer customizable solutions</a:t>
            </a:r>
          </a:p>
          <a:p>
            <a:pPr marL="508000" lvl="1" indent="0">
              <a:spcBef>
                <a:spcPts val="400"/>
              </a:spcBef>
              <a:buNone/>
              <a:defRPr sz="2400"/>
            </a:pPr>
            <a:endParaRPr lang="en-US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Benefit</a:t>
            </a:r>
            <a:r>
              <a:rPr lang="en-US" dirty="0"/>
              <a:t>s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Helps in picking context specific implementation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525611"/>
      </p:ext>
    </p:extLst>
  </p:cSld>
  <p:clrMapOvr>
    <a:masterClrMapping/>
  </p:clrMapOvr>
  <p:transition spd="slow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rPr lang="en-US" dirty="0"/>
              <a:t>Template Method</a:t>
            </a:r>
          </a:p>
        </p:txBody>
      </p:sp>
      <p:sp>
        <p:nvSpPr>
          <p:cNvPr id="170" name="Shape 17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71" name="Shape 17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74" name="Shape 17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3048066"/>
      </p:ext>
    </p:extLst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Template Method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Intent</a:t>
            </a:r>
          </a:p>
          <a:p>
            <a:pPr marL="701842" lvl="1" indent="-320842">
              <a:spcBef>
                <a:spcPts val="400"/>
              </a:spcBef>
              <a:buChar char="•"/>
              <a:defRPr sz="2400"/>
            </a:pPr>
            <a:r>
              <a:rPr lang="en-US" dirty="0"/>
              <a:t>To build a generic algorithm</a:t>
            </a:r>
          </a:p>
          <a:p>
            <a:pPr marL="381000" lvl="1" indent="0">
              <a:spcBef>
                <a:spcPts val="400"/>
              </a:spcBef>
              <a:buNone/>
              <a:defRPr sz="2400"/>
            </a:pPr>
            <a:endParaRPr lang="en-US" sz="1600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Applicability 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Often used when different algorithms share some common steps</a:t>
            </a:r>
          </a:p>
          <a:p>
            <a:pPr marL="508000" lvl="1" indent="0">
              <a:spcBef>
                <a:spcPts val="400"/>
              </a:spcBef>
              <a:buNone/>
              <a:defRPr sz="2400"/>
            </a:pPr>
            <a:endParaRPr lang="en-US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Benefit</a:t>
            </a:r>
            <a:r>
              <a:rPr lang="en-US" dirty="0"/>
              <a:t>s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Avoids code duplication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7394"/>
      </p:ext>
    </p:extLst>
  </p:cSld>
  <p:clrMapOvr>
    <a:masterClrMapping/>
  </p:clrMapOvr>
  <p:transition spd="slow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rPr lang="en-US" dirty="0"/>
              <a:t>Iterator</a:t>
            </a:r>
          </a:p>
        </p:txBody>
      </p:sp>
      <p:sp>
        <p:nvSpPr>
          <p:cNvPr id="170" name="Shape 17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71" name="Shape 17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74" name="Shape 17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1323061"/>
      </p:ext>
    </p:extLst>
  </p:cSld>
  <p:clrMapOvr>
    <a:masterClrMapping/>
  </p:clrMapOvr>
  <p:transition spd="slow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Iterator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Intent</a:t>
            </a:r>
          </a:p>
          <a:p>
            <a:pPr marL="701842" lvl="1" indent="-320842">
              <a:spcBef>
                <a:spcPts val="400"/>
              </a:spcBef>
              <a:buChar char="•"/>
              <a:defRPr sz="2400"/>
            </a:pPr>
            <a:r>
              <a:rPr lang="en-US" dirty="0"/>
              <a:t>To travers through an </a:t>
            </a:r>
            <a:r>
              <a:rPr lang="en-US" dirty="0" err="1"/>
              <a:t>datastructure</a:t>
            </a:r>
            <a:r>
              <a:rPr lang="en-US" dirty="0"/>
              <a:t> without knowing the structure</a:t>
            </a:r>
          </a:p>
          <a:p>
            <a:pPr marL="381000" lvl="1" indent="0">
              <a:spcBef>
                <a:spcPts val="400"/>
              </a:spcBef>
              <a:buNone/>
              <a:defRPr sz="2400"/>
            </a:pPr>
            <a:endParaRPr lang="en-US" sz="1600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Applicability 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Often used lists, collections, trees, graphs and etc.,</a:t>
            </a:r>
          </a:p>
          <a:p>
            <a:pPr marL="508000" lvl="1" indent="0">
              <a:spcBef>
                <a:spcPts val="400"/>
              </a:spcBef>
              <a:buNone/>
              <a:defRPr sz="2400"/>
            </a:pPr>
            <a:endParaRPr lang="en-US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Benefit</a:t>
            </a:r>
            <a:r>
              <a:rPr lang="en-US" dirty="0"/>
              <a:t>s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Provides unified way to iterate through a collection of elements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588979"/>
      </p:ext>
    </p:extLst>
  </p:cSld>
  <p:clrMapOvr>
    <a:masterClrMapping/>
  </p:clrMapOvr>
  <p:transition spd="slow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rPr lang="en-US" dirty="0"/>
              <a:t>Visitor</a:t>
            </a:r>
          </a:p>
        </p:txBody>
      </p:sp>
      <p:sp>
        <p:nvSpPr>
          <p:cNvPr id="170" name="Shape 17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71" name="Shape 17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74" name="Shape 17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301483"/>
      </p:ext>
    </p:extLst>
  </p:cSld>
  <p:clrMapOvr>
    <a:masterClrMapping/>
  </p:clrMapOvr>
  <p:transition spd="slow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Visitor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Intent</a:t>
            </a:r>
          </a:p>
          <a:p>
            <a:pPr marL="701842" lvl="1" indent="-320842">
              <a:spcBef>
                <a:spcPts val="400"/>
              </a:spcBef>
              <a:buChar char="•"/>
              <a:defRPr sz="2400"/>
            </a:pPr>
            <a:r>
              <a:rPr lang="en-US" dirty="0"/>
              <a:t>To decorate an object graph</a:t>
            </a:r>
          </a:p>
          <a:p>
            <a:pPr marL="381000" lvl="1" indent="0">
              <a:spcBef>
                <a:spcPts val="400"/>
              </a:spcBef>
              <a:buNone/>
              <a:defRPr sz="2400"/>
            </a:pPr>
            <a:endParaRPr lang="en-US" sz="1600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Applicability 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Helps in offering new features without disturbing the interface</a:t>
            </a:r>
          </a:p>
          <a:p>
            <a:pPr marL="508000" lvl="1" indent="0">
              <a:spcBef>
                <a:spcPts val="400"/>
              </a:spcBef>
              <a:buNone/>
              <a:defRPr sz="2400"/>
            </a:pPr>
            <a:endParaRPr lang="en-US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Benefit</a:t>
            </a:r>
            <a:r>
              <a:rPr lang="en-US" dirty="0"/>
              <a:t>s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Easy to add additional functionality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300338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t>Factory and Factory Method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t>ConcreteComponent.java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package com.glarimy.factory;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public class ConcreteComponent implements Component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@Override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public void service()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System.out.println("ConcreteComponent::service");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grpSp>
        <p:nvGrpSpPr>
          <p:cNvPr id="117" name="Group 117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15" name="Shape 115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20" name="Group 120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18" name="Shape 118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</p:cSld>
  <p:clrMapOvr>
    <a:masterClrMapping/>
  </p:clrMapOvr>
  <p:transition spd="slow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rPr lang="en-US" dirty="0"/>
              <a:t>State</a:t>
            </a:r>
          </a:p>
        </p:txBody>
      </p:sp>
      <p:sp>
        <p:nvSpPr>
          <p:cNvPr id="170" name="Shape 17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71" name="Shape 17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74" name="Shape 17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164703"/>
      </p:ext>
    </p:extLst>
  </p:cSld>
  <p:clrMapOvr>
    <a:masterClrMapping/>
  </p:clrMapOvr>
  <p:transition spd="slow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State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Intent</a:t>
            </a:r>
          </a:p>
          <a:p>
            <a:pPr marL="701842" lvl="1" indent="-320842">
              <a:spcBef>
                <a:spcPts val="400"/>
              </a:spcBef>
              <a:buChar char="•"/>
              <a:defRPr sz="2400"/>
            </a:pPr>
            <a:r>
              <a:rPr lang="en-US" dirty="0"/>
              <a:t>To build state machine</a:t>
            </a:r>
          </a:p>
          <a:p>
            <a:pPr marL="381000" lvl="1" indent="0">
              <a:spcBef>
                <a:spcPts val="400"/>
              </a:spcBef>
              <a:buNone/>
              <a:defRPr sz="2400"/>
            </a:pPr>
            <a:endParaRPr lang="en-US" sz="1600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Applicability 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Obvious</a:t>
            </a:r>
          </a:p>
          <a:p>
            <a:pPr marL="508000" lvl="1" indent="0">
              <a:spcBef>
                <a:spcPts val="400"/>
              </a:spcBef>
              <a:buNone/>
              <a:defRPr sz="2400"/>
            </a:pPr>
            <a:endParaRPr lang="en-US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Benefit</a:t>
            </a:r>
            <a:r>
              <a:rPr lang="en-US" dirty="0"/>
              <a:t>s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Helps in adding and removing states easily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721297"/>
      </p:ext>
    </p:extLst>
  </p:cSld>
  <p:clrMapOvr>
    <a:masterClrMapping/>
  </p:clrMapOvr>
  <p:transition spd="slow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170" name="Shape 17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71" name="Shape 17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74" name="Shape 17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264567"/>
      </p:ext>
    </p:extLst>
  </p:cSld>
  <p:clrMapOvr>
    <a:masterClrMapping/>
  </p:clrMapOvr>
  <p:transition spd="slow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Intent</a:t>
            </a:r>
          </a:p>
          <a:p>
            <a:pPr marL="701842" lvl="1" indent="-320842">
              <a:spcBef>
                <a:spcPts val="400"/>
              </a:spcBef>
              <a:buChar char="•"/>
              <a:defRPr sz="2400"/>
            </a:pPr>
            <a:r>
              <a:rPr lang="en-US" dirty="0"/>
              <a:t>To act as a callback object</a:t>
            </a:r>
          </a:p>
          <a:p>
            <a:pPr marL="381000" lvl="1" indent="0">
              <a:spcBef>
                <a:spcPts val="400"/>
              </a:spcBef>
              <a:buNone/>
              <a:defRPr sz="2400"/>
            </a:pPr>
            <a:endParaRPr lang="en-US" sz="1600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Applicability 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Used in event driven systems</a:t>
            </a:r>
          </a:p>
          <a:p>
            <a:pPr marL="508000" lvl="1" indent="0">
              <a:spcBef>
                <a:spcPts val="400"/>
              </a:spcBef>
              <a:buNone/>
              <a:defRPr sz="2400"/>
            </a:pPr>
            <a:endParaRPr lang="en-US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Benefit</a:t>
            </a:r>
            <a:r>
              <a:rPr lang="en-US" dirty="0"/>
              <a:t>s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Helps in non-blocking asynchronous systems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972374"/>
      </p:ext>
    </p:extLst>
  </p:cSld>
  <p:clrMapOvr>
    <a:masterClrMapping/>
  </p:clrMapOvr>
  <p:transition spd="slow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Command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9896" y="2042446"/>
            <a:ext cx="6284208" cy="371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60873"/>
      </p:ext>
    </p:extLst>
  </p:cSld>
  <p:clrMapOvr>
    <a:masterClrMapping/>
  </p:clrMapOvr>
  <p:transition spd="slow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Command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4479" y="2005837"/>
            <a:ext cx="4775042" cy="430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0051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t>Factory and Factory Method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t>Factory.java</a:t>
            </a:r>
            <a:br/>
            <a:br/>
            <a:r>
              <a:rPr sz="1600" b="0">
                <a:latin typeface="Menlo"/>
                <a:ea typeface="Menlo"/>
                <a:cs typeface="Menlo"/>
                <a:sym typeface="Menlo"/>
              </a:rPr>
              <a:t>package com.glarimy.factory;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600" b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public interface Factory&lt;T&gt;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T get(String key) throws Exception;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 sz="2000" b="1">
              <a:latin typeface="+mn-lt"/>
              <a:ea typeface="+mn-ea"/>
              <a:cs typeface="+mn-cs"/>
              <a:sym typeface="Arial"/>
            </a:endParaRPr>
          </a:p>
        </p:txBody>
      </p:sp>
      <p:grpSp>
        <p:nvGrpSpPr>
          <p:cNvPr id="128" name="Group 128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26" name="Shape 126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29" name="Shape 129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512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t>Factory and Factory Method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1600" b="1"/>
            </a:pPr>
            <a:r>
              <a:t>ConcreteFactory.java</a:t>
            </a:r>
          </a:p>
          <a:p>
            <a:pPr marL="0" indent="0">
              <a:spcBef>
                <a:spcPts val="400"/>
              </a:spcBef>
              <a:buSzTx/>
              <a:buNone/>
              <a:defRPr sz="1600" b="1"/>
            </a:pPr>
            <a:endParaRPr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package com.glarimy.factory;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public class ConcreteFactory&lt;T&gt; implements Factory&lt;T&gt;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private Properties props;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public ConcreteFactory() throws Exception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props = new Properties();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props.load(new FileReader("config.properties"));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@Override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@SuppressWarnings({ "rawtypes", "unchecked" })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public T get(String key) throws Exception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Class claz = Class.forName(props.getProperty(key));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return (T)claz.newInstance();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grpSp>
        <p:nvGrpSpPr>
          <p:cNvPr id="139" name="Group 139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37" name="Shape 137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40" name="Shape 140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t>Factory and Factory Method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t>config.properties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component=com.glarimy.factory.ConcreteComponent</a:t>
            </a:r>
          </a:p>
        </p:txBody>
      </p:sp>
      <p:grpSp>
        <p:nvGrpSpPr>
          <p:cNvPr id="150" name="Group 150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48" name="Shape 148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53" name="Group 153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51" name="Shape 151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t>Factory and Factory Method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t>Application.java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package com.glarimy.factory;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public class Application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public static void main(String[] args) throws Exception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Factory&lt;Component&gt; factory = new ConcreteFactory&lt;&gt;();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Component component = factory.get("component");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component.service();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grpSp>
        <p:nvGrpSpPr>
          <p:cNvPr id="161" name="Group 161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59" name="Shape 159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62" name="Shape 16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65" name="Shape 16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t>Abstract Factory</a:t>
            </a:r>
          </a:p>
        </p:txBody>
      </p:sp>
      <p:sp>
        <p:nvSpPr>
          <p:cNvPr id="170" name="Shape 17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71" name="Shape 17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74" name="Shape 17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IN" dirty="0"/>
              <a:t>Abstract</a:t>
            </a:r>
            <a:r>
              <a:rPr dirty="0"/>
              <a:t> Factory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Intent</a:t>
            </a:r>
          </a:p>
          <a:p>
            <a:pPr marL="701842" lvl="1" indent="-320842">
              <a:spcBef>
                <a:spcPts val="400"/>
              </a:spcBef>
              <a:buChar char="•"/>
              <a:defRPr sz="2400"/>
            </a:pPr>
            <a:r>
              <a:rPr lang="en-US" dirty="0"/>
              <a:t>To choose a factory from several available factories for a given interface</a:t>
            </a:r>
            <a:endParaRPr lang="en-US" sz="1600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lang="en-US" dirty="0"/>
              <a:t>Benefits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Helps in decoupling client applications from the vendor implementations</a:t>
            </a:r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lang="en-US" dirty="0"/>
              <a:t>Applicability</a:t>
            </a:r>
            <a:endParaRPr dirty="0"/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In cases where the API and its implementation are done by different vendors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05087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IN" dirty="0"/>
              <a:t>Abstract</a:t>
            </a:r>
            <a:r>
              <a:rPr dirty="0"/>
              <a:t> Factory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17A10CB-1BA6-4987-8EC2-086095F50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1939147"/>
            <a:ext cx="60293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5946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rPr lang="en-US" dirty="0"/>
              <a:t>Singleton</a:t>
            </a:r>
          </a:p>
        </p:txBody>
      </p:sp>
      <p:sp>
        <p:nvSpPr>
          <p:cNvPr id="170" name="Shape 17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71" name="Shape 17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74" name="Shape 17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38214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>
              <a:defRPr sz="4800" b="1">
                <a:solidFill>
                  <a:srgbClr val="00FDFF"/>
                </a:solidFill>
              </a:defRPr>
            </a:pPr>
            <a:r>
              <a:rPr lang="en-IN" dirty="0"/>
              <a:t>Creational Patterns</a:t>
            </a:r>
          </a:p>
        </p:txBody>
      </p:sp>
      <p:sp>
        <p:nvSpPr>
          <p:cNvPr id="30" name="Shape 3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3" name="Group 3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31" name="Shape 3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34" name="Shape 3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IN" dirty="0"/>
              <a:t>Singleton</a:t>
            </a:r>
            <a:endParaRPr dirty="0"/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Intent</a:t>
            </a:r>
          </a:p>
          <a:p>
            <a:pPr marL="701842" lvl="1" indent="-320842">
              <a:spcBef>
                <a:spcPts val="400"/>
              </a:spcBef>
              <a:buChar char="•"/>
              <a:defRPr sz="2400"/>
            </a:pPr>
            <a:r>
              <a:rPr dirty="0"/>
              <a:t>T</a:t>
            </a:r>
            <a:r>
              <a:rPr lang="en-US" dirty="0"/>
              <a:t>o limit the number of instances of a class to a maximum of one</a:t>
            </a:r>
          </a:p>
          <a:p>
            <a:pPr marL="381000" lvl="1" indent="0">
              <a:spcBef>
                <a:spcPts val="400"/>
              </a:spcBef>
              <a:buNone/>
              <a:defRPr sz="2400"/>
            </a:pPr>
            <a:endParaRPr sz="1600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Applicability 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Normally used in configuration, cache and etc.,</a:t>
            </a:r>
          </a:p>
          <a:p>
            <a:pPr marL="508000" lvl="1" indent="0">
              <a:spcBef>
                <a:spcPts val="400"/>
              </a:spcBef>
              <a:buNone/>
              <a:defRPr sz="2400"/>
            </a:pPr>
            <a:endParaRPr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Benefit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dirty="0"/>
              <a:t>H</a:t>
            </a:r>
            <a:r>
              <a:rPr lang="en-US" dirty="0"/>
              <a:t>elps in maintaining the application context in memory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68533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IN" dirty="0"/>
              <a:t>Singleton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53" y="2071690"/>
            <a:ext cx="6999293" cy="36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40840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t>Problem</a:t>
            </a:r>
          </a:p>
        </p:txBody>
      </p:sp>
      <p:sp>
        <p:nvSpPr>
          <p:cNvPr id="61" name="Shape 61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4" name="Group 6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62" name="Shape 6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65" name="Shape 6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321111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IN" dirty="0"/>
              <a:t>Singleton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dirty="0"/>
              <a:t>Component.java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com.glarimy.singleton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Component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service()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("Component::execute");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531233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IN" dirty="0"/>
              <a:t>Singleton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Application.java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com.glarimy.singleton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Application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Component </a:t>
            </a:r>
            <a:r>
              <a:rPr lang="en-IN" dirty="0" err="1"/>
              <a:t>component</a:t>
            </a:r>
            <a:r>
              <a:rPr lang="en-IN" dirty="0"/>
              <a:t> = new Component();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component.service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03464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t>Solution</a:t>
            </a:r>
          </a:p>
        </p:txBody>
      </p:sp>
      <p:sp>
        <p:nvSpPr>
          <p:cNvPr id="92" name="Shape 92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5" name="Group 9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93" name="Shape 9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96" name="Shape 9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493760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IN" dirty="0"/>
              <a:t>Singleton</a:t>
            </a:r>
            <a:endParaRPr dirty="0"/>
          </a:p>
        </p:txBody>
      </p:sp>
      <p:sp>
        <p:nvSpPr>
          <p:cNvPr id="103" name="Shape 103"/>
          <p:cNvSpPr>
            <a:spLocks noGrp="1"/>
          </p:cNvSpPr>
          <p:nvPr>
            <p:ph type="body" idx="4294967295"/>
          </p:nvPr>
        </p:nvSpPr>
        <p:spPr>
          <a:xfrm>
            <a:off x="457200" y="1603716"/>
            <a:ext cx="8305800" cy="46704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dirty="0"/>
              <a:t>Component.java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br>
              <a:rPr dirty="0"/>
            </a:br>
            <a:r>
              <a:rPr lang="en-IN" sz="1600" b="0" dirty="0">
                <a:latin typeface="Menlo"/>
                <a:ea typeface="Menlo"/>
                <a:cs typeface="Menlo"/>
                <a:sym typeface="Menlo"/>
              </a:rPr>
              <a:t>package </a:t>
            </a:r>
            <a:r>
              <a:rPr lang="en-IN" sz="1600" b="0" dirty="0" err="1">
                <a:latin typeface="Menlo"/>
                <a:ea typeface="Menlo"/>
                <a:cs typeface="Menlo"/>
                <a:sym typeface="Menlo"/>
              </a:rPr>
              <a:t>com.glarimy.singleton</a:t>
            </a:r>
            <a:r>
              <a:rPr lang="en-IN" sz="1600" b="0" dirty="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sz="1600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sz="1600" b="0" dirty="0">
                <a:latin typeface="Menlo"/>
                <a:ea typeface="Menlo"/>
                <a:cs typeface="Menlo"/>
                <a:sym typeface="Menlo"/>
              </a:rPr>
              <a:t>public class Component {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sz="1600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sz="1600" b="0" dirty="0">
                <a:latin typeface="Menlo"/>
                <a:ea typeface="Menlo"/>
                <a:cs typeface="Menlo"/>
                <a:sym typeface="Menlo"/>
              </a:rPr>
              <a:t>    private static Component INSTANCE = null;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sz="1600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sz="1600" b="0" dirty="0">
                <a:latin typeface="Menlo"/>
                <a:ea typeface="Menlo"/>
                <a:cs typeface="Menlo"/>
                <a:sym typeface="Menlo"/>
              </a:rPr>
              <a:t>    private Component() {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sz="1600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sz="1600" b="0" dirty="0">
                <a:latin typeface="Menlo"/>
                <a:ea typeface="Menlo"/>
                <a:cs typeface="Menlo"/>
                <a:sym typeface="Menlo"/>
              </a:rPr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sz="1600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sz="1600" b="0" dirty="0">
                <a:latin typeface="Menlo"/>
                <a:ea typeface="Menlo"/>
                <a:cs typeface="Menlo"/>
                <a:sym typeface="Menlo"/>
              </a:rPr>
              <a:t>    public static synchronized Component </a:t>
            </a:r>
            <a:r>
              <a:rPr lang="en-IN" sz="1600" b="0" dirty="0" err="1">
                <a:latin typeface="Menlo"/>
                <a:ea typeface="Menlo"/>
                <a:cs typeface="Menlo"/>
                <a:sym typeface="Menlo"/>
              </a:rPr>
              <a:t>getInstance</a:t>
            </a:r>
            <a:r>
              <a:rPr lang="en-IN" sz="1600" b="0" dirty="0">
                <a:latin typeface="Menlo"/>
                <a:ea typeface="Menlo"/>
                <a:cs typeface="Menlo"/>
                <a:sym typeface="Menlo"/>
              </a:rPr>
              <a:t>() {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sz="1600" b="0" dirty="0">
                <a:latin typeface="Menlo"/>
                <a:ea typeface="Menlo"/>
                <a:cs typeface="Menlo"/>
                <a:sym typeface="Menlo"/>
              </a:rPr>
              <a:t>        if (INSTANCE == null)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sz="1600" b="0" dirty="0">
                <a:latin typeface="Menlo"/>
                <a:ea typeface="Menlo"/>
                <a:cs typeface="Menlo"/>
                <a:sym typeface="Menlo"/>
              </a:rPr>
              <a:t>            INSTANCE = new Component();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sz="1600" b="0" dirty="0">
                <a:latin typeface="Menlo"/>
                <a:ea typeface="Menlo"/>
                <a:cs typeface="Menlo"/>
                <a:sym typeface="Menlo"/>
              </a:rPr>
              <a:t>        return INSTANCE;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sz="1600" b="0" dirty="0">
                <a:latin typeface="Menlo"/>
                <a:ea typeface="Menlo"/>
                <a:cs typeface="Menlo"/>
                <a:sym typeface="Menlo"/>
              </a:rPr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sz="1600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sz="1600" b="0" dirty="0">
                <a:latin typeface="Menlo"/>
                <a:ea typeface="Menlo"/>
                <a:cs typeface="Menlo"/>
                <a:sym typeface="Menlo"/>
              </a:rPr>
              <a:t>    public void service() {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sz="1600" b="0" dirty="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lang="en-IN" sz="1600" b="0" dirty="0" err="1">
                <a:latin typeface="Menlo"/>
                <a:ea typeface="Menlo"/>
                <a:cs typeface="Menlo"/>
                <a:sym typeface="Menlo"/>
              </a:rPr>
              <a:t>System.out.println</a:t>
            </a:r>
            <a:r>
              <a:rPr lang="en-IN" sz="1600" b="0" dirty="0">
                <a:latin typeface="Menlo"/>
                <a:ea typeface="Menlo"/>
                <a:cs typeface="Menlo"/>
                <a:sym typeface="Menlo"/>
              </a:rPr>
              <a:t>("Component::execute");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sz="1600" b="0" dirty="0">
                <a:latin typeface="Menlo"/>
                <a:ea typeface="Menlo"/>
                <a:cs typeface="Menlo"/>
                <a:sym typeface="Menlo"/>
              </a:rPr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sz="1600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sz="1600" b="0" dirty="0">
                <a:latin typeface="Menlo"/>
                <a:ea typeface="Menlo"/>
                <a:cs typeface="Menlo"/>
                <a:sym typeface="Menlo"/>
              </a:rPr>
              <a:t>}</a:t>
            </a:r>
            <a:endParaRPr dirty="0"/>
          </a:p>
        </p:txBody>
      </p:sp>
      <p:grpSp>
        <p:nvGrpSpPr>
          <p:cNvPr id="106" name="Group 106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04" name="Shape 104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09" name="Group 109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07" name="Shape 107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6188166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IN" dirty="0"/>
              <a:t>Singleton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Application.java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com.glarimy.singleton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Application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Component </a:t>
            </a:r>
            <a:r>
              <a:rPr lang="en-IN" dirty="0" err="1"/>
              <a:t>component</a:t>
            </a:r>
            <a:r>
              <a:rPr lang="en-IN" dirty="0"/>
              <a:t> = </a:t>
            </a:r>
            <a:r>
              <a:rPr lang="en-IN" dirty="0" err="1"/>
              <a:t>Component.getInstance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component.service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1684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rPr lang="en-US" dirty="0"/>
              <a:t>Builder</a:t>
            </a:r>
          </a:p>
        </p:txBody>
      </p:sp>
      <p:sp>
        <p:nvSpPr>
          <p:cNvPr id="170" name="Shape 17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71" name="Shape 17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74" name="Shape 17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065175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IN" dirty="0"/>
              <a:t>Builder</a:t>
            </a:r>
            <a:endParaRPr dirty="0"/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Intent</a:t>
            </a:r>
          </a:p>
          <a:p>
            <a:pPr marL="701842" lvl="1" indent="-320842">
              <a:spcBef>
                <a:spcPts val="400"/>
              </a:spcBef>
              <a:buChar char="•"/>
              <a:defRPr sz="2400"/>
            </a:pPr>
            <a:r>
              <a:rPr dirty="0"/>
              <a:t>T</a:t>
            </a:r>
            <a:r>
              <a:rPr lang="en-US" dirty="0"/>
              <a:t>o build an immutable object interactively</a:t>
            </a:r>
          </a:p>
          <a:p>
            <a:pPr marL="381000" lvl="1" indent="0">
              <a:spcBef>
                <a:spcPts val="400"/>
              </a:spcBef>
              <a:buNone/>
              <a:defRPr sz="2400"/>
            </a:pPr>
            <a:endParaRPr sz="1600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Applicability 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Often used in query builders, request builders and etc.,</a:t>
            </a:r>
          </a:p>
          <a:p>
            <a:pPr marL="508000" lvl="1" indent="0">
              <a:spcBef>
                <a:spcPts val="400"/>
              </a:spcBef>
              <a:buNone/>
              <a:defRPr sz="2400"/>
            </a:pPr>
            <a:endParaRPr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Benefit</a:t>
            </a:r>
            <a:r>
              <a:rPr lang="en-US" dirty="0"/>
              <a:t>s</a:t>
            </a:r>
            <a:endParaRPr dirty="0"/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Defers creation of heavy and complex objects as much as possible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72782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 sz="4800" b="1">
                <a:solidFill>
                  <a:srgbClr val="00FDFF"/>
                </a:solidFill>
              </a:defRPr>
            </a:pPr>
            <a:r>
              <a:t>Factory</a:t>
            </a:r>
          </a:p>
          <a:p>
            <a:pPr>
              <a:defRPr sz="4800" b="1">
                <a:solidFill>
                  <a:srgbClr val="00FDFF"/>
                </a:solidFill>
              </a:defRPr>
            </a:pPr>
            <a:r>
              <a:t>&amp;</a:t>
            </a:r>
          </a:p>
          <a:p>
            <a:pPr>
              <a:defRPr sz="4800" b="1">
                <a:solidFill>
                  <a:srgbClr val="00FDFF"/>
                </a:solidFill>
              </a:defRPr>
            </a:pPr>
            <a:r>
              <a:t>Factory Method</a:t>
            </a:r>
          </a:p>
        </p:txBody>
      </p:sp>
      <p:sp>
        <p:nvSpPr>
          <p:cNvPr id="30" name="Shape 3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3" name="Group 3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31" name="Shape 3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34" name="Shape 3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55047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Builder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6082" y="1600200"/>
            <a:ext cx="6471835" cy="443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9075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Builder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515" y="1600200"/>
            <a:ext cx="6075170" cy="443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17441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t>Problem</a:t>
            </a:r>
          </a:p>
        </p:txBody>
      </p:sp>
      <p:sp>
        <p:nvSpPr>
          <p:cNvPr id="61" name="Shape 61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4" name="Group 6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62" name="Shape 6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65" name="Shape 6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365416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Builder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447802"/>
            <a:ext cx="8229600" cy="50681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sz="2900" dirty="0"/>
              <a:t>Component.java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2500" dirty="0"/>
              <a:t>package </a:t>
            </a:r>
            <a:r>
              <a:rPr lang="en-IN" sz="2500" dirty="0" err="1"/>
              <a:t>com.glarimy.builder</a:t>
            </a:r>
            <a:r>
              <a:rPr lang="en-IN" sz="2500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sz="2500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2500" dirty="0"/>
              <a:t>import </a:t>
            </a:r>
            <a:r>
              <a:rPr lang="en-IN" sz="2500" dirty="0" err="1"/>
              <a:t>java.util.ArrayList</a:t>
            </a:r>
            <a:r>
              <a:rPr lang="en-IN" sz="2500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2500" dirty="0"/>
              <a:t>import </a:t>
            </a:r>
            <a:r>
              <a:rPr lang="en-IN" sz="2500" dirty="0" err="1"/>
              <a:t>java.util.List</a:t>
            </a:r>
            <a:r>
              <a:rPr lang="en-IN" sz="2500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sz="2500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2500" dirty="0"/>
              <a:t>public class Component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2500" dirty="0"/>
              <a:t>    private List&lt;String&gt; options = new </a:t>
            </a:r>
            <a:r>
              <a:rPr lang="en-IN" sz="2500" dirty="0" err="1"/>
              <a:t>ArrayList</a:t>
            </a:r>
            <a:r>
              <a:rPr lang="en-IN" sz="2500" dirty="0"/>
              <a:t>&lt;String&gt;();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sz="2500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2500" dirty="0"/>
              <a:t>    public Component(String first, String second, String third)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2500" dirty="0"/>
              <a:t>        </a:t>
            </a:r>
            <a:r>
              <a:rPr lang="en-IN" sz="2500" dirty="0" err="1"/>
              <a:t>this.options.add</a:t>
            </a:r>
            <a:r>
              <a:rPr lang="en-IN" sz="2500" dirty="0"/>
              <a:t>(first);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2500" dirty="0"/>
              <a:t>        </a:t>
            </a:r>
            <a:r>
              <a:rPr lang="en-IN" sz="2500" dirty="0" err="1"/>
              <a:t>this.options.add</a:t>
            </a:r>
            <a:r>
              <a:rPr lang="en-IN" sz="2500" dirty="0"/>
              <a:t>(second);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2500" dirty="0"/>
              <a:t>        </a:t>
            </a:r>
            <a:r>
              <a:rPr lang="en-IN" sz="2500" dirty="0" err="1"/>
              <a:t>this.options.add</a:t>
            </a:r>
            <a:r>
              <a:rPr lang="en-IN" sz="2500" dirty="0"/>
              <a:t>(third);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2500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sz="2500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2500" dirty="0"/>
              <a:t>    public List&lt;String&gt; </a:t>
            </a:r>
            <a:r>
              <a:rPr lang="en-IN" sz="2500" dirty="0" err="1"/>
              <a:t>getOptions</a:t>
            </a:r>
            <a:r>
              <a:rPr lang="en-IN" sz="2500" dirty="0"/>
              <a:t>()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2500" dirty="0"/>
              <a:t>        return options;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2500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sz="2500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2500" dirty="0"/>
              <a:t>    public void </a:t>
            </a:r>
            <a:r>
              <a:rPr lang="en-IN" sz="2500" dirty="0" err="1"/>
              <a:t>setOptions</a:t>
            </a:r>
            <a:r>
              <a:rPr lang="en-IN" sz="2500" dirty="0"/>
              <a:t>(List&lt;String&gt; options)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2500" dirty="0"/>
              <a:t>        </a:t>
            </a:r>
            <a:r>
              <a:rPr lang="en-IN" sz="2500" dirty="0" err="1"/>
              <a:t>this.options</a:t>
            </a:r>
            <a:r>
              <a:rPr lang="en-IN" sz="2500" dirty="0"/>
              <a:t> = options;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2500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sz="2500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2500" dirty="0"/>
              <a:t>    public void service()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2500" dirty="0"/>
              <a:t>        </a:t>
            </a:r>
            <a:r>
              <a:rPr lang="en-IN" sz="2500" dirty="0" err="1"/>
              <a:t>System.out.println</a:t>
            </a:r>
            <a:r>
              <a:rPr lang="en-IN" sz="2500" dirty="0"/>
              <a:t>(</a:t>
            </a:r>
            <a:r>
              <a:rPr lang="en-IN" sz="2500" dirty="0" err="1"/>
              <a:t>this.options</a:t>
            </a:r>
            <a:r>
              <a:rPr lang="en-IN" sz="2500" dirty="0"/>
              <a:t>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2500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sz="2500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2500" dirty="0"/>
              <a:t>}</a:t>
            </a:r>
            <a:endParaRPr sz="2500"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262053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Builder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Application.java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com.glarimy.builder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Application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Component order = new Component("</a:t>
            </a:r>
            <a:r>
              <a:rPr lang="en-IN" dirty="0" err="1"/>
              <a:t>color</a:t>
            </a:r>
            <a:r>
              <a:rPr lang="en-IN" dirty="0"/>
              <a:t>", "title", "picture");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order.service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269973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t>Solution</a:t>
            </a:r>
          </a:p>
        </p:txBody>
      </p:sp>
      <p:sp>
        <p:nvSpPr>
          <p:cNvPr id="92" name="Shape 92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5" name="Group 9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93" name="Shape 9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96" name="Shape 9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3645895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Builder</a:t>
            </a:r>
            <a:endParaRPr dirty="0"/>
          </a:p>
        </p:txBody>
      </p:sp>
      <p:sp>
        <p:nvSpPr>
          <p:cNvPr id="103" name="Shape 103"/>
          <p:cNvSpPr>
            <a:spLocks noGrp="1"/>
          </p:cNvSpPr>
          <p:nvPr>
            <p:ph type="body" idx="4294967295"/>
          </p:nvPr>
        </p:nvSpPr>
        <p:spPr>
          <a:xfrm>
            <a:off x="457198" y="1409700"/>
            <a:ext cx="8305800" cy="52586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fontScale="32500" lnSpcReduction="20000"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sz="2800" dirty="0"/>
              <a:t>Component.java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br>
              <a:rPr dirty="0"/>
            </a:b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package </a:t>
            </a:r>
            <a:r>
              <a:rPr lang="en-IN" b="0" dirty="0" err="1">
                <a:latin typeface="Menlo"/>
                <a:ea typeface="Menlo"/>
                <a:cs typeface="Menlo"/>
                <a:sym typeface="Menlo"/>
              </a:rPr>
              <a:t>com.glarimy.builder</a:t>
            </a: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import </a:t>
            </a:r>
            <a:r>
              <a:rPr lang="en-IN" b="0" dirty="0" err="1">
                <a:latin typeface="Menlo"/>
                <a:ea typeface="Menlo"/>
                <a:cs typeface="Menlo"/>
                <a:sym typeface="Menlo"/>
              </a:rPr>
              <a:t>java.util.ArrayList</a:t>
            </a: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import </a:t>
            </a:r>
            <a:r>
              <a:rPr lang="en-IN" b="0" dirty="0" err="1">
                <a:latin typeface="Menlo"/>
                <a:ea typeface="Menlo"/>
                <a:cs typeface="Menlo"/>
                <a:sym typeface="Menlo"/>
              </a:rPr>
              <a:t>java.util.List</a:t>
            </a: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public class Component {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private List&lt;String&gt; options = new </a:t>
            </a:r>
            <a:r>
              <a:rPr lang="en-IN" b="0" dirty="0" err="1">
                <a:latin typeface="Menlo"/>
                <a:ea typeface="Menlo"/>
                <a:cs typeface="Menlo"/>
                <a:sym typeface="Menlo"/>
              </a:rPr>
              <a:t>ArrayList</a:t>
            </a: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&lt;String&gt;();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private Component(String first, String second, String third) {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lang="en-IN" b="0" dirty="0" err="1">
                <a:latin typeface="Menlo"/>
                <a:ea typeface="Menlo"/>
                <a:cs typeface="Menlo"/>
                <a:sym typeface="Menlo"/>
              </a:rPr>
              <a:t>this.options.add</a:t>
            </a: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(first);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lang="en-IN" b="0" dirty="0" err="1">
                <a:latin typeface="Menlo"/>
                <a:ea typeface="Menlo"/>
                <a:cs typeface="Menlo"/>
                <a:sym typeface="Menlo"/>
              </a:rPr>
              <a:t>this.options.add</a:t>
            </a: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(second);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lang="en-IN" b="0" dirty="0" err="1">
                <a:latin typeface="Menlo"/>
                <a:ea typeface="Menlo"/>
                <a:cs typeface="Menlo"/>
                <a:sym typeface="Menlo"/>
              </a:rPr>
              <a:t>this.options.add</a:t>
            </a: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(third);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public String[] </a:t>
            </a:r>
            <a:r>
              <a:rPr lang="en-IN" b="0" dirty="0" err="1">
                <a:latin typeface="Menlo"/>
                <a:ea typeface="Menlo"/>
                <a:cs typeface="Menlo"/>
                <a:sym typeface="Menlo"/>
              </a:rPr>
              <a:t>getOptions</a:t>
            </a: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() {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    return (String[]) </a:t>
            </a:r>
            <a:r>
              <a:rPr lang="en-IN" b="0" dirty="0" err="1">
                <a:latin typeface="Menlo"/>
                <a:ea typeface="Menlo"/>
                <a:cs typeface="Menlo"/>
                <a:sym typeface="Menlo"/>
              </a:rPr>
              <a:t>options.toArray</a:t>
            </a: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public void service() {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lang="en-IN" b="0" dirty="0" err="1">
                <a:latin typeface="Menlo"/>
                <a:ea typeface="Menlo"/>
                <a:cs typeface="Menlo"/>
                <a:sym typeface="Menlo"/>
              </a:rPr>
              <a:t>System.out.println</a:t>
            </a: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IN" b="0" dirty="0" err="1">
                <a:latin typeface="Menlo"/>
                <a:ea typeface="Menlo"/>
                <a:cs typeface="Menlo"/>
                <a:sym typeface="Menlo"/>
              </a:rPr>
              <a:t>this.options</a:t>
            </a: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public static class </a:t>
            </a:r>
            <a:r>
              <a:rPr lang="en-IN" b="0" dirty="0" err="1">
                <a:latin typeface="Menlo"/>
                <a:ea typeface="Menlo"/>
                <a:cs typeface="Menlo"/>
                <a:sym typeface="Menlo"/>
              </a:rPr>
              <a:t>ComponentBuilder</a:t>
            </a: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{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    private List&lt;String&gt; options = new </a:t>
            </a:r>
            <a:r>
              <a:rPr lang="en-IN" b="0" dirty="0" err="1">
                <a:latin typeface="Menlo"/>
                <a:ea typeface="Menlo"/>
                <a:cs typeface="Menlo"/>
                <a:sym typeface="Menlo"/>
              </a:rPr>
              <a:t>ArrayList</a:t>
            </a: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&lt;String&gt;();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    public </a:t>
            </a:r>
            <a:r>
              <a:rPr lang="en-IN" b="0" dirty="0" err="1">
                <a:latin typeface="Menlo"/>
                <a:ea typeface="Menlo"/>
                <a:cs typeface="Menlo"/>
                <a:sym typeface="Menlo"/>
              </a:rPr>
              <a:t>ComponentBuilder</a:t>
            </a: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add(String option) {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lang="en-IN" b="0" dirty="0" err="1">
                <a:latin typeface="Menlo"/>
                <a:ea typeface="Menlo"/>
                <a:cs typeface="Menlo"/>
                <a:sym typeface="Menlo"/>
              </a:rPr>
              <a:t>options.add</a:t>
            </a: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(option);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        return this;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    }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    public Component build() {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        return new Component(</a:t>
            </a:r>
            <a:r>
              <a:rPr lang="en-IN" b="0" dirty="0" err="1">
                <a:latin typeface="Menlo"/>
                <a:ea typeface="Menlo"/>
                <a:cs typeface="Menlo"/>
                <a:sym typeface="Menlo"/>
              </a:rPr>
              <a:t>options.get</a:t>
            </a: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(0), </a:t>
            </a:r>
            <a:r>
              <a:rPr lang="en-IN" b="0" dirty="0" err="1">
                <a:latin typeface="Menlo"/>
                <a:ea typeface="Menlo"/>
                <a:cs typeface="Menlo"/>
                <a:sym typeface="Menlo"/>
              </a:rPr>
              <a:t>options.get</a:t>
            </a: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(1), </a:t>
            </a:r>
            <a:r>
              <a:rPr lang="en-IN" b="0" dirty="0" err="1">
                <a:latin typeface="Menlo"/>
                <a:ea typeface="Menlo"/>
                <a:cs typeface="Menlo"/>
                <a:sym typeface="Menlo"/>
              </a:rPr>
              <a:t>options.get</a:t>
            </a: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(2));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    }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b="0" dirty="0">
                <a:latin typeface="Menlo"/>
                <a:ea typeface="Menlo"/>
                <a:cs typeface="Menlo"/>
                <a:sym typeface="Menlo"/>
              </a:rPr>
              <a:t>}</a:t>
            </a:r>
            <a:endParaRPr dirty="0"/>
          </a:p>
        </p:txBody>
      </p:sp>
      <p:grpSp>
        <p:nvGrpSpPr>
          <p:cNvPr id="106" name="Group 106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04" name="Shape 104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09" name="Group 109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07" name="Shape 107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364505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Builder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Application.java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com.glarimy.builder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Application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Component </a:t>
            </a:r>
            <a:r>
              <a:rPr lang="en-IN" dirty="0" err="1"/>
              <a:t>component</a:t>
            </a:r>
            <a:r>
              <a:rPr lang="en-IN" dirty="0"/>
              <a:t> = new </a:t>
            </a:r>
            <a:r>
              <a:rPr lang="en-IN" dirty="0" err="1"/>
              <a:t>Component.ComponentBuilder</a:t>
            </a:r>
            <a:r>
              <a:rPr lang="en-IN" dirty="0"/>
              <a:t>().add("</a:t>
            </a:r>
            <a:r>
              <a:rPr lang="en-IN" dirty="0" err="1"/>
              <a:t>color</a:t>
            </a:r>
            <a:r>
              <a:rPr lang="en-IN" dirty="0"/>
              <a:t>").add("title").add("picture").build();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component.service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533072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rPr lang="en-US" dirty="0"/>
              <a:t>Structural Patterns</a:t>
            </a:r>
          </a:p>
        </p:txBody>
      </p:sp>
      <p:sp>
        <p:nvSpPr>
          <p:cNvPr id="170" name="Shape 17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71" name="Shape 17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74" name="Shape 17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025882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rPr lang="en-US" dirty="0"/>
              <a:t>Adapter</a:t>
            </a:r>
          </a:p>
        </p:txBody>
      </p:sp>
      <p:sp>
        <p:nvSpPr>
          <p:cNvPr id="170" name="Shape 17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71" name="Shape 17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74" name="Shape 17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66219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t>Factory and Factory Method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Intent</a:t>
            </a:r>
          </a:p>
          <a:p>
            <a:pPr marL="701842" lvl="1" indent="-320842">
              <a:spcBef>
                <a:spcPts val="400"/>
              </a:spcBef>
              <a:buChar char="•"/>
              <a:defRPr sz="2400"/>
            </a:pPr>
            <a:r>
              <a:rPr dirty="0"/>
              <a:t>To separate the responsibility of object creation from its user</a:t>
            </a:r>
            <a:endParaRPr sz="1600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Applicability 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dirty="0"/>
              <a:t>In all applications while creating an object against an interface</a:t>
            </a:r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Benefit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dirty="0"/>
              <a:t>Helps in decoupling the application code from the service implementation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Adapter</a:t>
            </a:r>
            <a:endParaRPr dirty="0"/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Intent</a:t>
            </a:r>
          </a:p>
          <a:p>
            <a:pPr marL="701842" lvl="1" indent="-320842">
              <a:spcBef>
                <a:spcPts val="400"/>
              </a:spcBef>
              <a:buChar char="•"/>
              <a:defRPr sz="2400"/>
            </a:pPr>
            <a:r>
              <a:rPr lang="en-US" dirty="0"/>
              <a:t>To provide a known interface to an unknown object</a:t>
            </a:r>
          </a:p>
          <a:p>
            <a:pPr marL="381000" lvl="1" indent="0">
              <a:spcBef>
                <a:spcPts val="400"/>
              </a:spcBef>
              <a:buNone/>
              <a:defRPr sz="2400"/>
            </a:pPr>
            <a:endParaRPr sz="1600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Applicability 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Often used as a protection layer between application and third-party components</a:t>
            </a:r>
          </a:p>
          <a:p>
            <a:pPr marL="508000" lvl="1" indent="0">
              <a:spcBef>
                <a:spcPts val="400"/>
              </a:spcBef>
              <a:buNone/>
              <a:defRPr sz="2400"/>
            </a:pPr>
            <a:endParaRPr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Benefit</a:t>
            </a:r>
            <a:r>
              <a:rPr lang="en-US" dirty="0"/>
              <a:t>s</a:t>
            </a:r>
            <a:endParaRPr dirty="0"/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Avoids tight coupling with third-party code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95916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Adapter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4660" y="2138799"/>
            <a:ext cx="6874679" cy="327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77284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Adapter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545" y="2478267"/>
            <a:ext cx="6908909" cy="25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06544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t>Problem</a:t>
            </a:r>
          </a:p>
        </p:txBody>
      </p:sp>
      <p:sp>
        <p:nvSpPr>
          <p:cNvPr id="61" name="Shape 61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4" name="Group 6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62" name="Shape 6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65" name="Shape 6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6298089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Adapter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Component.java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com.glarimy.adapter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Component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service()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("Component::service()");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5678510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Adapter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Application.java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com.glarimy.adapter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Application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Component </a:t>
            </a:r>
            <a:r>
              <a:rPr lang="en-IN" dirty="0" err="1"/>
              <a:t>component</a:t>
            </a:r>
            <a:r>
              <a:rPr lang="en-IN" dirty="0"/>
              <a:t> = new Component();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component.service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356980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t>Solution</a:t>
            </a:r>
          </a:p>
        </p:txBody>
      </p:sp>
      <p:sp>
        <p:nvSpPr>
          <p:cNvPr id="92" name="Shape 92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5" name="Group 9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93" name="Shape 9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96" name="Shape 9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0960910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Adapter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Component.java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com.glarimy.thirdparty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Component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service()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("Component::service()");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492273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Adapter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Adapter.java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com.glarimy.app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interface Adapter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adapt();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011178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Adapter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ConcreteAdapter.java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com.glarimy.app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import </a:t>
            </a:r>
            <a:r>
              <a:rPr lang="en-IN" dirty="0" err="1"/>
              <a:t>com.glarimy.thirdparty.Component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</a:t>
            </a:r>
            <a:r>
              <a:rPr lang="en-IN" dirty="0" err="1"/>
              <a:t>ComponentAdapter</a:t>
            </a:r>
            <a:r>
              <a:rPr lang="en-IN" dirty="0"/>
              <a:t> implements Adapter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private Component </a:t>
            </a:r>
            <a:r>
              <a:rPr lang="en-IN" dirty="0" err="1"/>
              <a:t>component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</a:t>
            </a:r>
            <a:r>
              <a:rPr lang="en-IN" dirty="0" err="1"/>
              <a:t>ComponentAdapter</a:t>
            </a:r>
            <a:r>
              <a:rPr lang="en-IN" dirty="0"/>
              <a:t>()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this.component</a:t>
            </a:r>
            <a:r>
              <a:rPr lang="en-IN" dirty="0"/>
              <a:t> = new Component();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@Override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adapt()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this.component.service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226729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t>Factory and Factory Method</a:t>
            </a:r>
          </a:p>
        </p:txBody>
      </p:sp>
      <p:pic>
        <p:nvPicPr>
          <p:cNvPr id="52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80" y="1656907"/>
            <a:ext cx="6805640" cy="36441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" name="Group 5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53" name="Shape 5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3"/>
                </a:rPr>
                <a:t>https://www.glarimy.com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56" name="Shape 5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Adapter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Application.java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com.glarimy.app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Application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Adapter </a:t>
            </a:r>
            <a:r>
              <a:rPr lang="en-IN" dirty="0" err="1"/>
              <a:t>adapter</a:t>
            </a:r>
            <a:r>
              <a:rPr lang="en-IN" dirty="0"/>
              <a:t> = new </a:t>
            </a:r>
            <a:r>
              <a:rPr lang="en-IN" dirty="0" err="1"/>
              <a:t>ComponentAdapter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adapter.adapt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1324206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rPr lang="en-US" dirty="0"/>
              <a:t>Proxy</a:t>
            </a:r>
          </a:p>
        </p:txBody>
      </p:sp>
      <p:sp>
        <p:nvSpPr>
          <p:cNvPr id="170" name="Shape 17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71" name="Shape 17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74" name="Shape 17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633464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Proxy</a:t>
            </a:r>
            <a:endParaRPr dirty="0"/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Intent</a:t>
            </a:r>
          </a:p>
          <a:p>
            <a:pPr marL="701842" lvl="1" indent="-320842">
              <a:spcBef>
                <a:spcPts val="400"/>
              </a:spcBef>
              <a:buChar char="•"/>
              <a:defRPr sz="2400"/>
            </a:pPr>
            <a:r>
              <a:rPr lang="en-US" dirty="0"/>
              <a:t>To do pre and post processing anonymously</a:t>
            </a:r>
          </a:p>
          <a:p>
            <a:pPr marL="381000" lvl="1" indent="0">
              <a:spcBef>
                <a:spcPts val="400"/>
              </a:spcBef>
              <a:buNone/>
              <a:defRPr sz="2400"/>
            </a:pPr>
            <a:endParaRPr lang="en-US" sz="1600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Applicability 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Popular in offering pluggable quality features</a:t>
            </a:r>
          </a:p>
          <a:p>
            <a:pPr marL="508000" lvl="1" indent="0">
              <a:spcBef>
                <a:spcPts val="400"/>
              </a:spcBef>
              <a:buNone/>
              <a:defRPr sz="2400"/>
            </a:pPr>
            <a:endParaRPr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Benefit</a:t>
            </a:r>
            <a:r>
              <a:rPr lang="en-US" dirty="0"/>
              <a:t>s</a:t>
            </a:r>
            <a:endParaRPr dirty="0"/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Helps in separating the concerns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677704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Proxy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938" y="2138798"/>
            <a:ext cx="5276123" cy="373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9358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Proxy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5481" y="2166554"/>
            <a:ext cx="5393038" cy="374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75010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t>Problem</a:t>
            </a:r>
          </a:p>
        </p:txBody>
      </p:sp>
      <p:sp>
        <p:nvSpPr>
          <p:cNvPr id="61" name="Shape 61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4" name="Group 6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62" name="Shape 6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65" name="Shape 6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8861866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Proxy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Component.java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com.glarimy.proxy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Component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service() throws Exception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("Component::service");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958284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Proxy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Application.java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com.glarimy.proxy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Application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Component comp = new Component();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comp.service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090647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t>Solution</a:t>
            </a:r>
          </a:p>
        </p:txBody>
      </p:sp>
      <p:sp>
        <p:nvSpPr>
          <p:cNvPr id="92" name="Shape 92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5" name="Group 9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93" name="Shape 9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96" name="Shape 9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343048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Proxy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Component.java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com.glarimy.proxy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interface Component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service() throws Exception;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97590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t>Problem</a:t>
            </a:r>
          </a:p>
        </p:txBody>
      </p:sp>
      <p:sp>
        <p:nvSpPr>
          <p:cNvPr id="61" name="Shape 61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4" name="Group 6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62" name="Shape 6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65" name="Shape 6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Proxy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ConcreteComponent.java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com.glarimy.proxy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</a:t>
            </a:r>
            <a:r>
              <a:rPr lang="en-IN" dirty="0" err="1"/>
              <a:t>ConcreteComponent</a:t>
            </a:r>
            <a:r>
              <a:rPr lang="en-IN" dirty="0"/>
              <a:t> implements Component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service() throws Exception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ConcreteComponent</a:t>
            </a:r>
            <a:r>
              <a:rPr lang="en-IN" dirty="0"/>
              <a:t>::service");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312076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Proxy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Proxy.java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com.glarimy.proxy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Proxy implements Component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private Component target;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Proxy(Component target)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this.target</a:t>
            </a:r>
            <a:r>
              <a:rPr lang="en-IN" dirty="0"/>
              <a:t> = target;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service() throws Exception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("Proxy::pre processing");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try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    </a:t>
            </a:r>
            <a:r>
              <a:rPr lang="en-IN" dirty="0" err="1"/>
              <a:t>target.service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("Proxy::post processing");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}catch(Exception e)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("Proxy::error handling");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    throw e;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948155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Proxy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Application.java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com.glarimy.proxy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Application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Component target = new </a:t>
            </a:r>
            <a:r>
              <a:rPr lang="en-IN" dirty="0" err="1"/>
              <a:t>ConcreteComponent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Component proxy = new Proxy(target);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proxy.service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0316936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rPr lang="en-US" dirty="0"/>
              <a:t>Decorator</a:t>
            </a:r>
          </a:p>
        </p:txBody>
      </p:sp>
      <p:sp>
        <p:nvSpPr>
          <p:cNvPr id="170" name="Shape 17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71" name="Shape 17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74" name="Shape 17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033548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Decorator</a:t>
            </a:r>
            <a:endParaRPr dirty="0"/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Intent</a:t>
            </a:r>
          </a:p>
          <a:p>
            <a:pPr marL="701842" lvl="1" indent="-320842">
              <a:spcBef>
                <a:spcPts val="400"/>
              </a:spcBef>
              <a:buChar char="•"/>
              <a:defRPr sz="2400"/>
            </a:pPr>
            <a:r>
              <a:rPr lang="en-US" dirty="0"/>
              <a:t>To extend an object</a:t>
            </a:r>
          </a:p>
          <a:p>
            <a:pPr marL="381000" lvl="1" indent="0">
              <a:spcBef>
                <a:spcPts val="400"/>
              </a:spcBef>
              <a:buNone/>
              <a:defRPr sz="2400"/>
            </a:pPr>
            <a:endParaRPr lang="en-US" sz="1600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Applicability 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Often used to provide add-on features</a:t>
            </a:r>
          </a:p>
          <a:p>
            <a:pPr marL="508000" lvl="1" indent="0">
              <a:spcBef>
                <a:spcPts val="400"/>
              </a:spcBef>
              <a:buNone/>
              <a:defRPr sz="2400"/>
            </a:pPr>
            <a:endParaRPr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Benefit</a:t>
            </a:r>
            <a:r>
              <a:rPr lang="en-US" dirty="0"/>
              <a:t>s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Offloads optional functionality from objects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1608808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Decorator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938" y="2180809"/>
            <a:ext cx="5276123" cy="36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87895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Decorator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8995" y="1800794"/>
            <a:ext cx="3795185" cy="44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21939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t>Problem</a:t>
            </a:r>
          </a:p>
        </p:txBody>
      </p:sp>
      <p:sp>
        <p:nvSpPr>
          <p:cNvPr id="61" name="Shape 61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4" name="Group 6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62" name="Shape 6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65" name="Shape 6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0770097"/>
      </p:ext>
    </p:extLst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Decorator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Component.java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com.glarimy.decorator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Component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mandatory()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("Component::mandatory");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optional()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("Component::optional");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2100529"/>
      </p:ext>
    </p:extLst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Decorator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Application.java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com.glarimy.decorator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Application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Component comp = new Component();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comp.mandatory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comp.optional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594382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dirty="0"/>
              <a:t>Factory and Factory Method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dirty="0"/>
              <a:t>Component.java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package </a:t>
            </a:r>
            <a:r>
              <a:rPr dirty="0" err="1"/>
              <a:t>com.glarimy.factory</a:t>
            </a:r>
            <a:r>
              <a:rPr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public class Component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public void service()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</a:t>
            </a:r>
            <a:r>
              <a:rPr dirty="0" err="1"/>
              <a:t>System.out.println</a:t>
            </a:r>
            <a:r>
              <a:rPr dirty="0"/>
              <a:t>("Component::service()");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}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t>Solution</a:t>
            </a:r>
          </a:p>
        </p:txBody>
      </p:sp>
      <p:sp>
        <p:nvSpPr>
          <p:cNvPr id="92" name="Shape 92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5" name="Group 9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93" name="Shape 9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96" name="Shape 9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902449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Decorator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Component.java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com.glarimy.decorator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interface Component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mandatory();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782781"/>
      </p:ext>
    </p:extLst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Decorator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ConcreteComponent.java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com.glarimy.decorator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</a:t>
            </a:r>
            <a:r>
              <a:rPr lang="en-IN" dirty="0" err="1"/>
              <a:t>ConcreteComponent</a:t>
            </a:r>
            <a:r>
              <a:rPr lang="en-IN" dirty="0"/>
              <a:t> implements Component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@Override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mandatory()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("Component::mandatory");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933627"/>
      </p:ext>
    </p:extLst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Decorator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Decorator.java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com.glarimy.decorator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Decorator implements Component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private Component target;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Decorator(Component target)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this.target</a:t>
            </a:r>
            <a:r>
              <a:rPr lang="en-IN" dirty="0"/>
              <a:t> = target;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mandatory()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this.target.mandatory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optional()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("Decorator::optional pre processing");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this.target.mandatory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("Decorator::optional post processing");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455631"/>
      </p:ext>
    </p:extLst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Decorator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Application.java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com.glarimy.decorator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Application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Component comp = new </a:t>
            </a:r>
            <a:r>
              <a:rPr lang="en-IN" dirty="0" err="1"/>
              <a:t>ConcreteComponent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comp.mandatory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Decorator </a:t>
            </a:r>
            <a:r>
              <a:rPr lang="en-IN" dirty="0" err="1"/>
              <a:t>decorator</a:t>
            </a:r>
            <a:r>
              <a:rPr lang="en-IN" dirty="0"/>
              <a:t> = new Decorator(comp);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decorator.mandatory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decorator.optional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239266"/>
      </p:ext>
    </p:extLst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rPr lang="en-US" dirty="0"/>
              <a:t>Composite</a:t>
            </a:r>
          </a:p>
        </p:txBody>
      </p:sp>
      <p:sp>
        <p:nvSpPr>
          <p:cNvPr id="170" name="Shape 17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71" name="Shape 17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74" name="Shape 17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42774"/>
      </p:ext>
    </p:extLst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Composite</a:t>
            </a:r>
            <a:endParaRPr dirty="0"/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Intent</a:t>
            </a:r>
          </a:p>
          <a:p>
            <a:pPr marL="701842" lvl="1" indent="-320842">
              <a:spcBef>
                <a:spcPts val="400"/>
              </a:spcBef>
              <a:buChar char="•"/>
              <a:defRPr sz="2400"/>
            </a:pPr>
            <a:r>
              <a:rPr lang="en-US" dirty="0"/>
              <a:t>To treat sum of the parts as a whole</a:t>
            </a:r>
          </a:p>
          <a:p>
            <a:pPr marL="381000" lvl="1" indent="0">
              <a:spcBef>
                <a:spcPts val="400"/>
              </a:spcBef>
              <a:buNone/>
              <a:defRPr sz="2400"/>
            </a:pPr>
            <a:endParaRPr lang="en-US" sz="1600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Applicability 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Often used in GUI widget systems</a:t>
            </a:r>
          </a:p>
          <a:p>
            <a:pPr marL="508000" lvl="1" indent="0">
              <a:spcBef>
                <a:spcPts val="400"/>
              </a:spcBef>
              <a:buNone/>
              <a:defRPr sz="2400"/>
            </a:pPr>
            <a:endParaRPr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Benefit</a:t>
            </a:r>
            <a:r>
              <a:rPr lang="en-US" dirty="0"/>
              <a:t>s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Enables addition and removal of objects from a </a:t>
            </a:r>
            <a:r>
              <a:rPr lang="en-US" dirty="0" err="1"/>
              <a:t>heirarchy</a:t>
            </a:r>
            <a:r>
              <a:rPr lang="en-US" dirty="0"/>
              <a:t> without disturbance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6840368"/>
      </p:ext>
    </p:extLst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Composite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4875" y="1828800"/>
            <a:ext cx="5254250" cy="40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47200"/>
      </p:ext>
    </p:extLst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Composite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0212" y="2094790"/>
            <a:ext cx="6863576" cy="38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79146"/>
      </p:ext>
    </p:extLst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t>Solution</a:t>
            </a:r>
          </a:p>
        </p:txBody>
      </p:sp>
      <p:sp>
        <p:nvSpPr>
          <p:cNvPr id="92" name="Shape 92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5" name="Group 9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93" name="Shape 9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96" name="Shape 9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073619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t>Factory and Factory Method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t>Application.java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package com.glarimy.factory;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public class Application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public static void main(String[] args)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Component component = new Component();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component.service();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grpSp>
        <p:nvGrpSpPr>
          <p:cNvPr id="86" name="Group 86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84" name="Shape 84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89" name="Group 89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87" name="Shape 87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Composite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Component.java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com.glarimy.composit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interface Component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service();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168051"/>
      </p:ext>
    </p:extLst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Composite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Container.java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com.glarimy.composit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import </a:t>
            </a:r>
            <a:r>
              <a:rPr lang="en-IN" dirty="0" err="1"/>
              <a:t>java.util.ArrayList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import </a:t>
            </a:r>
            <a:r>
              <a:rPr lang="en-IN" dirty="0" err="1"/>
              <a:t>java.util.List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abstract class Container implements Component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private List&lt;Component&gt; parts = new </a:t>
            </a:r>
            <a:r>
              <a:rPr lang="en-IN" dirty="0" err="1"/>
              <a:t>ArrayList</a:t>
            </a:r>
            <a:r>
              <a:rPr lang="en-IN" dirty="0"/>
              <a:t>&lt;&gt;();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add(Component part)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parts.add</a:t>
            </a:r>
            <a:r>
              <a:rPr lang="en-IN" dirty="0"/>
              <a:t>(part);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remove(Component part)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parts.remove</a:t>
            </a:r>
            <a:r>
              <a:rPr lang="en-IN" dirty="0"/>
              <a:t>(part);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service()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for(Component part: parts)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    </a:t>
            </a:r>
            <a:r>
              <a:rPr lang="en-IN" dirty="0" err="1"/>
              <a:t>part.service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792696"/>
      </p:ext>
    </p:extLst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Composite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ConcreteComponent.java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com.glarimy.composit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</a:t>
            </a:r>
            <a:r>
              <a:rPr lang="en-IN" dirty="0" err="1"/>
              <a:t>ConcreteComponent</a:t>
            </a:r>
            <a:r>
              <a:rPr lang="en-IN" dirty="0"/>
              <a:t> implements Component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@Override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service()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ConcreteComponent</a:t>
            </a:r>
            <a:r>
              <a:rPr lang="en-IN" dirty="0"/>
              <a:t>::service");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737815"/>
      </p:ext>
    </p:extLst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Composite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dirty="0"/>
              <a:t>ConcreteContainer.java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package </a:t>
            </a:r>
            <a:r>
              <a:rPr lang="en-IN" dirty="0" err="1"/>
              <a:t>com.glarimy.composit</a:t>
            </a:r>
            <a:r>
              <a:rPr lang="en-IN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public class </a:t>
            </a:r>
            <a:r>
              <a:rPr lang="en-IN" dirty="0" err="1"/>
              <a:t>ConcreteContainer</a:t>
            </a:r>
            <a:r>
              <a:rPr lang="en-IN" dirty="0"/>
              <a:t> extends Container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@Override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public void service()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ConcreteContainer</a:t>
            </a:r>
            <a:r>
              <a:rPr lang="en-IN" dirty="0"/>
              <a:t>::service - start");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super.service</a:t>
            </a:r>
            <a:r>
              <a:rPr lang="en-IN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ConcreteContainer</a:t>
            </a:r>
            <a:r>
              <a:rPr lang="en-IN" dirty="0"/>
              <a:t>::service - stop");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610485"/>
      </p:ext>
    </p:extLst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686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Composite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229600" cy="47046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SzTx/>
              <a:buNone/>
              <a:defRPr sz="2000" b="1"/>
            </a:pPr>
            <a:r>
              <a:rPr lang="en-IN" sz="2300" dirty="0"/>
              <a:t>Application.java</a:t>
            </a:r>
          </a:p>
          <a:p>
            <a:pPr marL="0" indent="0">
              <a:spcBef>
                <a:spcPts val="400"/>
              </a:spcBef>
              <a:buSzTx/>
              <a:buNone/>
              <a:defRPr sz="2000" b="1"/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1800" dirty="0"/>
              <a:t>package </a:t>
            </a:r>
            <a:r>
              <a:rPr lang="en-IN" sz="1800" dirty="0" err="1"/>
              <a:t>com.glarimy.composit</a:t>
            </a:r>
            <a:r>
              <a:rPr lang="en-IN" sz="1800" dirty="0"/>
              <a:t>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sz="1800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1800" dirty="0"/>
              <a:t>public class Application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1800" dirty="0"/>
              <a:t>    public static void main(String[] </a:t>
            </a:r>
            <a:r>
              <a:rPr lang="en-IN" sz="1800" dirty="0" err="1"/>
              <a:t>args</a:t>
            </a:r>
            <a:r>
              <a:rPr lang="en-IN" sz="1800" dirty="0"/>
              <a:t>) throws Exception {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1800" dirty="0"/>
              <a:t>        Container </a:t>
            </a:r>
            <a:r>
              <a:rPr lang="en-IN" sz="1800" dirty="0" err="1"/>
              <a:t>container</a:t>
            </a:r>
            <a:r>
              <a:rPr lang="en-IN" sz="1800" dirty="0"/>
              <a:t> = new </a:t>
            </a:r>
            <a:r>
              <a:rPr lang="en-IN" sz="1800" dirty="0" err="1"/>
              <a:t>ConcreteContainer</a:t>
            </a:r>
            <a:r>
              <a:rPr lang="en-IN" sz="1800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1800" dirty="0"/>
              <a:t>        Container </a:t>
            </a:r>
            <a:r>
              <a:rPr lang="en-IN" sz="1800" dirty="0" err="1"/>
              <a:t>partOne</a:t>
            </a:r>
            <a:r>
              <a:rPr lang="en-IN" sz="1800" dirty="0"/>
              <a:t> = new </a:t>
            </a:r>
            <a:r>
              <a:rPr lang="en-IN" sz="1800" dirty="0" err="1"/>
              <a:t>ConcreteContainer</a:t>
            </a:r>
            <a:r>
              <a:rPr lang="en-IN" sz="1800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1800" dirty="0"/>
              <a:t>        Container </a:t>
            </a:r>
            <a:r>
              <a:rPr lang="en-IN" sz="1800" dirty="0" err="1"/>
              <a:t>partTwo</a:t>
            </a:r>
            <a:r>
              <a:rPr lang="en-IN" sz="1800" dirty="0"/>
              <a:t> = new </a:t>
            </a:r>
            <a:r>
              <a:rPr lang="en-IN" sz="1800" dirty="0" err="1"/>
              <a:t>ConcreteContainer</a:t>
            </a:r>
            <a:r>
              <a:rPr lang="en-IN" sz="1800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1800" dirty="0"/>
              <a:t>        Component </a:t>
            </a:r>
            <a:r>
              <a:rPr lang="en-IN" sz="1800" dirty="0" err="1"/>
              <a:t>partThree</a:t>
            </a:r>
            <a:r>
              <a:rPr lang="en-IN" sz="1800" dirty="0"/>
              <a:t> = new </a:t>
            </a:r>
            <a:r>
              <a:rPr lang="en-IN" sz="1800" dirty="0" err="1"/>
              <a:t>ConcreteComponent</a:t>
            </a:r>
            <a:r>
              <a:rPr lang="en-IN" sz="1800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1800" dirty="0"/>
              <a:t>        Component </a:t>
            </a:r>
            <a:r>
              <a:rPr lang="en-IN" sz="1800" dirty="0" err="1"/>
              <a:t>partFour</a:t>
            </a:r>
            <a:r>
              <a:rPr lang="en-IN" sz="1800" dirty="0"/>
              <a:t> = new </a:t>
            </a:r>
            <a:r>
              <a:rPr lang="en-IN" sz="1800" dirty="0" err="1"/>
              <a:t>ConcreteComponent</a:t>
            </a:r>
            <a:r>
              <a:rPr lang="en-IN" sz="1800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sz="1800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1800" dirty="0"/>
              <a:t>        </a:t>
            </a:r>
            <a:r>
              <a:rPr lang="en-IN" sz="1800" dirty="0" err="1"/>
              <a:t>partTwo.add</a:t>
            </a:r>
            <a:r>
              <a:rPr lang="en-IN" sz="1800" dirty="0"/>
              <a:t>(</a:t>
            </a:r>
            <a:r>
              <a:rPr lang="en-IN" sz="1800" dirty="0" err="1"/>
              <a:t>partThree</a:t>
            </a:r>
            <a:r>
              <a:rPr lang="en-IN" sz="1800" dirty="0"/>
              <a:t>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1800" dirty="0"/>
              <a:t>        </a:t>
            </a:r>
            <a:r>
              <a:rPr lang="en-IN" sz="1800" dirty="0" err="1"/>
              <a:t>partTwo.add</a:t>
            </a:r>
            <a:r>
              <a:rPr lang="en-IN" sz="1800" dirty="0"/>
              <a:t>(</a:t>
            </a:r>
            <a:r>
              <a:rPr lang="en-IN" sz="1800" dirty="0" err="1"/>
              <a:t>partFour</a:t>
            </a:r>
            <a:r>
              <a:rPr lang="en-IN" sz="1800" dirty="0"/>
              <a:t>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1800" dirty="0"/>
              <a:t>        </a:t>
            </a:r>
            <a:r>
              <a:rPr lang="en-IN" sz="1800" dirty="0" err="1"/>
              <a:t>partOne.add</a:t>
            </a:r>
            <a:r>
              <a:rPr lang="en-IN" sz="1800" dirty="0"/>
              <a:t>(</a:t>
            </a:r>
            <a:r>
              <a:rPr lang="en-IN" sz="1800" dirty="0" err="1"/>
              <a:t>partTwo</a:t>
            </a:r>
            <a:r>
              <a:rPr lang="en-IN" sz="1800" dirty="0"/>
              <a:t>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sz="1800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1800" dirty="0"/>
              <a:t>        </a:t>
            </a:r>
            <a:r>
              <a:rPr lang="en-IN" sz="1800" dirty="0" err="1"/>
              <a:t>container.add</a:t>
            </a:r>
            <a:r>
              <a:rPr lang="en-IN" sz="1800" dirty="0"/>
              <a:t>(</a:t>
            </a:r>
            <a:r>
              <a:rPr lang="en-IN" sz="1800" dirty="0" err="1"/>
              <a:t>partOne</a:t>
            </a:r>
            <a:r>
              <a:rPr lang="en-IN" sz="1800" dirty="0"/>
              <a:t>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IN" sz="1800" dirty="0"/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1800" dirty="0"/>
              <a:t>        </a:t>
            </a:r>
            <a:r>
              <a:rPr lang="en-IN" sz="1800" dirty="0" err="1"/>
              <a:t>container.service</a:t>
            </a:r>
            <a:r>
              <a:rPr lang="en-IN" sz="1800" dirty="0"/>
              <a:t>();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1800" dirty="0"/>
              <a:t>    }</a:t>
            </a:r>
          </a:p>
          <a:p>
            <a:pPr marL="0" indent="0">
              <a:spcBef>
                <a:spcPts val="400"/>
              </a:spcBef>
              <a:buSz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N" sz="1800" dirty="0"/>
              <a:t>}</a:t>
            </a:r>
            <a:endParaRPr dirty="0"/>
          </a:p>
        </p:txBody>
      </p:sp>
      <p:grpSp>
        <p:nvGrpSpPr>
          <p:cNvPr id="75" name="Group 7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73" name="Shape 7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76" name="Shape 7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0956051"/>
      </p:ext>
    </p:extLst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rPr lang="en-US" dirty="0"/>
              <a:t>Facade</a:t>
            </a:r>
          </a:p>
        </p:txBody>
      </p:sp>
      <p:sp>
        <p:nvSpPr>
          <p:cNvPr id="170" name="Shape 17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71" name="Shape 17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74" name="Shape 17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425108"/>
      </p:ext>
    </p:extLst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Facade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Intent</a:t>
            </a:r>
          </a:p>
          <a:p>
            <a:pPr marL="701842" lvl="1" indent="-320842">
              <a:spcBef>
                <a:spcPts val="400"/>
              </a:spcBef>
              <a:buChar char="•"/>
              <a:defRPr sz="2400"/>
            </a:pPr>
            <a:r>
              <a:rPr lang="en-US" dirty="0"/>
              <a:t>To hide internal collaboration of objects</a:t>
            </a:r>
          </a:p>
          <a:p>
            <a:pPr marL="381000" lvl="1" indent="0">
              <a:spcBef>
                <a:spcPts val="400"/>
              </a:spcBef>
              <a:buNone/>
              <a:defRPr sz="2400"/>
            </a:pPr>
            <a:endParaRPr lang="en-US" sz="1600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Applicability 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Often provided as a front-end gateway to a reusable system</a:t>
            </a:r>
          </a:p>
          <a:p>
            <a:pPr marL="508000" lvl="1" indent="0">
              <a:spcBef>
                <a:spcPts val="400"/>
              </a:spcBef>
              <a:buNone/>
              <a:defRPr sz="2400"/>
            </a:pPr>
            <a:endParaRPr lang="en-US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Benefit</a:t>
            </a:r>
            <a:r>
              <a:rPr lang="en-US" dirty="0"/>
              <a:t>s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Protects the client applications from changes in the reusable system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1167286"/>
      </p:ext>
    </p:extLst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Facade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2153" y="1984774"/>
            <a:ext cx="5399693" cy="37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06019"/>
      </p:ext>
    </p:extLst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Facade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9909" y="2182874"/>
            <a:ext cx="7444181" cy="34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35550"/>
      </p:ext>
    </p:extLst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rPr lang="en-US" dirty="0" err="1"/>
              <a:t>Behaviroual</a:t>
            </a:r>
            <a:r>
              <a:rPr lang="en-US" dirty="0"/>
              <a:t> Patterns</a:t>
            </a:r>
          </a:p>
        </p:txBody>
      </p:sp>
      <p:sp>
        <p:nvSpPr>
          <p:cNvPr id="170" name="Shape 17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71" name="Shape 17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74" name="Shape 17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491581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t>Solution</a:t>
            </a:r>
          </a:p>
        </p:txBody>
      </p:sp>
      <p:sp>
        <p:nvSpPr>
          <p:cNvPr id="92" name="Shape 92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5" name="Group 95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93" name="Shape 93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96" name="Shape 96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rPr lang="en-US" dirty="0"/>
              <a:t>Chain of Responsibilities</a:t>
            </a:r>
          </a:p>
        </p:txBody>
      </p:sp>
      <p:sp>
        <p:nvSpPr>
          <p:cNvPr id="170" name="Shape 17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71" name="Shape 17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74" name="Shape 17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7491072"/>
      </p:ext>
    </p:extLst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Chain of Responsibilities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Intent</a:t>
            </a:r>
          </a:p>
          <a:p>
            <a:pPr marL="701842" lvl="1" indent="-320842">
              <a:spcBef>
                <a:spcPts val="400"/>
              </a:spcBef>
              <a:buChar char="•"/>
              <a:defRPr sz="2400"/>
            </a:pPr>
            <a:r>
              <a:rPr lang="en-US" dirty="0"/>
              <a:t>To escalate a call conditionally</a:t>
            </a:r>
          </a:p>
          <a:p>
            <a:pPr marL="381000" lvl="1" indent="0">
              <a:spcBef>
                <a:spcPts val="400"/>
              </a:spcBef>
              <a:buNone/>
              <a:defRPr sz="2400"/>
            </a:pPr>
            <a:endParaRPr lang="en-US" sz="1600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Applicability 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Found MVC frameworks and Middleware with interceptors</a:t>
            </a:r>
          </a:p>
          <a:p>
            <a:pPr marL="508000" lvl="1" indent="0">
              <a:spcBef>
                <a:spcPts val="400"/>
              </a:spcBef>
              <a:buNone/>
              <a:defRPr sz="2400"/>
            </a:pPr>
            <a:endParaRPr lang="en-US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Benefit</a:t>
            </a:r>
            <a:r>
              <a:rPr lang="en-US" dirty="0"/>
              <a:t>s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Helps in plugging and plugging out interceptors without disturbing the </a:t>
            </a:r>
            <a:r>
              <a:rPr lang="en-US" dirty="0" err="1"/>
              <a:t>heirarchy</a:t>
            </a:r>
            <a:endParaRPr lang="en-US"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0019131"/>
      </p:ext>
    </p:extLst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Chain of Responsibilities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7908" y="1989134"/>
            <a:ext cx="5984384" cy="325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05621"/>
      </p:ext>
    </p:extLst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Chain of Responsibilities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9909" y="2277897"/>
            <a:ext cx="7444181" cy="330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36673"/>
      </p:ext>
    </p:extLst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rPr lang="en-US" dirty="0"/>
              <a:t>Mediator</a:t>
            </a:r>
          </a:p>
        </p:txBody>
      </p:sp>
      <p:sp>
        <p:nvSpPr>
          <p:cNvPr id="170" name="Shape 17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71" name="Shape 17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74" name="Shape 17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383373"/>
      </p:ext>
    </p:extLst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Mediator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Intent</a:t>
            </a:r>
          </a:p>
          <a:p>
            <a:pPr marL="701842" lvl="1" indent="-320842">
              <a:spcBef>
                <a:spcPts val="400"/>
              </a:spcBef>
              <a:buChar char="•"/>
              <a:defRPr sz="2400"/>
            </a:pPr>
            <a:r>
              <a:rPr lang="en-US" dirty="0"/>
              <a:t>To enable intra-group communication asynchronously</a:t>
            </a:r>
          </a:p>
          <a:p>
            <a:pPr marL="381000" lvl="1" indent="0">
              <a:spcBef>
                <a:spcPts val="400"/>
              </a:spcBef>
              <a:buNone/>
              <a:defRPr sz="2400"/>
            </a:pPr>
            <a:endParaRPr lang="en-US" sz="1600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Applicability 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Found in cluster management systems</a:t>
            </a:r>
          </a:p>
          <a:p>
            <a:pPr marL="508000" lvl="1" indent="0">
              <a:spcBef>
                <a:spcPts val="400"/>
              </a:spcBef>
              <a:buNone/>
              <a:defRPr sz="2400"/>
            </a:pPr>
            <a:endParaRPr lang="en-US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Benefit</a:t>
            </a:r>
            <a:r>
              <a:rPr lang="en-US" dirty="0"/>
              <a:t>s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Decouples the group members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761126"/>
      </p:ext>
    </p:extLst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Mediator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6250" y="1609743"/>
            <a:ext cx="3891500" cy="475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01665"/>
      </p:ext>
    </p:extLst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Mediator</a:t>
            </a:r>
            <a:endParaRPr dirty="0"/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8324FB-7D23-47A5-B895-49350769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6442" y="2050909"/>
            <a:ext cx="6891115" cy="36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35096"/>
      </p:ext>
    </p:extLst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266699" y="1593874"/>
            <a:ext cx="8610602" cy="3670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defRPr sz="4800" b="1">
                <a:solidFill>
                  <a:srgbClr val="00FDFF"/>
                </a:solidFill>
              </a:defRPr>
            </a:lvl1pPr>
          </a:lstStyle>
          <a:p>
            <a:r>
              <a:rPr lang="en-US" dirty="0"/>
              <a:t>Observer</a:t>
            </a:r>
          </a:p>
        </p:txBody>
      </p:sp>
      <p:sp>
        <p:nvSpPr>
          <p:cNvPr id="170" name="Shape 170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AA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3" name="Group 173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171" name="Shape 171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174" name="Shape 174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196266"/>
      </p:ext>
    </p:extLst>
  </p:cSld>
  <p:clrMapOvr>
    <a:masterClrMapping/>
  </p:clrMapOvr>
  <p:transition spd="slow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" y="152400"/>
            <a:ext cx="9144004" cy="152400"/>
          </a:xfrm>
          <a:prstGeom prst="rect">
            <a:avLst/>
          </a:prstGeom>
          <a:solidFill>
            <a:srgbClr val="00AAB4"/>
          </a:solidFill>
          <a:ln>
            <a:solidFill>
              <a:srgbClr val="00AAB4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00AAB4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2" y="0"/>
            <a:ext cx="9144004" cy="152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304798"/>
            <a:ext cx="83058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algn="l">
              <a:defRPr sz="4200" b="1" i="1">
                <a:solidFill>
                  <a:srgbClr val="00AAB4"/>
                </a:solidFill>
              </a:defRPr>
            </a:lvl1pPr>
          </a:lstStyle>
          <a:p>
            <a:r>
              <a:rPr lang="en-US" dirty="0"/>
              <a:t>Observer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57200" y="1603715"/>
            <a:ext cx="8305800" cy="51018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Intent</a:t>
            </a:r>
          </a:p>
          <a:p>
            <a:pPr marL="701842" lvl="1" indent="-320842">
              <a:spcBef>
                <a:spcPts val="400"/>
              </a:spcBef>
              <a:buChar char="•"/>
              <a:defRPr sz="2400"/>
            </a:pPr>
            <a:r>
              <a:rPr lang="en-US" dirty="0"/>
              <a:t>To enable inter-group communication asynchronously</a:t>
            </a:r>
          </a:p>
          <a:p>
            <a:pPr marL="381000" lvl="1" indent="0">
              <a:spcBef>
                <a:spcPts val="400"/>
              </a:spcBef>
              <a:buNone/>
              <a:defRPr sz="2400"/>
            </a:pPr>
            <a:endParaRPr lang="en-US" sz="1600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Applicability 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Found in messaging systems</a:t>
            </a:r>
          </a:p>
          <a:p>
            <a:pPr marL="508000" lvl="1" indent="0">
              <a:spcBef>
                <a:spcPts val="400"/>
              </a:spcBef>
              <a:buNone/>
              <a:defRPr sz="2400"/>
            </a:pPr>
            <a:endParaRPr lang="en-US" dirty="0"/>
          </a:p>
          <a:p>
            <a:pPr marL="427789" indent="-427789">
              <a:spcBef>
                <a:spcPts val="400"/>
              </a:spcBef>
              <a:buAutoNum type="arabicPeriod"/>
              <a:defRPr b="1"/>
            </a:pPr>
            <a:r>
              <a:rPr dirty="0"/>
              <a:t>Benefit</a:t>
            </a:r>
            <a:r>
              <a:rPr lang="en-US" dirty="0"/>
              <a:t>s</a:t>
            </a:r>
          </a:p>
          <a:p>
            <a:pPr marL="736600" lvl="1" indent="-228600">
              <a:spcBef>
                <a:spcPts val="400"/>
              </a:spcBef>
              <a:buChar char="•"/>
              <a:defRPr sz="2400"/>
            </a:pPr>
            <a:r>
              <a:rPr lang="en-US" dirty="0"/>
              <a:t>Decouples the publishers and subscribers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2" y="6668308"/>
            <a:ext cx="9144005" cy="226985"/>
            <a:chOff x="0" y="1"/>
            <a:chExt cx="9144003" cy="226983"/>
          </a:xfrm>
        </p:grpSpPr>
        <p:sp>
          <p:nvSpPr>
            <p:cNvPr id="42" name="Shape 42"/>
            <p:cNvSpPr/>
            <p:nvPr/>
          </p:nvSpPr>
          <p:spPr>
            <a:xfrm>
              <a:off x="-1" y="37292"/>
              <a:ext cx="9144005" cy="152402"/>
            </a:xfrm>
            <a:prstGeom prst="rect">
              <a:avLst/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1" y="1"/>
              <a:ext cx="3524272" cy="226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000"/>
              </a:pPr>
              <a:r>
                <a:t>© 2021, Glarimy. All rights reserved.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/>
                </a:rPr>
                <a:t>https://www.glarimy.com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0" y="-22931"/>
            <a:ext cx="9144000" cy="350660"/>
            <a:chOff x="0" y="0"/>
            <a:chExt cx="9144000" cy="350659"/>
          </a:xfrm>
        </p:grpSpPr>
        <p:sp>
          <p:nvSpPr>
            <p:cNvPr id="45" name="Shape 45"/>
            <p:cNvSpPr/>
            <p:nvPr/>
          </p:nvSpPr>
          <p:spPr>
            <a:xfrm>
              <a:off x="0" y="22930"/>
              <a:ext cx="9144000" cy="304802"/>
            </a:xfrm>
            <a:prstGeom prst="roundRect">
              <a:avLst>
                <a:gd name="adj" fmla="val 16667"/>
              </a:avLst>
            </a:prstGeom>
            <a:solidFill>
              <a:srgbClr val="00AAB4"/>
            </a:solidFill>
            <a:ln w="9525" cap="flat">
              <a:solidFill>
                <a:srgbClr val="00AAA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856537" y="0"/>
              <a:ext cx="1272588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 l a r i m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64455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5442</Words>
  <Application>Microsoft Office PowerPoint</Application>
  <PresentationFormat>On-screen Show (4:3)</PresentationFormat>
  <Paragraphs>996</Paragraphs>
  <Slides>115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18" baseType="lpstr">
      <vt:lpstr>Arial</vt:lpstr>
      <vt:lpstr>Menlo</vt:lpstr>
      <vt:lpstr>Default Design</vt:lpstr>
      <vt:lpstr>Object Oriented  Design Patterns  Krishna Mohan Koyya Glarimy Technology Services</vt:lpstr>
      <vt:lpstr>Creational Patterns</vt:lpstr>
      <vt:lpstr>Factory &amp; Factory Method</vt:lpstr>
      <vt:lpstr>Factory and Factory Method</vt:lpstr>
      <vt:lpstr>Factory and Factory Method</vt:lpstr>
      <vt:lpstr>Problem</vt:lpstr>
      <vt:lpstr>Factory and Factory Method</vt:lpstr>
      <vt:lpstr>Factory and Factory Method</vt:lpstr>
      <vt:lpstr>Solution</vt:lpstr>
      <vt:lpstr>Factory and Factory Method</vt:lpstr>
      <vt:lpstr>Factory and Factory Method</vt:lpstr>
      <vt:lpstr>Factory and Factory Method</vt:lpstr>
      <vt:lpstr>Factory and Factory Method</vt:lpstr>
      <vt:lpstr>Factory and Factory Method</vt:lpstr>
      <vt:lpstr>Factory and Factory Method</vt:lpstr>
      <vt:lpstr>Abstract Factory</vt:lpstr>
      <vt:lpstr>Abstract Factory</vt:lpstr>
      <vt:lpstr>Abstract Factory</vt:lpstr>
      <vt:lpstr>Singleton</vt:lpstr>
      <vt:lpstr>Singleton</vt:lpstr>
      <vt:lpstr>Singleton</vt:lpstr>
      <vt:lpstr>Problem</vt:lpstr>
      <vt:lpstr>Singleton</vt:lpstr>
      <vt:lpstr>Singleton</vt:lpstr>
      <vt:lpstr>Solution</vt:lpstr>
      <vt:lpstr>Singleton</vt:lpstr>
      <vt:lpstr>Singleton</vt:lpstr>
      <vt:lpstr>Builder</vt:lpstr>
      <vt:lpstr>Builder</vt:lpstr>
      <vt:lpstr>Builder</vt:lpstr>
      <vt:lpstr>Builder</vt:lpstr>
      <vt:lpstr>Problem</vt:lpstr>
      <vt:lpstr>Builder</vt:lpstr>
      <vt:lpstr>Builder</vt:lpstr>
      <vt:lpstr>Solution</vt:lpstr>
      <vt:lpstr>Builder</vt:lpstr>
      <vt:lpstr>Builder</vt:lpstr>
      <vt:lpstr>Structural Patterns</vt:lpstr>
      <vt:lpstr>Adapter</vt:lpstr>
      <vt:lpstr>Adapter</vt:lpstr>
      <vt:lpstr>Adapter</vt:lpstr>
      <vt:lpstr>Adapter</vt:lpstr>
      <vt:lpstr>Problem</vt:lpstr>
      <vt:lpstr>Adapter</vt:lpstr>
      <vt:lpstr>Adapter</vt:lpstr>
      <vt:lpstr>Solution</vt:lpstr>
      <vt:lpstr>Adapter</vt:lpstr>
      <vt:lpstr>Adapter</vt:lpstr>
      <vt:lpstr>Adapter</vt:lpstr>
      <vt:lpstr>Adapter</vt:lpstr>
      <vt:lpstr>Proxy</vt:lpstr>
      <vt:lpstr>Proxy</vt:lpstr>
      <vt:lpstr>Proxy</vt:lpstr>
      <vt:lpstr>Proxy</vt:lpstr>
      <vt:lpstr>Problem</vt:lpstr>
      <vt:lpstr>Proxy</vt:lpstr>
      <vt:lpstr>Proxy</vt:lpstr>
      <vt:lpstr>Solution</vt:lpstr>
      <vt:lpstr>Proxy</vt:lpstr>
      <vt:lpstr>Proxy</vt:lpstr>
      <vt:lpstr>Proxy</vt:lpstr>
      <vt:lpstr>Proxy</vt:lpstr>
      <vt:lpstr>Decorator</vt:lpstr>
      <vt:lpstr>Decorator</vt:lpstr>
      <vt:lpstr>Decorator</vt:lpstr>
      <vt:lpstr>Decorator</vt:lpstr>
      <vt:lpstr>Problem</vt:lpstr>
      <vt:lpstr>Decorator</vt:lpstr>
      <vt:lpstr>Decorator</vt:lpstr>
      <vt:lpstr>Solution</vt:lpstr>
      <vt:lpstr>Decorator</vt:lpstr>
      <vt:lpstr>Decorator</vt:lpstr>
      <vt:lpstr>Decorator</vt:lpstr>
      <vt:lpstr>Decorator</vt:lpstr>
      <vt:lpstr>Composite</vt:lpstr>
      <vt:lpstr>Composite</vt:lpstr>
      <vt:lpstr>Composite</vt:lpstr>
      <vt:lpstr>Composite</vt:lpstr>
      <vt:lpstr>Solution</vt:lpstr>
      <vt:lpstr>Composite</vt:lpstr>
      <vt:lpstr>Composite</vt:lpstr>
      <vt:lpstr>Composite</vt:lpstr>
      <vt:lpstr>Composite</vt:lpstr>
      <vt:lpstr>Composite</vt:lpstr>
      <vt:lpstr>Facade</vt:lpstr>
      <vt:lpstr>Facade</vt:lpstr>
      <vt:lpstr>Facade</vt:lpstr>
      <vt:lpstr>Facade</vt:lpstr>
      <vt:lpstr>Behaviroual Patterns</vt:lpstr>
      <vt:lpstr>Chain of Responsibilities</vt:lpstr>
      <vt:lpstr>Chain of Responsibilities</vt:lpstr>
      <vt:lpstr>Chain of Responsibilities</vt:lpstr>
      <vt:lpstr>Chain of Responsibilities</vt:lpstr>
      <vt:lpstr>Mediator</vt:lpstr>
      <vt:lpstr>Mediator</vt:lpstr>
      <vt:lpstr>Mediator</vt:lpstr>
      <vt:lpstr>Mediator</vt:lpstr>
      <vt:lpstr>Observer</vt:lpstr>
      <vt:lpstr>Observer</vt:lpstr>
      <vt:lpstr>Observer</vt:lpstr>
      <vt:lpstr>Observer</vt:lpstr>
      <vt:lpstr>Strategy</vt:lpstr>
      <vt:lpstr>Strategy</vt:lpstr>
      <vt:lpstr>Template Method</vt:lpstr>
      <vt:lpstr>Template Method</vt:lpstr>
      <vt:lpstr>Iterator</vt:lpstr>
      <vt:lpstr>Iterator</vt:lpstr>
      <vt:lpstr>Visitor</vt:lpstr>
      <vt:lpstr>Visitor</vt:lpstr>
      <vt:lpstr>State</vt:lpstr>
      <vt:lpstr>State</vt:lpstr>
      <vt:lpstr>Command</vt:lpstr>
      <vt:lpstr>Command</vt:lpstr>
      <vt:lpstr>Command</vt:lpstr>
      <vt:lpstr>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 Design Patterns  Krishna Mohan Koyya Glarimy Technology Services</dc:title>
  <cp:lastModifiedBy>Windows User</cp:lastModifiedBy>
  <cp:revision>16</cp:revision>
  <dcterms:modified xsi:type="dcterms:W3CDTF">2021-05-26T13:52:22Z</dcterms:modified>
</cp:coreProperties>
</file>