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iya Shaikh" userId="bd93b6ad28be4192" providerId="LiveId" clId="{67388D73-1221-4ABB-92B6-EA288CBB82C5}"/>
    <pc:docChg chg="modSld">
      <pc:chgData name="Sumaiya Shaikh" userId="bd93b6ad28be4192" providerId="LiveId" clId="{67388D73-1221-4ABB-92B6-EA288CBB82C5}" dt="2025-02-24T12:23:35.615" v="32" actId="1076"/>
      <pc:docMkLst>
        <pc:docMk/>
      </pc:docMkLst>
      <pc:sldChg chg="modSp mod">
        <pc:chgData name="Sumaiya Shaikh" userId="bd93b6ad28be4192" providerId="LiveId" clId="{67388D73-1221-4ABB-92B6-EA288CBB82C5}" dt="2025-02-24T10:20:58.667" v="23" actId="20577"/>
        <pc:sldMkLst>
          <pc:docMk/>
          <pc:sldMk cId="953325580" sldId="256"/>
        </pc:sldMkLst>
        <pc:spChg chg="mod">
          <ac:chgData name="Sumaiya Shaikh" userId="bd93b6ad28be4192" providerId="LiveId" clId="{67388D73-1221-4ABB-92B6-EA288CBB82C5}" dt="2025-02-24T10:20:58.667" v="23" actId="20577"/>
          <ac:spMkLst>
            <pc:docMk/>
            <pc:sldMk cId="953325580" sldId="256"/>
            <ac:spMk id="4" creationId="{00000000-0000-0000-0000-000000000000}"/>
          </ac:spMkLst>
        </pc:spChg>
      </pc:sldChg>
      <pc:sldChg chg="modSp mod">
        <pc:chgData name="Sumaiya Shaikh" userId="bd93b6ad28be4192" providerId="LiveId" clId="{67388D73-1221-4ABB-92B6-EA288CBB82C5}" dt="2025-02-24T12:22:50.338" v="29" actId="1076"/>
        <pc:sldMkLst>
          <pc:docMk/>
          <pc:sldMk cId="1186421160" sldId="262"/>
        </pc:sldMkLst>
        <pc:spChg chg="mod">
          <ac:chgData name="Sumaiya Shaikh" userId="bd93b6ad28be4192" providerId="LiveId" clId="{67388D73-1221-4ABB-92B6-EA288CBB82C5}" dt="2025-02-24T12:22:50.338" v="29" actId="1076"/>
          <ac:spMkLst>
            <pc:docMk/>
            <pc:sldMk cId="1186421160" sldId="262"/>
            <ac:spMk id="2" creationId="{8FEE4A9C-3F57-7DA7-91FD-715C3FB47F93}"/>
          </ac:spMkLst>
        </pc:spChg>
      </pc:sldChg>
      <pc:sldChg chg="modSp mod">
        <pc:chgData name="Sumaiya Shaikh" userId="bd93b6ad28be4192" providerId="LiveId" clId="{67388D73-1221-4ABB-92B6-EA288CBB82C5}" dt="2025-02-24T12:22:21.008" v="27" actId="1076"/>
        <pc:sldMkLst>
          <pc:docMk/>
          <pc:sldMk cId="3210358481" sldId="263"/>
        </pc:sldMkLst>
        <pc:spChg chg="mod">
          <ac:chgData name="Sumaiya Shaikh" userId="bd93b6ad28be4192" providerId="LiveId" clId="{67388D73-1221-4ABB-92B6-EA288CBB82C5}" dt="2025-02-24T12:22:21.008" v="27" actId="1076"/>
          <ac:spMkLst>
            <pc:docMk/>
            <pc:sldMk cId="3210358481" sldId="263"/>
            <ac:spMk id="2" creationId="{E041FD9D-DF07-9C37-1E61-1D920E0EF1D4}"/>
          </ac:spMkLst>
        </pc:spChg>
      </pc:sldChg>
      <pc:sldChg chg="modSp mod">
        <pc:chgData name="Sumaiya Shaikh" userId="bd93b6ad28be4192" providerId="LiveId" clId="{67388D73-1221-4ABB-92B6-EA288CBB82C5}" dt="2025-02-24T12:23:10.799" v="31" actId="1076"/>
        <pc:sldMkLst>
          <pc:docMk/>
          <pc:sldMk cId="3202024527" sldId="265"/>
        </pc:sldMkLst>
        <pc:spChg chg="mod">
          <ac:chgData name="Sumaiya Shaikh" userId="bd93b6ad28be4192" providerId="LiveId" clId="{67388D73-1221-4ABB-92B6-EA288CBB82C5}" dt="2025-02-24T12:23:10.799" v="31" actId="1076"/>
          <ac:spMkLst>
            <pc:docMk/>
            <pc:sldMk cId="3202024527" sldId="265"/>
            <ac:spMk id="2" creationId="{C4FFAF3C-BA60-9181-132C-C36C403AAEA7}"/>
          </ac:spMkLst>
        </pc:spChg>
      </pc:sldChg>
      <pc:sldChg chg="modSp mod">
        <pc:chgData name="Sumaiya Shaikh" userId="bd93b6ad28be4192" providerId="LiveId" clId="{67388D73-1221-4ABB-92B6-EA288CBB82C5}" dt="2025-02-24T12:21:41.107" v="26" actId="1076"/>
        <pc:sldMkLst>
          <pc:docMk/>
          <pc:sldMk cId="3819043843" sldId="2146847057"/>
        </pc:sldMkLst>
        <pc:spChg chg="mod">
          <ac:chgData name="Sumaiya Shaikh" userId="bd93b6ad28be4192" providerId="LiveId" clId="{67388D73-1221-4ABB-92B6-EA288CBB82C5}" dt="2025-02-24T12:21:41.107" v="26" actId="1076"/>
          <ac:spMkLst>
            <pc:docMk/>
            <pc:sldMk cId="3819043843" sldId="2146847057"/>
            <ac:spMk id="3" creationId="{AB679E23-F86A-AFA9-FE9C-7F5A518E8198}"/>
          </ac:spMkLst>
        </pc:spChg>
      </pc:sldChg>
      <pc:sldChg chg="modSp mod">
        <pc:chgData name="Sumaiya Shaikh" userId="bd93b6ad28be4192" providerId="LiveId" clId="{67388D73-1221-4ABB-92B6-EA288CBB82C5}" dt="2025-02-24T12:23:35.615" v="32" actId="1076"/>
        <pc:sldMkLst>
          <pc:docMk/>
          <pc:sldMk cId="4233882376" sldId="2146847062"/>
        </pc:sldMkLst>
        <pc:spChg chg="mod">
          <ac:chgData name="Sumaiya Shaikh" userId="bd93b6ad28be4192" providerId="LiveId" clId="{67388D73-1221-4ABB-92B6-EA288CBB82C5}" dt="2025-02-24T12:23:35.615" v="32" actId="1076"/>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ohittak1811/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92436" y="4058588"/>
            <a:ext cx="811067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Mohit Tak</a:t>
            </a:r>
          </a:p>
          <a:p>
            <a:r>
              <a:rPr lang="en-US" sz="2000" b="1" dirty="0">
                <a:solidFill>
                  <a:schemeClr val="accent1">
                    <a:lumMod val="75000"/>
                  </a:schemeClr>
                </a:solidFill>
                <a:latin typeface="Arial"/>
                <a:cs typeface="Arial"/>
              </a:rPr>
              <a:t>College Name : Lakshmi </a:t>
            </a:r>
            <a:r>
              <a:rPr lang="en-US" sz="2000" b="1" dirty="0" err="1">
                <a:solidFill>
                  <a:schemeClr val="accent1">
                    <a:lumMod val="75000"/>
                  </a:schemeClr>
                </a:solidFill>
                <a:latin typeface="Arial"/>
                <a:cs typeface="Arial"/>
              </a:rPr>
              <a:t>Naraine</a:t>
            </a:r>
            <a:r>
              <a:rPr lang="en-US" sz="2000" b="1" dirty="0">
                <a:solidFill>
                  <a:schemeClr val="accent1">
                    <a:lumMod val="75000"/>
                  </a:schemeClr>
                </a:solidFill>
                <a:latin typeface="Arial"/>
                <a:cs typeface="Arial"/>
              </a:rPr>
              <a:t> College of Technology</a:t>
            </a:r>
          </a:p>
          <a:p>
            <a:r>
              <a:rPr lang="en-US" sz="2000" b="1" dirty="0">
                <a:solidFill>
                  <a:schemeClr val="accent1">
                    <a:lumMod val="7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68401" y="236997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568960"/>
            <a:ext cx="11029615" cy="4673324"/>
          </a:xfrm>
        </p:spPr>
        <p:txBody>
          <a:bodyPr>
            <a:normAutofit/>
          </a:bodyPr>
          <a:lstStyle/>
          <a:p>
            <a:pPr marL="0" indent="0">
              <a:buNone/>
            </a:pPr>
            <a:r>
              <a:rPr lang="en-US" sz="2400" dirty="0">
                <a:solidFill>
                  <a:srgbClr val="0F0F0F"/>
                </a:solidFill>
                <a:ea typeface="+mn-lt"/>
                <a:cs typeface="+mn-lt"/>
              </a:rPr>
              <a:t>In today's digital world, secure communication is crucial. Traditional encryption makes the presence of secret data obvious, making it vulnerable to attacks. Steganography helps hide information within images, ensuring data confidentiality without raising suspicion.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0"/>
            <a:ext cx="11613485" cy="5563973"/>
          </a:xfrm>
        </p:spPr>
        <p:txBody>
          <a:bodyPr vert="horz" lIns="91440" tIns="45720" rIns="91440" bIns="45720" rtlCol="0" anchor="ctr">
            <a:noAutofit/>
          </a:bodyPr>
          <a:lstStyle/>
          <a:p>
            <a:pPr marL="0" indent="0">
              <a:buNone/>
            </a:pPr>
            <a:endParaRPr lang="en-IN" b="1" dirty="0"/>
          </a:p>
          <a:p>
            <a:pPr marL="0" indent="0">
              <a:buNone/>
            </a:pPr>
            <a:endParaRPr lang="en-IN" b="1" dirty="0"/>
          </a:p>
          <a:p>
            <a:pPr marL="0" indent="0">
              <a:buNone/>
            </a:pPr>
            <a:endParaRPr lang="en-IN" b="1" dirty="0"/>
          </a:p>
          <a:p>
            <a:pPr>
              <a:buFont typeface="Arial" panose="020B0604020202020204" pitchFamily="34" charset="0"/>
              <a:buChar char="•"/>
            </a:pPr>
            <a:r>
              <a:rPr lang="en-IN" sz="2000" b="1" dirty="0"/>
              <a:t>Programming Languages:</a:t>
            </a:r>
            <a:r>
              <a:rPr lang="en-IN" sz="2000" dirty="0"/>
              <a:t> Python, Java</a:t>
            </a:r>
          </a:p>
          <a:p>
            <a:pPr>
              <a:buFont typeface="Arial" panose="020B0604020202020204" pitchFamily="34" charset="0"/>
              <a:buChar char="•"/>
            </a:pPr>
            <a:r>
              <a:rPr lang="en-IN" sz="2000" b="1" dirty="0"/>
              <a:t>Libraries:</a:t>
            </a:r>
            <a:r>
              <a:rPr lang="en-IN" sz="2000" dirty="0"/>
              <a:t> OpenCV, PIL (Python Imaging Library), </a:t>
            </a:r>
            <a:r>
              <a:rPr lang="en-IN" sz="2000" dirty="0" err="1"/>
              <a:t>Stegano</a:t>
            </a:r>
            <a:endParaRPr lang="en-IN" sz="2000" dirty="0"/>
          </a:p>
          <a:p>
            <a:pPr>
              <a:buFont typeface="Arial" panose="020B0604020202020204" pitchFamily="34" charset="0"/>
              <a:buChar char="•"/>
            </a:pPr>
            <a:r>
              <a:rPr lang="en-IN" sz="2000" b="1" dirty="0"/>
              <a:t>Techniques:</a:t>
            </a:r>
            <a:r>
              <a:rPr lang="en-IN" sz="2000" dirty="0"/>
              <a:t> Least Significant Bit (LSB), Discrete Cosine Transform (DCT)</a:t>
            </a:r>
          </a:p>
          <a:p>
            <a:pPr>
              <a:buFont typeface="Arial" panose="020B0604020202020204" pitchFamily="34" charset="0"/>
              <a:buChar char="•"/>
            </a:pPr>
            <a:r>
              <a:rPr lang="en-IN" sz="2000" b="1" dirty="0"/>
              <a:t>Operating System: </a:t>
            </a:r>
            <a:r>
              <a:rPr lang="en-IN" sz="2000" dirty="0"/>
              <a:t>Windows</a:t>
            </a:r>
          </a:p>
          <a:p>
            <a:pPr>
              <a:buFont typeface="Arial" panose="020B0604020202020204" pitchFamily="34" charset="0"/>
              <a:buChar char="•"/>
            </a:pPr>
            <a:r>
              <a:rPr lang="en-IN" sz="2000" b="1" dirty="0"/>
              <a:t>System Requirements: </a:t>
            </a:r>
            <a:r>
              <a:rPr lang="en-IN" sz="2000" dirty="0"/>
              <a:t>4gb RAM  and latest software versions</a:t>
            </a:r>
            <a:endParaRPr lang="en-IN" sz="2000" b="1" dirty="0"/>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86225" y="319446"/>
            <a:ext cx="11029615" cy="4673324"/>
          </a:xfrm>
        </p:spPr>
        <p:txBody>
          <a:bodyPr/>
          <a:lstStyle/>
          <a:p>
            <a:pPr marL="0" indent="0">
              <a:buNone/>
            </a:pPr>
            <a:endParaRPr lang="en-US" sz="2000" b="1" dirty="0"/>
          </a:p>
          <a:p>
            <a:pPr>
              <a:buFont typeface="Arial" panose="020B0604020202020204" pitchFamily="34" charset="0"/>
              <a:buChar char="•"/>
            </a:pPr>
            <a:r>
              <a:rPr lang="en-US" sz="2000" b="1" dirty="0"/>
              <a:t>Invisible Data Storage:</a:t>
            </a:r>
            <a:r>
              <a:rPr lang="en-US" sz="2000" dirty="0"/>
              <a:t> The hidden message remains undetectable to the human eye.</a:t>
            </a:r>
          </a:p>
          <a:p>
            <a:pPr>
              <a:buFont typeface="Arial" panose="020B0604020202020204" pitchFamily="34" charset="0"/>
              <a:buChar char="•"/>
            </a:pPr>
            <a:r>
              <a:rPr lang="en-US" sz="2000" b="1" dirty="0"/>
              <a:t>Lossless Communication:</a:t>
            </a:r>
            <a:r>
              <a:rPr lang="en-US" sz="2000" dirty="0"/>
              <a:t> Ensures minimal quality loss in the cover image.</a:t>
            </a:r>
          </a:p>
          <a:p>
            <a:pPr>
              <a:buFont typeface="Arial" panose="020B0604020202020204" pitchFamily="34" charset="0"/>
              <a:buChar char="•"/>
            </a:pPr>
            <a:r>
              <a:rPr lang="en-US" sz="2000" b="1" dirty="0"/>
              <a:t>Security Enhancement:</a:t>
            </a:r>
            <a:r>
              <a:rPr lang="en-US" sz="2000" dirty="0"/>
              <a:t> Can be combined with cryptography for double protection.</a:t>
            </a:r>
          </a:p>
          <a:p>
            <a:pPr>
              <a:buFont typeface="Arial" panose="020B0604020202020204" pitchFamily="34" charset="0"/>
              <a:buChar char="•"/>
            </a:pPr>
            <a:r>
              <a:rPr lang="en-US" sz="2000" b="1" dirty="0"/>
              <a:t>Practical Applications:</a:t>
            </a:r>
            <a:r>
              <a:rPr lang="en-US" sz="2000" dirty="0"/>
              <a:t> Used in military, digital watermarking, and covert messaging.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91613" y="770982"/>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97735" y="117987"/>
            <a:ext cx="11502652" cy="5878734"/>
          </a:xfrm>
        </p:spPr>
        <p:txBody>
          <a:bodyPr/>
          <a:lstStyle/>
          <a:p>
            <a:pPr marL="0" indent="0">
              <a:buNone/>
            </a:pPr>
            <a:endParaRPr lang="en-US" b="1" dirty="0"/>
          </a:p>
          <a:p>
            <a:pPr>
              <a:buFont typeface="Arial" panose="020B0604020202020204" pitchFamily="34" charset="0"/>
              <a:buChar char="•"/>
            </a:pPr>
            <a:r>
              <a:rPr lang="en-US" sz="2000" b="1" dirty="0"/>
              <a:t>Cybersecurity Professionals</a:t>
            </a:r>
            <a:r>
              <a:rPr lang="en-US" sz="2000" dirty="0"/>
              <a:t> (for secure data transfer)</a:t>
            </a:r>
          </a:p>
          <a:p>
            <a:pPr>
              <a:buFont typeface="Arial" panose="020B0604020202020204" pitchFamily="34" charset="0"/>
              <a:buChar char="•"/>
            </a:pPr>
            <a:r>
              <a:rPr lang="en-US" sz="2000" b="1" dirty="0"/>
              <a:t>Journalists &amp; Activists</a:t>
            </a:r>
            <a:r>
              <a:rPr lang="en-US" sz="2000" dirty="0"/>
              <a:t> (to send confidential messages)</a:t>
            </a:r>
          </a:p>
          <a:p>
            <a:pPr>
              <a:buFont typeface="Arial" panose="020B0604020202020204" pitchFamily="34" charset="0"/>
              <a:buChar char="•"/>
            </a:pPr>
            <a:r>
              <a:rPr lang="en-US" sz="2000" b="1" dirty="0"/>
              <a:t>Forensic Experts</a:t>
            </a:r>
            <a:r>
              <a:rPr lang="en-US" sz="2000" dirty="0"/>
              <a:t> (for watermarking &amp; forensic analysis)</a:t>
            </a:r>
          </a:p>
          <a:p>
            <a:pPr>
              <a:buFont typeface="Arial" panose="020B0604020202020204" pitchFamily="34" charset="0"/>
              <a:buChar char="•"/>
            </a:pPr>
            <a:r>
              <a:rPr lang="en-US" sz="2000" b="1" dirty="0"/>
              <a:t>Government &amp; Defense Organizations</a:t>
            </a:r>
            <a:r>
              <a:rPr lang="en-US" sz="2000" dirty="0"/>
              <a:t> (for secret communication)</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1F26EA3-82E8-52D3-A1A0-06F0DA680E98}"/>
              </a:ext>
            </a:extLst>
          </p:cNvPr>
          <p:cNvPicPr>
            <a:picLocks noGrp="1" noChangeAspect="1"/>
          </p:cNvPicPr>
          <p:nvPr>
            <p:ph idx="1"/>
          </p:nvPr>
        </p:nvPicPr>
        <p:blipFill>
          <a:blip r:embed="rId2"/>
          <a:stretch>
            <a:fillRect/>
          </a:stretch>
        </p:blipFill>
        <p:spPr>
          <a:xfrm>
            <a:off x="337042" y="1235804"/>
            <a:ext cx="6425562" cy="3614379"/>
          </a:xfrm>
        </p:spPr>
      </p:pic>
      <p:pic>
        <p:nvPicPr>
          <p:cNvPr id="7" name="Picture 6">
            <a:extLst>
              <a:ext uri="{FF2B5EF4-FFF2-40B4-BE49-F238E27FC236}">
                <a16:creationId xmlns:a16="http://schemas.microsoft.com/office/drawing/2014/main" id="{74E7700D-D2E4-630D-8BA4-8914C9A31C3F}"/>
              </a:ext>
            </a:extLst>
          </p:cNvPr>
          <p:cNvPicPr>
            <a:picLocks noChangeAspect="1"/>
          </p:cNvPicPr>
          <p:nvPr/>
        </p:nvPicPr>
        <p:blipFill>
          <a:blip r:embed="rId3"/>
          <a:stretch>
            <a:fillRect/>
          </a:stretch>
        </p:blipFill>
        <p:spPr>
          <a:xfrm>
            <a:off x="6973564" y="1232452"/>
            <a:ext cx="5085881" cy="2427661"/>
          </a:xfrm>
          <a:prstGeom prst="rect">
            <a:avLst/>
          </a:prstGeom>
        </p:spPr>
      </p:pic>
      <p:pic>
        <p:nvPicPr>
          <p:cNvPr id="9" name="Picture 8">
            <a:extLst>
              <a:ext uri="{FF2B5EF4-FFF2-40B4-BE49-F238E27FC236}">
                <a16:creationId xmlns:a16="http://schemas.microsoft.com/office/drawing/2014/main" id="{399CAE55-65B3-434E-BF89-47F3B3EEB26F}"/>
              </a:ext>
            </a:extLst>
          </p:cNvPr>
          <p:cNvPicPr>
            <a:picLocks noChangeAspect="1"/>
          </p:cNvPicPr>
          <p:nvPr/>
        </p:nvPicPr>
        <p:blipFill>
          <a:blip r:embed="rId4"/>
          <a:srcRect l="3098" t="5657" r="-1" b="9027"/>
          <a:stretch/>
        </p:blipFill>
        <p:spPr>
          <a:xfrm>
            <a:off x="6973565" y="3769249"/>
            <a:ext cx="5122351" cy="2536797"/>
          </a:xfrm>
          <a:prstGeom prst="rect">
            <a:avLst/>
          </a:prstGeom>
        </p:spPr>
      </p:pic>
      <p:pic>
        <p:nvPicPr>
          <p:cNvPr id="11" name="Picture 10">
            <a:extLst>
              <a:ext uri="{FF2B5EF4-FFF2-40B4-BE49-F238E27FC236}">
                <a16:creationId xmlns:a16="http://schemas.microsoft.com/office/drawing/2014/main" id="{AA0CB5D3-C3E2-EF8B-11E1-98AF69617B1A}"/>
              </a:ext>
            </a:extLst>
          </p:cNvPr>
          <p:cNvPicPr>
            <a:picLocks noChangeAspect="1"/>
          </p:cNvPicPr>
          <p:nvPr/>
        </p:nvPicPr>
        <p:blipFill>
          <a:blip r:embed="rId5"/>
          <a:srcRect/>
          <a:stretch/>
        </p:blipFill>
        <p:spPr>
          <a:xfrm>
            <a:off x="3433826" y="5037647"/>
            <a:ext cx="1361949" cy="1631878"/>
          </a:xfrm>
          <a:prstGeom prst="rect">
            <a:avLst/>
          </a:prstGeom>
        </p:spPr>
      </p:pic>
      <p:pic>
        <p:nvPicPr>
          <p:cNvPr id="13" name="Picture 12">
            <a:extLst>
              <a:ext uri="{FF2B5EF4-FFF2-40B4-BE49-F238E27FC236}">
                <a16:creationId xmlns:a16="http://schemas.microsoft.com/office/drawing/2014/main" id="{A082D36C-425B-C67B-DEAB-12B045618DB8}"/>
              </a:ext>
            </a:extLst>
          </p:cNvPr>
          <p:cNvPicPr>
            <a:picLocks noChangeAspect="1"/>
          </p:cNvPicPr>
          <p:nvPr/>
        </p:nvPicPr>
        <p:blipFill>
          <a:blip r:embed="rId6"/>
          <a:srcRect/>
          <a:stretch/>
        </p:blipFill>
        <p:spPr>
          <a:xfrm>
            <a:off x="337042" y="5031978"/>
            <a:ext cx="1361949" cy="1631878"/>
          </a:xfrm>
          <a:prstGeom prst="rect">
            <a:avLst/>
          </a:prstGeom>
        </p:spPr>
      </p:pic>
      <p:sp>
        <p:nvSpPr>
          <p:cNvPr id="15" name="TextBox 14">
            <a:extLst>
              <a:ext uri="{FF2B5EF4-FFF2-40B4-BE49-F238E27FC236}">
                <a16:creationId xmlns:a16="http://schemas.microsoft.com/office/drawing/2014/main" id="{14A09248-BCF5-3E42-F4FF-D4C4B35A9DC9}"/>
              </a:ext>
            </a:extLst>
          </p:cNvPr>
          <p:cNvSpPr txBox="1"/>
          <p:nvPr/>
        </p:nvSpPr>
        <p:spPr>
          <a:xfrm>
            <a:off x="1663957" y="5362489"/>
            <a:ext cx="986658" cy="369332"/>
          </a:xfrm>
          <a:prstGeom prst="rect">
            <a:avLst/>
          </a:prstGeom>
          <a:noFill/>
        </p:spPr>
        <p:txBody>
          <a:bodyPr wrap="square" rtlCol="0">
            <a:spAutoFit/>
          </a:bodyPr>
          <a:lstStyle/>
          <a:p>
            <a:r>
              <a:rPr lang="en-US" dirty="0"/>
              <a:t>Original</a:t>
            </a:r>
          </a:p>
        </p:txBody>
      </p:sp>
      <p:sp>
        <p:nvSpPr>
          <p:cNvPr id="16" name="TextBox 15">
            <a:extLst>
              <a:ext uri="{FF2B5EF4-FFF2-40B4-BE49-F238E27FC236}">
                <a16:creationId xmlns:a16="http://schemas.microsoft.com/office/drawing/2014/main" id="{647CE66A-A867-DB23-E722-D253E328D43E}"/>
              </a:ext>
            </a:extLst>
          </p:cNvPr>
          <p:cNvSpPr txBox="1"/>
          <p:nvPr/>
        </p:nvSpPr>
        <p:spPr>
          <a:xfrm>
            <a:off x="4828405" y="5331804"/>
            <a:ext cx="1090811" cy="369332"/>
          </a:xfrm>
          <a:prstGeom prst="rect">
            <a:avLst/>
          </a:prstGeom>
          <a:noFill/>
        </p:spPr>
        <p:txBody>
          <a:bodyPr wrap="none" rtlCol="0">
            <a:spAutoFit/>
          </a:bodyPr>
          <a:lstStyle/>
          <a:p>
            <a:r>
              <a:rPr lang="en-US" dirty="0" err="1"/>
              <a:t>Encryped</a:t>
            </a:r>
            <a:endParaRPr lang="en-US"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65577" y="376811"/>
            <a:ext cx="11029615" cy="4673324"/>
          </a:xfrm>
        </p:spPr>
        <p:txBody>
          <a:bodyPr/>
          <a:lstStyle/>
          <a:p>
            <a:pPr marL="0" indent="0">
              <a:buNone/>
            </a:pPr>
            <a:endParaRPr lang="en-US" b="1" dirty="0"/>
          </a:p>
          <a:p>
            <a:r>
              <a:rPr lang="en-US" sz="2000" dirty="0"/>
              <a:t>Steganography is a powerful method for secure data transmission. </a:t>
            </a:r>
            <a:r>
              <a:rPr lang="en-US" sz="2000" b="1" dirty="0"/>
              <a:t>Least Significant Bit (LSB) steganography</a:t>
            </a:r>
            <a:r>
              <a:rPr lang="en-US" sz="2000" dirty="0"/>
              <a:t> is simple and effective for hiding data in images, but advanced techniques can enhance security. This technology plays a crucial role in cybersecurity, ensuring privacy and confidentiality.</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b="1" dirty="0"/>
              <a:t>LINK -  </a:t>
            </a:r>
            <a:r>
              <a:rPr lang="en-IN" dirty="0">
                <a:hlinkClick r:id="rId2"/>
              </a:rPr>
              <a:t>https://github.com/mohittak1811/Steganography.git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187</TotalTime>
  <Words>296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mohit tak</cp:lastModifiedBy>
  <cp:revision>27</cp:revision>
  <dcterms:created xsi:type="dcterms:W3CDTF">2021-05-26T16:50:10Z</dcterms:created>
  <dcterms:modified xsi:type="dcterms:W3CDTF">2025-02-26T18:46:58Z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