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009d9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009d9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009d95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009d95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009d95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009d95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SafeAir Data Analytics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and architecture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Pipeline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73925" y="2072925"/>
            <a:ext cx="938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Input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(API - JSON)</a:t>
            </a:r>
            <a:endParaRPr sz="800"/>
          </a:p>
        </p:txBody>
      </p:sp>
      <p:sp>
        <p:nvSpPr>
          <p:cNvPr id="62" name="Google Shape;62;p14"/>
          <p:cNvSpPr txBox="1"/>
          <p:nvPr/>
        </p:nvSpPr>
        <p:spPr>
          <a:xfrm>
            <a:off x="1549325" y="2010525"/>
            <a:ext cx="1041300" cy="548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Data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Collector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028325" y="2010525"/>
            <a:ext cx="938400" cy="5481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Data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Cleaner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037600" y="1336625"/>
            <a:ext cx="938400" cy="53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Alert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Engine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14150" y="2601375"/>
            <a:ext cx="1185300" cy="534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Recommender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Engine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071125" y="2072925"/>
            <a:ext cx="1648200" cy="601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Alert and prediction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Assimilator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426025" y="3911625"/>
            <a:ext cx="938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Output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(JSON)</a:t>
            </a:r>
            <a:endParaRPr sz="800"/>
          </a:p>
        </p:txBody>
      </p:sp>
      <p:cxnSp>
        <p:nvCxnSpPr>
          <p:cNvPr id="68" name="Google Shape;68;p14"/>
          <p:cNvCxnSpPr>
            <a:stCxn id="61" idx="3"/>
            <a:endCxn id="62" idx="1"/>
          </p:cNvCxnSpPr>
          <p:nvPr/>
        </p:nvCxnSpPr>
        <p:spPr>
          <a:xfrm>
            <a:off x="1312325" y="22845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2" idx="3"/>
            <a:endCxn id="63" idx="1"/>
          </p:cNvCxnSpPr>
          <p:nvPr/>
        </p:nvCxnSpPr>
        <p:spPr>
          <a:xfrm>
            <a:off x="2590625" y="2284575"/>
            <a:ext cx="43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3" idx="3"/>
            <a:endCxn id="64" idx="1"/>
          </p:cNvCxnSpPr>
          <p:nvPr/>
        </p:nvCxnSpPr>
        <p:spPr>
          <a:xfrm flipH="1" rot="10800000">
            <a:off x="3966725" y="1603575"/>
            <a:ext cx="1071000" cy="6810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3" idx="3"/>
            <a:endCxn id="65" idx="1"/>
          </p:cNvCxnSpPr>
          <p:nvPr/>
        </p:nvCxnSpPr>
        <p:spPr>
          <a:xfrm>
            <a:off x="3966725" y="2284575"/>
            <a:ext cx="947400" cy="583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3"/>
            <a:endCxn id="66" idx="1"/>
          </p:cNvCxnSpPr>
          <p:nvPr/>
        </p:nvCxnSpPr>
        <p:spPr>
          <a:xfrm>
            <a:off x="5976000" y="1603625"/>
            <a:ext cx="1095000" cy="7698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5" idx="3"/>
            <a:endCxn id="66" idx="1"/>
          </p:cNvCxnSpPr>
          <p:nvPr/>
        </p:nvCxnSpPr>
        <p:spPr>
          <a:xfrm flipH="1" rot="10800000">
            <a:off x="6099450" y="2373375"/>
            <a:ext cx="971700" cy="495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66" idx="2"/>
            <a:endCxn id="67" idx="0"/>
          </p:cNvCxnSpPr>
          <p:nvPr/>
        </p:nvCxnSpPr>
        <p:spPr>
          <a:xfrm>
            <a:off x="7895225" y="2674125"/>
            <a:ext cx="0" cy="12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437450" y="3729575"/>
            <a:ext cx="55809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/>
              <a:t>Data Collector:</a:t>
            </a:r>
            <a:r>
              <a:rPr lang="en" sz="800"/>
              <a:t> Reads and collects the data constantly over a specified interval and pushes into the </a:t>
            </a:r>
            <a:r>
              <a:rPr lang="en" sz="800"/>
              <a:t>beginning</a:t>
            </a:r>
            <a:r>
              <a:rPr lang="en" sz="800"/>
              <a:t> of the pipe.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Data Cleaner:</a:t>
            </a:r>
            <a:r>
              <a:rPr lang="en" sz="800">
                <a:solidFill>
                  <a:schemeClr val="dk1"/>
                </a:solidFill>
              </a:rPr>
              <a:t> As the new data arrives from the collector, performs cleaning operations (if needed) to make it ready to be operable for the alert and recommender engines.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Alert Engine:</a:t>
            </a:r>
            <a:r>
              <a:rPr lang="en" sz="800">
                <a:solidFill>
                  <a:schemeClr val="dk1"/>
                </a:solidFill>
              </a:rPr>
              <a:t> The alert engine runs tests to check for irregularities, maps them to a message/alert.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Recommender Engine:</a:t>
            </a:r>
            <a:r>
              <a:rPr lang="en" sz="800">
                <a:solidFill>
                  <a:schemeClr val="dk1"/>
                </a:solidFill>
              </a:rPr>
              <a:t> The recommender engine executes several predictive engine models to generate a probability distribution. The probability distribution is then mapped to recommendations.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n" sz="800">
                <a:solidFill>
                  <a:schemeClr val="dk1"/>
                </a:solidFill>
              </a:rPr>
              <a:t>Assimilator:</a:t>
            </a:r>
            <a:r>
              <a:rPr lang="en" sz="800">
                <a:solidFill>
                  <a:schemeClr val="dk1"/>
                </a:solidFill>
              </a:rPr>
              <a:t> The assimilator collects and combines and the alerts and recommendations and produces a JSON output.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 Engine</a:t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2232400" y="1170125"/>
            <a:ext cx="5101200" cy="2667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105600" y="3837125"/>
            <a:ext cx="1143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Alert Engine</a:t>
            </a:r>
            <a:endParaRPr sz="1100"/>
          </a:p>
        </p:txBody>
      </p:sp>
      <p:sp>
        <p:nvSpPr>
          <p:cNvPr id="83" name="Google Shape;83;p15"/>
          <p:cNvSpPr/>
          <p:nvPr/>
        </p:nvSpPr>
        <p:spPr>
          <a:xfrm>
            <a:off x="2719250" y="1346550"/>
            <a:ext cx="9102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CO2 classifier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719250" y="1689450"/>
            <a:ext cx="9102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O3</a:t>
            </a:r>
            <a:r>
              <a:rPr lang="en" sz="800">
                <a:solidFill>
                  <a:srgbClr val="FFFFFF"/>
                </a:solidFill>
              </a:rPr>
              <a:t> classifier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 flipH="1">
            <a:off x="3171650" y="2064900"/>
            <a:ext cx="3600" cy="43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2719250" y="2603850"/>
            <a:ext cx="9102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IAQ Index</a:t>
            </a:r>
            <a:r>
              <a:rPr lang="en" sz="800">
                <a:solidFill>
                  <a:srgbClr val="FFFFFF"/>
                </a:solidFill>
              </a:rPr>
              <a:t> classifier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718350" y="3363025"/>
            <a:ext cx="910200" cy="3600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Thermal Comfort</a:t>
            </a:r>
            <a:r>
              <a:rPr lang="en" sz="800">
                <a:solidFill>
                  <a:srgbClr val="FFFFFF"/>
                </a:solidFill>
              </a:rPr>
              <a:t> Index classifier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3170750" y="2939038"/>
            <a:ext cx="5400" cy="35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560225" y="2242625"/>
            <a:ext cx="10443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Cleaner</a:t>
            </a:r>
            <a:endParaRPr sz="1300">
              <a:solidFill>
                <a:srgbClr val="FFFFFF"/>
              </a:solidFill>
            </a:endParaRPr>
          </a:p>
        </p:txBody>
      </p:sp>
      <p:cxnSp>
        <p:nvCxnSpPr>
          <p:cNvPr id="90" name="Google Shape;90;p15"/>
          <p:cNvCxnSpPr>
            <a:stCxn id="89" idx="3"/>
            <a:endCxn id="83" idx="1"/>
          </p:cNvCxnSpPr>
          <p:nvPr/>
        </p:nvCxnSpPr>
        <p:spPr>
          <a:xfrm flipH="1" rot="10800000">
            <a:off x="1604525" y="1480625"/>
            <a:ext cx="1114800" cy="1023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9" idx="3"/>
            <a:endCxn id="84" idx="1"/>
          </p:cNvCxnSpPr>
          <p:nvPr/>
        </p:nvCxnSpPr>
        <p:spPr>
          <a:xfrm flipH="1" rot="10800000">
            <a:off x="1604525" y="1823525"/>
            <a:ext cx="1114800" cy="680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9" idx="3"/>
            <a:endCxn id="86" idx="1"/>
          </p:cNvCxnSpPr>
          <p:nvPr/>
        </p:nvCxnSpPr>
        <p:spPr>
          <a:xfrm>
            <a:off x="1604525" y="2503625"/>
            <a:ext cx="1114800" cy="234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9" idx="3"/>
            <a:endCxn id="87" idx="1"/>
          </p:cNvCxnSpPr>
          <p:nvPr/>
        </p:nvCxnSpPr>
        <p:spPr>
          <a:xfrm>
            <a:off x="1604525" y="2503625"/>
            <a:ext cx="1113900" cy="1039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4461925" y="1823525"/>
            <a:ext cx="1418100" cy="1350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Alert-Message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Mapping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541250" y="2196750"/>
            <a:ext cx="4341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Alert 1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174550" y="2196750"/>
            <a:ext cx="6093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Message</a:t>
            </a:r>
            <a:r>
              <a:rPr lang="en" sz="700">
                <a:solidFill>
                  <a:srgbClr val="FFFFFF"/>
                </a:solidFill>
              </a:rPr>
              <a:t> 1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541250" y="2364750"/>
            <a:ext cx="4341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Alert 2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497500" y="2872050"/>
            <a:ext cx="4809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Alert N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174550" y="2364750"/>
            <a:ext cx="6093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Message 2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174550" y="2872050"/>
            <a:ext cx="6633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Message M</a:t>
            </a:r>
            <a:endParaRPr sz="700">
              <a:solidFill>
                <a:srgbClr val="FFFFFF"/>
              </a:solidFill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4924000" y="2364750"/>
            <a:ext cx="324600" cy="62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flipH="1" rot="10800000">
            <a:off x="4962700" y="2364300"/>
            <a:ext cx="247200" cy="16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 rot="10800000">
            <a:off x="4913350" y="2600700"/>
            <a:ext cx="303600" cy="37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83" idx="3"/>
            <a:endCxn id="94" idx="1"/>
          </p:cNvCxnSpPr>
          <p:nvPr/>
        </p:nvCxnSpPr>
        <p:spPr>
          <a:xfrm>
            <a:off x="3629450" y="1480650"/>
            <a:ext cx="832500" cy="1018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84" idx="3"/>
            <a:endCxn id="94" idx="1"/>
          </p:cNvCxnSpPr>
          <p:nvPr/>
        </p:nvCxnSpPr>
        <p:spPr>
          <a:xfrm>
            <a:off x="3629450" y="1823550"/>
            <a:ext cx="832500" cy="675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86" idx="3"/>
            <a:endCxn id="94" idx="1"/>
          </p:cNvCxnSpPr>
          <p:nvPr/>
        </p:nvCxnSpPr>
        <p:spPr>
          <a:xfrm flipH="1" rot="10800000">
            <a:off x="3629450" y="2498850"/>
            <a:ext cx="832500" cy="239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87" idx="3"/>
            <a:endCxn id="94" idx="1"/>
          </p:cNvCxnSpPr>
          <p:nvPr/>
        </p:nvCxnSpPr>
        <p:spPr>
          <a:xfrm flipH="1" rot="10800000">
            <a:off x="3628550" y="2499025"/>
            <a:ext cx="833400" cy="1044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/>
          <p:nvPr/>
        </p:nvSpPr>
        <p:spPr>
          <a:xfrm>
            <a:off x="6205900" y="1977525"/>
            <a:ext cx="9795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</a:rPr>
              <a:t>{Alert a1 : message m1}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721725" y="2235875"/>
            <a:ext cx="10443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Assimilator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205900" y="2362763"/>
            <a:ext cx="9795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</a:rPr>
              <a:t>{Alert a2 : message m2}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205900" y="2748000"/>
            <a:ext cx="9795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</a:rPr>
              <a:t>{Alert a3 : message m3}</a:t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112" name="Google Shape;112;p15"/>
          <p:cNvCxnSpPr>
            <a:stCxn id="94" idx="3"/>
            <a:endCxn id="110" idx="1"/>
          </p:cNvCxnSpPr>
          <p:nvPr/>
        </p:nvCxnSpPr>
        <p:spPr>
          <a:xfrm flipH="1" rot="10800000">
            <a:off x="5880025" y="2496875"/>
            <a:ext cx="325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10" idx="3"/>
            <a:endCxn id="109" idx="1"/>
          </p:cNvCxnSpPr>
          <p:nvPr/>
        </p:nvCxnSpPr>
        <p:spPr>
          <a:xfrm>
            <a:off x="7185400" y="2496863"/>
            <a:ext cx="5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endCxn id="89" idx="1"/>
          </p:cNvCxnSpPr>
          <p:nvPr/>
        </p:nvCxnSpPr>
        <p:spPr>
          <a:xfrm>
            <a:off x="80525" y="2501825"/>
            <a:ext cx="479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9" idx="3"/>
          </p:cNvCxnSpPr>
          <p:nvPr/>
        </p:nvCxnSpPr>
        <p:spPr>
          <a:xfrm>
            <a:off x="8766025" y="2496875"/>
            <a:ext cx="335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>
            <a:off x="406300" y="4304975"/>
            <a:ext cx="3111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Alert k</a:t>
            </a:r>
            <a:r>
              <a:rPr lang="en" sz="900"/>
              <a:t>: The ‘alert k’ consists of the metrics that are out of bound and the associated index value.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Message k:</a:t>
            </a:r>
            <a:r>
              <a:rPr lang="en" sz="900"/>
              <a:t> The ‘message k’ consists of values from ‘alert k’ and (potential) actionable step for the user.</a:t>
            </a:r>
            <a:endParaRPr sz="900"/>
          </a:p>
        </p:txBody>
      </p:sp>
      <p:sp>
        <p:nvSpPr>
          <p:cNvPr id="117" name="Google Shape;117;p15"/>
          <p:cNvSpPr txBox="1"/>
          <p:nvPr/>
        </p:nvSpPr>
        <p:spPr>
          <a:xfrm>
            <a:off x="4028350" y="4348200"/>
            <a:ext cx="4659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inputs for the classifier: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Manual input from the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Read the past behaviour of the user.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Engine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925500" y="1060875"/>
            <a:ext cx="5101200" cy="2667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547075" y="3727875"/>
            <a:ext cx="16389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Recommender</a:t>
            </a:r>
            <a:r>
              <a:rPr lang="en" sz="1100"/>
              <a:t> Engine</a:t>
            </a:r>
            <a:endParaRPr sz="1100"/>
          </a:p>
        </p:txBody>
      </p:sp>
      <p:sp>
        <p:nvSpPr>
          <p:cNvPr id="125" name="Google Shape;125;p16"/>
          <p:cNvSpPr/>
          <p:nvPr/>
        </p:nvSpPr>
        <p:spPr>
          <a:xfrm>
            <a:off x="637825" y="2132925"/>
            <a:ext cx="10443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Cleaner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845225" y="1608675"/>
            <a:ext cx="1538700" cy="15705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838226" y="1910975"/>
            <a:ext cx="10929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</a:rPr>
              <a:t>{P1 : Recommendation R1}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7446575" y="2132925"/>
            <a:ext cx="1044300" cy="522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Data Assimilator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838227" y="2259825"/>
            <a:ext cx="10929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rgbClr val="FFFFFF"/>
                </a:solidFill>
              </a:rPr>
              <a:t>{P2 : Recommendation R2}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838351" y="2608675"/>
            <a:ext cx="1092900" cy="2682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rgbClr val="FFFFFF"/>
                </a:solidFill>
              </a:rPr>
              <a:t>{P3 : Recommendation R3}</a:t>
            </a:r>
            <a:endParaRPr sz="500">
              <a:solidFill>
                <a:srgbClr val="FFFFFF"/>
              </a:solidFill>
            </a:endParaRPr>
          </a:p>
        </p:txBody>
      </p:sp>
      <p:cxnSp>
        <p:nvCxnSpPr>
          <p:cNvPr id="131" name="Google Shape;131;p16"/>
          <p:cNvCxnSpPr>
            <a:stCxn id="126" idx="3"/>
            <a:endCxn id="129" idx="1"/>
          </p:cNvCxnSpPr>
          <p:nvPr/>
        </p:nvCxnSpPr>
        <p:spPr>
          <a:xfrm>
            <a:off x="5383925" y="2393925"/>
            <a:ext cx="4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>
            <a:stCxn id="129" idx="3"/>
            <a:endCxn id="128" idx="1"/>
          </p:cNvCxnSpPr>
          <p:nvPr/>
        </p:nvCxnSpPr>
        <p:spPr>
          <a:xfrm>
            <a:off x="6931127" y="2393925"/>
            <a:ext cx="5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endCxn id="125" idx="1"/>
          </p:cNvCxnSpPr>
          <p:nvPr/>
        </p:nvCxnSpPr>
        <p:spPr>
          <a:xfrm>
            <a:off x="158125" y="2392125"/>
            <a:ext cx="479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>
            <a:stCxn id="128" idx="3"/>
          </p:cNvCxnSpPr>
          <p:nvPr/>
        </p:nvCxnSpPr>
        <p:spPr>
          <a:xfrm>
            <a:off x="8490875" y="2393925"/>
            <a:ext cx="335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5" name="Google Shape;135;p16"/>
          <p:cNvGrpSpPr/>
          <p:nvPr/>
        </p:nvGrpSpPr>
        <p:grpSpPr>
          <a:xfrm>
            <a:off x="3959067" y="1910975"/>
            <a:ext cx="598481" cy="1185300"/>
            <a:chOff x="642050" y="3365500"/>
            <a:chExt cx="811500" cy="1185300"/>
          </a:xfrm>
        </p:grpSpPr>
        <p:sp>
          <p:nvSpPr>
            <p:cNvPr id="136" name="Google Shape;136;p16"/>
            <p:cNvSpPr/>
            <p:nvPr/>
          </p:nvSpPr>
          <p:spPr>
            <a:xfrm>
              <a:off x="642050" y="3365500"/>
              <a:ext cx="811500" cy="11853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698600" y="3418450"/>
              <a:ext cx="698400" cy="1079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</a:t>
              </a:r>
              <a:r>
                <a:rPr lang="en" sz="900">
                  <a:solidFill>
                    <a:srgbClr val="FFFFFF"/>
                  </a:solidFill>
                </a:rPr>
                <a:t>1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P2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P3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Pn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4724417" y="1910975"/>
            <a:ext cx="598481" cy="1185300"/>
            <a:chOff x="642050" y="3365500"/>
            <a:chExt cx="811500" cy="1185300"/>
          </a:xfrm>
        </p:grpSpPr>
        <p:sp>
          <p:nvSpPr>
            <p:cNvPr id="139" name="Google Shape;139;p16"/>
            <p:cNvSpPr/>
            <p:nvPr/>
          </p:nvSpPr>
          <p:spPr>
            <a:xfrm>
              <a:off x="642050" y="3365500"/>
              <a:ext cx="811500" cy="11853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698600" y="3418450"/>
              <a:ext cx="698400" cy="10794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</a:t>
              </a:r>
              <a:r>
                <a:rPr lang="en" sz="900">
                  <a:solidFill>
                    <a:srgbClr val="FFFFFF"/>
                  </a:solidFill>
                </a:rPr>
                <a:t>1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R2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R3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.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</a:rPr>
                <a:t>Rm</a:t>
              </a:r>
              <a:endParaRPr sz="900">
                <a:solidFill>
                  <a:srgbClr val="FFFFFF"/>
                </a:solidFill>
              </a:endParaRPr>
            </a:p>
          </p:txBody>
        </p:sp>
      </p:grpSp>
      <p:sp>
        <p:nvSpPr>
          <p:cNvPr id="141" name="Google Shape;141;p16"/>
          <p:cNvSpPr txBox="1"/>
          <p:nvPr/>
        </p:nvSpPr>
        <p:spPr>
          <a:xfrm>
            <a:off x="3845225" y="1560525"/>
            <a:ext cx="153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</a:rPr>
              <a:t>Probability </a:t>
            </a:r>
            <a:r>
              <a:rPr lang="en" sz="700">
                <a:solidFill>
                  <a:srgbClr val="FFFFFF"/>
                </a:solidFill>
              </a:rPr>
              <a:t>Recommendation Mapping</a:t>
            </a:r>
            <a:endParaRPr sz="700">
              <a:solidFill>
                <a:srgbClr val="FFFFFF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2047375" y="1636725"/>
            <a:ext cx="1499700" cy="1514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2163650" y="1795100"/>
            <a:ext cx="1243800" cy="317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Support Vector Machines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2192753" y="2287875"/>
            <a:ext cx="1185600" cy="26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Time Series Engine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187003" y="2731450"/>
            <a:ext cx="1185600" cy="26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Other Models</a:t>
            </a:r>
            <a:endParaRPr sz="800">
              <a:solidFill>
                <a:srgbClr val="FFFFFF"/>
              </a:solidFill>
            </a:endParaRPr>
          </a:p>
        </p:txBody>
      </p:sp>
      <p:cxnSp>
        <p:nvCxnSpPr>
          <p:cNvPr id="146" name="Google Shape;146;p16"/>
          <p:cNvCxnSpPr>
            <a:stCxn id="125" idx="3"/>
            <a:endCxn id="142" idx="1"/>
          </p:cNvCxnSpPr>
          <p:nvPr/>
        </p:nvCxnSpPr>
        <p:spPr>
          <a:xfrm>
            <a:off x="1682125" y="2393925"/>
            <a:ext cx="3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>
            <a:stCxn id="142" idx="3"/>
            <a:endCxn id="126" idx="1"/>
          </p:cNvCxnSpPr>
          <p:nvPr/>
        </p:nvCxnSpPr>
        <p:spPr>
          <a:xfrm>
            <a:off x="3547075" y="2393925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6"/>
          <p:cNvSpPr txBox="1"/>
          <p:nvPr/>
        </p:nvSpPr>
        <p:spPr>
          <a:xfrm>
            <a:off x="2047375" y="1259725"/>
            <a:ext cx="1499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Prediction/Machine Learning Models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26475" y="4235800"/>
            <a:ext cx="3120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Recommendation</a:t>
            </a:r>
            <a:r>
              <a:rPr b="1" lang="en" sz="900"/>
              <a:t> k</a:t>
            </a:r>
            <a:r>
              <a:rPr lang="en" sz="900"/>
              <a:t>: The recommendation k’ will describe the urgency of changing indoor metrics and their potential effects by displaying relevant statistics and potential actionable steps for the user.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