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ohit Thaku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9T23:41:05.035">
    <p:pos x="6000" y="0"/>
    <p:text>Based on the new input that the the alert engine will have classification input from the user and also by reading the history of metrics being measured.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009d9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009d9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009d95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009d95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009d95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009d95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SafeAir Data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and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Pipeline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45325" y="2530125"/>
            <a:ext cx="938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Input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(API - JSON)</a:t>
            </a:r>
            <a:endParaRPr sz="800"/>
          </a:p>
        </p:txBody>
      </p:sp>
      <p:sp>
        <p:nvSpPr>
          <p:cNvPr id="62" name="Google Shape;62;p14"/>
          <p:cNvSpPr txBox="1"/>
          <p:nvPr/>
        </p:nvSpPr>
        <p:spPr>
          <a:xfrm>
            <a:off x="1320725" y="2467725"/>
            <a:ext cx="1041300" cy="548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Data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Collector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99725" y="2467725"/>
            <a:ext cx="938400" cy="548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Data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Cleaner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384150" y="1717500"/>
            <a:ext cx="2379000" cy="53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Alert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Engine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22925" y="2902325"/>
            <a:ext cx="2072700" cy="690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Recommender </a:t>
            </a:r>
            <a:r>
              <a:rPr lang="en" sz="1100">
                <a:solidFill>
                  <a:srgbClr val="FFFFFF"/>
                </a:solidFill>
              </a:rPr>
              <a:t>Engine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202825" y="4064175"/>
            <a:ext cx="1562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JSON Output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</a:t>
            </a:r>
            <a:r>
              <a:rPr lang="en" sz="800">
                <a:solidFill>
                  <a:schemeClr val="dk1"/>
                </a:solidFill>
              </a:rPr>
              <a:t>Alert/Recommendation Messages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67" name="Google Shape;67;p14"/>
          <p:cNvCxnSpPr>
            <a:stCxn id="61" idx="3"/>
            <a:endCxn id="62" idx="1"/>
          </p:cNvCxnSpPr>
          <p:nvPr/>
        </p:nvCxnSpPr>
        <p:spPr>
          <a:xfrm>
            <a:off x="1083725" y="27417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2" idx="3"/>
            <a:endCxn id="63" idx="1"/>
          </p:cNvCxnSpPr>
          <p:nvPr/>
        </p:nvCxnSpPr>
        <p:spPr>
          <a:xfrm>
            <a:off x="2362025" y="2741775"/>
            <a:ext cx="43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3" idx="3"/>
            <a:endCxn id="65" idx="1"/>
          </p:cNvCxnSpPr>
          <p:nvPr/>
        </p:nvCxnSpPr>
        <p:spPr>
          <a:xfrm>
            <a:off x="3738125" y="2741775"/>
            <a:ext cx="784800" cy="50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3"/>
            <a:endCxn id="71" idx="1"/>
          </p:cNvCxnSpPr>
          <p:nvPr/>
        </p:nvCxnSpPr>
        <p:spPr>
          <a:xfrm>
            <a:off x="6763150" y="1984500"/>
            <a:ext cx="275400" cy="8019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5" idx="3"/>
            <a:endCxn id="71" idx="1"/>
          </p:cNvCxnSpPr>
          <p:nvPr/>
        </p:nvCxnSpPr>
        <p:spPr>
          <a:xfrm flipH="1" rot="10800000">
            <a:off x="6595625" y="2786375"/>
            <a:ext cx="442800" cy="46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208850" y="3729575"/>
            <a:ext cx="55809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Data Collector:</a:t>
            </a:r>
            <a:r>
              <a:rPr lang="en" sz="800"/>
              <a:t> Reads and collects the data constantly over a specified interval and pushes into the </a:t>
            </a:r>
            <a:r>
              <a:rPr lang="en" sz="800"/>
              <a:t>beginning</a:t>
            </a:r>
            <a:r>
              <a:rPr lang="en" sz="800"/>
              <a:t> of the pipe.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Data Cleaner:</a:t>
            </a:r>
            <a:r>
              <a:rPr lang="en" sz="800">
                <a:solidFill>
                  <a:schemeClr val="dk1"/>
                </a:solidFill>
              </a:rPr>
              <a:t> As the new data arrives from the collector, performs cleaning operations (if needed) to make it ready to be operable for the alert and recommender engines.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Alert Engine:</a:t>
            </a:r>
            <a:r>
              <a:rPr lang="en" sz="800">
                <a:solidFill>
                  <a:schemeClr val="dk1"/>
                </a:solidFill>
              </a:rPr>
              <a:t> The alert engine runs tests to check for irregularities, maps them to a message/alert.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Recommender Engine:</a:t>
            </a:r>
            <a:r>
              <a:rPr lang="en" sz="800">
                <a:solidFill>
                  <a:schemeClr val="dk1"/>
                </a:solidFill>
              </a:rPr>
              <a:t> The recommender engine executes several predictive engine models to generate a probability distribution. The probability distribution is then mapped to recommendations.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Assimilator:</a:t>
            </a:r>
            <a:r>
              <a:rPr lang="en" sz="800">
                <a:solidFill>
                  <a:schemeClr val="dk1"/>
                </a:solidFill>
              </a:rPr>
              <a:t> The assimilator collects and combines and the alerts and recommendations and produces a JSON output.</a:t>
            </a:r>
            <a:endParaRPr sz="800"/>
          </a:p>
        </p:txBody>
      </p:sp>
      <p:sp>
        <p:nvSpPr>
          <p:cNvPr id="74" name="Google Shape;74;p14"/>
          <p:cNvSpPr txBox="1"/>
          <p:nvPr/>
        </p:nvSpPr>
        <p:spPr>
          <a:xfrm>
            <a:off x="4522825" y="1739400"/>
            <a:ext cx="755400" cy="33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Classifier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Conditions</a:t>
            </a:r>
            <a:endParaRPr sz="900"/>
          </a:p>
        </p:txBody>
      </p:sp>
      <p:sp>
        <p:nvSpPr>
          <p:cNvPr id="75" name="Google Shape;75;p14"/>
          <p:cNvSpPr txBox="1"/>
          <p:nvPr/>
        </p:nvSpPr>
        <p:spPr>
          <a:xfrm>
            <a:off x="2362025" y="1255625"/>
            <a:ext cx="1521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Classification Input</a:t>
            </a:r>
            <a:endParaRPr sz="900"/>
          </a:p>
        </p:txBody>
      </p:sp>
      <p:cxnSp>
        <p:nvCxnSpPr>
          <p:cNvPr id="76" name="Google Shape;76;p14"/>
          <p:cNvCxnSpPr>
            <a:stCxn id="63" idx="3"/>
            <a:endCxn id="64" idx="1"/>
          </p:cNvCxnSpPr>
          <p:nvPr/>
        </p:nvCxnSpPr>
        <p:spPr>
          <a:xfrm flipH="1" rot="10800000">
            <a:off x="3738125" y="1984575"/>
            <a:ext cx="645900" cy="757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5" idx="3"/>
            <a:endCxn id="74" idx="1"/>
          </p:cNvCxnSpPr>
          <p:nvPr/>
        </p:nvCxnSpPr>
        <p:spPr>
          <a:xfrm>
            <a:off x="3883025" y="1424525"/>
            <a:ext cx="639900" cy="4839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5" idx="0"/>
            <a:endCxn id="74" idx="2"/>
          </p:cNvCxnSpPr>
          <p:nvPr/>
        </p:nvCxnSpPr>
        <p:spPr>
          <a:xfrm flipH="1" rot="5400000">
            <a:off x="4817375" y="2160425"/>
            <a:ext cx="825000" cy="658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7038425" y="2441175"/>
            <a:ext cx="1891500" cy="690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{</a:t>
            </a:r>
            <a:r>
              <a:rPr lang="en" sz="800">
                <a:solidFill>
                  <a:srgbClr val="FFFFFF"/>
                </a:solidFill>
              </a:rPr>
              <a:t>Alert/Recommendation : Message}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Mapper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79" name="Google Shape;79;p14"/>
          <p:cNvCxnSpPr>
            <a:stCxn id="71" idx="2"/>
            <a:endCxn id="66" idx="0"/>
          </p:cNvCxnSpPr>
          <p:nvPr/>
        </p:nvCxnSpPr>
        <p:spPr>
          <a:xfrm>
            <a:off x="7984175" y="3131475"/>
            <a:ext cx="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Engine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257300" y="1170125"/>
            <a:ext cx="5645400" cy="2667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258000" y="3837125"/>
            <a:ext cx="114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Alert Engine</a:t>
            </a:r>
            <a:endParaRPr sz="1100"/>
          </a:p>
        </p:txBody>
      </p:sp>
      <p:sp>
        <p:nvSpPr>
          <p:cNvPr id="87" name="Google Shape;87;p15"/>
          <p:cNvSpPr/>
          <p:nvPr/>
        </p:nvSpPr>
        <p:spPr>
          <a:xfrm>
            <a:off x="3328850" y="1346550"/>
            <a:ext cx="9102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CO2 classifier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328850" y="1689450"/>
            <a:ext cx="9102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O3</a:t>
            </a:r>
            <a:r>
              <a:rPr lang="en" sz="800">
                <a:solidFill>
                  <a:srgbClr val="FFFFFF"/>
                </a:solidFill>
              </a:rPr>
              <a:t> classifier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89" name="Google Shape;89;p15"/>
          <p:cNvCxnSpPr/>
          <p:nvPr/>
        </p:nvCxnSpPr>
        <p:spPr>
          <a:xfrm flipH="1">
            <a:off x="3781250" y="2064900"/>
            <a:ext cx="3600" cy="43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3328850" y="2603850"/>
            <a:ext cx="9102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IAQ Index</a:t>
            </a:r>
            <a:r>
              <a:rPr lang="en" sz="800">
                <a:solidFill>
                  <a:srgbClr val="FFFFFF"/>
                </a:solidFill>
              </a:rPr>
              <a:t> classifier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327950" y="3363025"/>
            <a:ext cx="910200" cy="360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Thermal Comfort</a:t>
            </a:r>
            <a:r>
              <a:rPr lang="en" sz="800">
                <a:solidFill>
                  <a:srgbClr val="FFFFFF"/>
                </a:solidFill>
              </a:rPr>
              <a:t> Index classifier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3780350" y="2939038"/>
            <a:ext cx="5400" cy="3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>
            <a:stCxn id="94" idx="3"/>
            <a:endCxn id="87" idx="1"/>
          </p:cNvCxnSpPr>
          <p:nvPr/>
        </p:nvCxnSpPr>
        <p:spPr>
          <a:xfrm flipH="1" rot="10800000">
            <a:off x="2214050" y="1480650"/>
            <a:ext cx="1114800" cy="102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94" idx="3"/>
            <a:endCxn id="88" idx="1"/>
          </p:cNvCxnSpPr>
          <p:nvPr/>
        </p:nvCxnSpPr>
        <p:spPr>
          <a:xfrm flipH="1" rot="10800000">
            <a:off x="2214050" y="1823550"/>
            <a:ext cx="1114800" cy="68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4" idx="3"/>
            <a:endCxn id="90" idx="1"/>
          </p:cNvCxnSpPr>
          <p:nvPr/>
        </p:nvCxnSpPr>
        <p:spPr>
          <a:xfrm>
            <a:off x="2214050" y="2503650"/>
            <a:ext cx="1114800" cy="23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4" idx="3"/>
            <a:endCxn id="91" idx="1"/>
          </p:cNvCxnSpPr>
          <p:nvPr/>
        </p:nvCxnSpPr>
        <p:spPr>
          <a:xfrm>
            <a:off x="2214050" y="2503525"/>
            <a:ext cx="1113900" cy="103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87" idx="3"/>
            <a:endCxn id="99" idx="1"/>
          </p:cNvCxnSpPr>
          <p:nvPr/>
        </p:nvCxnSpPr>
        <p:spPr>
          <a:xfrm>
            <a:off x="4239050" y="1480650"/>
            <a:ext cx="1128600" cy="1016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88" idx="3"/>
            <a:endCxn id="99" idx="1"/>
          </p:cNvCxnSpPr>
          <p:nvPr/>
        </p:nvCxnSpPr>
        <p:spPr>
          <a:xfrm>
            <a:off x="4239050" y="1823550"/>
            <a:ext cx="1128600" cy="673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0" idx="3"/>
            <a:endCxn id="99" idx="1"/>
          </p:cNvCxnSpPr>
          <p:nvPr/>
        </p:nvCxnSpPr>
        <p:spPr>
          <a:xfrm flipH="1" rot="10800000">
            <a:off x="4239050" y="2496750"/>
            <a:ext cx="1128600" cy="241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1" idx="3"/>
            <a:endCxn id="99" idx="1"/>
          </p:cNvCxnSpPr>
          <p:nvPr/>
        </p:nvCxnSpPr>
        <p:spPr>
          <a:xfrm flipH="1" rot="10800000">
            <a:off x="4238150" y="2496925"/>
            <a:ext cx="1129500" cy="1046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/>
          <p:nvPr/>
        </p:nvSpPr>
        <p:spPr>
          <a:xfrm>
            <a:off x="5367700" y="1977525"/>
            <a:ext cx="9795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Alert 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257250" y="2235875"/>
            <a:ext cx="14910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{Alert/Recommendation : Message}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Mapper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367700" y="2362763"/>
            <a:ext cx="9795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Alert 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367700" y="2748000"/>
            <a:ext cx="9795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Alert 3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06" name="Google Shape;106;p15"/>
          <p:cNvCxnSpPr>
            <a:stCxn id="99" idx="3"/>
            <a:endCxn id="104" idx="1"/>
          </p:cNvCxnSpPr>
          <p:nvPr/>
        </p:nvCxnSpPr>
        <p:spPr>
          <a:xfrm>
            <a:off x="6347200" y="2496863"/>
            <a:ext cx="9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104" idx="3"/>
          </p:cNvCxnSpPr>
          <p:nvPr/>
        </p:nvCxnSpPr>
        <p:spPr>
          <a:xfrm>
            <a:off x="8748250" y="2496875"/>
            <a:ext cx="335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406300" y="4304975"/>
            <a:ext cx="3111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Alert k</a:t>
            </a:r>
            <a:r>
              <a:rPr lang="en" sz="900"/>
              <a:t>: The ‘alert k’ consists of the metrics that are out of bound and the associated index value.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Message k:</a:t>
            </a:r>
            <a:r>
              <a:rPr lang="en" sz="900"/>
              <a:t> The ‘message k’ consists of values from ‘alert k’ and (potential) actionable step for the user.</a:t>
            </a:r>
            <a:endParaRPr sz="900"/>
          </a:p>
        </p:txBody>
      </p:sp>
      <p:sp>
        <p:nvSpPr>
          <p:cNvPr id="109" name="Google Shape;109;p15"/>
          <p:cNvSpPr txBox="1"/>
          <p:nvPr/>
        </p:nvSpPr>
        <p:spPr>
          <a:xfrm>
            <a:off x="1444800" y="2334725"/>
            <a:ext cx="755400" cy="33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Classifier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Conditions</a:t>
            </a:r>
            <a:endParaRPr sz="900"/>
          </a:p>
        </p:txBody>
      </p:sp>
      <p:sp>
        <p:nvSpPr>
          <p:cNvPr id="110" name="Google Shape;110;p15"/>
          <p:cNvSpPr txBox="1"/>
          <p:nvPr/>
        </p:nvSpPr>
        <p:spPr>
          <a:xfrm>
            <a:off x="269300" y="1160163"/>
            <a:ext cx="91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Classification Input</a:t>
            </a:r>
            <a:endParaRPr sz="900"/>
          </a:p>
        </p:txBody>
      </p:sp>
      <p:cxnSp>
        <p:nvCxnSpPr>
          <p:cNvPr id="111" name="Google Shape;111;p15"/>
          <p:cNvCxnSpPr>
            <a:stCxn id="110" idx="2"/>
            <a:endCxn id="109" idx="0"/>
          </p:cNvCxnSpPr>
          <p:nvPr/>
        </p:nvCxnSpPr>
        <p:spPr>
          <a:xfrm flipH="1" rot="-5400000">
            <a:off x="972500" y="1484763"/>
            <a:ext cx="601800" cy="1098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5"/>
          <p:cNvSpPr txBox="1"/>
          <p:nvPr/>
        </p:nvSpPr>
        <p:spPr>
          <a:xfrm>
            <a:off x="297500" y="3654800"/>
            <a:ext cx="979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Recommender Engine</a:t>
            </a:r>
            <a:endParaRPr sz="900"/>
          </a:p>
        </p:txBody>
      </p:sp>
      <p:cxnSp>
        <p:nvCxnSpPr>
          <p:cNvPr id="113" name="Google Shape;113;p15"/>
          <p:cNvCxnSpPr>
            <a:stCxn id="112" idx="0"/>
            <a:endCxn id="109" idx="2"/>
          </p:cNvCxnSpPr>
          <p:nvPr/>
        </p:nvCxnSpPr>
        <p:spPr>
          <a:xfrm rot="-5400000">
            <a:off x="813800" y="2646050"/>
            <a:ext cx="982200" cy="1035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297500" y="2242625"/>
            <a:ext cx="8538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Cleaner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15" name="Google Shape;115;p15"/>
          <p:cNvCxnSpPr>
            <a:stCxn id="114" idx="3"/>
            <a:endCxn id="109" idx="1"/>
          </p:cNvCxnSpPr>
          <p:nvPr/>
        </p:nvCxnSpPr>
        <p:spPr>
          <a:xfrm>
            <a:off x="1151300" y="2503625"/>
            <a:ext cx="29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endCxn id="114" idx="1"/>
          </p:cNvCxnSpPr>
          <p:nvPr/>
        </p:nvCxnSpPr>
        <p:spPr>
          <a:xfrm>
            <a:off x="77900" y="2498225"/>
            <a:ext cx="219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Engine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925500" y="1365675"/>
            <a:ext cx="5101200" cy="2667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547075" y="4032675"/>
            <a:ext cx="163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Recommender</a:t>
            </a:r>
            <a:r>
              <a:rPr lang="en" sz="1100"/>
              <a:t> Engine</a:t>
            </a:r>
            <a:endParaRPr sz="1100"/>
          </a:p>
        </p:txBody>
      </p:sp>
      <p:sp>
        <p:nvSpPr>
          <p:cNvPr id="124" name="Google Shape;124;p16"/>
          <p:cNvSpPr/>
          <p:nvPr/>
        </p:nvSpPr>
        <p:spPr>
          <a:xfrm>
            <a:off x="637825" y="2437725"/>
            <a:ext cx="10443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Cleaner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24625" y="1916425"/>
            <a:ext cx="1538700" cy="157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446575" y="2437725"/>
            <a:ext cx="14574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{Alert/Recommendation : Message}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Mapper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27" name="Google Shape;127;p16"/>
          <p:cNvCxnSpPr>
            <a:stCxn id="125" idx="3"/>
            <a:endCxn id="126" idx="1"/>
          </p:cNvCxnSpPr>
          <p:nvPr/>
        </p:nvCxnSpPr>
        <p:spPr>
          <a:xfrm flipH="1" rot="10800000">
            <a:off x="6663325" y="2698675"/>
            <a:ext cx="783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>
            <a:endCxn id="124" idx="1"/>
          </p:cNvCxnSpPr>
          <p:nvPr/>
        </p:nvCxnSpPr>
        <p:spPr>
          <a:xfrm>
            <a:off x="158125" y="2696925"/>
            <a:ext cx="479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>
            <a:stCxn id="126" idx="3"/>
          </p:cNvCxnSpPr>
          <p:nvPr/>
        </p:nvCxnSpPr>
        <p:spPr>
          <a:xfrm flipH="1" rot="10800000">
            <a:off x="8903975" y="2688525"/>
            <a:ext cx="164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0" name="Google Shape;130;p16"/>
          <p:cNvGrpSpPr/>
          <p:nvPr/>
        </p:nvGrpSpPr>
        <p:grpSpPr>
          <a:xfrm>
            <a:off x="5238467" y="2218725"/>
            <a:ext cx="598481" cy="1185300"/>
            <a:chOff x="642050" y="3365500"/>
            <a:chExt cx="811500" cy="1185300"/>
          </a:xfrm>
        </p:grpSpPr>
        <p:sp>
          <p:nvSpPr>
            <p:cNvPr id="131" name="Google Shape;131;p16"/>
            <p:cNvSpPr/>
            <p:nvPr/>
          </p:nvSpPr>
          <p:spPr>
            <a:xfrm>
              <a:off x="642050" y="3365500"/>
              <a:ext cx="811500" cy="11853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698600" y="3418450"/>
              <a:ext cx="698400" cy="1079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</a:t>
              </a:r>
              <a:r>
                <a:rPr lang="en" sz="900">
                  <a:solidFill>
                    <a:srgbClr val="FFFFFF"/>
                  </a:solidFill>
                </a:rPr>
                <a:t>1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P2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P3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Pn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5950755" y="2218725"/>
            <a:ext cx="598481" cy="1185300"/>
            <a:chOff x="642050" y="3365500"/>
            <a:chExt cx="811500" cy="1185300"/>
          </a:xfrm>
        </p:grpSpPr>
        <p:sp>
          <p:nvSpPr>
            <p:cNvPr id="134" name="Google Shape;134;p16"/>
            <p:cNvSpPr/>
            <p:nvPr/>
          </p:nvSpPr>
          <p:spPr>
            <a:xfrm>
              <a:off x="642050" y="3365500"/>
              <a:ext cx="811500" cy="11853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698600" y="3418450"/>
              <a:ext cx="698400" cy="1079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</a:t>
              </a:r>
              <a:r>
                <a:rPr lang="en" sz="900">
                  <a:solidFill>
                    <a:srgbClr val="FFFFFF"/>
                  </a:solidFill>
                </a:rPr>
                <a:t>1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R2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R3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Rm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5124625" y="1868275"/>
            <a:ext cx="153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Probability </a:t>
            </a:r>
            <a:r>
              <a:rPr lang="en" sz="700">
                <a:solidFill>
                  <a:srgbClr val="FFFFFF"/>
                </a:solidFill>
              </a:rPr>
              <a:t>Recommendation Mapping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428375" y="1941525"/>
            <a:ext cx="1499700" cy="1514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2544650" y="2099900"/>
            <a:ext cx="1243800" cy="317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Support Vector Machines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2573753" y="2592675"/>
            <a:ext cx="1185600" cy="26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Time Series Engine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2568003" y="3036250"/>
            <a:ext cx="1185600" cy="26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Other Models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41" name="Google Shape;141;p16"/>
          <p:cNvCxnSpPr>
            <a:stCxn id="124" idx="3"/>
            <a:endCxn id="137" idx="1"/>
          </p:cNvCxnSpPr>
          <p:nvPr/>
        </p:nvCxnSpPr>
        <p:spPr>
          <a:xfrm>
            <a:off x="1682125" y="2698725"/>
            <a:ext cx="7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>
            <a:stCxn id="137" idx="3"/>
            <a:endCxn id="125" idx="1"/>
          </p:cNvCxnSpPr>
          <p:nvPr/>
        </p:nvCxnSpPr>
        <p:spPr>
          <a:xfrm>
            <a:off x="3928075" y="2698725"/>
            <a:ext cx="1196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6"/>
          <p:cNvSpPr txBox="1"/>
          <p:nvPr/>
        </p:nvSpPr>
        <p:spPr>
          <a:xfrm>
            <a:off x="2428375" y="1564525"/>
            <a:ext cx="149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Prediction/Machine Learning Models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426475" y="4235800"/>
            <a:ext cx="3120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Recommendation</a:t>
            </a:r>
            <a:r>
              <a:rPr b="1" lang="en" sz="900"/>
              <a:t> k</a:t>
            </a:r>
            <a:r>
              <a:rPr lang="en" sz="900"/>
              <a:t>: The recommendation k’ will describe the urgency of changing indoor metrics and their potential effects by displaying relevant statistics and potential actionable steps for the user.</a:t>
            </a:r>
            <a:endParaRPr sz="900"/>
          </a:p>
        </p:txBody>
      </p:sp>
      <p:sp>
        <p:nvSpPr>
          <p:cNvPr id="145" name="Google Shape;145;p16"/>
          <p:cNvSpPr txBox="1"/>
          <p:nvPr/>
        </p:nvSpPr>
        <p:spPr>
          <a:xfrm>
            <a:off x="3733275" y="961375"/>
            <a:ext cx="1499700" cy="33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Predicted </a:t>
            </a:r>
            <a:r>
              <a:rPr lang="en" sz="900"/>
              <a:t>Classifier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Conditions</a:t>
            </a:r>
            <a:endParaRPr sz="900"/>
          </a:p>
        </p:txBody>
      </p:sp>
      <p:cxnSp>
        <p:nvCxnSpPr>
          <p:cNvPr id="146" name="Google Shape;146;p16"/>
          <p:cNvCxnSpPr>
            <a:stCxn id="137" idx="3"/>
            <a:endCxn id="145" idx="2"/>
          </p:cNvCxnSpPr>
          <p:nvPr/>
        </p:nvCxnSpPr>
        <p:spPr>
          <a:xfrm flipH="1" rot="10800000">
            <a:off x="3928075" y="1299225"/>
            <a:ext cx="555000" cy="139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3440525" y="1339900"/>
            <a:ext cx="21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 rot="10800000">
            <a:off x="3449175" y="9163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/>
          <p:nvPr/>
        </p:nvCxnSpPr>
        <p:spPr>
          <a:xfrm rot="10800000">
            <a:off x="5592950" y="855750"/>
            <a:ext cx="87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" name="Google Shape;150;p16"/>
          <p:cNvSpPr txBox="1"/>
          <p:nvPr/>
        </p:nvSpPr>
        <p:spPr>
          <a:xfrm>
            <a:off x="5520025" y="864450"/>
            <a:ext cx="1044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Alert Engine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