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A018-4764-4F51-8B02-2B55EEA18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AE63B-EC33-474F-88DA-FD88A0A6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82D2-CA2D-44FC-9625-04D35007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4226-196B-4ADC-BCCE-27F6B034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8D3-EE7C-48B3-98D7-4FED67D5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AEA8-4C12-41B7-8700-A0A50D3D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0A611-11F2-4567-B9CE-62DF72AC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4A5A-F635-4F96-B012-BF7C8D85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B078-C8B5-491F-ABFB-3D14175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1BB1-D410-44FC-A9F9-7033A70E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D43A8-C9EF-4F85-904F-9D3EB573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955B6-6827-45AE-88C5-435AF134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9F69-ECFF-4FD8-8F43-B5E0A238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967A-8350-48CD-A355-90955C8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790-F6F0-4EAA-A697-894EC1E8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D770-CF6A-42EE-82ED-32E6F494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1744-2FB4-4FA9-B272-43AD4BFE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2717-BF1F-489D-9380-C7CF103E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AE83-0EB9-4662-BD54-975EE2FC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F695-EFAA-4216-A476-F2E964DC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5858-9C55-4C11-9450-5D3446B0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06C6-8510-488F-A1C7-86403140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FE31-8EE0-44CA-B8CE-4E8D73CE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2FB8-D599-4718-B725-BC3D2881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E088-5F03-48E7-9F61-D75A0D01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EED6-6486-402B-8FEC-4D215D73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826D-1B9B-4F86-9D26-7436AF058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1937-86A0-4A55-838A-6DBF1E3FF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A03B-B1BE-4239-8EF5-B336CC6E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C27D-E931-4898-89B3-CB666A1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B7F3-D3BE-4262-8674-D67C291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24CB-3153-465E-A598-2D078E12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D6C1-6FAC-4E8F-8E8A-00847CF9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59862-F6CD-485F-B565-45DA6AB9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F847A-EAD4-4E39-AF04-84128539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A3064-FA37-4D0C-B390-CD7F9E4E2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3990C-CD76-41C5-9519-B4EB4667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99869-9D53-46D0-A623-AE7DD036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30BE-CD29-4C40-9A00-60413F1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6CE0-A6D5-4898-A1F4-E3214B96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1F4E9-E3AD-4604-9EA0-CB4A56D0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86BAF-E337-48DC-9E2C-76A32044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FD43C-B1BD-4CFF-BD7D-19E6A25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3762A-2288-4C03-B642-666BDF7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54087-DA5A-4B77-BADD-6EA3913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F56A5-94BE-44ED-AD50-D30B50C1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9174-7519-4C46-A1BE-B6405AE6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99FD-5E44-424B-B129-48D3DB8F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A1EE5-6CBF-4796-8A42-90AFCC72A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99C8-E8F3-42E5-B71F-E6F51D06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D870-16F7-49B0-9824-09254ADD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066E-CDF6-45DF-9C6A-3BE44F7D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BF46-A644-4939-83BF-7C0B0DA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2527B-E3D3-48D9-BB93-9532B6722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4F14C-EED7-484C-A100-7A4395F6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C8E84-F9DC-4683-A381-6476F794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7D65-7266-4E11-AAB7-AF67DF72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4C9FA-BCF2-4A68-9717-50CEC01B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18384-A486-4D66-BD77-F62738C0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2881-1911-47F2-A0D6-7EC78E43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CB31-6B19-47FA-B99F-7DDBD3F53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2683-7C77-427F-82AC-0E1AB8B61AEB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A7A0-A898-4863-9C5B-042B4619B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768C-52D0-4E0A-80BA-B5B5E4280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BE9E-7E4A-4B3C-847D-35BF50FB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7A513-366E-49DE-8646-8FBF5B88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91845"/>
              </p:ext>
            </p:extLst>
          </p:nvPr>
        </p:nvGraphicFramePr>
        <p:xfrm>
          <a:off x="2309492" y="1023458"/>
          <a:ext cx="6594607" cy="1841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1945">
                  <a:extLst>
                    <a:ext uri="{9D8B030D-6E8A-4147-A177-3AD203B41FA5}">
                      <a16:colId xmlns:a16="http://schemas.microsoft.com/office/drawing/2014/main" val="1509735701"/>
                    </a:ext>
                  </a:extLst>
                </a:gridCol>
                <a:gridCol w="1088650">
                  <a:extLst>
                    <a:ext uri="{9D8B030D-6E8A-4147-A177-3AD203B41FA5}">
                      <a16:colId xmlns:a16="http://schemas.microsoft.com/office/drawing/2014/main" val="3515837915"/>
                    </a:ext>
                  </a:extLst>
                </a:gridCol>
                <a:gridCol w="1088650">
                  <a:extLst>
                    <a:ext uri="{9D8B030D-6E8A-4147-A177-3AD203B41FA5}">
                      <a16:colId xmlns:a16="http://schemas.microsoft.com/office/drawing/2014/main" val="4093237074"/>
                    </a:ext>
                  </a:extLst>
                </a:gridCol>
                <a:gridCol w="881945">
                  <a:extLst>
                    <a:ext uri="{9D8B030D-6E8A-4147-A177-3AD203B41FA5}">
                      <a16:colId xmlns:a16="http://schemas.microsoft.com/office/drawing/2014/main" val="2230196694"/>
                    </a:ext>
                  </a:extLst>
                </a:gridCol>
                <a:gridCol w="881945">
                  <a:extLst>
                    <a:ext uri="{9D8B030D-6E8A-4147-A177-3AD203B41FA5}">
                      <a16:colId xmlns:a16="http://schemas.microsoft.com/office/drawing/2014/main" val="2585662892"/>
                    </a:ext>
                  </a:extLst>
                </a:gridCol>
                <a:gridCol w="852382">
                  <a:extLst>
                    <a:ext uri="{9D8B030D-6E8A-4147-A177-3AD203B41FA5}">
                      <a16:colId xmlns:a16="http://schemas.microsoft.com/office/drawing/2014/main" val="407586894"/>
                    </a:ext>
                  </a:extLst>
                </a:gridCol>
                <a:gridCol w="919090">
                  <a:extLst>
                    <a:ext uri="{9D8B030D-6E8A-4147-A177-3AD203B41FA5}">
                      <a16:colId xmlns:a16="http://schemas.microsoft.com/office/drawing/2014/main" val="3009187632"/>
                    </a:ext>
                  </a:extLst>
                </a:gridCol>
              </a:tblGrid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NO2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O3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PM2.5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(µg/m3)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TVOC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(Index)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IAQI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IAQI 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008871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0.0- 4.4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0.000- 0.053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0.000- 0.060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4310"/>
                  </a:ext>
                </a:extLst>
              </a:tr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4.5- 9.4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0.054- 0.100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0.061- 0.124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25.1-55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101-200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25-50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5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9.5- 15.4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0.101- 1.649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0.125- 0.404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55.1-250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201-350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50-75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Unhealthy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7154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15.4- 50.0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1.65 - 3.00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0.405- 0.1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250.1-500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351-500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75-100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Hazardous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307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498B78-64B3-4960-8E2C-28D141EA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5016"/>
            <a:ext cx="4513277" cy="290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9EF5D-3A84-4F9C-9489-3F43EE0D2902}"/>
              </a:ext>
            </a:extLst>
          </p:cNvPr>
          <p:cNvSpPr txBox="1"/>
          <p:nvPr/>
        </p:nvSpPr>
        <p:spPr>
          <a:xfrm>
            <a:off x="4513277" y="120375"/>
            <a:ext cx="475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IAQI = Indoor Air Quality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631F7-4291-4340-BDE9-AD3B57CDA90D}"/>
                  </a:ext>
                </a:extLst>
              </p:cNvPr>
              <p:cNvSpPr txBox="1"/>
              <p:nvPr/>
            </p:nvSpPr>
            <p:spPr>
              <a:xfrm>
                <a:off x="5131266" y="3429000"/>
                <a:ext cx="6441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𝐼𝐴𝑄𝐼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</m:e>
                    </m:func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𝑇𝑉𝑂𝐶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631F7-4291-4340-BDE9-AD3B57CD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6" y="3429000"/>
                <a:ext cx="6441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93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overing Thermal Control | mcc9df">
            <a:extLst>
              <a:ext uri="{FF2B5EF4-FFF2-40B4-BE49-F238E27FC236}">
                <a16:creationId xmlns:a16="http://schemas.microsoft.com/office/drawing/2014/main" id="{38AA736A-53A4-47F9-B2B8-6A2FB37D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38" y="805341"/>
            <a:ext cx="6206873" cy="48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5401E3-ED59-4192-BD17-FCE418621353}"/>
              </a:ext>
            </a:extLst>
          </p:cNvPr>
          <p:cNvSpPr/>
          <p:nvPr/>
        </p:nvSpPr>
        <p:spPr>
          <a:xfrm>
            <a:off x="7677057" y="6052659"/>
            <a:ext cx="210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Psychrometric chart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08E0C-B74E-4F0E-BE71-D4BE401561F3}"/>
              </a:ext>
            </a:extLst>
          </p:cNvPr>
          <p:cNvSpPr txBox="1"/>
          <p:nvPr/>
        </p:nvSpPr>
        <p:spPr>
          <a:xfrm>
            <a:off x="5293453" y="76502"/>
            <a:ext cx="18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Comfort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321856-1ECE-4F9D-95A7-C22E6CFA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2781"/>
              </p:ext>
            </p:extLst>
          </p:nvPr>
        </p:nvGraphicFramePr>
        <p:xfrm>
          <a:off x="626378" y="1407996"/>
          <a:ext cx="3467450" cy="34771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0373">
                  <a:extLst>
                    <a:ext uri="{9D8B030D-6E8A-4147-A177-3AD203B41FA5}">
                      <a16:colId xmlns:a16="http://schemas.microsoft.com/office/drawing/2014/main" val="3297358789"/>
                    </a:ext>
                  </a:extLst>
                </a:gridCol>
                <a:gridCol w="1019142">
                  <a:extLst>
                    <a:ext uri="{9D8B030D-6E8A-4147-A177-3AD203B41FA5}">
                      <a16:colId xmlns:a16="http://schemas.microsoft.com/office/drawing/2014/main" val="3906842502"/>
                    </a:ext>
                  </a:extLst>
                </a:gridCol>
                <a:gridCol w="1417935">
                  <a:extLst>
                    <a:ext uri="{9D8B030D-6E8A-4147-A177-3AD203B41FA5}">
                      <a16:colId xmlns:a16="http://schemas.microsoft.com/office/drawing/2014/main" val="4176961693"/>
                    </a:ext>
                  </a:extLst>
                </a:gridCol>
              </a:tblGrid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(Degree 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RH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Thermal 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008871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Cold and Dry</a:t>
                      </a:r>
                    </a:p>
                  </a:txBody>
                  <a:tcPr marL="9525" marR="9525" marT="9525" marB="0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4310"/>
                  </a:ext>
                </a:extLst>
              </a:tr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20-80</a:t>
                      </a:r>
                    </a:p>
                  </a:txBody>
                  <a:tcPr marL="9525" marR="9525" marT="9525" marB="0" anchor="ctr"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Cold</a:t>
                      </a:r>
                    </a:p>
                  </a:txBody>
                  <a:tcPr marL="9525" marR="9525" marT="9525" marB="0" anchor="ctr">
                    <a:solidFill>
                      <a:srgbClr val="33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5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80-100</a:t>
                      </a: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Cold and Humid</a:t>
                      </a:r>
                    </a:p>
                  </a:txBody>
                  <a:tcPr marL="9525" marR="9525" marT="9525" marB="0" anchor="ctr"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7154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20-26</a:t>
                      </a: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80-100</a:t>
                      </a: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Humid</a:t>
                      </a:r>
                    </a:p>
                  </a:txBody>
                  <a:tcPr marL="9525" marR="9525" marT="9525" marB="0"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30763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20- 26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20 -80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Comfort Zone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3240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26-55</a:t>
                      </a:r>
                    </a:p>
                  </a:txBody>
                  <a:tcPr marL="9525" marR="9525" marT="9525" marB="0" anchor="ctr">
                    <a:solidFill>
                      <a:srgbClr val="FF60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FF603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 and Dry</a:t>
                      </a:r>
                    </a:p>
                  </a:txBody>
                  <a:tcPr marL="9525" marR="9525" marT="9525" marB="0" anchor="ctr">
                    <a:solidFill>
                      <a:srgbClr val="FF60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8796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26-55</a:t>
                      </a:r>
                    </a:p>
                  </a:txBody>
                  <a:tcPr marL="9525" marR="9525" marT="9525" marB="0" anchor="ctr">
                    <a:solidFill>
                      <a:srgbClr val="FF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20-80</a:t>
                      </a:r>
                    </a:p>
                  </a:txBody>
                  <a:tcPr marL="9525" marR="9525" marT="9525" marB="0" anchor="ctr">
                    <a:solidFill>
                      <a:srgbClr val="FF19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solidFill>
                      <a:srgbClr val="FF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86888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26-55</a:t>
                      </a:r>
                    </a:p>
                  </a:txBody>
                  <a:tcPr marL="9525" marR="9525" marT="9525" marB="0" anchor="ctr">
                    <a:solidFill>
                      <a:srgbClr val="D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80-100</a:t>
                      </a:r>
                    </a:p>
                  </a:txBody>
                  <a:tcPr marL="9525" marR="9525" marT="9525" marB="0" anchor="ctr">
                    <a:solidFill>
                      <a:srgbClr val="D2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Hot and Humid</a:t>
                      </a:r>
                    </a:p>
                  </a:txBody>
                  <a:tcPr marL="9525" marR="9525" marT="9525" marB="0" anchor="ctr">
                    <a:solidFill>
                      <a:srgbClr val="D2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1061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20-26</a:t>
                      </a:r>
                    </a:p>
                  </a:txBody>
                  <a:tcPr marL="9525" marR="9525" marT="9525" marB="0" anchor="ctr"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0-20</a:t>
                      </a:r>
                    </a:p>
                  </a:txBody>
                  <a:tcPr marL="9525" marR="9525" marT="9525" marB="0" anchor="ctr">
                    <a:solidFill>
                      <a:srgbClr val="96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Dry</a:t>
                      </a:r>
                    </a:p>
                  </a:txBody>
                  <a:tcPr marL="9525" marR="9525" marT="9525" marB="0" anchor="ctr">
                    <a:solidFill>
                      <a:srgbClr val="9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2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49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7519C6-D3C9-4B5C-B75C-429CB51F3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183830"/>
              </p:ext>
            </p:extLst>
          </p:nvPr>
        </p:nvGraphicFramePr>
        <p:xfrm>
          <a:off x="1157681" y="1359017"/>
          <a:ext cx="10746296" cy="1841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5736">
                  <a:extLst>
                    <a:ext uri="{9D8B030D-6E8A-4147-A177-3AD203B41FA5}">
                      <a16:colId xmlns:a16="http://schemas.microsoft.com/office/drawing/2014/main" val="388574709"/>
                    </a:ext>
                  </a:extLst>
                </a:gridCol>
                <a:gridCol w="956344">
                  <a:extLst>
                    <a:ext uri="{9D8B030D-6E8A-4147-A177-3AD203B41FA5}">
                      <a16:colId xmlns:a16="http://schemas.microsoft.com/office/drawing/2014/main" val="1509735701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515837915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93237074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2301966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9596332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3297358789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390684250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4176961693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4025639802"/>
                    </a:ext>
                  </a:extLst>
                </a:gridCol>
              </a:tblGrid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CO2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NO2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O3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PM2.5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(µg/m3)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TVOC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(Index)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(Degree 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RH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Scoring Impact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008871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340- 600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0.0- 4.4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0.000- 0.053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0.000- 0.060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20- 24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40 -60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4310"/>
                  </a:ext>
                </a:extLst>
              </a:tr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601- 1000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4.5- 9.4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0.054- 0.100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0.061- 0.124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25.1-55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101-200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60.1- 80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5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1001- 1500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9.5- 15.4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0.101- 1.649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0.125- 0.404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55.1-250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201-350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24-26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80.1- 90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7154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1501- 5000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15.4- 50.0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1.65 - 3.00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0.405- 0.1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250.1-500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&gt;350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T&lt;16 or T&gt;26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RH&lt;40 or RH&gt;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307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9375DFF-CCAB-422C-9E18-BFFF212383CC}"/>
              </a:ext>
            </a:extLst>
          </p:cNvPr>
          <p:cNvSpPr/>
          <p:nvPr/>
        </p:nvSpPr>
        <p:spPr>
          <a:xfrm>
            <a:off x="4314433" y="140407"/>
            <a:ext cx="338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Indoor Environment Quality (IEQ)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CF903-513F-426E-B4C4-EA994B6FE8B1}"/>
              </a:ext>
            </a:extLst>
          </p:cNvPr>
          <p:cNvSpPr/>
          <p:nvPr/>
        </p:nvSpPr>
        <p:spPr>
          <a:xfrm>
            <a:off x="34187" y="3206752"/>
            <a:ext cx="1311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 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48515-806C-4C9C-99D2-1A522C8D4ED8}"/>
              </a:ext>
            </a:extLst>
          </p:cNvPr>
          <p:cNvSpPr txBox="1"/>
          <p:nvPr/>
        </p:nvSpPr>
        <p:spPr>
          <a:xfrm>
            <a:off x="5728602" y="3200267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DD6DB-0088-4981-A5B3-21F13BCD3841}"/>
              </a:ext>
            </a:extLst>
          </p:cNvPr>
          <p:cNvSpPr txBox="1"/>
          <p:nvPr/>
        </p:nvSpPr>
        <p:spPr>
          <a:xfrm>
            <a:off x="1311449" y="3200267"/>
            <a:ext cx="8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36863-3EED-4429-A1FA-F7B8A3110B4F}"/>
              </a:ext>
            </a:extLst>
          </p:cNvPr>
          <p:cNvSpPr txBox="1"/>
          <p:nvPr/>
        </p:nvSpPr>
        <p:spPr>
          <a:xfrm>
            <a:off x="2356578" y="3200267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E69B-CF97-4E27-8CCB-2C01CFD98348}"/>
              </a:ext>
            </a:extLst>
          </p:cNvPr>
          <p:cNvSpPr txBox="1"/>
          <p:nvPr/>
        </p:nvSpPr>
        <p:spPr>
          <a:xfrm>
            <a:off x="3423028" y="320675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0F0D9-04C2-49D2-8C0A-2FAE009B8E5F}"/>
              </a:ext>
            </a:extLst>
          </p:cNvPr>
          <p:cNvSpPr txBox="1"/>
          <p:nvPr/>
        </p:nvSpPr>
        <p:spPr>
          <a:xfrm>
            <a:off x="4575815" y="320675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AB908-CDD7-4D66-928B-41A5FDE6D93B}"/>
              </a:ext>
            </a:extLst>
          </p:cNvPr>
          <p:cNvSpPr txBox="1"/>
          <p:nvPr/>
        </p:nvSpPr>
        <p:spPr>
          <a:xfrm>
            <a:off x="6725844" y="3200267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5A876-DC48-430D-856C-2FD6DBC8C6BE}"/>
              </a:ext>
            </a:extLst>
          </p:cNvPr>
          <p:cNvSpPr txBox="1"/>
          <p:nvPr/>
        </p:nvSpPr>
        <p:spPr>
          <a:xfrm>
            <a:off x="7539115" y="3206752"/>
            <a:ext cx="8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89520-A0C6-42B3-8933-857F668DD4E1}"/>
              </a:ext>
            </a:extLst>
          </p:cNvPr>
          <p:cNvSpPr txBox="1"/>
          <p:nvPr/>
        </p:nvSpPr>
        <p:spPr>
          <a:xfrm>
            <a:off x="9000281" y="3200267"/>
            <a:ext cx="8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16.6%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6E10F-6099-40DB-A290-2E19EF81FB02}"/>
                  </a:ext>
                </a:extLst>
              </p:cNvPr>
              <p:cNvSpPr txBox="1"/>
              <p:nvPr/>
            </p:nvSpPr>
            <p:spPr>
              <a:xfrm>
                <a:off x="2927757" y="4148357"/>
                <a:ext cx="5728491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𝐼𝐸𝑄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𝑃𝑎𝑟𝑎𝑚𝑒𝑡𝑒𝑟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6E10F-6099-40DB-A290-2E19EF81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7" y="4148357"/>
                <a:ext cx="5728491" cy="788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C03822D-8D30-412B-835E-53ABE428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20" y="5722733"/>
            <a:ext cx="4638675" cy="714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4A040E-642D-4E7D-85BA-BBE896B823DF}"/>
              </a:ext>
            </a:extLst>
          </p:cNvPr>
          <p:cNvSpPr txBox="1"/>
          <p:nvPr/>
        </p:nvSpPr>
        <p:spPr>
          <a:xfrm>
            <a:off x="3766976" y="5444455"/>
            <a:ext cx="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4B9BA-F59A-47D9-81DB-96C02D8A21A9}"/>
              </a:ext>
            </a:extLst>
          </p:cNvPr>
          <p:cNvSpPr txBox="1"/>
          <p:nvPr/>
        </p:nvSpPr>
        <p:spPr>
          <a:xfrm>
            <a:off x="4800004" y="5453060"/>
            <a:ext cx="10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36F59-2EA1-48EF-9108-A1EF2D45022E}"/>
              </a:ext>
            </a:extLst>
          </p:cNvPr>
          <p:cNvSpPr txBox="1"/>
          <p:nvPr/>
        </p:nvSpPr>
        <p:spPr>
          <a:xfrm>
            <a:off x="6096000" y="5461449"/>
            <a:ext cx="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Poor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F43C-2AA0-4097-BBB7-3D17013E9BB4}"/>
              </a:ext>
            </a:extLst>
          </p:cNvPr>
          <p:cNvSpPr txBox="1"/>
          <p:nvPr/>
        </p:nvSpPr>
        <p:spPr>
          <a:xfrm>
            <a:off x="7259845" y="5461449"/>
            <a:ext cx="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891C6E0-3337-4051-BF71-A1E25DF77FF7}"/>
              </a:ext>
            </a:extLst>
          </p:cNvPr>
          <p:cNvSpPr/>
          <p:nvPr/>
        </p:nvSpPr>
        <p:spPr>
          <a:xfrm rot="5400000">
            <a:off x="1656825" y="599814"/>
            <a:ext cx="117446" cy="11157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368DB8A-EDC6-420E-9779-64D299032888}"/>
              </a:ext>
            </a:extLst>
          </p:cNvPr>
          <p:cNvSpPr/>
          <p:nvPr/>
        </p:nvSpPr>
        <p:spPr>
          <a:xfrm rot="5400000">
            <a:off x="4745469" y="-1363487"/>
            <a:ext cx="109070" cy="50414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076D147-4733-47D8-B637-20304DCB0F2A}"/>
              </a:ext>
            </a:extLst>
          </p:cNvPr>
          <p:cNvSpPr/>
          <p:nvPr/>
        </p:nvSpPr>
        <p:spPr>
          <a:xfrm rot="5400000">
            <a:off x="8656311" y="-215476"/>
            <a:ext cx="109070" cy="27454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33358-0D4A-4388-AA84-432A28BA9B71}"/>
              </a:ext>
            </a:extLst>
          </p:cNvPr>
          <p:cNvSpPr txBox="1"/>
          <p:nvPr/>
        </p:nvSpPr>
        <p:spPr>
          <a:xfrm>
            <a:off x="1120250" y="618580"/>
            <a:ext cx="12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Ventilation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E579F-B361-4D6F-9915-235FD47C9A59}"/>
              </a:ext>
            </a:extLst>
          </p:cNvPr>
          <p:cNvSpPr txBox="1"/>
          <p:nvPr/>
        </p:nvSpPr>
        <p:spPr>
          <a:xfrm>
            <a:off x="4130499" y="618580"/>
            <a:ext cx="12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 Quality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378CA-890A-45F8-9249-A62B84165384}"/>
              </a:ext>
            </a:extLst>
          </p:cNvPr>
          <p:cNvSpPr txBox="1"/>
          <p:nvPr/>
        </p:nvSpPr>
        <p:spPr>
          <a:xfrm>
            <a:off x="7756787" y="658390"/>
            <a:ext cx="19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Comfort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DAFB0-1266-4CDE-BC18-C53D04A6BA07}"/>
              </a:ext>
            </a:extLst>
          </p:cNvPr>
          <p:cNvSpPr txBox="1"/>
          <p:nvPr/>
        </p:nvSpPr>
        <p:spPr>
          <a:xfrm>
            <a:off x="1286631" y="6454137"/>
            <a:ext cx="1025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IEQ is not “Good” we should report the causing parameter(s) along with appropriate recommendations to improve IEQ</a:t>
            </a:r>
          </a:p>
        </p:txBody>
      </p:sp>
    </p:spTree>
    <p:extLst>
      <p:ext uri="{BB962C8B-B14F-4D97-AF65-F5344CB8AC3E}">
        <p14:creationId xmlns:p14="http://schemas.microsoft.com/office/powerpoint/2010/main" val="198626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C946C-391F-4804-8A66-E48769AE80EC}"/>
              </a:ext>
            </a:extLst>
          </p:cNvPr>
          <p:cNvSpPr/>
          <p:nvPr/>
        </p:nvSpPr>
        <p:spPr>
          <a:xfrm>
            <a:off x="4666142" y="140407"/>
            <a:ext cx="267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Wellbeing/Wellness Index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C8A05F-1866-4DFD-893D-BFED062A2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59763"/>
              </p:ext>
            </p:extLst>
          </p:nvPr>
        </p:nvGraphicFramePr>
        <p:xfrm>
          <a:off x="2371288" y="1400962"/>
          <a:ext cx="7449423" cy="1841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5736">
                  <a:extLst>
                    <a:ext uri="{9D8B030D-6E8A-4147-A177-3AD203B41FA5}">
                      <a16:colId xmlns:a16="http://schemas.microsoft.com/office/drawing/2014/main" val="388574709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22301966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9596332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3297358789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3906842502"/>
                    </a:ext>
                  </a:extLst>
                </a:gridCol>
                <a:gridCol w="704675">
                  <a:extLst>
                    <a:ext uri="{9D8B030D-6E8A-4147-A177-3AD203B41FA5}">
                      <a16:colId xmlns:a16="http://schemas.microsoft.com/office/drawing/2014/main" val="4176961693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4025639802"/>
                    </a:ext>
                  </a:extLst>
                </a:gridCol>
              </a:tblGrid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CO2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PM2.5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(µg/m3)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TVOC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(Index)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(Degree 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RH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Scoring Impact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008871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340- 600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0-100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20- 24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40 -60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4310"/>
                  </a:ext>
                </a:extLst>
              </a:tr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601- 1000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25.1-55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101-200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60.1- 80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5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1001- 1500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55.1-250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201-350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24-26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80.1- 90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7154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1501- 5000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250.1-500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&gt;350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T&lt;16 or T&gt;26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RH&lt;40 or RH&gt;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307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EA54B7-4EA3-4CBB-A331-9D01B2615770}"/>
              </a:ext>
            </a:extLst>
          </p:cNvPr>
          <p:cNvSpPr/>
          <p:nvPr/>
        </p:nvSpPr>
        <p:spPr>
          <a:xfrm>
            <a:off x="377859" y="3242212"/>
            <a:ext cx="19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27C98-CF1B-4D59-8694-C9DC8893BA92}"/>
              </a:ext>
            </a:extLst>
          </p:cNvPr>
          <p:cNvSpPr txBox="1"/>
          <p:nvPr/>
        </p:nvSpPr>
        <p:spPr>
          <a:xfrm>
            <a:off x="2602231" y="324221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D2104-843D-4EAC-86FE-DD1777F3342C}"/>
              </a:ext>
            </a:extLst>
          </p:cNvPr>
          <p:cNvSpPr txBox="1"/>
          <p:nvPr/>
        </p:nvSpPr>
        <p:spPr>
          <a:xfrm>
            <a:off x="3676820" y="324221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0D18-7CF0-4447-9744-7159DD10351D}"/>
              </a:ext>
            </a:extLst>
          </p:cNvPr>
          <p:cNvSpPr txBox="1"/>
          <p:nvPr/>
        </p:nvSpPr>
        <p:spPr>
          <a:xfrm>
            <a:off x="4524708" y="3242212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CE14F-D7EC-4D66-BCFF-CC262480FC79}"/>
              </a:ext>
            </a:extLst>
          </p:cNvPr>
          <p:cNvSpPr txBox="1"/>
          <p:nvPr/>
        </p:nvSpPr>
        <p:spPr>
          <a:xfrm>
            <a:off x="5500038" y="3242212"/>
            <a:ext cx="8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744C5-366D-431E-9F37-908876BBA9C1}"/>
              </a:ext>
            </a:extLst>
          </p:cNvPr>
          <p:cNvSpPr txBox="1"/>
          <p:nvPr/>
        </p:nvSpPr>
        <p:spPr>
          <a:xfrm>
            <a:off x="6862195" y="3242212"/>
            <a:ext cx="82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9DE39-2E7A-4BF5-8C3E-FCC306CE52D1}"/>
                  </a:ext>
                </a:extLst>
              </p:cNvPr>
              <p:cNvSpPr txBox="1"/>
              <p:nvPr/>
            </p:nvSpPr>
            <p:spPr>
              <a:xfrm>
                <a:off x="2927757" y="4148357"/>
                <a:ext cx="7051995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𝑊𝑒𝑙𝑙𝑏𝑒𝑖𝑛𝑔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𝑃𝑎𝑟𝑎𝑚𝑒𝑡𝑒𝑟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9DE39-2E7A-4BF5-8C3E-FCC306CE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7" y="4148357"/>
                <a:ext cx="7051995" cy="788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5323B10-2B40-4CE3-9AD6-AEBA212C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20" y="5722733"/>
            <a:ext cx="4638675" cy="71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7346AC-4E33-4266-BDCD-7CF214BCAC5B}"/>
              </a:ext>
            </a:extLst>
          </p:cNvPr>
          <p:cNvSpPr txBox="1"/>
          <p:nvPr/>
        </p:nvSpPr>
        <p:spPr>
          <a:xfrm>
            <a:off x="3766976" y="5444455"/>
            <a:ext cx="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660A5-35D3-499F-AB59-C0ECC5FB67D1}"/>
              </a:ext>
            </a:extLst>
          </p:cNvPr>
          <p:cNvSpPr txBox="1"/>
          <p:nvPr/>
        </p:nvSpPr>
        <p:spPr>
          <a:xfrm>
            <a:off x="4734188" y="5461449"/>
            <a:ext cx="11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7C5AA-DB77-48B9-85FF-F906EA000DAC}"/>
              </a:ext>
            </a:extLst>
          </p:cNvPr>
          <p:cNvSpPr txBox="1"/>
          <p:nvPr/>
        </p:nvSpPr>
        <p:spPr>
          <a:xfrm>
            <a:off x="6137229" y="5461665"/>
            <a:ext cx="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F325F-CB4A-4D42-B66D-0F7508279EB0}"/>
              </a:ext>
            </a:extLst>
          </p:cNvPr>
          <p:cNvSpPr txBox="1"/>
          <p:nvPr/>
        </p:nvSpPr>
        <p:spPr>
          <a:xfrm>
            <a:off x="7366203" y="5461665"/>
            <a:ext cx="10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91212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7519C6-D3C9-4B5C-B75C-429CB51F3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8001"/>
              </p:ext>
            </p:extLst>
          </p:nvPr>
        </p:nvGraphicFramePr>
        <p:xfrm>
          <a:off x="2541650" y="1295373"/>
          <a:ext cx="6923396" cy="18412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2044">
                  <a:extLst>
                    <a:ext uri="{9D8B030D-6E8A-4147-A177-3AD203B41FA5}">
                      <a16:colId xmlns:a16="http://schemas.microsoft.com/office/drawing/2014/main" val="388574709"/>
                    </a:ext>
                  </a:extLst>
                </a:gridCol>
                <a:gridCol w="933192">
                  <a:extLst>
                    <a:ext uri="{9D8B030D-6E8A-4147-A177-3AD203B41FA5}">
                      <a16:colId xmlns:a16="http://schemas.microsoft.com/office/drawing/2014/main" val="2230196694"/>
                    </a:ext>
                  </a:extLst>
                </a:gridCol>
                <a:gridCol w="1270919">
                  <a:extLst>
                    <a:ext uri="{9D8B030D-6E8A-4147-A177-3AD203B41FA5}">
                      <a16:colId xmlns:a16="http://schemas.microsoft.com/office/drawing/2014/main" val="3297358789"/>
                    </a:ext>
                  </a:extLst>
                </a:gridCol>
                <a:gridCol w="1617533">
                  <a:extLst>
                    <a:ext uri="{9D8B030D-6E8A-4147-A177-3AD203B41FA5}">
                      <a16:colId xmlns:a16="http://schemas.microsoft.com/office/drawing/2014/main" val="3906842502"/>
                    </a:ext>
                  </a:extLst>
                </a:gridCol>
                <a:gridCol w="893772">
                  <a:extLst>
                    <a:ext uri="{9D8B030D-6E8A-4147-A177-3AD203B41FA5}">
                      <a16:colId xmlns:a16="http://schemas.microsoft.com/office/drawing/2014/main" val="4176961693"/>
                    </a:ext>
                  </a:extLst>
                </a:gridCol>
                <a:gridCol w="1025936">
                  <a:extLst>
                    <a:ext uri="{9D8B030D-6E8A-4147-A177-3AD203B41FA5}">
                      <a16:colId xmlns:a16="http://schemas.microsoft.com/office/drawing/2014/main" val="4025639802"/>
                    </a:ext>
                  </a:extLst>
                </a:gridCol>
              </a:tblGrid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CO2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(ppm)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PM2.5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(µg/m3)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(Degree 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RH</a:t>
                      </a:r>
                    </a:p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Scoring Impact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008871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340- 1000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0-35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20- 24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40 -60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14310"/>
                  </a:ext>
                </a:extLst>
              </a:tr>
              <a:tr h="3342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1001- 1500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35.1-100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16-20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60.1- 80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543"/>
                  </a:ext>
                </a:extLst>
              </a:tr>
              <a:tr h="354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1501- 2500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100.1-250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24-26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80.1- 90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71549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2501- 5000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250.1-500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T&lt;16 or T&gt;26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RH&lt;40 or RH&gt; 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Extreme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307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9375DFF-CCAB-422C-9E18-BFFF212383CC}"/>
              </a:ext>
            </a:extLst>
          </p:cNvPr>
          <p:cNvSpPr/>
          <p:nvPr/>
        </p:nvSpPr>
        <p:spPr>
          <a:xfrm>
            <a:off x="5305706" y="140407"/>
            <a:ext cx="1397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Health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1CF903-513F-426E-B4C4-EA994B6FE8B1}"/>
              </a:ext>
            </a:extLst>
          </p:cNvPr>
          <p:cNvSpPr/>
          <p:nvPr/>
        </p:nvSpPr>
        <p:spPr>
          <a:xfrm>
            <a:off x="523009" y="3155704"/>
            <a:ext cx="1993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Parameter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48515-806C-4C9C-99D2-1A522C8D4ED8}"/>
              </a:ext>
            </a:extLst>
          </p:cNvPr>
          <p:cNvSpPr txBox="1"/>
          <p:nvPr/>
        </p:nvSpPr>
        <p:spPr>
          <a:xfrm>
            <a:off x="3878109" y="3178057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0F0D9-04C2-49D2-8C0A-2FAE009B8E5F}"/>
              </a:ext>
            </a:extLst>
          </p:cNvPr>
          <p:cNvSpPr txBox="1"/>
          <p:nvPr/>
        </p:nvSpPr>
        <p:spPr>
          <a:xfrm>
            <a:off x="2912623" y="3178057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AB908-CDD7-4D66-928B-41A5FDE6D93B}"/>
              </a:ext>
            </a:extLst>
          </p:cNvPr>
          <p:cNvSpPr txBox="1"/>
          <p:nvPr/>
        </p:nvSpPr>
        <p:spPr>
          <a:xfrm>
            <a:off x="4962191" y="3162740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5A876-DC48-430D-856C-2FD6DBC8C6BE}"/>
              </a:ext>
            </a:extLst>
          </p:cNvPr>
          <p:cNvSpPr txBox="1"/>
          <p:nvPr/>
        </p:nvSpPr>
        <p:spPr>
          <a:xfrm>
            <a:off x="6416499" y="3155704"/>
            <a:ext cx="8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6E10F-6099-40DB-A290-2E19EF81FB02}"/>
                  </a:ext>
                </a:extLst>
              </p:cNvPr>
              <p:cNvSpPr txBox="1"/>
              <p:nvPr/>
            </p:nvSpPr>
            <p:spPr>
              <a:xfrm>
                <a:off x="2927757" y="4148357"/>
                <a:ext cx="6697796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𝑇h𝑟𝑒𝑎𝑡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𝑃𝑎𝑟𝑎𝑚𝑒𝑡𝑒𝑟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𝑆𝑐𝑜𝑟𝑖𝑛𝑔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𝐼𝑚𝑝𝑎𝑐𝑡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E6E10F-6099-40DB-A290-2E19EF81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7" y="4148357"/>
                <a:ext cx="6697796" cy="788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1C03822D-8D30-412B-835E-53ABE428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520" y="5722733"/>
            <a:ext cx="4638675" cy="714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4A040E-642D-4E7D-85BA-BBE896B823DF}"/>
              </a:ext>
            </a:extLst>
          </p:cNvPr>
          <p:cNvSpPr txBox="1"/>
          <p:nvPr/>
        </p:nvSpPr>
        <p:spPr>
          <a:xfrm>
            <a:off x="3766976" y="5444455"/>
            <a:ext cx="6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4B9BA-F59A-47D9-81DB-96C02D8A21A9}"/>
              </a:ext>
            </a:extLst>
          </p:cNvPr>
          <p:cNvSpPr txBox="1"/>
          <p:nvPr/>
        </p:nvSpPr>
        <p:spPr>
          <a:xfrm>
            <a:off x="4734188" y="5461449"/>
            <a:ext cx="116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36F59-2EA1-48EF-9108-A1EF2D45022E}"/>
              </a:ext>
            </a:extLst>
          </p:cNvPr>
          <p:cNvSpPr txBox="1"/>
          <p:nvPr/>
        </p:nvSpPr>
        <p:spPr>
          <a:xfrm>
            <a:off x="6137229" y="5461665"/>
            <a:ext cx="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F43C-2AA0-4097-BBB7-3D17013E9BB4}"/>
              </a:ext>
            </a:extLst>
          </p:cNvPr>
          <p:cNvSpPr txBox="1"/>
          <p:nvPr/>
        </p:nvSpPr>
        <p:spPr>
          <a:xfrm>
            <a:off x="7074786" y="5453276"/>
            <a:ext cx="10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DAFB0-1266-4CDE-BC18-C53D04A6BA07}"/>
              </a:ext>
            </a:extLst>
          </p:cNvPr>
          <p:cNvSpPr txBox="1"/>
          <p:nvPr/>
        </p:nvSpPr>
        <p:spPr>
          <a:xfrm>
            <a:off x="1286631" y="6454137"/>
            <a:ext cx="1025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Health Index is not “Low” we should report the causing parameter(s) along with appropriate recommendations to improve this index</a:t>
            </a:r>
          </a:p>
        </p:txBody>
      </p:sp>
    </p:spTree>
    <p:extLst>
      <p:ext uri="{BB962C8B-B14F-4D97-AF65-F5344CB8AC3E}">
        <p14:creationId xmlns:p14="http://schemas.microsoft.com/office/powerpoint/2010/main" val="257797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0D0DC-BAFE-4D54-BB8F-3FAA444CCA9C}"/>
              </a:ext>
            </a:extLst>
          </p:cNvPr>
          <p:cNvSpPr txBox="1"/>
          <p:nvPr/>
        </p:nvSpPr>
        <p:spPr>
          <a:xfrm>
            <a:off x="637562" y="2441196"/>
            <a:ext cx="108469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Regional AQI</a:t>
            </a:r>
          </a:p>
          <a:p>
            <a:pPr algn="ctr"/>
            <a:endParaRPr lang="en-US" sz="4400" b="1" dirty="0"/>
          </a:p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These are standard regulatory AQIs established by the local government for outdoor air quality</a:t>
            </a:r>
          </a:p>
        </p:txBody>
      </p:sp>
    </p:spTree>
    <p:extLst>
      <p:ext uri="{BB962C8B-B14F-4D97-AF65-F5344CB8AC3E}">
        <p14:creationId xmlns:p14="http://schemas.microsoft.com/office/powerpoint/2010/main" val="317332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7561C3-A9E5-458D-AB1A-48FD77F3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88" y="1234005"/>
            <a:ext cx="7629424" cy="504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1EA78-28A9-46E1-8E29-6384E8EE74B2}"/>
              </a:ext>
            </a:extLst>
          </p:cNvPr>
          <p:cNvSpPr txBox="1"/>
          <p:nvPr/>
        </p:nvSpPr>
        <p:spPr>
          <a:xfrm>
            <a:off x="3431097" y="58723"/>
            <a:ext cx="5452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2AC88-9415-4E0D-A208-729AE8EA22F9}"/>
              </a:ext>
            </a:extLst>
          </p:cNvPr>
          <p:cNvSpPr txBox="1"/>
          <p:nvPr/>
        </p:nvSpPr>
        <p:spPr>
          <a:xfrm>
            <a:off x="134224" y="6429945"/>
            <a:ext cx="68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https://app.cpcbccr.com/ccr_docs/About_AQI.pdf</a:t>
            </a:r>
          </a:p>
        </p:txBody>
      </p:sp>
    </p:spTree>
    <p:extLst>
      <p:ext uri="{BB962C8B-B14F-4D97-AF65-F5344CB8AC3E}">
        <p14:creationId xmlns:p14="http://schemas.microsoft.com/office/powerpoint/2010/main" val="125279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2F68F-E3E5-4DDD-B7D6-79CC9F3EE632}"/>
              </a:ext>
            </a:extLst>
          </p:cNvPr>
          <p:cNvSpPr txBox="1"/>
          <p:nvPr/>
        </p:nvSpPr>
        <p:spPr>
          <a:xfrm>
            <a:off x="3431097" y="58723"/>
            <a:ext cx="54528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Singapore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4905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AF881-FAC1-40D4-ACED-45FEC8B8AC43}"/>
              </a:ext>
            </a:extLst>
          </p:cNvPr>
          <p:cNvSpPr txBox="1"/>
          <p:nvPr/>
        </p:nvSpPr>
        <p:spPr>
          <a:xfrm>
            <a:off x="3431097" y="58723"/>
            <a:ext cx="54528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Thailand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794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563</Words>
  <Application>Microsoft Office PowerPoint</Application>
  <PresentationFormat>Widescreen</PresentationFormat>
  <Paragraphs>266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Hasheminassab</dc:creator>
  <cp:lastModifiedBy>Sina Hasheminassab</cp:lastModifiedBy>
  <cp:revision>31</cp:revision>
  <dcterms:created xsi:type="dcterms:W3CDTF">2020-09-01T22:08:57Z</dcterms:created>
  <dcterms:modified xsi:type="dcterms:W3CDTF">2020-11-16T02:24:12Z</dcterms:modified>
</cp:coreProperties>
</file>