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1698c72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1698c72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698c7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698c7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698c72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1698c72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698c72e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698c72e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698c72e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698c72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7375" y="347375"/>
            <a:ext cx="84156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Date: 15.12.2020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Please add description to any doc that is sent.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Leads to second guessing.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(relatively) clear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Manual alert engine product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not clear (and hence is a bit of blocking points):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Simplest use case not precisely defined for recommendation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(In the meantime ...)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Scenario: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User inputs the manual ranges of metrics and indices that is acceptable to her him.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b="1" lang="en"/>
              <a:t>Let's</a:t>
            </a:r>
            <a:r>
              <a:rPr b="1" lang="en"/>
              <a:t> consider the kitchen example for our purposes here. The user enters the following: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time frames for cooking and non-cooking times during the working hours	</a:t>
            </a:r>
            <a:endParaRPr b="1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metric values, index values for the cooking and non-cooking times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Time-frames for the non-working times</a:t>
            </a:r>
            <a:endParaRPr b="1"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Metric and </a:t>
            </a:r>
            <a:r>
              <a:rPr b="1" lang="en"/>
              <a:t>index</a:t>
            </a:r>
            <a:r>
              <a:rPr b="1" lang="en"/>
              <a:t> values for the non-working times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Whenever the user desires or see’s fit, she/he changes the manual inputs to the new ones.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Manual input is fine … but, where is recommendation? </a:t>
            </a:r>
            <a:r>
              <a:rPr lang="en">
                <a:solidFill>
                  <a:srgbClr val="666666"/>
                </a:solidFill>
              </a:rPr>
              <a:t>→ hold 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720200" y="2129125"/>
            <a:ext cx="916200" cy="1311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218688" y="2721550"/>
            <a:ext cx="1501500" cy="718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recommendation? (let’s first get the Manual case right.)</a:t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717175" y="1344700"/>
            <a:ext cx="11100" cy="22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560300" y="3440125"/>
            <a:ext cx="4681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369775" y="1017725"/>
            <a:ext cx="705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241500" y="3251425"/>
            <a:ext cx="705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60300" y="3619600"/>
            <a:ext cx="34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73" name="Google Shape;73;p15"/>
          <p:cNvSpPr txBox="1"/>
          <p:nvPr/>
        </p:nvSpPr>
        <p:spPr>
          <a:xfrm>
            <a:off x="4143950" y="3658750"/>
            <a:ext cx="34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74" name="Google Shape;74;p15"/>
          <p:cNvSpPr txBox="1"/>
          <p:nvPr/>
        </p:nvSpPr>
        <p:spPr>
          <a:xfrm>
            <a:off x="2046200" y="3621050"/>
            <a:ext cx="34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75" name="Google Shape;75;p15"/>
          <p:cNvSpPr txBox="1"/>
          <p:nvPr/>
        </p:nvSpPr>
        <p:spPr>
          <a:xfrm>
            <a:off x="3095075" y="3658750"/>
            <a:ext cx="34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76" name="Google Shape;76;p15"/>
          <p:cNvSpPr txBox="1"/>
          <p:nvPr/>
        </p:nvSpPr>
        <p:spPr>
          <a:xfrm>
            <a:off x="521000" y="4249275"/>
            <a:ext cx="70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Imagine within the kitchen use case that the user inputs the manula cooking hours as t0= 11AM to t1=3PM and then from t2=4PM until t3=11PM. Similarly, she/he will enter the metric values during the cooking and non-cooking times. The first, second and third blocks imply acceptable metric values (0, m0) for time (t0, t1), </a:t>
            </a:r>
            <a:r>
              <a:rPr lang="en" sz="900">
                <a:solidFill>
                  <a:schemeClr val="dk1"/>
                </a:solidFill>
              </a:rPr>
              <a:t>(0, m1) for time (t1, t2) and (0, m0) for time (t2, t3), respectively.</a:t>
            </a:r>
            <a:endParaRPr sz="900"/>
          </a:p>
        </p:txBody>
      </p:sp>
      <p:sp>
        <p:nvSpPr>
          <p:cNvPr id="77" name="Google Shape;77;p15"/>
          <p:cNvSpPr txBox="1"/>
          <p:nvPr/>
        </p:nvSpPr>
        <p:spPr>
          <a:xfrm>
            <a:off x="4863450" y="1097500"/>
            <a:ext cx="17817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graph illustrates a typical days reading for the metric during the 24 hour time frame.</a:t>
            </a:r>
            <a:endParaRPr sz="1000"/>
          </a:p>
        </p:txBody>
      </p:sp>
      <p:sp>
        <p:nvSpPr>
          <p:cNvPr id="78" name="Google Shape;78;p15"/>
          <p:cNvSpPr/>
          <p:nvPr/>
        </p:nvSpPr>
        <p:spPr>
          <a:xfrm>
            <a:off x="728375" y="2129125"/>
            <a:ext cx="1501500" cy="1311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28375" y="1969688"/>
            <a:ext cx="4134975" cy="1193350"/>
          </a:xfrm>
          <a:custGeom>
            <a:rect b="b" l="l" r="r" t="t"/>
            <a:pathLst>
              <a:path extrusionOk="0" h="47734" w="165399">
                <a:moveTo>
                  <a:pt x="0" y="42684"/>
                </a:moveTo>
                <a:cubicBezTo>
                  <a:pt x="2690" y="38052"/>
                  <a:pt x="10833" y="17134"/>
                  <a:pt x="16137" y="14893"/>
                </a:cubicBezTo>
                <a:cubicBezTo>
                  <a:pt x="21441" y="12652"/>
                  <a:pt x="26073" y="31702"/>
                  <a:pt x="31825" y="29237"/>
                </a:cubicBezTo>
                <a:cubicBezTo>
                  <a:pt x="37577" y="26772"/>
                  <a:pt x="45496" y="-1916"/>
                  <a:pt x="50651" y="101"/>
                </a:cubicBezTo>
                <a:cubicBezTo>
                  <a:pt x="55806" y="2118"/>
                  <a:pt x="55058" y="34167"/>
                  <a:pt x="62753" y="41339"/>
                </a:cubicBezTo>
                <a:cubicBezTo>
                  <a:pt x="70448" y="48511"/>
                  <a:pt x="88900" y="46718"/>
                  <a:pt x="96819" y="43132"/>
                </a:cubicBezTo>
                <a:cubicBezTo>
                  <a:pt x="104738" y="39546"/>
                  <a:pt x="106904" y="22513"/>
                  <a:pt x="110266" y="19824"/>
                </a:cubicBezTo>
                <a:cubicBezTo>
                  <a:pt x="113628" y="17135"/>
                  <a:pt x="113927" y="28864"/>
                  <a:pt x="116990" y="26996"/>
                </a:cubicBezTo>
                <a:cubicBezTo>
                  <a:pt x="120053" y="25128"/>
                  <a:pt x="124461" y="5705"/>
                  <a:pt x="128644" y="8618"/>
                </a:cubicBezTo>
                <a:cubicBezTo>
                  <a:pt x="132828" y="11532"/>
                  <a:pt x="135965" y="38202"/>
                  <a:pt x="142091" y="44477"/>
                </a:cubicBezTo>
                <a:cubicBezTo>
                  <a:pt x="148217" y="50752"/>
                  <a:pt x="161514" y="45971"/>
                  <a:pt x="165399" y="4627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80" name="Google Shape;80;p15"/>
          <p:cNvSpPr txBox="1"/>
          <p:nvPr/>
        </p:nvSpPr>
        <p:spPr>
          <a:xfrm>
            <a:off x="223875" y="1969700"/>
            <a:ext cx="434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81" name="Google Shape;81;p15"/>
          <p:cNvSpPr txBox="1"/>
          <p:nvPr/>
        </p:nvSpPr>
        <p:spPr>
          <a:xfrm>
            <a:off x="223875" y="2515900"/>
            <a:ext cx="434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82" name="Google Shape;82;p15"/>
          <p:cNvSpPr txBox="1"/>
          <p:nvPr/>
        </p:nvSpPr>
        <p:spPr>
          <a:xfrm>
            <a:off x="282375" y="3147588"/>
            <a:ext cx="434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 baseline="-25000"/>
          </a:p>
        </p:txBody>
      </p:sp>
      <p:sp>
        <p:nvSpPr>
          <p:cNvPr id="83" name="Google Shape;83;p15"/>
          <p:cNvSpPr txBox="1"/>
          <p:nvPr/>
        </p:nvSpPr>
        <p:spPr>
          <a:xfrm>
            <a:off x="6126725" y="1785900"/>
            <a:ext cx="30219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Key Points:</a:t>
            </a:r>
            <a:endParaRPr sz="1100"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eriod"/>
            </a:pPr>
            <a:r>
              <a:rPr lang="en" sz="1100">
                <a:solidFill>
                  <a:srgbClr val="FF0000"/>
                </a:solidFill>
              </a:rPr>
              <a:t>As soon as the value is outside the range (may be some offset is added in terms of time and metric value), alert is generated. (Who </a:t>
            </a:r>
            <a:r>
              <a:rPr lang="en" sz="1100">
                <a:solidFill>
                  <a:srgbClr val="FF0000"/>
                </a:solidFill>
              </a:rPr>
              <a:t>decides</a:t>
            </a:r>
            <a:r>
              <a:rPr lang="en" sz="1100">
                <a:solidFill>
                  <a:srgbClr val="FF0000"/>
                </a:solidFill>
              </a:rPr>
              <a:t> the offset for each metric?)</a:t>
            </a:r>
            <a:endParaRPr sz="1100"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eriod"/>
            </a:pPr>
            <a:r>
              <a:rPr lang="en" sz="1100">
                <a:solidFill>
                  <a:srgbClr val="FF0000"/>
                </a:solidFill>
              </a:rPr>
              <a:t>If the number of alerts rise above the expected numbers over a certain period of time, infer user behaviour has changed and suggest user to input new patterns.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is recommendation?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040450" y="4424125"/>
            <a:ext cx="38211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Example of metric </a:t>
            </a:r>
            <a:r>
              <a:rPr lang="en" sz="1100"/>
              <a:t>r</a:t>
            </a:r>
            <a:r>
              <a:rPr lang="en" sz="1100"/>
              <a:t>eadings for the 4 days</a:t>
            </a:r>
            <a:endParaRPr sz="1100"/>
          </a:p>
        </p:txBody>
      </p:sp>
      <p:sp>
        <p:nvSpPr>
          <p:cNvPr id="90" name="Google Shape;90;p16"/>
          <p:cNvSpPr/>
          <p:nvPr/>
        </p:nvSpPr>
        <p:spPr>
          <a:xfrm>
            <a:off x="2332237" y="1715459"/>
            <a:ext cx="5268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468835" y="2006145"/>
            <a:ext cx="863400" cy="352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605433" y="1330563"/>
            <a:ext cx="6300" cy="11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515227" y="2358730"/>
            <a:ext cx="2691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/>
        </p:nvSpPr>
        <p:spPr>
          <a:xfrm>
            <a:off x="325377" y="1017725"/>
            <a:ext cx="56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metric</a:t>
            </a:r>
            <a:endParaRPr sz="900"/>
          </a:p>
        </p:txBody>
      </p:sp>
      <p:sp>
        <p:nvSpPr>
          <p:cNvPr id="95" name="Google Shape;95;p16"/>
          <p:cNvSpPr txBox="1"/>
          <p:nvPr/>
        </p:nvSpPr>
        <p:spPr>
          <a:xfrm>
            <a:off x="3207017" y="2189940"/>
            <a:ext cx="405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</a:t>
            </a:r>
            <a:endParaRPr sz="900"/>
          </a:p>
        </p:txBody>
      </p:sp>
      <p:sp>
        <p:nvSpPr>
          <p:cNvPr id="96" name="Google Shape;96;p16"/>
          <p:cNvSpPr txBox="1"/>
          <p:nvPr/>
        </p:nvSpPr>
        <p:spPr>
          <a:xfrm>
            <a:off x="439024" y="2446800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97" name="Google Shape;97;p16"/>
          <p:cNvSpPr txBox="1"/>
          <p:nvPr/>
        </p:nvSpPr>
        <p:spPr>
          <a:xfrm>
            <a:off x="2728298" y="2466000"/>
            <a:ext cx="360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3</a:t>
            </a:r>
            <a:endParaRPr baseline="-25000" sz="900"/>
          </a:p>
        </p:txBody>
      </p:sp>
      <p:sp>
        <p:nvSpPr>
          <p:cNvPr id="98" name="Google Shape;98;p16"/>
          <p:cNvSpPr txBox="1"/>
          <p:nvPr/>
        </p:nvSpPr>
        <p:spPr>
          <a:xfrm>
            <a:off x="1369649" y="2447500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99" name="Google Shape;99;p16"/>
          <p:cNvSpPr txBox="1"/>
          <p:nvPr/>
        </p:nvSpPr>
        <p:spPr>
          <a:xfrm>
            <a:off x="2201374" y="2466000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2</a:t>
            </a:r>
            <a:endParaRPr baseline="-25000" sz="900"/>
          </a:p>
        </p:txBody>
      </p:sp>
      <p:sp>
        <p:nvSpPr>
          <p:cNvPr id="100" name="Google Shape;100;p16"/>
          <p:cNvSpPr/>
          <p:nvPr/>
        </p:nvSpPr>
        <p:spPr>
          <a:xfrm>
            <a:off x="611873" y="1715459"/>
            <a:ext cx="8634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11873" y="1637227"/>
            <a:ext cx="2377611" cy="585577"/>
          </a:xfrm>
          <a:custGeom>
            <a:rect b="b" l="l" r="r" t="t"/>
            <a:pathLst>
              <a:path extrusionOk="0" h="47734" w="165399">
                <a:moveTo>
                  <a:pt x="0" y="42684"/>
                </a:moveTo>
                <a:cubicBezTo>
                  <a:pt x="2690" y="38052"/>
                  <a:pt x="10833" y="17134"/>
                  <a:pt x="16137" y="14893"/>
                </a:cubicBezTo>
                <a:cubicBezTo>
                  <a:pt x="21441" y="12652"/>
                  <a:pt x="26073" y="31702"/>
                  <a:pt x="31825" y="29237"/>
                </a:cubicBezTo>
                <a:cubicBezTo>
                  <a:pt x="37577" y="26772"/>
                  <a:pt x="45496" y="-1916"/>
                  <a:pt x="50651" y="101"/>
                </a:cubicBezTo>
                <a:cubicBezTo>
                  <a:pt x="55806" y="2118"/>
                  <a:pt x="55058" y="34167"/>
                  <a:pt x="62753" y="41339"/>
                </a:cubicBezTo>
                <a:cubicBezTo>
                  <a:pt x="70448" y="48511"/>
                  <a:pt x="88900" y="46718"/>
                  <a:pt x="96819" y="43132"/>
                </a:cubicBezTo>
                <a:cubicBezTo>
                  <a:pt x="104738" y="39546"/>
                  <a:pt x="106904" y="22513"/>
                  <a:pt x="110266" y="19824"/>
                </a:cubicBezTo>
                <a:cubicBezTo>
                  <a:pt x="113628" y="17135"/>
                  <a:pt x="113927" y="28864"/>
                  <a:pt x="116990" y="26996"/>
                </a:cubicBezTo>
                <a:cubicBezTo>
                  <a:pt x="120053" y="25128"/>
                  <a:pt x="124461" y="5705"/>
                  <a:pt x="128644" y="8618"/>
                </a:cubicBezTo>
                <a:cubicBezTo>
                  <a:pt x="132828" y="11532"/>
                  <a:pt x="135965" y="38202"/>
                  <a:pt x="142091" y="44477"/>
                </a:cubicBezTo>
                <a:cubicBezTo>
                  <a:pt x="148217" y="50752"/>
                  <a:pt x="161514" y="45971"/>
                  <a:pt x="165399" y="4627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2" name="Google Shape;102;p16"/>
          <p:cNvSpPr txBox="1"/>
          <p:nvPr/>
        </p:nvSpPr>
        <p:spPr>
          <a:xfrm>
            <a:off x="211075" y="1561025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03" name="Google Shape;103;p16"/>
          <p:cNvSpPr txBox="1"/>
          <p:nvPr/>
        </p:nvSpPr>
        <p:spPr>
          <a:xfrm>
            <a:off x="211075" y="1905250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04" name="Google Shape;104;p16"/>
          <p:cNvSpPr txBox="1"/>
          <p:nvPr/>
        </p:nvSpPr>
        <p:spPr>
          <a:xfrm>
            <a:off x="355414" y="2215190"/>
            <a:ext cx="2499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baseline="-25000" sz="900"/>
          </a:p>
        </p:txBody>
      </p:sp>
      <p:sp>
        <p:nvSpPr>
          <p:cNvPr id="105" name="Google Shape;105;p16"/>
          <p:cNvSpPr/>
          <p:nvPr/>
        </p:nvSpPr>
        <p:spPr>
          <a:xfrm>
            <a:off x="2319462" y="3392334"/>
            <a:ext cx="5268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456060" y="3683020"/>
            <a:ext cx="863400" cy="352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>
            <a:off x="592658" y="3007438"/>
            <a:ext cx="6300" cy="11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502452" y="4035605"/>
            <a:ext cx="2691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312602" y="2694600"/>
            <a:ext cx="56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metric</a:t>
            </a:r>
            <a:endParaRPr sz="900"/>
          </a:p>
        </p:txBody>
      </p:sp>
      <p:sp>
        <p:nvSpPr>
          <p:cNvPr id="110" name="Google Shape;110;p16"/>
          <p:cNvSpPr txBox="1"/>
          <p:nvPr/>
        </p:nvSpPr>
        <p:spPr>
          <a:xfrm>
            <a:off x="3194242" y="3866815"/>
            <a:ext cx="405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</a:t>
            </a:r>
            <a:endParaRPr sz="900"/>
          </a:p>
        </p:txBody>
      </p:sp>
      <p:sp>
        <p:nvSpPr>
          <p:cNvPr id="111" name="Google Shape;111;p16"/>
          <p:cNvSpPr txBox="1"/>
          <p:nvPr/>
        </p:nvSpPr>
        <p:spPr>
          <a:xfrm>
            <a:off x="426249" y="4123675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12" name="Google Shape;112;p16"/>
          <p:cNvSpPr txBox="1"/>
          <p:nvPr/>
        </p:nvSpPr>
        <p:spPr>
          <a:xfrm>
            <a:off x="2715523" y="4142875"/>
            <a:ext cx="360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3</a:t>
            </a:r>
            <a:endParaRPr baseline="-25000" sz="900"/>
          </a:p>
        </p:txBody>
      </p:sp>
      <p:sp>
        <p:nvSpPr>
          <p:cNvPr id="113" name="Google Shape;113;p16"/>
          <p:cNvSpPr txBox="1"/>
          <p:nvPr/>
        </p:nvSpPr>
        <p:spPr>
          <a:xfrm>
            <a:off x="1356874" y="4124375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14" name="Google Shape;114;p16"/>
          <p:cNvSpPr txBox="1"/>
          <p:nvPr/>
        </p:nvSpPr>
        <p:spPr>
          <a:xfrm>
            <a:off x="2188599" y="4142875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2</a:t>
            </a:r>
            <a:endParaRPr baseline="-25000" sz="900"/>
          </a:p>
        </p:txBody>
      </p:sp>
      <p:sp>
        <p:nvSpPr>
          <p:cNvPr id="115" name="Google Shape;115;p16"/>
          <p:cNvSpPr/>
          <p:nvPr/>
        </p:nvSpPr>
        <p:spPr>
          <a:xfrm>
            <a:off x="599098" y="3392334"/>
            <a:ext cx="8634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98300" y="3237900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17" name="Google Shape;117;p16"/>
          <p:cNvSpPr txBox="1"/>
          <p:nvPr/>
        </p:nvSpPr>
        <p:spPr>
          <a:xfrm>
            <a:off x="198300" y="3582125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18" name="Google Shape;118;p16"/>
          <p:cNvSpPr txBox="1"/>
          <p:nvPr/>
        </p:nvSpPr>
        <p:spPr>
          <a:xfrm>
            <a:off x="342639" y="3892065"/>
            <a:ext cx="2499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baseline="-25000" sz="900"/>
          </a:p>
        </p:txBody>
      </p:sp>
      <p:sp>
        <p:nvSpPr>
          <p:cNvPr id="119" name="Google Shape;119;p16"/>
          <p:cNvSpPr/>
          <p:nvPr/>
        </p:nvSpPr>
        <p:spPr>
          <a:xfrm>
            <a:off x="600075" y="3324374"/>
            <a:ext cx="2105025" cy="435025"/>
          </a:xfrm>
          <a:custGeom>
            <a:rect b="b" l="l" r="r" t="t"/>
            <a:pathLst>
              <a:path extrusionOk="0" h="17401" w="84201">
                <a:moveTo>
                  <a:pt x="0" y="17139"/>
                </a:moveTo>
                <a:cubicBezTo>
                  <a:pt x="1397" y="16853"/>
                  <a:pt x="6191" y="16282"/>
                  <a:pt x="8382" y="15425"/>
                </a:cubicBezTo>
                <a:cubicBezTo>
                  <a:pt x="10573" y="14568"/>
                  <a:pt x="10002" y="12726"/>
                  <a:pt x="13145" y="11996"/>
                </a:cubicBezTo>
                <a:cubicBezTo>
                  <a:pt x="16288" y="11266"/>
                  <a:pt x="24226" y="11869"/>
                  <a:pt x="27242" y="11043"/>
                </a:cubicBezTo>
                <a:cubicBezTo>
                  <a:pt x="30258" y="10218"/>
                  <a:pt x="28766" y="8853"/>
                  <a:pt x="31242" y="7043"/>
                </a:cubicBezTo>
                <a:cubicBezTo>
                  <a:pt x="33719" y="5233"/>
                  <a:pt x="39402" y="153"/>
                  <a:pt x="42101" y="185"/>
                </a:cubicBezTo>
                <a:cubicBezTo>
                  <a:pt x="44800" y="217"/>
                  <a:pt x="45943" y="5360"/>
                  <a:pt x="47435" y="7233"/>
                </a:cubicBezTo>
                <a:cubicBezTo>
                  <a:pt x="48927" y="9106"/>
                  <a:pt x="49975" y="9900"/>
                  <a:pt x="51054" y="11424"/>
                </a:cubicBezTo>
                <a:cubicBezTo>
                  <a:pt x="52134" y="12948"/>
                  <a:pt x="52483" y="15393"/>
                  <a:pt x="53912" y="16377"/>
                </a:cubicBezTo>
                <a:cubicBezTo>
                  <a:pt x="55341" y="17361"/>
                  <a:pt x="58071" y="17457"/>
                  <a:pt x="59627" y="17330"/>
                </a:cubicBezTo>
                <a:cubicBezTo>
                  <a:pt x="61183" y="17203"/>
                  <a:pt x="62262" y="16377"/>
                  <a:pt x="63246" y="15615"/>
                </a:cubicBezTo>
                <a:cubicBezTo>
                  <a:pt x="64230" y="14853"/>
                  <a:pt x="64294" y="14917"/>
                  <a:pt x="65532" y="12758"/>
                </a:cubicBezTo>
                <a:cubicBezTo>
                  <a:pt x="66770" y="10599"/>
                  <a:pt x="69057" y="4661"/>
                  <a:pt x="70676" y="2661"/>
                </a:cubicBezTo>
                <a:cubicBezTo>
                  <a:pt x="72295" y="661"/>
                  <a:pt x="73724" y="1137"/>
                  <a:pt x="75248" y="756"/>
                </a:cubicBezTo>
                <a:cubicBezTo>
                  <a:pt x="76772" y="375"/>
                  <a:pt x="78328" y="-450"/>
                  <a:pt x="79820" y="375"/>
                </a:cubicBezTo>
                <a:cubicBezTo>
                  <a:pt x="81312" y="1201"/>
                  <a:pt x="83471" y="4820"/>
                  <a:pt x="84201" y="570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20" name="Google Shape;120;p16"/>
          <p:cNvSpPr/>
          <p:nvPr/>
        </p:nvSpPr>
        <p:spPr>
          <a:xfrm>
            <a:off x="2719400" y="3481400"/>
            <a:ext cx="333375" cy="348850"/>
          </a:xfrm>
          <a:custGeom>
            <a:rect b="b" l="l" r="r" t="t"/>
            <a:pathLst>
              <a:path extrusionOk="0" h="13954" w="13335">
                <a:moveTo>
                  <a:pt x="0" y="0"/>
                </a:moveTo>
                <a:cubicBezTo>
                  <a:pt x="603" y="1238"/>
                  <a:pt x="2921" y="5270"/>
                  <a:pt x="3619" y="7429"/>
                </a:cubicBezTo>
                <a:cubicBezTo>
                  <a:pt x="4318" y="9588"/>
                  <a:pt x="3207" y="11875"/>
                  <a:pt x="4191" y="12954"/>
                </a:cubicBezTo>
                <a:cubicBezTo>
                  <a:pt x="5175" y="14034"/>
                  <a:pt x="8001" y="13811"/>
                  <a:pt x="9525" y="13906"/>
                </a:cubicBezTo>
                <a:cubicBezTo>
                  <a:pt x="11049" y="14001"/>
                  <a:pt x="12700" y="13589"/>
                  <a:pt x="13335" y="135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21" name="Google Shape;121;p16"/>
          <p:cNvSpPr/>
          <p:nvPr/>
        </p:nvSpPr>
        <p:spPr>
          <a:xfrm>
            <a:off x="5875537" y="1709346"/>
            <a:ext cx="5268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012135" y="2000033"/>
            <a:ext cx="863400" cy="352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4148733" y="1324450"/>
            <a:ext cx="6300" cy="11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4058527" y="2352618"/>
            <a:ext cx="2691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 txBox="1"/>
          <p:nvPr/>
        </p:nvSpPr>
        <p:spPr>
          <a:xfrm>
            <a:off x="3868677" y="1011613"/>
            <a:ext cx="56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metric</a:t>
            </a:r>
            <a:endParaRPr sz="900"/>
          </a:p>
        </p:txBody>
      </p:sp>
      <p:sp>
        <p:nvSpPr>
          <p:cNvPr id="126" name="Google Shape;126;p16"/>
          <p:cNvSpPr txBox="1"/>
          <p:nvPr/>
        </p:nvSpPr>
        <p:spPr>
          <a:xfrm>
            <a:off x="6750317" y="2183828"/>
            <a:ext cx="405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</a:t>
            </a:r>
            <a:endParaRPr sz="900"/>
          </a:p>
        </p:txBody>
      </p:sp>
      <p:sp>
        <p:nvSpPr>
          <p:cNvPr id="127" name="Google Shape;127;p16"/>
          <p:cNvSpPr txBox="1"/>
          <p:nvPr/>
        </p:nvSpPr>
        <p:spPr>
          <a:xfrm>
            <a:off x="3982324" y="2440688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28" name="Google Shape;128;p16"/>
          <p:cNvSpPr txBox="1"/>
          <p:nvPr/>
        </p:nvSpPr>
        <p:spPr>
          <a:xfrm>
            <a:off x="6271598" y="2459888"/>
            <a:ext cx="360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3</a:t>
            </a:r>
            <a:endParaRPr baseline="-25000" sz="900"/>
          </a:p>
        </p:txBody>
      </p:sp>
      <p:sp>
        <p:nvSpPr>
          <p:cNvPr id="129" name="Google Shape;129;p16"/>
          <p:cNvSpPr txBox="1"/>
          <p:nvPr/>
        </p:nvSpPr>
        <p:spPr>
          <a:xfrm>
            <a:off x="4912949" y="2441388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30" name="Google Shape;130;p16"/>
          <p:cNvSpPr txBox="1"/>
          <p:nvPr/>
        </p:nvSpPr>
        <p:spPr>
          <a:xfrm>
            <a:off x="5744674" y="2459888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2</a:t>
            </a:r>
            <a:endParaRPr baseline="-25000" sz="900"/>
          </a:p>
        </p:txBody>
      </p:sp>
      <p:sp>
        <p:nvSpPr>
          <p:cNvPr id="131" name="Google Shape;131;p16"/>
          <p:cNvSpPr/>
          <p:nvPr/>
        </p:nvSpPr>
        <p:spPr>
          <a:xfrm>
            <a:off x="4155173" y="1709346"/>
            <a:ext cx="8634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3754375" y="1554913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33" name="Google Shape;133;p16"/>
          <p:cNvSpPr txBox="1"/>
          <p:nvPr/>
        </p:nvSpPr>
        <p:spPr>
          <a:xfrm>
            <a:off x="3754375" y="1899138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34" name="Google Shape;134;p16"/>
          <p:cNvSpPr txBox="1"/>
          <p:nvPr/>
        </p:nvSpPr>
        <p:spPr>
          <a:xfrm>
            <a:off x="3898714" y="2209078"/>
            <a:ext cx="2499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baseline="-25000" sz="900"/>
          </a:p>
        </p:txBody>
      </p:sp>
      <p:sp>
        <p:nvSpPr>
          <p:cNvPr id="135" name="Google Shape;135;p16"/>
          <p:cNvSpPr/>
          <p:nvPr/>
        </p:nvSpPr>
        <p:spPr>
          <a:xfrm>
            <a:off x="4162425" y="1403094"/>
            <a:ext cx="2347925" cy="707300"/>
          </a:xfrm>
          <a:custGeom>
            <a:rect b="b" l="l" r="r" t="t"/>
            <a:pathLst>
              <a:path extrusionOk="0" h="28292" w="93917">
                <a:moveTo>
                  <a:pt x="0" y="28077"/>
                </a:moveTo>
                <a:cubicBezTo>
                  <a:pt x="1238" y="26680"/>
                  <a:pt x="4954" y="21092"/>
                  <a:pt x="7430" y="19695"/>
                </a:cubicBezTo>
                <a:cubicBezTo>
                  <a:pt x="9907" y="18298"/>
                  <a:pt x="12478" y="20076"/>
                  <a:pt x="14859" y="19695"/>
                </a:cubicBezTo>
                <a:cubicBezTo>
                  <a:pt x="17240" y="19314"/>
                  <a:pt x="19907" y="19505"/>
                  <a:pt x="21717" y="17409"/>
                </a:cubicBezTo>
                <a:cubicBezTo>
                  <a:pt x="23527" y="15314"/>
                  <a:pt x="24607" y="9884"/>
                  <a:pt x="25718" y="7122"/>
                </a:cubicBezTo>
                <a:cubicBezTo>
                  <a:pt x="26829" y="4360"/>
                  <a:pt x="26607" y="-2244"/>
                  <a:pt x="28385" y="836"/>
                </a:cubicBezTo>
                <a:cubicBezTo>
                  <a:pt x="30163" y="3916"/>
                  <a:pt x="30735" y="21474"/>
                  <a:pt x="36386" y="25601"/>
                </a:cubicBezTo>
                <a:cubicBezTo>
                  <a:pt x="42038" y="29729"/>
                  <a:pt x="56928" y="27982"/>
                  <a:pt x="62294" y="25601"/>
                </a:cubicBezTo>
                <a:cubicBezTo>
                  <a:pt x="67660" y="23220"/>
                  <a:pt x="66072" y="12234"/>
                  <a:pt x="68580" y="11313"/>
                </a:cubicBezTo>
                <a:cubicBezTo>
                  <a:pt x="71088" y="10392"/>
                  <a:pt x="74803" y="17346"/>
                  <a:pt x="77343" y="20076"/>
                </a:cubicBezTo>
                <a:cubicBezTo>
                  <a:pt x="79883" y="22807"/>
                  <a:pt x="81058" y="26426"/>
                  <a:pt x="83820" y="27696"/>
                </a:cubicBezTo>
                <a:cubicBezTo>
                  <a:pt x="86582" y="28966"/>
                  <a:pt x="92234" y="27696"/>
                  <a:pt x="93917" y="27696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6" name="Google Shape;136;p16"/>
          <p:cNvSpPr/>
          <p:nvPr/>
        </p:nvSpPr>
        <p:spPr>
          <a:xfrm>
            <a:off x="5897412" y="3381196"/>
            <a:ext cx="5268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5034010" y="3671883"/>
            <a:ext cx="863400" cy="352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>
            <a:off x="4170608" y="2996300"/>
            <a:ext cx="6300" cy="11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4080402" y="4024468"/>
            <a:ext cx="2691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6"/>
          <p:cNvSpPr txBox="1"/>
          <p:nvPr/>
        </p:nvSpPr>
        <p:spPr>
          <a:xfrm>
            <a:off x="3857202" y="2655188"/>
            <a:ext cx="56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metric</a:t>
            </a:r>
            <a:endParaRPr sz="900"/>
          </a:p>
        </p:txBody>
      </p:sp>
      <p:sp>
        <p:nvSpPr>
          <p:cNvPr id="141" name="Google Shape;141;p16"/>
          <p:cNvSpPr txBox="1"/>
          <p:nvPr/>
        </p:nvSpPr>
        <p:spPr>
          <a:xfrm>
            <a:off x="6772192" y="3855678"/>
            <a:ext cx="405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</a:t>
            </a:r>
            <a:endParaRPr sz="900"/>
          </a:p>
        </p:txBody>
      </p:sp>
      <p:sp>
        <p:nvSpPr>
          <p:cNvPr id="142" name="Google Shape;142;p16"/>
          <p:cNvSpPr txBox="1"/>
          <p:nvPr/>
        </p:nvSpPr>
        <p:spPr>
          <a:xfrm>
            <a:off x="4004199" y="4112538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43" name="Google Shape;143;p16"/>
          <p:cNvSpPr txBox="1"/>
          <p:nvPr/>
        </p:nvSpPr>
        <p:spPr>
          <a:xfrm>
            <a:off x="6293473" y="4131738"/>
            <a:ext cx="360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3</a:t>
            </a:r>
            <a:endParaRPr baseline="-25000" sz="900"/>
          </a:p>
        </p:txBody>
      </p:sp>
      <p:sp>
        <p:nvSpPr>
          <p:cNvPr id="144" name="Google Shape;144;p16"/>
          <p:cNvSpPr txBox="1"/>
          <p:nvPr/>
        </p:nvSpPr>
        <p:spPr>
          <a:xfrm>
            <a:off x="4934824" y="4113238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45" name="Google Shape;145;p16"/>
          <p:cNvSpPr txBox="1"/>
          <p:nvPr/>
        </p:nvSpPr>
        <p:spPr>
          <a:xfrm>
            <a:off x="5766549" y="4131738"/>
            <a:ext cx="296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</a:t>
            </a:r>
            <a:r>
              <a:rPr baseline="-25000" lang="en" sz="900"/>
              <a:t>2</a:t>
            </a:r>
            <a:endParaRPr baseline="-25000" sz="900"/>
          </a:p>
        </p:txBody>
      </p:sp>
      <p:sp>
        <p:nvSpPr>
          <p:cNvPr id="146" name="Google Shape;146;p16"/>
          <p:cNvSpPr/>
          <p:nvPr/>
        </p:nvSpPr>
        <p:spPr>
          <a:xfrm>
            <a:off x="4177048" y="3381196"/>
            <a:ext cx="863400" cy="64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3776250" y="3226763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48" name="Google Shape;148;p16"/>
          <p:cNvSpPr txBox="1"/>
          <p:nvPr/>
        </p:nvSpPr>
        <p:spPr>
          <a:xfrm>
            <a:off x="3776250" y="3570988"/>
            <a:ext cx="3606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49" name="Google Shape;149;p16"/>
          <p:cNvSpPr txBox="1"/>
          <p:nvPr/>
        </p:nvSpPr>
        <p:spPr>
          <a:xfrm>
            <a:off x="3920589" y="3880928"/>
            <a:ext cx="2499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baseline="-25000" sz="900"/>
          </a:p>
        </p:txBody>
      </p:sp>
      <p:sp>
        <p:nvSpPr>
          <p:cNvPr id="150" name="Google Shape;150;p16"/>
          <p:cNvSpPr/>
          <p:nvPr/>
        </p:nvSpPr>
        <p:spPr>
          <a:xfrm>
            <a:off x="4170598" y="3140502"/>
            <a:ext cx="2377611" cy="585577"/>
          </a:xfrm>
          <a:custGeom>
            <a:rect b="b" l="l" r="r" t="t"/>
            <a:pathLst>
              <a:path extrusionOk="0" h="47734" w="165399">
                <a:moveTo>
                  <a:pt x="0" y="42684"/>
                </a:moveTo>
                <a:cubicBezTo>
                  <a:pt x="2690" y="38052"/>
                  <a:pt x="10833" y="17134"/>
                  <a:pt x="16137" y="14893"/>
                </a:cubicBezTo>
                <a:cubicBezTo>
                  <a:pt x="21441" y="12652"/>
                  <a:pt x="26073" y="31702"/>
                  <a:pt x="31825" y="29237"/>
                </a:cubicBezTo>
                <a:cubicBezTo>
                  <a:pt x="37577" y="26772"/>
                  <a:pt x="45496" y="-1916"/>
                  <a:pt x="50651" y="101"/>
                </a:cubicBezTo>
                <a:cubicBezTo>
                  <a:pt x="55806" y="2118"/>
                  <a:pt x="55058" y="34167"/>
                  <a:pt x="62753" y="41339"/>
                </a:cubicBezTo>
                <a:cubicBezTo>
                  <a:pt x="70448" y="48511"/>
                  <a:pt x="88900" y="46718"/>
                  <a:pt x="96819" y="43132"/>
                </a:cubicBezTo>
                <a:cubicBezTo>
                  <a:pt x="104738" y="39546"/>
                  <a:pt x="106904" y="22513"/>
                  <a:pt x="110266" y="19824"/>
                </a:cubicBezTo>
                <a:cubicBezTo>
                  <a:pt x="113628" y="17135"/>
                  <a:pt x="113927" y="28864"/>
                  <a:pt x="116990" y="26996"/>
                </a:cubicBezTo>
                <a:cubicBezTo>
                  <a:pt x="120053" y="25128"/>
                  <a:pt x="124461" y="5705"/>
                  <a:pt x="128644" y="8618"/>
                </a:cubicBezTo>
                <a:cubicBezTo>
                  <a:pt x="132828" y="11532"/>
                  <a:pt x="135965" y="38202"/>
                  <a:pt x="142091" y="44477"/>
                </a:cubicBezTo>
                <a:cubicBezTo>
                  <a:pt x="148217" y="50752"/>
                  <a:pt x="161514" y="45971"/>
                  <a:pt x="165399" y="4627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45025"/>
            <a:ext cx="49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</a:t>
            </a:r>
            <a:r>
              <a:rPr lang="en"/>
              <a:t> is the 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502405" y="2500680"/>
            <a:ext cx="1016100" cy="1226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837123" y="3055010"/>
            <a:ext cx="1665300" cy="672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>
            <a:off x="2171841" y="1766696"/>
            <a:ext cx="12300" cy="21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1997856" y="3727378"/>
            <a:ext cx="5192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7"/>
          <p:cNvSpPr txBox="1"/>
          <p:nvPr/>
        </p:nvSpPr>
        <p:spPr>
          <a:xfrm>
            <a:off x="1689634" y="1383125"/>
            <a:ext cx="1084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metric</a:t>
            </a:r>
            <a:endParaRPr sz="1300"/>
          </a:p>
        </p:txBody>
      </p:sp>
      <p:sp>
        <p:nvSpPr>
          <p:cNvPr id="161" name="Google Shape;161;p17"/>
          <p:cNvSpPr txBox="1"/>
          <p:nvPr/>
        </p:nvSpPr>
        <p:spPr>
          <a:xfrm>
            <a:off x="7113432" y="3557901"/>
            <a:ext cx="7827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time</a:t>
            </a:r>
            <a:endParaRPr sz="1300"/>
          </a:p>
        </p:txBody>
      </p:sp>
      <p:sp>
        <p:nvSpPr>
          <p:cNvPr id="162" name="Google Shape;162;p17"/>
          <p:cNvSpPr txBox="1"/>
          <p:nvPr/>
        </p:nvSpPr>
        <p:spPr>
          <a:xfrm>
            <a:off x="1850881" y="3895323"/>
            <a:ext cx="571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baseline="-25000" lang="en" sz="1100"/>
              <a:t>0</a:t>
            </a:r>
            <a:endParaRPr baseline="-25000" sz="1100"/>
          </a:p>
        </p:txBody>
      </p:sp>
      <p:sp>
        <p:nvSpPr>
          <p:cNvPr id="163" name="Google Shape;163;p17"/>
          <p:cNvSpPr txBox="1"/>
          <p:nvPr/>
        </p:nvSpPr>
        <p:spPr>
          <a:xfrm>
            <a:off x="6266305" y="3931937"/>
            <a:ext cx="6954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baseline="-25000" lang="en" sz="1100"/>
              <a:t>3</a:t>
            </a:r>
            <a:endParaRPr baseline="-25000" sz="1100"/>
          </a:p>
        </p:txBody>
      </p:sp>
      <p:sp>
        <p:nvSpPr>
          <p:cNvPr id="164" name="Google Shape;164;p17"/>
          <p:cNvSpPr txBox="1"/>
          <p:nvPr/>
        </p:nvSpPr>
        <p:spPr>
          <a:xfrm>
            <a:off x="3645819" y="3896658"/>
            <a:ext cx="571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baseline="-25000" lang="en" sz="1100"/>
              <a:t>1</a:t>
            </a:r>
            <a:endParaRPr baseline="-25000" sz="1100"/>
          </a:p>
        </p:txBody>
      </p:sp>
      <p:sp>
        <p:nvSpPr>
          <p:cNvPr id="165" name="Google Shape;165;p17"/>
          <p:cNvSpPr txBox="1"/>
          <p:nvPr/>
        </p:nvSpPr>
        <p:spPr>
          <a:xfrm>
            <a:off x="5250003" y="3931937"/>
            <a:ext cx="571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baseline="-25000" lang="en" sz="1100"/>
              <a:t>2</a:t>
            </a:r>
            <a:endParaRPr baseline="-25000" sz="1100"/>
          </a:p>
        </p:txBody>
      </p:sp>
      <p:sp>
        <p:nvSpPr>
          <p:cNvPr id="166" name="Google Shape;166;p17"/>
          <p:cNvSpPr/>
          <p:nvPr/>
        </p:nvSpPr>
        <p:spPr>
          <a:xfrm>
            <a:off x="2184263" y="2500680"/>
            <a:ext cx="1665300" cy="1226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2184263" y="2351495"/>
            <a:ext cx="4585687" cy="1116618"/>
          </a:xfrm>
          <a:custGeom>
            <a:rect b="b" l="l" r="r" t="t"/>
            <a:pathLst>
              <a:path extrusionOk="0" h="47734" w="165399">
                <a:moveTo>
                  <a:pt x="0" y="42684"/>
                </a:moveTo>
                <a:cubicBezTo>
                  <a:pt x="2690" y="38052"/>
                  <a:pt x="10833" y="17134"/>
                  <a:pt x="16137" y="14893"/>
                </a:cubicBezTo>
                <a:cubicBezTo>
                  <a:pt x="21441" y="12652"/>
                  <a:pt x="26073" y="31702"/>
                  <a:pt x="31825" y="29237"/>
                </a:cubicBezTo>
                <a:cubicBezTo>
                  <a:pt x="37577" y="26772"/>
                  <a:pt x="45496" y="-1916"/>
                  <a:pt x="50651" y="101"/>
                </a:cubicBezTo>
                <a:cubicBezTo>
                  <a:pt x="55806" y="2118"/>
                  <a:pt x="55058" y="34167"/>
                  <a:pt x="62753" y="41339"/>
                </a:cubicBezTo>
                <a:cubicBezTo>
                  <a:pt x="70448" y="48511"/>
                  <a:pt x="88900" y="46718"/>
                  <a:pt x="96819" y="43132"/>
                </a:cubicBezTo>
                <a:cubicBezTo>
                  <a:pt x="104738" y="39546"/>
                  <a:pt x="106904" y="22513"/>
                  <a:pt x="110266" y="19824"/>
                </a:cubicBezTo>
                <a:cubicBezTo>
                  <a:pt x="113628" y="17135"/>
                  <a:pt x="113927" y="28864"/>
                  <a:pt x="116990" y="26996"/>
                </a:cubicBezTo>
                <a:cubicBezTo>
                  <a:pt x="120053" y="25128"/>
                  <a:pt x="124461" y="5705"/>
                  <a:pt x="128644" y="8618"/>
                </a:cubicBezTo>
                <a:cubicBezTo>
                  <a:pt x="132828" y="11532"/>
                  <a:pt x="135965" y="38202"/>
                  <a:pt x="142091" y="44477"/>
                </a:cubicBezTo>
                <a:cubicBezTo>
                  <a:pt x="148217" y="50752"/>
                  <a:pt x="161514" y="45971"/>
                  <a:pt x="165399" y="4627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68" name="Google Shape;168;p17"/>
          <p:cNvSpPr txBox="1"/>
          <p:nvPr/>
        </p:nvSpPr>
        <p:spPr>
          <a:xfrm>
            <a:off x="1411225" y="2206180"/>
            <a:ext cx="695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0</a:t>
            </a:r>
            <a:endParaRPr baseline="-25000" sz="900"/>
          </a:p>
        </p:txBody>
      </p:sp>
      <p:sp>
        <p:nvSpPr>
          <p:cNvPr id="169" name="Google Shape;169;p17"/>
          <p:cNvSpPr txBox="1"/>
          <p:nvPr/>
        </p:nvSpPr>
        <p:spPr>
          <a:xfrm>
            <a:off x="1411225" y="2862606"/>
            <a:ext cx="695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</a:t>
            </a:r>
            <a:r>
              <a:rPr baseline="-25000" lang="en" sz="900"/>
              <a:t>1</a:t>
            </a:r>
            <a:endParaRPr baseline="-25000" sz="900"/>
          </a:p>
        </p:txBody>
      </p:sp>
      <p:sp>
        <p:nvSpPr>
          <p:cNvPr id="170" name="Google Shape;170;p17"/>
          <p:cNvSpPr txBox="1"/>
          <p:nvPr/>
        </p:nvSpPr>
        <p:spPr>
          <a:xfrm>
            <a:off x="1689618" y="3453651"/>
            <a:ext cx="4821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baseline="-25000" sz="900"/>
          </a:p>
        </p:txBody>
      </p:sp>
      <p:sp>
        <p:nvSpPr>
          <p:cNvPr id="171" name="Google Shape;171;p17"/>
          <p:cNvSpPr/>
          <p:nvPr/>
        </p:nvSpPr>
        <p:spPr>
          <a:xfrm>
            <a:off x="2183976" y="2532412"/>
            <a:ext cx="4059962" cy="829593"/>
          </a:xfrm>
          <a:custGeom>
            <a:rect b="b" l="l" r="r" t="t"/>
            <a:pathLst>
              <a:path extrusionOk="0" h="17401" w="84201">
                <a:moveTo>
                  <a:pt x="0" y="17139"/>
                </a:moveTo>
                <a:cubicBezTo>
                  <a:pt x="1397" y="16853"/>
                  <a:pt x="6191" y="16282"/>
                  <a:pt x="8382" y="15425"/>
                </a:cubicBezTo>
                <a:cubicBezTo>
                  <a:pt x="10573" y="14568"/>
                  <a:pt x="10002" y="12726"/>
                  <a:pt x="13145" y="11996"/>
                </a:cubicBezTo>
                <a:cubicBezTo>
                  <a:pt x="16288" y="11266"/>
                  <a:pt x="24226" y="11869"/>
                  <a:pt x="27242" y="11043"/>
                </a:cubicBezTo>
                <a:cubicBezTo>
                  <a:pt x="30258" y="10218"/>
                  <a:pt x="28766" y="8853"/>
                  <a:pt x="31242" y="7043"/>
                </a:cubicBezTo>
                <a:cubicBezTo>
                  <a:pt x="33719" y="5233"/>
                  <a:pt x="39402" y="153"/>
                  <a:pt x="42101" y="185"/>
                </a:cubicBezTo>
                <a:cubicBezTo>
                  <a:pt x="44800" y="217"/>
                  <a:pt x="45943" y="5360"/>
                  <a:pt x="47435" y="7233"/>
                </a:cubicBezTo>
                <a:cubicBezTo>
                  <a:pt x="48927" y="9106"/>
                  <a:pt x="49975" y="9900"/>
                  <a:pt x="51054" y="11424"/>
                </a:cubicBezTo>
                <a:cubicBezTo>
                  <a:pt x="52134" y="12948"/>
                  <a:pt x="52483" y="15393"/>
                  <a:pt x="53912" y="16377"/>
                </a:cubicBezTo>
                <a:cubicBezTo>
                  <a:pt x="55341" y="17361"/>
                  <a:pt x="58071" y="17457"/>
                  <a:pt x="59627" y="17330"/>
                </a:cubicBezTo>
                <a:cubicBezTo>
                  <a:pt x="61183" y="17203"/>
                  <a:pt x="62262" y="16377"/>
                  <a:pt x="63246" y="15615"/>
                </a:cubicBezTo>
                <a:cubicBezTo>
                  <a:pt x="64230" y="14853"/>
                  <a:pt x="64294" y="14917"/>
                  <a:pt x="65532" y="12758"/>
                </a:cubicBezTo>
                <a:cubicBezTo>
                  <a:pt x="66770" y="10599"/>
                  <a:pt x="69057" y="4661"/>
                  <a:pt x="70676" y="2661"/>
                </a:cubicBezTo>
                <a:cubicBezTo>
                  <a:pt x="72295" y="661"/>
                  <a:pt x="73724" y="1137"/>
                  <a:pt x="75248" y="756"/>
                </a:cubicBezTo>
                <a:cubicBezTo>
                  <a:pt x="76772" y="375"/>
                  <a:pt x="78328" y="-450"/>
                  <a:pt x="79820" y="375"/>
                </a:cubicBezTo>
                <a:cubicBezTo>
                  <a:pt x="81312" y="1201"/>
                  <a:pt x="83471" y="4820"/>
                  <a:pt x="84201" y="570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2" name="Google Shape;172;p17"/>
          <p:cNvSpPr/>
          <p:nvPr/>
        </p:nvSpPr>
        <p:spPr>
          <a:xfrm>
            <a:off x="2212884" y="1952543"/>
            <a:ext cx="4528443" cy="1348821"/>
          </a:xfrm>
          <a:custGeom>
            <a:rect b="b" l="l" r="r" t="t"/>
            <a:pathLst>
              <a:path extrusionOk="0" h="28292" w="93917">
                <a:moveTo>
                  <a:pt x="0" y="28077"/>
                </a:moveTo>
                <a:cubicBezTo>
                  <a:pt x="1238" y="26680"/>
                  <a:pt x="4954" y="21092"/>
                  <a:pt x="7430" y="19695"/>
                </a:cubicBezTo>
                <a:cubicBezTo>
                  <a:pt x="9907" y="18298"/>
                  <a:pt x="12478" y="20076"/>
                  <a:pt x="14859" y="19695"/>
                </a:cubicBezTo>
                <a:cubicBezTo>
                  <a:pt x="17240" y="19314"/>
                  <a:pt x="19907" y="19505"/>
                  <a:pt x="21717" y="17409"/>
                </a:cubicBezTo>
                <a:cubicBezTo>
                  <a:pt x="23527" y="15314"/>
                  <a:pt x="24607" y="9884"/>
                  <a:pt x="25718" y="7122"/>
                </a:cubicBezTo>
                <a:cubicBezTo>
                  <a:pt x="26829" y="4360"/>
                  <a:pt x="26607" y="-2244"/>
                  <a:pt x="28385" y="836"/>
                </a:cubicBezTo>
                <a:cubicBezTo>
                  <a:pt x="30163" y="3916"/>
                  <a:pt x="30735" y="21474"/>
                  <a:pt x="36386" y="25601"/>
                </a:cubicBezTo>
                <a:cubicBezTo>
                  <a:pt x="42038" y="29729"/>
                  <a:pt x="56928" y="27982"/>
                  <a:pt x="62294" y="25601"/>
                </a:cubicBezTo>
                <a:cubicBezTo>
                  <a:pt x="67660" y="23220"/>
                  <a:pt x="66072" y="12234"/>
                  <a:pt x="68580" y="11313"/>
                </a:cubicBezTo>
                <a:cubicBezTo>
                  <a:pt x="71088" y="10392"/>
                  <a:pt x="74803" y="17346"/>
                  <a:pt x="77343" y="20076"/>
                </a:cubicBezTo>
                <a:cubicBezTo>
                  <a:pt x="79883" y="22807"/>
                  <a:pt x="81058" y="26426"/>
                  <a:pt x="83820" y="27696"/>
                </a:cubicBezTo>
                <a:cubicBezTo>
                  <a:pt x="86582" y="28966"/>
                  <a:pt x="92234" y="27696"/>
                  <a:pt x="93917" y="27696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3" name="Google Shape;173;p17"/>
          <p:cNvSpPr/>
          <p:nvPr/>
        </p:nvSpPr>
        <p:spPr>
          <a:xfrm>
            <a:off x="2249068" y="2272761"/>
            <a:ext cx="4585687" cy="1116618"/>
          </a:xfrm>
          <a:custGeom>
            <a:rect b="b" l="l" r="r" t="t"/>
            <a:pathLst>
              <a:path extrusionOk="0" h="47734" w="165399">
                <a:moveTo>
                  <a:pt x="0" y="42684"/>
                </a:moveTo>
                <a:cubicBezTo>
                  <a:pt x="2690" y="38052"/>
                  <a:pt x="10833" y="17134"/>
                  <a:pt x="16137" y="14893"/>
                </a:cubicBezTo>
                <a:cubicBezTo>
                  <a:pt x="21441" y="12652"/>
                  <a:pt x="26073" y="31702"/>
                  <a:pt x="31825" y="29237"/>
                </a:cubicBezTo>
                <a:cubicBezTo>
                  <a:pt x="37577" y="26772"/>
                  <a:pt x="45496" y="-1916"/>
                  <a:pt x="50651" y="101"/>
                </a:cubicBezTo>
                <a:cubicBezTo>
                  <a:pt x="55806" y="2118"/>
                  <a:pt x="55058" y="34167"/>
                  <a:pt x="62753" y="41339"/>
                </a:cubicBezTo>
                <a:cubicBezTo>
                  <a:pt x="70448" y="48511"/>
                  <a:pt x="88900" y="46718"/>
                  <a:pt x="96819" y="43132"/>
                </a:cubicBezTo>
                <a:cubicBezTo>
                  <a:pt x="104738" y="39546"/>
                  <a:pt x="106904" y="22513"/>
                  <a:pt x="110266" y="19824"/>
                </a:cubicBezTo>
                <a:cubicBezTo>
                  <a:pt x="113628" y="17135"/>
                  <a:pt x="113927" y="28864"/>
                  <a:pt x="116990" y="26996"/>
                </a:cubicBezTo>
                <a:cubicBezTo>
                  <a:pt x="120053" y="25128"/>
                  <a:pt x="124461" y="5705"/>
                  <a:pt x="128644" y="8618"/>
                </a:cubicBezTo>
                <a:cubicBezTo>
                  <a:pt x="132828" y="11532"/>
                  <a:pt x="135965" y="38202"/>
                  <a:pt x="142091" y="44477"/>
                </a:cubicBezTo>
                <a:cubicBezTo>
                  <a:pt x="148217" y="50752"/>
                  <a:pt x="161514" y="45971"/>
                  <a:pt x="165399" y="4627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74" name="Google Shape;174;p17"/>
          <p:cNvSpPr/>
          <p:nvPr/>
        </p:nvSpPr>
        <p:spPr>
          <a:xfrm>
            <a:off x="2209800" y="2378670"/>
            <a:ext cx="4391025" cy="1003550"/>
          </a:xfrm>
          <a:custGeom>
            <a:rect b="b" l="l" r="r" t="t"/>
            <a:pathLst>
              <a:path extrusionOk="0" h="40142" w="175641">
                <a:moveTo>
                  <a:pt x="0" y="37822"/>
                </a:moveTo>
                <a:cubicBezTo>
                  <a:pt x="3239" y="34901"/>
                  <a:pt x="13907" y="22709"/>
                  <a:pt x="19431" y="20296"/>
                </a:cubicBezTo>
                <a:cubicBezTo>
                  <a:pt x="24956" y="17883"/>
                  <a:pt x="27496" y="26710"/>
                  <a:pt x="33147" y="23344"/>
                </a:cubicBezTo>
                <a:cubicBezTo>
                  <a:pt x="38799" y="19979"/>
                  <a:pt x="47943" y="-722"/>
                  <a:pt x="53340" y="103"/>
                </a:cubicBezTo>
                <a:cubicBezTo>
                  <a:pt x="58738" y="929"/>
                  <a:pt x="59500" y="22328"/>
                  <a:pt x="65532" y="28297"/>
                </a:cubicBezTo>
                <a:cubicBezTo>
                  <a:pt x="71565" y="34266"/>
                  <a:pt x="81153" y="34711"/>
                  <a:pt x="89535" y="35917"/>
                </a:cubicBezTo>
                <a:cubicBezTo>
                  <a:pt x="97917" y="37124"/>
                  <a:pt x="109157" y="38330"/>
                  <a:pt x="115824" y="35536"/>
                </a:cubicBezTo>
                <a:cubicBezTo>
                  <a:pt x="122492" y="32742"/>
                  <a:pt x="125349" y="24106"/>
                  <a:pt x="129540" y="19153"/>
                </a:cubicBezTo>
                <a:cubicBezTo>
                  <a:pt x="133731" y="14200"/>
                  <a:pt x="136525" y="3913"/>
                  <a:pt x="140970" y="5818"/>
                </a:cubicBezTo>
                <a:cubicBezTo>
                  <a:pt x="145415" y="7723"/>
                  <a:pt x="151384" y="24995"/>
                  <a:pt x="156210" y="30583"/>
                </a:cubicBezTo>
                <a:cubicBezTo>
                  <a:pt x="161036" y="36171"/>
                  <a:pt x="166688" y="37822"/>
                  <a:pt x="169926" y="39346"/>
                </a:cubicBezTo>
                <a:cubicBezTo>
                  <a:pt x="173165" y="40870"/>
                  <a:pt x="174689" y="39664"/>
                  <a:pt x="175641" y="3972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17"/>
          <p:cNvSpPr txBox="1"/>
          <p:nvPr/>
        </p:nvSpPr>
        <p:spPr>
          <a:xfrm>
            <a:off x="5429250" y="1133475"/>
            <a:ext cx="3403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(dark thick line) Predicted curve from the prediction engine computed by performing regression analysis over the collected data (linear or polynomial - linear always easier and faster  for the beginning)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2343150" y="3895950"/>
            <a:ext cx="1181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First prediction </a:t>
            </a:r>
            <a:endParaRPr sz="900"/>
          </a:p>
        </p:txBody>
      </p:sp>
      <p:sp>
        <p:nvSpPr>
          <p:cNvPr id="181" name="Google Shape;1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the 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311700" y="1000075"/>
            <a:ext cx="85206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 to know if the user data has predictive power and how much data is needed to get acceptable predictive power?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First collect user data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Generate patterns and test them over a time period (use user feedback to enhance model during this time)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If the errors of the generated pattern lie between the acceptable ranges, propose it to the user to automate the metric and index classifiers (i.e., ranges).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Example </a:t>
            </a:r>
            <a:r>
              <a:rPr lang="en" sz="1400"/>
              <a:t>deployment</a:t>
            </a:r>
            <a:r>
              <a:rPr lang="en" sz="1400"/>
              <a:t> strategy: </a:t>
            </a:r>
            <a:endParaRPr sz="1400"/>
          </a:p>
        </p:txBody>
      </p:sp>
      <p:cxnSp>
        <p:nvCxnSpPr>
          <p:cNvPr id="183" name="Google Shape;183;p18"/>
          <p:cNvCxnSpPr/>
          <p:nvPr/>
        </p:nvCxnSpPr>
        <p:spPr>
          <a:xfrm>
            <a:off x="1000125" y="4286250"/>
            <a:ext cx="71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2409825" y="4152900"/>
            <a:ext cx="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/>
          <p:nvPr/>
        </p:nvCxnSpPr>
        <p:spPr>
          <a:xfrm>
            <a:off x="3476625" y="4152900"/>
            <a:ext cx="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4486275" y="4152900"/>
            <a:ext cx="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5505450" y="4152900"/>
            <a:ext cx="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 txBox="1"/>
          <p:nvPr/>
        </p:nvSpPr>
        <p:spPr>
          <a:xfrm>
            <a:off x="1904925" y="4476750"/>
            <a:ext cx="10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starts using the product</a:t>
            </a:r>
            <a:endParaRPr sz="900"/>
          </a:p>
        </p:txBody>
      </p:sp>
      <p:sp>
        <p:nvSpPr>
          <p:cNvPr id="189" name="Google Shape;189;p18"/>
          <p:cNvSpPr txBox="1"/>
          <p:nvPr/>
        </p:nvSpPr>
        <p:spPr>
          <a:xfrm>
            <a:off x="2971725" y="4476750"/>
            <a:ext cx="1009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1st week</a:t>
            </a:r>
            <a:endParaRPr sz="900"/>
          </a:p>
        </p:txBody>
      </p:sp>
      <p:sp>
        <p:nvSpPr>
          <p:cNvPr id="190" name="Google Shape;190;p18"/>
          <p:cNvSpPr txBox="1"/>
          <p:nvPr/>
        </p:nvSpPr>
        <p:spPr>
          <a:xfrm>
            <a:off x="3981525" y="4486200"/>
            <a:ext cx="1009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2nd</a:t>
            </a:r>
            <a:r>
              <a:rPr lang="en" sz="900"/>
              <a:t> week</a:t>
            </a:r>
            <a:endParaRPr sz="900"/>
          </a:p>
        </p:txBody>
      </p:sp>
      <p:sp>
        <p:nvSpPr>
          <p:cNvPr id="191" name="Google Shape;191;p18"/>
          <p:cNvSpPr txBox="1"/>
          <p:nvPr/>
        </p:nvSpPr>
        <p:spPr>
          <a:xfrm>
            <a:off x="4924350" y="4486200"/>
            <a:ext cx="1009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3rd</a:t>
            </a:r>
            <a:r>
              <a:rPr lang="en" sz="900"/>
              <a:t> week</a:t>
            </a:r>
            <a:endParaRPr sz="900"/>
          </a:p>
        </p:txBody>
      </p:sp>
      <p:sp>
        <p:nvSpPr>
          <p:cNvPr id="192" name="Google Shape;192;p18"/>
          <p:cNvSpPr/>
          <p:nvPr/>
        </p:nvSpPr>
        <p:spPr>
          <a:xfrm rot="5400000">
            <a:off x="4857900" y="3300388"/>
            <a:ext cx="247500" cy="104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5400000">
            <a:off x="3291000" y="2781400"/>
            <a:ext cx="247500" cy="2085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2886075" y="3386200"/>
            <a:ext cx="1181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Second</a:t>
            </a:r>
            <a:r>
              <a:rPr lang="en" sz="900"/>
              <a:t> prediction </a:t>
            </a:r>
            <a:endParaRPr sz="900"/>
          </a:p>
        </p:txBody>
      </p:sp>
      <p:sp>
        <p:nvSpPr>
          <p:cNvPr id="195" name="Google Shape;195;p18"/>
          <p:cNvSpPr txBox="1"/>
          <p:nvPr/>
        </p:nvSpPr>
        <p:spPr>
          <a:xfrm>
            <a:off x="4381500" y="3376588"/>
            <a:ext cx="1181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Test</a:t>
            </a:r>
            <a:r>
              <a:rPr lang="en" sz="900"/>
              <a:t> </a:t>
            </a:r>
            <a:endParaRPr sz="900"/>
          </a:p>
        </p:txBody>
      </p:sp>
      <p:sp>
        <p:nvSpPr>
          <p:cNvPr id="196" name="Google Shape;196;p18"/>
          <p:cNvSpPr/>
          <p:nvPr/>
        </p:nvSpPr>
        <p:spPr>
          <a:xfrm rot="5400000">
            <a:off x="2809875" y="3448050"/>
            <a:ext cx="247500" cy="104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18"/>
          <p:cNvCxnSpPr/>
          <p:nvPr/>
        </p:nvCxnSpPr>
        <p:spPr>
          <a:xfrm>
            <a:off x="6562725" y="4152900"/>
            <a:ext cx="0" cy="2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8"/>
          <p:cNvSpPr/>
          <p:nvPr/>
        </p:nvSpPr>
        <p:spPr>
          <a:xfrm rot="5400000">
            <a:off x="5905800" y="3300375"/>
            <a:ext cx="247500" cy="104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4914900" y="2885613"/>
            <a:ext cx="1181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If passes test, push to the user</a:t>
            </a:r>
            <a:r>
              <a:rPr lang="en" sz="900"/>
              <a:t> </a:t>
            </a:r>
            <a:endParaRPr sz="900"/>
          </a:p>
        </p:txBody>
      </p:sp>
      <p:cxnSp>
        <p:nvCxnSpPr>
          <p:cNvPr id="200" name="Google Shape;200;p18"/>
          <p:cNvCxnSpPr/>
          <p:nvPr/>
        </p:nvCxnSpPr>
        <p:spPr>
          <a:xfrm>
            <a:off x="5505450" y="3276213"/>
            <a:ext cx="3000" cy="5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8"/>
          <p:cNvSpPr txBox="1"/>
          <p:nvPr/>
        </p:nvSpPr>
        <p:spPr>
          <a:xfrm>
            <a:off x="5515200" y="3209925"/>
            <a:ext cx="1181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1st week of automated settings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deployment</a:t>
            </a:r>
            <a:endParaRPr sz="900"/>
          </a:p>
        </p:txBody>
      </p:sp>
      <p:sp>
        <p:nvSpPr>
          <p:cNvPr id="202" name="Google Shape;202;p18"/>
          <p:cNvSpPr/>
          <p:nvPr/>
        </p:nvSpPr>
        <p:spPr>
          <a:xfrm rot="5400000">
            <a:off x="7368000" y="2903225"/>
            <a:ext cx="247500" cy="187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6748800" y="2762325"/>
            <a:ext cx="23547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Keep on refining predicted automated settings with new data - until number of alerts increase than expected for a certain number of time. In which case suggest user for manual input. And then repeat the process.</a:t>
            </a:r>
            <a:endParaRPr sz="900"/>
          </a:p>
        </p:txBody>
      </p:sp>
      <p:sp>
        <p:nvSpPr>
          <p:cNvPr id="204" name="Google Shape;204;p18"/>
          <p:cNvSpPr txBox="1"/>
          <p:nvPr/>
        </p:nvSpPr>
        <p:spPr>
          <a:xfrm>
            <a:off x="7910700" y="4162500"/>
            <a:ext cx="84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