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2e34bfa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2e34bfa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2e34bf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2e34bf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e34bfa1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2e34bfa1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920774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920774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2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Scenario - Office Building Floor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body"/>
          </p:nvPr>
        </p:nvSpPr>
        <p:spPr>
          <a:xfrm>
            <a:off x="158775" y="200250"/>
            <a:ext cx="8848200" cy="4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Hypothesis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Companies and office building owners want to provide their employees a pollution free and clean air within their offices for them to work effectively  and  stay healthy. As a result they are willing to invest in such solutions. 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Players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Client</a:t>
            </a:r>
            <a:r>
              <a:rPr lang="en" sz="1100">
                <a:solidFill>
                  <a:srgbClr val="FFFFFF"/>
                </a:solidFill>
              </a:rPr>
              <a:t>: Senior Company Manager who approves the deal to pay for the installation of  the SafeAir measurement device and its SaaS services.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(Admin) User</a:t>
            </a:r>
            <a:r>
              <a:rPr lang="en" sz="1100">
                <a:solidFill>
                  <a:srgbClr val="FFFFFF"/>
                </a:solidFill>
              </a:rPr>
              <a:t>: This user has the admin access to the SafeAir account of their building. These  could be building management system manager, HR Manager and security Manager etc.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(End)  User</a:t>
            </a:r>
            <a:r>
              <a:rPr lang="en" sz="1100">
                <a:solidFill>
                  <a:srgbClr val="FFFFFF"/>
                </a:solidFill>
              </a:rPr>
              <a:t>: The End user has access to analytics and information that is allowed by the Admin User.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Scenario - Office Building Floor </a:t>
            </a:r>
            <a:r>
              <a:rPr lang="en" sz="2500">
                <a:solidFill>
                  <a:srgbClr val="FFFFFF"/>
                </a:solidFill>
              </a:rPr>
              <a:t>Air Quality Management</a:t>
            </a:r>
            <a:endParaRPr sz="2500">
              <a:solidFill>
                <a:srgbClr val="FFFFFF"/>
              </a:solidFill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448475" y="1070450"/>
            <a:ext cx="3609750" cy="3141375"/>
            <a:chOff x="3896000" y="1522900"/>
            <a:chExt cx="3609750" cy="3141375"/>
          </a:xfrm>
        </p:grpSpPr>
        <p:sp>
          <p:nvSpPr>
            <p:cNvPr id="66" name="Google Shape;66;p15"/>
            <p:cNvSpPr/>
            <p:nvPr/>
          </p:nvSpPr>
          <p:spPr>
            <a:xfrm>
              <a:off x="3988550" y="1522900"/>
              <a:ext cx="3517200" cy="30930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635850" y="1536123"/>
              <a:ext cx="1869900" cy="21189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93038" y="1536128"/>
              <a:ext cx="1647300" cy="1293600"/>
            </a:xfrm>
            <a:prstGeom prst="rect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9" name="Google Shape;69;p15"/>
            <p:cNvPicPr preferRelativeResize="0"/>
            <p:nvPr/>
          </p:nvPicPr>
          <p:blipFill rotWithShape="1">
            <a:blip r:embed="rId3">
              <a:alphaModFix/>
            </a:blip>
            <a:srcRect b="16296" l="0" r="16296" t="0"/>
            <a:stretch/>
          </p:blipFill>
          <p:spPr>
            <a:xfrm>
              <a:off x="6519000" y="3996250"/>
              <a:ext cx="437251" cy="437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49125" y="1924300"/>
              <a:ext cx="437251" cy="437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38925" y="1924300"/>
              <a:ext cx="437251" cy="437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31900" y="2113775"/>
              <a:ext cx="572700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79825" y="1674150"/>
              <a:ext cx="363100" cy="363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" name="Google Shape;74;p15"/>
            <p:cNvGrpSpPr/>
            <p:nvPr/>
          </p:nvGrpSpPr>
          <p:grpSpPr>
            <a:xfrm>
              <a:off x="5540900" y="3166150"/>
              <a:ext cx="639600" cy="478275"/>
              <a:chOff x="529475" y="3359050"/>
              <a:chExt cx="639600" cy="478275"/>
            </a:xfrm>
          </p:grpSpPr>
          <p:pic>
            <p:nvPicPr>
              <p:cNvPr id="75" name="Google Shape;75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07999" y="3359050"/>
                <a:ext cx="282550" cy="282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Google Shape;76;p15"/>
              <p:cNvSpPr txBox="1"/>
              <p:nvPr/>
            </p:nvSpPr>
            <p:spPr>
              <a:xfrm>
                <a:off x="529475" y="3554725"/>
                <a:ext cx="639600" cy="2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SafeAir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7" name="Google Shape;77;p15"/>
            <p:cNvGrpSpPr/>
            <p:nvPr/>
          </p:nvGrpSpPr>
          <p:grpSpPr>
            <a:xfrm>
              <a:off x="3896000" y="4186000"/>
              <a:ext cx="639600" cy="478275"/>
              <a:chOff x="1944825" y="3407850"/>
              <a:chExt cx="639600" cy="478275"/>
            </a:xfrm>
          </p:grpSpPr>
          <p:pic>
            <p:nvPicPr>
              <p:cNvPr id="78" name="Google Shape;78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123349" y="3407850"/>
                <a:ext cx="282550" cy="282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Google Shape;79;p15"/>
              <p:cNvSpPr txBox="1"/>
              <p:nvPr/>
            </p:nvSpPr>
            <p:spPr>
              <a:xfrm>
                <a:off x="1944825" y="3603525"/>
                <a:ext cx="639600" cy="2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SafeAir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>
              <a:off x="5079825" y="2388375"/>
              <a:ext cx="639600" cy="478275"/>
              <a:chOff x="1944825" y="3407850"/>
              <a:chExt cx="639600" cy="478275"/>
            </a:xfrm>
          </p:grpSpPr>
          <p:pic>
            <p:nvPicPr>
              <p:cNvPr id="81" name="Google Shape;81;p1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123349" y="3407850"/>
                <a:ext cx="282550" cy="282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5"/>
              <p:cNvSpPr txBox="1"/>
              <p:nvPr/>
            </p:nvSpPr>
            <p:spPr>
              <a:xfrm>
                <a:off x="1944825" y="3603525"/>
                <a:ext cx="639600" cy="2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rgbClr val="FFFFFF"/>
                    </a:solidFill>
                  </a:rPr>
                  <a:t>SafeAir</a:t>
                </a:r>
                <a:endParaRPr b="1" sz="90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83" name="Google Shape;83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66475" y="3008150"/>
              <a:ext cx="611050" cy="6110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" name="Google Shape;84;p15"/>
          <p:cNvCxnSpPr>
            <a:endCxn id="85" idx="1"/>
          </p:cNvCxnSpPr>
          <p:nvPr/>
        </p:nvCxnSpPr>
        <p:spPr>
          <a:xfrm flipH="1" rot="10800000">
            <a:off x="2570775" y="2546150"/>
            <a:ext cx="1111200" cy="339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82" idx="3"/>
            <a:endCxn id="85" idx="1"/>
          </p:cNvCxnSpPr>
          <p:nvPr/>
        </p:nvCxnSpPr>
        <p:spPr>
          <a:xfrm>
            <a:off x="2271900" y="2272900"/>
            <a:ext cx="1410000" cy="273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endCxn id="85" idx="1"/>
          </p:cNvCxnSpPr>
          <p:nvPr/>
        </p:nvCxnSpPr>
        <p:spPr>
          <a:xfrm flipH="1" rot="10800000">
            <a:off x="1105275" y="2546150"/>
            <a:ext cx="2576700" cy="1361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1975" y="2378600"/>
            <a:ext cx="335100" cy="33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>
            <a:stCxn id="85" idx="3"/>
            <a:endCxn id="89" idx="1"/>
          </p:cNvCxnSpPr>
          <p:nvPr/>
        </p:nvCxnSpPr>
        <p:spPr>
          <a:xfrm>
            <a:off x="4017075" y="2546150"/>
            <a:ext cx="32553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" name="Google Shape;90;p15"/>
          <p:cNvGrpSpPr/>
          <p:nvPr/>
        </p:nvGrpSpPr>
        <p:grpSpPr>
          <a:xfrm>
            <a:off x="7229325" y="2233203"/>
            <a:ext cx="712200" cy="916547"/>
            <a:chOff x="7229325" y="2538003"/>
            <a:chExt cx="712200" cy="91654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72475" y="2538003"/>
              <a:ext cx="625900" cy="625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5"/>
            <p:cNvSpPr txBox="1"/>
            <p:nvPr/>
          </p:nvSpPr>
          <p:spPr>
            <a:xfrm>
              <a:off x="7229325" y="3114650"/>
              <a:ext cx="7122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SafeAir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Backend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541025" y="735350"/>
            <a:ext cx="1570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Office Building  Floor</a:t>
            </a:r>
            <a:endParaRPr b="1" sz="1000">
              <a:solidFill>
                <a:srgbClr val="FFFFFF"/>
              </a:solidFill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2779488" y="3532572"/>
            <a:ext cx="521194" cy="534416"/>
            <a:chOff x="5343950" y="3018500"/>
            <a:chExt cx="896600" cy="985100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43950" y="3018500"/>
              <a:ext cx="896600" cy="98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/>
            <p:nvPr/>
          </p:nvSpPr>
          <p:spPr>
            <a:xfrm flipH="1" rot="10800000">
              <a:off x="5385625" y="3880325"/>
              <a:ext cx="334800" cy="75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1395788" y="2615322"/>
            <a:ext cx="521194" cy="534416"/>
            <a:chOff x="5343950" y="3018500"/>
            <a:chExt cx="896600" cy="985100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43950" y="3018500"/>
              <a:ext cx="896600" cy="98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/>
            <p:nvPr/>
          </p:nvSpPr>
          <p:spPr>
            <a:xfrm flipH="1" rot="10800000">
              <a:off x="5385625" y="3880325"/>
              <a:ext cx="334800" cy="75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294655" y="1278894"/>
            <a:ext cx="378814" cy="397291"/>
            <a:chOff x="5343950" y="3018500"/>
            <a:chExt cx="896600" cy="985100"/>
          </a:xfrm>
        </p:grpSpPr>
        <p:pic>
          <p:nvPicPr>
            <p:cNvPr id="100" name="Google Shape;100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43950" y="3018500"/>
              <a:ext cx="896600" cy="98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/>
            <p:nvPr/>
          </p:nvSpPr>
          <p:spPr>
            <a:xfrm flipH="1" rot="10800000">
              <a:off x="5385625" y="3880325"/>
              <a:ext cx="334800" cy="75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/>
        </p:nvSpPr>
        <p:spPr>
          <a:xfrm>
            <a:off x="2417675" y="1172975"/>
            <a:ext cx="767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Admin User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(BMS/Security)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261700" y="1180513"/>
            <a:ext cx="712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Admin User</a:t>
            </a:r>
            <a:endParaRPr b="1" sz="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(HR)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84075" y="3808625"/>
            <a:ext cx="3857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SafeAir App makes regular surveys to collect the data about the employee health and satisfaction.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SafeAir measurement devices constantly measures air quality. Temp, </a:t>
            </a:r>
            <a:r>
              <a:rPr lang="en" sz="1000">
                <a:solidFill>
                  <a:srgbClr val="FFFFFF"/>
                </a:solidFill>
              </a:rPr>
              <a:t>humidity</a:t>
            </a:r>
            <a:r>
              <a:rPr lang="en" sz="1000">
                <a:solidFill>
                  <a:srgbClr val="FFFFFF"/>
                </a:solidFill>
              </a:rPr>
              <a:t> etc. and send it to the Safe Air back end server.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000">
                <a:solidFill>
                  <a:srgbClr val="FFFFFF"/>
                </a:solidFill>
              </a:rPr>
              <a:t>The SafeAir backend server records and analyses the data to push alerts and </a:t>
            </a:r>
            <a:r>
              <a:rPr lang="en" sz="1000">
                <a:solidFill>
                  <a:srgbClr val="FFFFFF"/>
                </a:solidFill>
              </a:rPr>
              <a:t>recommendations</a:t>
            </a:r>
            <a:r>
              <a:rPr lang="en" sz="1000">
                <a:solidFill>
                  <a:srgbClr val="FFFFFF"/>
                </a:solidFill>
              </a:rPr>
              <a:t> to the admin/end user.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966636" y="1732432"/>
            <a:ext cx="460294" cy="397300"/>
            <a:chOff x="5519225" y="1467300"/>
            <a:chExt cx="1216099" cy="1216100"/>
          </a:xfrm>
        </p:grpSpPr>
        <p:pic>
          <p:nvPicPr>
            <p:cNvPr id="106" name="Google Shape;106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519225" y="1467300"/>
              <a:ext cx="1216099" cy="121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5"/>
            <p:cNvSpPr/>
            <p:nvPr/>
          </p:nvSpPr>
          <p:spPr>
            <a:xfrm>
              <a:off x="5594150" y="2530700"/>
              <a:ext cx="590700" cy="111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54400"/>
            <a:ext cx="8520600" cy="4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Recommendation Features (Work backward from the user and then use Science)</a:t>
            </a:r>
            <a:endParaRPr b="1" sz="2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Compliance related Air Quality Measurements (input from JF):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b="1" lang="en" sz="1200">
                <a:solidFill>
                  <a:srgbClr val="FFFFFF"/>
                </a:solidFill>
              </a:rPr>
              <a:t>Potential Fire: Abnormal rise of CO2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b="1" lang="en" sz="1200">
                <a:solidFill>
                  <a:srgbClr val="FFFFFF"/>
                </a:solidFill>
              </a:rPr>
              <a:t>Abnormal rise of (Like TVOC) life threatening poisonous gas such CO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Productivity</a:t>
            </a:r>
            <a:r>
              <a:rPr lang="en" sz="1200">
                <a:solidFill>
                  <a:srgbClr val="FFFFFF"/>
                </a:solidFill>
              </a:rPr>
              <a:t>*</a:t>
            </a:r>
            <a:r>
              <a:rPr b="1" lang="en" sz="1200">
                <a:solidFill>
                  <a:srgbClr val="FFFFFF"/>
                </a:solidFill>
              </a:rPr>
              <a:t> 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b="1" lang="en" sz="1200">
                <a:solidFill>
                  <a:srgbClr val="FFFFFF"/>
                </a:solidFill>
              </a:rPr>
              <a:t>Consistent presence or </a:t>
            </a:r>
            <a:r>
              <a:rPr b="1" lang="en" sz="1200">
                <a:solidFill>
                  <a:srgbClr val="FFFFFF"/>
                </a:solidFill>
              </a:rPr>
              <a:t>increase</a:t>
            </a:r>
            <a:r>
              <a:rPr b="1" lang="en" sz="1200">
                <a:solidFill>
                  <a:srgbClr val="FFFFFF"/>
                </a:solidFill>
              </a:rPr>
              <a:t> in a gas or a compound level rise to give </a:t>
            </a:r>
            <a:r>
              <a:rPr b="1" lang="en" sz="1200">
                <a:solidFill>
                  <a:srgbClr val="FFFFFF"/>
                </a:solidFill>
              </a:rPr>
              <a:t>sore</a:t>
            </a:r>
            <a:r>
              <a:rPr b="1" lang="en" sz="1200">
                <a:solidFill>
                  <a:srgbClr val="FFFFFF"/>
                </a:solidFill>
              </a:rPr>
              <a:t> throat and headaches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 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b="1" lang="en" sz="1200">
                <a:solidFill>
                  <a:srgbClr val="FFFFFF"/>
                </a:solidFill>
              </a:rPr>
              <a:t>Wellness/Convenience </a:t>
            </a:r>
            <a:r>
              <a:rPr lang="en" sz="1200">
                <a:solidFill>
                  <a:srgbClr val="FFFFFF"/>
                </a:solidFill>
              </a:rPr>
              <a:t>*</a:t>
            </a:r>
            <a:r>
              <a:rPr b="1" lang="en" sz="1200">
                <a:solidFill>
                  <a:srgbClr val="FFFFFF"/>
                </a:solidFill>
              </a:rPr>
              <a:t> </a:t>
            </a:r>
            <a:endParaRPr b="1" sz="1200">
              <a:solidFill>
                <a:srgbClr val="FFFF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</a:pPr>
            <a:r>
              <a:rPr b="1" lang="en" sz="1200">
                <a:solidFill>
                  <a:srgbClr val="FFFFFF"/>
                </a:solidFill>
              </a:rPr>
              <a:t>Thermal  Comfort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287700" y="4646350"/>
            <a:ext cx="4828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*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900">
                <a:solidFill>
                  <a:srgbClr val="FFFFFF"/>
                </a:solidFill>
              </a:rPr>
              <a:t>The individual metrics measured by the SafeAir device and their correlation to symptoms and user safety will be finalized after discussions with Sina and Dr. Bala.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154400" y="28950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families of indexes - Indexes = </a:t>
            </a:r>
            <a:r>
              <a:rPr lang="en"/>
              <a:t>aggregation</a:t>
            </a:r>
            <a:r>
              <a:rPr lang="en"/>
              <a:t> of Raw data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Ram data: 10 values we collect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5 indexes already exist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Air Quality / SLA </a:t>
            </a:r>
            <a:r>
              <a:rPr lang="en"/>
              <a:t>compliancies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Indoor Air Quality ⇒ 78 (dangerous)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Threats / Health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Favorable environment for </a:t>
            </a:r>
            <a:r>
              <a:rPr lang="en"/>
              <a:t>sore throat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Wellness / Convenience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Thermal comfort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572000" y="3367875"/>
            <a:ext cx="2103600" cy="19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engine (predictive engine)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Careful: regarding the trends of historical data, you will reach 89 in 3.5 hours. And this is Hazardous ares.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905325" y="3367875"/>
            <a:ext cx="2103600" cy="19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 engine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context of this area (ex: meeting room) you have 2 solutions: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 the window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 air flow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024100" y="2606525"/>
            <a:ext cx="3850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Need to have a feedback from the users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99300" y="1560963"/>
            <a:ext cx="3850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Only respect of regulation 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5606700" y="0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Priority 1: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IAQI = Indoor Air Quality Index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Thermal Comfort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Indoor Environment Quality (IEQ)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Wellbeing/Wellness Index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492750" y="4071600"/>
            <a:ext cx="3034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Notes: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No regulatory authority for indoor air quality. Office spaces included.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