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c7aab865506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How much time do you explore the e- retail store before making a purchase decision?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How frequently do you abandon your shopping cart?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The content on the website must be easy to read and understand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Convenient Payment methods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Shopping online is convenient and flexible</a:t>
            </a:r>
            <a:endParaRPr lang="en-US" b="1" i="0" dirty="0">
              <a:effectLst/>
            </a:endParaRP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Shopping on the website gives you the sense of adventure'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101</c:v>
                </c:pt>
                <c:pt idx="2">
                  <c:v>59</c:v>
                </c:pt>
                <c:pt idx="3">
                  <c:v>50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04296"/>
        <c:axId val="415801160"/>
      </c:barChart>
      <c:catAx>
        <c:axId val="4158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160"/>
        <c:crosses val="autoZero"/>
        <c:auto val="1"/>
        <c:lblAlgn val="ctr"/>
        <c:lblOffset val="100"/>
        <c:noMultiLvlLbl val="0"/>
      </c:catAx>
      <c:valAx>
        <c:axId val="41580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You feel gratification shopping on your favorite e-</a:t>
            </a:r>
            <a:r>
              <a:rPr lang="en-US" b="1" i="0" dirty="0" err="1" smtClean="0">
                <a:effectLst/>
              </a:rPr>
              <a:t>tailer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</c:v>
                </c:pt>
                <c:pt idx="1">
                  <c:v>65</c:v>
                </c:pt>
                <c:pt idx="2">
                  <c:v>63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88744"/>
        <c:axId val="418986000"/>
      </c:barChart>
      <c:catAx>
        <c:axId val="41898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6000"/>
        <c:crosses val="autoZero"/>
        <c:auto val="1"/>
        <c:lblAlgn val="ctr"/>
        <c:lblOffset val="100"/>
        <c:noMultiLvlLbl val="0"/>
      </c:catAx>
      <c:valAx>
        <c:axId val="4189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Shopping on your preferred e-</a:t>
            </a:r>
            <a:r>
              <a:rPr lang="en-US" b="1" i="0" dirty="0" err="1" smtClean="0">
                <a:effectLst/>
              </a:rPr>
              <a:t>tailer</a:t>
            </a:r>
            <a:r>
              <a:rPr lang="en-US" b="1" i="0" dirty="0" smtClean="0">
                <a:effectLst/>
              </a:rPr>
              <a:t> enhances your social status</a:t>
            </a:r>
            <a:endParaRPr lang="en-US" b="1" i="0" dirty="0">
              <a:effectLst/>
            </a:endParaRPr>
          </a:p>
        </c:rich>
      </c:tx>
      <c:layout>
        <c:manualLayout>
          <c:xMode val="edge"/>
          <c:yMode val="edge"/>
          <c:x val="0.41556249999999995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59</c:v>
                </c:pt>
                <c:pt idx="2">
                  <c:v>48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28688"/>
        <c:axId val="489227512"/>
      </c:barChart>
      <c:catAx>
        <c:axId val="489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7512"/>
        <c:crosses val="autoZero"/>
        <c:auto val="1"/>
        <c:lblAlgn val="ctr"/>
        <c:lblOffset val="100"/>
        <c:noMultiLvlLbl val="0"/>
      </c:catAx>
      <c:valAx>
        <c:axId val="48922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Getting value for money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Agree</c:v>
                </c:pt>
                <c:pt idx="1">
                  <c:v>Strongly 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</c:v>
                </c:pt>
                <c:pt idx="1">
                  <c:v>82</c:v>
                </c:pt>
                <c:pt idx="2">
                  <c:v>38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Lbls>
            <c:dLbl>
              <c:idx val="3"/>
              <c:layout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Easy to use website or application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Visual appealing web-page layout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Speedy order delivery</a:t>
            </a:r>
            <a:endParaRPr lang="en-US" b="1" i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 smtClean="0">
                <a:effectLst/>
              </a:rPr>
              <a:t>Wild variety of</a:t>
            </a:r>
            <a:r>
              <a:rPr lang="en-US" b="1" i="0" baseline="0" dirty="0" smtClean="0">
                <a:effectLst/>
              </a:rPr>
              <a:t> </a:t>
            </a:r>
            <a:r>
              <a:rPr lang="en-US" b="1" i="0" dirty="0" smtClean="0">
                <a:effectLst/>
              </a:rPr>
              <a:t>product</a:t>
            </a:r>
          </a:p>
        </c:rich>
      </c:tx>
      <c:layout>
        <c:manualLayout>
          <c:xMode val="edge"/>
          <c:yMode val="edge"/>
          <c:x val="6.8571442363885793E-2"/>
          <c:y val="2.2142100621085924E-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Since how</a:t>
            </a:r>
            <a:r>
              <a:rPr lang="en-US" baseline="0" dirty="0" smtClean="0"/>
              <a:t> long you are shopping online?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Device Used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First time visit through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First Time visit, How?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4T10:08:25.0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7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D9EA54-7478-40E6-9788-C4ED52CC41A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Customer Retention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 and Why is this required for every Organization?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Hedonic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</a:t>
            </a:r>
            <a:r>
              <a:rPr lang="en-US" dirty="0" smtClean="0"/>
              <a:t>experience</a:t>
            </a:r>
          </a:p>
          <a:p>
            <a:endParaRPr lang="en-US" dirty="0"/>
          </a:p>
          <a:p>
            <a:r>
              <a:rPr lang="en-US" dirty="0"/>
              <a:t>Hedonic goods are multisensory and provide for experiential consumption, fun, pleasure, and excitement</a:t>
            </a:r>
            <a:r>
              <a:rPr lang="en-US" dirty="0" smtClean="0"/>
              <a:t>. It comes with good feeling.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our potential customer?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52172456"/>
              </p:ext>
            </p:extLst>
          </p:nvPr>
        </p:nvGraphicFramePr>
        <p:xfrm>
          <a:off x="0" y="1152983"/>
          <a:ext cx="3421449" cy="284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85892224"/>
              </p:ext>
            </p:extLst>
          </p:nvPr>
        </p:nvGraphicFramePr>
        <p:xfrm>
          <a:off x="3120050" y="1252650"/>
          <a:ext cx="4525319" cy="328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0259" y="5066270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Females are the</a:t>
            </a:r>
          </a:p>
          <a:p>
            <a:r>
              <a:rPr lang="en-US" dirty="0" smtClean="0"/>
              <a:t>Potential customer</a:t>
            </a:r>
          </a:p>
          <a:p>
            <a:r>
              <a:rPr lang="en-US" dirty="0" smtClean="0"/>
              <a:t>67.29%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1211" y="514864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– 50 Years are potential age who covers</a:t>
            </a:r>
          </a:p>
          <a:p>
            <a:r>
              <a:rPr lang="en-US" dirty="0" smtClean="0"/>
              <a:t>85%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Cities for e-commerce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979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2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80" y="70912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Shopping Pattern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80959935"/>
              </p:ext>
            </p:extLst>
          </p:nvPr>
        </p:nvGraphicFramePr>
        <p:xfrm>
          <a:off x="1212980" y="1380929"/>
          <a:ext cx="4394718" cy="48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7934552"/>
              </p:ext>
            </p:extLst>
          </p:nvPr>
        </p:nvGraphicFramePr>
        <p:xfrm>
          <a:off x="6167534" y="138092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8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do shopping?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28041065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94226388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9530" cy="1400530"/>
          </a:xfrm>
        </p:spPr>
        <p:txBody>
          <a:bodyPr/>
          <a:lstStyle/>
          <a:p>
            <a:r>
              <a:rPr lang="en-US" sz="3600" dirty="0" smtClean="0"/>
              <a:t>How Customer reached to online website?</a:t>
            </a:r>
            <a:endParaRPr lang="en-US" sz="36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84848334"/>
              </p:ext>
            </p:extLst>
          </p:nvPr>
        </p:nvGraphicFramePr>
        <p:xfrm>
          <a:off x="646112" y="1596744"/>
          <a:ext cx="430844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81705697"/>
              </p:ext>
            </p:extLst>
          </p:nvPr>
        </p:nvGraphicFramePr>
        <p:xfrm>
          <a:off x="5113177" y="1596745"/>
          <a:ext cx="6624734" cy="325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111" y="568234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Customers are somehow know what they need so that they search on search engine like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habit on ecommerce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8645980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35818779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11" y="5505061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spend more time on ecommerce websites and sometimes abandon the shopping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content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19490539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59527124"/>
              </p:ext>
            </p:extLst>
          </p:nvPr>
        </p:nvGraphicFramePr>
        <p:xfrm>
          <a:off x="5419012" y="1227627"/>
          <a:ext cx="5357845" cy="253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41686437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709580959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40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72922931"/>
              </p:ext>
            </p:extLst>
          </p:nvPr>
        </p:nvGraphicFramePr>
        <p:xfrm>
          <a:off x="-151363" y="0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61886013"/>
              </p:ext>
            </p:extLst>
          </p:nvPr>
        </p:nvGraphicFramePr>
        <p:xfrm>
          <a:off x="4500984" y="131839"/>
          <a:ext cx="5650723" cy="304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05206769"/>
              </p:ext>
            </p:extLst>
          </p:nvPr>
        </p:nvGraphicFramePr>
        <p:xfrm>
          <a:off x="-683208" y="3304247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98252275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0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Hedonic Values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31334680"/>
              </p:ext>
            </p:extLst>
          </p:nvPr>
        </p:nvGraphicFramePr>
        <p:xfrm>
          <a:off x="147216" y="1152984"/>
          <a:ext cx="5255208" cy="26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5347001"/>
              </p:ext>
            </p:extLst>
          </p:nvPr>
        </p:nvGraphicFramePr>
        <p:xfrm>
          <a:off x="5402424" y="1152983"/>
          <a:ext cx="5553788" cy="256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70676335"/>
              </p:ext>
            </p:extLst>
          </p:nvPr>
        </p:nvGraphicFramePr>
        <p:xfrm>
          <a:off x="371150" y="3909527"/>
          <a:ext cx="5031274" cy="279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04835269"/>
              </p:ext>
            </p:extLst>
          </p:nvPr>
        </p:nvGraphicFramePr>
        <p:xfrm>
          <a:off x="5572675" y="3714052"/>
          <a:ext cx="5383537" cy="279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415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Customer retention is the ability to </a:t>
            </a:r>
            <a:r>
              <a:rPr lang="en-US" dirty="0" smtClean="0"/>
              <a:t>keep customers coming back </a:t>
            </a:r>
            <a:r>
              <a:rPr lang="en-US" dirty="0"/>
              <a:t>to your store or website </a:t>
            </a:r>
            <a:r>
              <a:rPr lang="en-US" dirty="0" smtClean="0"/>
              <a:t>to create </a:t>
            </a:r>
            <a:r>
              <a:rPr lang="en-US" dirty="0"/>
              <a:t>repeat </a:t>
            </a:r>
            <a:r>
              <a:rPr lang="en-US" dirty="0" smtClean="0"/>
              <a:t>business and investment.</a:t>
            </a:r>
            <a:endParaRPr lang="en-US" dirty="0"/>
          </a:p>
          <a:p>
            <a:r>
              <a:rPr lang="en-US" dirty="0" smtClean="0"/>
              <a:t>Keep your Customer engaged and Build Trust.</a:t>
            </a:r>
          </a:p>
          <a:p>
            <a:r>
              <a:rPr lang="en-US" dirty="0" smtClean="0"/>
              <a:t>Customer Retention ensure customer loyalty.</a:t>
            </a:r>
          </a:p>
          <a:p>
            <a:r>
              <a:rPr lang="en-US" dirty="0" smtClean="0"/>
              <a:t>It </a:t>
            </a:r>
            <a:r>
              <a:rPr lang="en-US" dirty="0"/>
              <a:t>is the process of engaging existing customers to continue buying products or services from your business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Other Words Customer Retention means 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  <a:latin typeface="+mn-lt"/>
              </a:rPr>
              <a:t>“to maintain existing customers”</a:t>
            </a:r>
            <a:endParaRPr lang="en-US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0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retailer preferred: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54282244"/>
              </p:ext>
            </p:extLst>
          </p:nvPr>
        </p:nvGraphicFramePr>
        <p:xfrm>
          <a:off x="2367902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1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02" y="52251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Easy to use Platform</a:t>
            </a:r>
            <a:endParaRPr lang="en-US" u="sng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1394825"/>
              </p:ext>
            </p:extLst>
          </p:nvPr>
        </p:nvGraphicFramePr>
        <p:xfrm>
          <a:off x="0" y="803643"/>
          <a:ext cx="3396343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06647617"/>
              </p:ext>
            </p:extLst>
          </p:nvPr>
        </p:nvGraphicFramePr>
        <p:xfrm>
          <a:off x="3079836" y="803644"/>
          <a:ext cx="3834148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70097509"/>
              </p:ext>
            </p:extLst>
          </p:nvPr>
        </p:nvGraphicFramePr>
        <p:xfrm>
          <a:off x="6476179" y="803643"/>
          <a:ext cx="4310009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902" y="4357396"/>
            <a:ext cx="10362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dirty="0" smtClean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Myntra</a:t>
            </a:r>
            <a:r>
              <a:rPr lang="en-US" dirty="0" smtClean="0"/>
              <a:t> secured the 3</a:t>
            </a:r>
            <a:r>
              <a:rPr lang="en-US" baseline="30000" dirty="0" smtClean="0"/>
              <a:t>rd</a:t>
            </a:r>
            <a:r>
              <a:rPr lang="en-US" dirty="0" smtClean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Snapdeal</a:t>
            </a:r>
            <a:r>
              <a:rPr lang="en-US" dirty="0" smtClean="0"/>
              <a:t> is on 4</a:t>
            </a:r>
            <a:r>
              <a:rPr lang="en-US" baseline="30000" dirty="0" smtClean="0"/>
              <a:t>th</a:t>
            </a:r>
            <a:r>
              <a:rPr lang="en-US" dirty="0" smtClean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Paytm</a:t>
            </a:r>
            <a:r>
              <a:rPr lang="en-US" dirty="0" smtClean="0"/>
              <a:t> is the 5</a:t>
            </a:r>
            <a:r>
              <a:rPr lang="en-US" baseline="30000" dirty="0" smtClean="0"/>
              <a:t>th</a:t>
            </a:r>
            <a:r>
              <a:rPr lang="en-US" dirty="0" smtClean="0"/>
              <a:t>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3" y="41987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Product Availability:</a:t>
            </a:r>
            <a:endParaRPr lang="en-US" u="sng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96800711"/>
              </p:ext>
            </p:extLst>
          </p:nvPr>
        </p:nvGraphicFramePr>
        <p:xfrm>
          <a:off x="206062" y="789210"/>
          <a:ext cx="330224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84208676"/>
              </p:ext>
            </p:extLst>
          </p:nvPr>
        </p:nvGraphicFramePr>
        <p:xfrm>
          <a:off x="3321698" y="789210"/>
          <a:ext cx="392818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957242075"/>
              </p:ext>
            </p:extLst>
          </p:nvPr>
        </p:nvGraphicFramePr>
        <p:xfrm>
          <a:off x="7249886" y="7892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2473" y="4320073"/>
            <a:ext cx="8249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r>
              <a:rPr lang="en-US" dirty="0" smtClean="0"/>
              <a:t>1. Amazon have variety of products with complete ,relevant information</a:t>
            </a:r>
          </a:p>
          <a:p>
            <a:r>
              <a:rPr lang="en-US" dirty="0" smtClean="0"/>
              <a:t>2. Flipkart is on 2</a:t>
            </a:r>
            <a:r>
              <a:rPr lang="en-US" baseline="30000" dirty="0" smtClean="0"/>
              <a:t>nd</a:t>
            </a:r>
            <a:r>
              <a:rPr lang="en-US" dirty="0" smtClean="0"/>
              <a:t> choice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Myntra</a:t>
            </a:r>
            <a:r>
              <a:rPr lang="en-US" dirty="0" smtClean="0"/>
              <a:t> is on 3</a:t>
            </a:r>
            <a:r>
              <a:rPr lang="en-US" baseline="30000" dirty="0" smtClean="0"/>
              <a:t>rd</a:t>
            </a:r>
            <a:r>
              <a:rPr lang="en-US" dirty="0" smtClean="0"/>
              <a:t> Choice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Snapdeal</a:t>
            </a:r>
            <a:r>
              <a:rPr lang="en-US" dirty="0" smtClean="0"/>
              <a:t> secured 4</a:t>
            </a:r>
            <a:r>
              <a:rPr lang="en-US" baseline="30000" dirty="0" smtClean="0"/>
              <a:t>th</a:t>
            </a:r>
            <a:r>
              <a:rPr lang="en-US" dirty="0" smtClean="0"/>
              <a:t> position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Paytm</a:t>
            </a:r>
            <a:r>
              <a:rPr lang="en-US" dirty="0" smtClean="0"/>
              <a:t> is on 5</a:t>
            </a:r>
            <a:r>
              <a:rPr lang="en-US" baseline="30000" dirty="0" smtClean="0"/>
              <a:t>th</a:t>
            </a:r>
            <a:r>
              <a:rPr lang="en-US" dirty="0" smtClean="0"/>
              <a:t> position in Product availability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2367" y="51318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Platform Technical performance 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5017071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2035824"/>
              </p:ext>
            </p:extLst>
          </p:nvPr>
        </p:nvGraphicFramePr>
        <p:xfrm>
          <a:off x="3741576" y="882516"/>
          <a:ext cx="308843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36789278"/>
              </p:ext>
            </p:extLst>
          </p:nvPr>
        </p:nvGraphicFramePr>
        <p:xfrm>
          <a:off x="6830009" y="882515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118" y="443204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dirty="0" smtClean="0"/>
              <a:t>Flipkart is on the 2</a:t>
            </a:r>
            <a:r>
              <a:rPr lang="en-US" baseline="30000" dirty="0" smtClean="0"/>
              <a:t>nd</a:t>
            </a:r>
            <a:r>
              <a:rPr lang="en-US" dirty="0" smtClean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Paytm</a:t>
            </a:r>
            <a:r>
              <a:rPr lang="en-US" dirty="0" smtClean="0"/>
              <a:t> secured 3</a:t>
            </a:r>
            <a:r>
              <a:rPr lang="en-US" baseline="30000" dirty="0" smtClean="0"/>
              <a:t>rd</a:t>
            </a:r>
            <a:r>
              <a:rPr lang="en-US" dirty="0" smtClean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Myntra</a:t>
            </a:r>
            <a:r>
              <a:rPr lang="en-US" dirty="0" smtClean="0"/>
              <a:t> is on 4</a:t>
            </a:r>
            <a:r>
              <a:rPr lang="en-US" baseline="30000" dirty="0" smtClean="0"/>
              <a:t>th</a:t>
            </a:r>
            <a:r>
              <a:rPr lang="en-US" dirty="0" smtClean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Snapdeal</a:t>
            </a:r>
            <a:r>
              <a:rPr lang="en-US" dirty="0" smtClean="0"/>
              <a:t> is on 5</a:t>
            </a:r>
            <a:r>
              <a:rPr lang="en-US" baseline="30000" dirty="0" smtClean="0"/>
              <a:t>th</a:t>
            </a:r>
            <a:r>
              <a:rPr lang="en-US" dirty="0" smtClean="0"/>
              <a:t>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188" y="634482"/>
            <a:ext cx="58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Privacy of Customer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05498854"/>
              </p:ext>
            </p:extLst>
          </p:nvPr>
        </p:nvGraphicFramePr>
        <p:xfrm>
          <a:off x="-75682" y="1003814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70956788"/>
              </p:ext>
            </p:extLst>
          </p:nvPr>
        </p:nvGraphicFramePr>
        <p:xfrm>
          <a:off x="3293706" y="1003813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65044434"/>
              </p:ext>
            </p:extLst>
          </p:nvPr>
        </p:nvGraphicFramePr>
        <p:xfrm>
          <a:off x="6498054" y="1003813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7159" y="4683967"/>
            <a:ext cx="6728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dirty="0" smtClean="0"/>
              <a:t>Flipkart is on 2</a:t>
            </a:r>
            <a:r>
              <a:rPr lang="en-US" baseline="30000" dirty="0" smtClean="0"/>
              <a:t>nd</a:t>
            </a:r>
            <a:r>
              <a:rPr lang="en-US" dirty="0" smtClean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Myntra</a:t>
            </a:r>
            <a:r>
              <a:rPr lang="en-US" dirty="0" smtClean="0"/>
              <a:t> secured 3</a:t>
            </a:r>
            <a:r>
              <a:rPr lang="en-US" baseline="30000" dirty="0" smtClean="0"/>
              <a:t>rd</a:t>
            </a:r>
            <a:r>
              <a:rPr lang="en-US" dirty="0" smtClean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Snapdeal</a:t>
            </a:r>
            <a:r>
              <a:rPr lang="en-US" dirty="0" smtClean="0"/>
              <a:t> is on the 4</a:t>
            </a:r>
            <a:r>
              <a:rPr lang="en-US" baseline="30000" dirty="0" smtClean="0"/>
              <a:t>th</a:t>
            </a:r>
            <a:r>
              <a:rPr lang="en-US" dirty="0" smtClean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Paytm</a:t>
            </a:r>
            <a:r>
              <a:rPr lang="en-US" dirty="0" smtClean="0"/>
              <a:t> somehow not able to gain customers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077" y="42920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Performance during </a:t>
            </a:r>
            <a:r>
              <a:rPr lang="en-US" b="1" dirty="0">
                <a:solidFill>
                  <a:srgbClr val="FF0000"/>
                </a:solidFill>
              </a:rPr>
              <a:t>promotion, sales period</a:t>
            </a:r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82593949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62609803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23152622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922296407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45429" y="4590661"/>
            <a:ext cx="72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However, Amazon is most favorite and popular website for</a:t>
            </a:r>
          </a:p>
          <a:p>
            <a:r>
              <a:rPr lang="en-US" dirty="0" smtClean="0"/>
              <a:t>     ecommerce but during sales period time performance is not</a:t>
            </a:r>
          </a:p>
          <a:p>
            <a:r>
              <a:rPr lang="en-US" dirty="0" smtClean="0"/>
              <a:t>     much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84297" cy="1282776"/>
          </a:xfrm>
        </p:spPr>
        <p:txBody>
          <a:bodyPr/>
          <a:lstStyle/>
          <a:p>
            <a:r>
              <a:rPr lang="en-US" sz="2800" b="1" dirty="0"/>
              <a:t>Which of the Indian online retailer would you recommend to a friend?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58699978"/>
              </p:ext>
            </p:extLst>
          </p:nvPr>
        </p:nvGraphicFramePr>
        <p:xfrm>
          <a:off x="3804817" y="10089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771" y="293914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endParaRPr lang="en-US" dirty="0"/>
          </a:p>
          <a:p>
            <a:r>
              <a:rPr lang="en-US" dirty="0" smtClean="0"/>
              <a:t>Clearly, Amazon is leading</a:t>
            </a:r>
          </a:p>
          <a:p>
            <a:r>
              <a:rPr lang="en-US" dirty="0" smtClean="0"/>
              <a:t>In most of the categories to</a:t>
            </a:r>
          </a:p>
          <a:p>
            <a:r>
              <a:rPr lang="en-US" dirty="0" smtClean="0"/>
              <a:t>Customers first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733167"/>
            <a:ext cx="925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different from </a:t>
            </a:r>
            <a:r>
              <a:rPr lang="en-US" u="sng" dirty="0">
                <a:hlinkClick r:id="rId2"/>
              </a:rPr>
              <a:t>customer acquisition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lead generation</a:t>
            </a:r>
            <a:r>
              <a:rPr lang="en-US" dirty="0"/>
              <a:t> because </a:t>
            </a:r>
            <a:r>
              <a:rPr lang="en-US" dirty="0" smtClean="0"/>
              <a:t>you have </a:t>
            </a:r>
            <a:r>
              <a:rPr lang="en-US" dirty="0"/>
              <a:t>already converted the customer at least once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</a:t>
            </a:r>
            <a:r>
              <a:rPr lang="en-US" dirty="0"/>
              <a:t>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153" y="2778854"/>
            <a:ext cx="3895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Retention (CR)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92D050"/>
                </a:solidFill>
              </a:rPr>
              <a:t>Its not a tool its an Art</a:t>
            </a:r>
            <a:br>
              <a:rPr lang="en-US" sz="2400" dirty="0" smtClean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27" y="2408151"/>
            <a:ext cx="6981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CR?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Retained customer tend to buy other services from the same company</a:t>
            </a:r>
          </a:p>
          <a:p>
            <a:r>
              <a:rPr lang="en-US" dirty="0" smtClean="0"/>
              <a:t>Retained customer are known to be less price/cost effective</a:t>
            </a:r>
          </a:p>
          <a:p>
            <a:r>
              <a:rPr lang="en-US" dirty="0" smtClean="0"/>
              <a:t>Positive publicity -  Free Marketing 24 x7</a:t>
            </a:r>
          </a:p>
          <a:p>
            <a:r>
              <a:rPr lang="en-US" dirty="0" smtClean="0"/>
              <a:t>The probability of selling to an existing customer is 60 – 70% </a:t>
            </a:r>
          </a:p>
          <a:p>
            <a:r>
              <a:rPr lang="en-US" dirty="0" smtClean="0"/>
              <a:t>While the probability of selling to a new customer is 5-20%</a:t>
            </a:r>
          </a:p>
          <a:p>
            <a:r>
              <a:rPr lang="en-US" dirty="0" smtClean="0"/>
              <a:t>Decline Migration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Poor customer service brings 70% of customer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Always ask for feedback from customer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Listen first, understand and then talk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Bring your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Give priority and importance to customers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Find out what makes customer to stay 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Analyze customer feedback to gain valuable insights and ensure that right person hear it.</a:t>
            </a:r>
          </a:p>
        </p:txBody>
      </p:sp>
    </p:spTree>
    <p:extLst>
      <p:ext uri="{BB962C8B-B14F-4D97-AF65-F5344CB8AC3E}">
        <p14:creationId xmlns:p14="http://schemas.microsoft.com/office/powerpoint/2010/main" val="26231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Analyze customer feedback to gain some useful insights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292" y="601362"/>
            <a:ext cx="652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Data we have?</a:t>
            </a:r>
          </a:p>
          <a:p>
            <a:endParaRPr lang="en-US" dirty="0"/>
          </a:p>
          <a:p>
            <a:r>
              <a:rPr lang="en-US" dirty="0" smtClean="0"/>
              <a:t>We have customers feedback for e-Commerce websites</a:t>
            </a:r>
          </a:p>
          <a:p>
            <a:endParaRPr lang="en-US" dirty="0"/>
          </a:p>
          <a:p>
            <a:r>
              <a:rPr lang="en-US" dirty="0" smtClean="0"/>
              <a:t>&gt; Total 269 customers reply over 70 questions each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5146" y="3682314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do Exploratory Data Analysis for some useful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6516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Key points to Retain </a:t>
            </a:r>
            <a:r>
              <a:rPr lang="en-US" dirty="0"/>
              <a:t>C</a:t>
            </a:r>
            <a:r>
              <a:rPr lang="en-US" dirty="0" smtClean="0"/>
              <a:t>ustomers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94" y="1853248"/>
            <a:ext cx="7700000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2561968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analyze our data</a:t>
            </a:r>
          </a:p>
          <a:p>
            <a:r>
              <a:rPr lang="en-US" dirty="0" smtClean="0"/>
              <a:t>In accounts to these key</a:t>
            </a:r>
          </a:p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795" y="4003589"/>
            <a:ext cx="351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Myntra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Paytm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SNapdeal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71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880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Courier New</vt:lpstr>
      <vt:lpstr>Wingdings 3</vt:lpstr>
      <vt:lpstr>Ion</vt:lpstr>
      <vt:lpstr>Customer Retention</vt:lpstr>
      <vt:lpstr>What is Customer Retention?</vt:lpstr>
      <vt:lpstr>PowerPoint Presentation</vt:lpstr>
      <vt:lpstr>Customer Retention (CR)   Its not a tool its an Art  </vt:lpstr>
      <vt:lpstr>What are the benefits of CR?</vt:lpstr>
      <vt:lpstr>Retention Tactics</vt:lpstr>
      <vt:lpstr>Lets Analyze customer feedback to gain some useful insights </vt:lpstr>
      <vt:lpstr>PowerPoint Presentation</vt:lpstr>
      <vt:lpstr>Some Key points to Retain Customers</vt:lpstr>
      <vt:lpstr>Hedonic Values</vt:lpstr>
      <vt:lpstr>Who is our potential customer?</vt:lpstr>
      <vt:lpstr>Top 10 Cities for e-commerce</vt:lpstr>
      <vt:lpstr>PowerPoint Presentation</vt:lpstr>
      <vt:lpstr>How they do shopping?</vt:lpstr>
      <vt:lpstr>How Customer reached to online website?</vt:lpstr>
      <vt:lpstr>Customer habit on ecommerce</vt:lpstr>
      <vt:lpstr>Website content</vt:lpstr>
      <vt:lpstr>PowerPoint Presentation</vt:lpstr>
      <vt:lpstr>Hedonic Values</vt:lpstr>
      <vt:lpstr>Online retailer preferred: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Indian online retailer would you recommend to a friend?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Microsoft account</dc:creator>
  <cp:lastModifiedBy>Microsoft account</cp:lastModifiedBy>
  <cp:revision>39</cp:revision>
  <dcterms:created xsi:type="dcterms:W3CDTF">2022-04-14T04:20:03Z</dcterms:created>
  <dcterms:modified xsi:type="dcterms:W3CDTF">2022-04-14T12:38:10Z</dcterms:modified>
</cp:coreProperties>
</file>