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723" r:id="rId6"/>
    <p:sldId id="742" r:id="rId7"/>
    <p:sldId id="743" r:id="rId8"/>
    <p:sldId id="744" r:id="rId9"/>
    <p:sldId id="755" r:id="rId10"/>
    <p:sldId id="746" r:id="rId11"/>
    <p:sldId id="747" r:id="rId12"/>
    <p:sldId id="756" r:id="rId13"/>
    <p:sldId id="748" r:id="rId14"/>
    <p:sldId id="749" r:id="rId15"/>
    <p:sldId id="750" r:id="rId16"/>
    <p:sldId id="754" r:id="rId17"/>
    <p:sldId id="7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23"/>
            <p14:sldId id="742"/>
            <p14:sldId id="743"/>
            <p14:sldId id="744"/>
            <p14:sldId id="755"/>
            <p14:sldId id="746"/>
            <p14:sldId id="747"/>
            <p14:sldId id="756"/>
            <p14:sldId id="748"/>
            <p14:sldId id="749"/>
            <p14:sldId id="750"/>
            <p14:sldId id="754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4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7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4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8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9399" y="4541889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588701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9399" y="5310128"/>
            <a:ext cx="461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pPr algn="ctr"/>
            <a:r>
              <a:rPr lang="en-US" sz="1600" dirty="0" smtClean="0"/>
              <a:t>Affiliated to MDS University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Points to Remember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Setup Database first.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Compile By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	set </a:t>
            </a:r>
            <a:r>
              <a:rPr lang="en-US" sz="2400" dirty="0" err="1"/>
              <a:t>classpath</a:t>
            </a:r>
            <a:r>
              <a:rPr lang="en-US" sz="2400" dirty="0"/>
              <a:t> = &lt;Jar File Path&gt;.jar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err="1" smtClean="0"/>
              <a:t>javac</a:t>
            </a:r>
            <a:r>
              <a:rPr lang="en-US" sz="2400" dirty="0" smtClean="0"/>
              <a:t> FileName.java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Execute By 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	set </a:t>
            </a:r>
            <a:r>
              <a:rPr lang="en-US" sz="2400" dirty="0" err="1"/>
              <a:t>classpath</a:t>
            </a:r>
            <a:r>
              <a:rPr lang="en-US" sz="2400" dirty="0"/>
              <a:t> = &lt;Jar File Path&gt;.jar ; &lt;Current Folder Path&gt; </a:t>
            </a:r>
            <a:r>
              <a:rPr lang="en-US" sz="2400" dirty="0" smtClean="0"/>
              <a:t>or </a:t>
            </a:r>
            <a:r>
              <a:rPr lang="en-US" sz="24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java </a:t>
            </a:r>
            <a:r>
              <a:rPr lang="en-US" sz="2400" dirty="0" err="1" smtClean="0"/>
              <a:t>className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59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Make a Database </a:t>
            </a:r>
            <a:r>
              <a:rPr lang="en-US" sz="2400" dirty="0" smtClean="0"/>
              <a:t>‘office’ </a:t>
            </a:r>
            <a:r>
              <a:rPr lang="en-US" sz="2400" dirty="0" smtClean="0"/>
              <a:t>with table ‘employees’ with fields </a:t>
            </a:r>
            <a:r>
              <a:rPr lang="en-US" sz="2400" dirty="0" err="1" smtClean="0"/>
              <a:t>employee_id</a:t>
            </a:r>
            <a:r>
              <a:rPr lang="en-US" sz="2400" dirty="0"/>
              <a:t>,</a:t>
            </a:r>
            <a:r>
              <a:rPr lang="en-US" sz="2400" dirty="0" smtClean="0"/>
              <a:t> name, gender, </a:t>
            </a:r>
            <a:r>
              <a:rPr lang="en-US" sz="2400" dirty="0" err="1" smtClean="0"/>
              <a:t>phone_no</a:t>
            </a:r>
            <a:r>
              <a:rPr lang="en-US" sz="2400" dirty="0" smtClean="0"/>
              <a:t>, address and do following operations :-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/>
              <a:t>Insert 2 records in </a:t>
            </a:r>
            <a:r>
              <a:rPr lang="en-US" sz="2400" dirty="0" smtClean="0"/>
              <a:t>table.</a:t>
            </a:r>
            <a:endParaRPr lang="en-US" sz="24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 smtClean="0"/>
              <a:t>Show Table Records.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1259179"/>
            <a:ext cx="9420178" cy="3777575"/>
            <a:chOff x="1273649" y="1259179"/>
            <a:chExt cx="9420178" cy="3777575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62396" y="1259179"/>
              <a:ext cx="3031431" cy="3777575"/>
              <a:chOff x="7662396" y="890879"/>
              <a:chExt cx="3031431" cy="37775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2396" y="890879"/>
                <a:ext cx="3031431" cy="36706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242300" y="3820087"/>
                <a:ext cx="2120900" cy="848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056856" y="3843210"/>
                <a:ext cx="106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485032" y="5420396"/>
            <a:ext cx="305897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StaySafeAtHome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DoCode</a:t>
            </a:r>
            <a:endParaRPr lang="en-US"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7" y="979713"/>
            <a:ext cx="11325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JDBC Overview.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JDBC Driver and its types.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Steps for Connect to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Used Package Overview.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Perform </a:t>
            </a:r>
            <a:r>
              <a:rPr lang="en-US" sz="2400" dirty="0" smtClean="0"/>
              <a:t>CRUD </a:t>
            </a:r>
            <a:r>
              <a:rPr lang="en-US" sz="2400" dirty="0" smtClean="0"/>
              <a:t>operation with Database.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Points to Remember.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Do some Hands-On Exercise.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Basic Application Framework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44167" y="2031738"/>
            <a:ext cx="10760752" cy="2886439"/>
            <a:chOff x="544167" y="2031738"/>
            <a:chExt cx="10760752" cy="28864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465" y="2444932"/>
              <a:ext cx="1254034" cy="1254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4167" y="3990158"/>
              <a:ext cx="2438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Front End</a:t>
              </a:r>
            </a:p>
            <a:p>
              <a:pPr algn="ctr"/>
              <a:r>
                <a:rPr lang="en-IN" dirty="0" smtClean="0"/>
                <a:t>UI (User Interface)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247405" y="2348674"/>
              <a:ext cx="2853428" cy="1524462"/>
              <a:chOff x="4495602" y="2348674"/>
              <a:chExt cx="2853428" cy="152446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495602" y="2348674"/>
                <a:ext cx="285342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     &gt;</a:t>
                </a:r>
                <a:endParaRPr lang="en-IN" sz="8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152" y="2449285"/>
                <a:ext cx="1423851" cy="1423851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129821" y="3990158"/>
              <a:ext cx="2924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Back End ( Processing Data )</a:t>
              </a:r>
            </a:p>
            <a:p>
              <a:pPr algn="ctr"/>
              <a:r>
                <a:rPr lang="en-IN" dirty="0" smtClean="0"/>
                <a:t>C, C++, PHP, C#, Java</a:t>
              </a:r>
              <a:r>
                <a:rPr lang="en-IN" dirty="0"/>
                <a:t> </a:t>
              </a:r>
              <a:r>
                <a:rPr lang="en-IN" dirty="0" err="1" smtClean="0"/>
                <a:t>etc</a:t>
              </a:r>
              <a:endParaRPr lang="en-IN" dirty="0" smtClean="0"/>
            </a:p>
            <a:p>
              <a:pPr algn="ctr"/>
              <a:endParaRPr lang="en-IN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17" y="2031738"/>
              <a:ext cx="1763486" cy="176348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380801" y="3994847"/>
              <a:ext cx="2924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Database ( Storing Data )</a:t>
              </a:r>
            </a:p>
            <a:p>
              <a:pPr algn="ctr"/>
              <a:r>
                <a:rPr lang="en-IN" dirty="0" smtClean="0"/>
                <a:t>Access, Oracle, </a:t>
              </a:r>
              <a:r>
                <a:rPr lang="en-IN" dirty="0" err="1" smtClean="0"/>
                <a:t>MySql</a:t>
              </a:r>
              <a:r>
                <a:rPr lang="en-IN" dirty="0" smtClean="0"/>
                <a:t> etc</a:t>
              </a:r>
              <a:r>
                <a:rPr lang="en-IN" dirty="0"/>
                <a:t>.</a:t>
              </a:r>
              <a:endParaRPr lang="en-IN" dirty="0" smtClean="0"/>
            </a:p>
            <a:p>
              <a:pPr algn="ctr"/>
              <a:endParaRPr lang="en-IN" dirty="0" smtClean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08515" y="3161212"/>
              <a:ext cx="1130074" cy="166690"/>
              <a:chOff x="2808515" y="3161212"/>
              <a:chExt cx="1130074" cy="16669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2808515" y="3161212"/>
                <a:ext cx="1130073" cy="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2808515" y="3327901"/>
                <a:ext cx="1130074" cy="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421780" y="3161211"/>
              <a:ext cx="1130074" cy="166690"/>
              <a:chOff x="2808515" y="3161212"/>
              <a:chExt cx="1130074" cy="16669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2808515" y="3161212"/>
                <a:ext cx="1130073" cy="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2808515" y="3327901"/>
                <a:ext cx="1130074" cy="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744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JDBC Overview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JDBC </a:t>
            </a:r>
            <a:r>
              <a:rPr lang="en-US" sz="2400" dirty="0" smtClean="0"/>
              <a:t>allows </a:t>
            </a:r>
            <a:r>
              <a:rPr lang="en-US" sz="2400" dirty="0"/>
              <a:t>a Java programmer to access any </a:t>
            </a:r>
            <a:r>
              <a:rPr lang="en-US" sz="2400" dirty="0" smtClean="0"/>
              <a:t>kind </a:t>
            </a:r>
            <a:r>
              <a:rPr lang="en-US" sz="2400" dirty="0"/>
              <a:t>of </a:t>
            </a:r>
            <a:r>
              <a:rPr lang="en-US" sz="2400" dirty="0" smtClean="0"/>
              <a:t>database </a:t>
            </a:r>
            <a:r>
              <a:rPr lang="en-US" sz="2400" dirty="0"/>
              <a:t>in a Java application. </a:t>
            </a:r>
            <a:endParaRPr lang="en-US" sz="2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400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JDBC </a:t>
            </a:r>
            <a:r>
              <a:rPr lang="en-US" sz="2400" dirty="0"/>
              <a:t>allows the programmers to develop Java applications that </a:t>
            </a:r>
            <a:r>
              <a:rPr lang="en-US" sz="2400" dirty="0" smtClean="0"/>
              <a:t>can : -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Connect </a:t>
            </a:r>
            <a:r>
              <a:rPr lang="en-US" sz="2400" dirty="0"/>
              <a:t>to a data source, such as a </a:t>
            </a:r>
            <a:r>
              <a:rPr lang="en-US" sz="2400" dirty="0" smtClean="0"/>
              <a:t>database. 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Retrieve and process the results received from the database</a:t>
            </a:r>
            <a:r>
              <a:rPr lang="en-US" sz="2400" dirty="0" smtClean="0"/>
              <a:t>.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Send insert and update </a:t>
            </a:r>
            <a:r>
              <a:rPr lang="en-US" sz="2400" dirty="0"/>
              <a:t>statements to the </a:t>
            </a:r>
            <a:r>
              <a:rPr lang="en-US" sz="2400" dirty="0" smtClean="0"/>
              <a:t>database.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28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JDBC Driver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JDBC driver is a collection of Java classes that enables a programmer to connect a Java application to a certain database. </a:t>
            </a:r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956" y="2719280"/>
            <a:ext cx="11027596" cy="2698660"/>
            <a:chOff x="342636" y="2706217"/>
            <a:chExt cx="11027596" cy="2698660"/>
          </a:xfrm>
        </p:grpSpPr>
        <p:grpSp>
          <p:nvGrpSpPr>
            <p:cNvPr id="8" name="Group 7"/>
            <p:cNvGrpSpPr/>
            <p:nvPr/>
          </p:nvGrpSpPr>
          <p:grpSpPr>
            <a:xfrm>
              <a:off x="3696787" y="2706217"/>
              <a:ext cx="7673445" cy="2698660"/>
              <a:chOff x="3592285" y="2217682"/>
              <a:chExt cx="7673445" cy="269866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566450" y="4026034"/>
                <a:ext cx="292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JDBC Driver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1928" y="2217682"/>
                <a:ext cx="1763486" cy="176348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8341612" y="3993012"/>
                <a:ext cx="2924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Database ( Storing Data )</a:t>
                </a:r>
              </a:p>
              <a:p>
                <a:pPr algn="ctr"/>
                <a:r>
                  <a:rPr lang="en-IN" dirty="0" smtClean="0"/>
                  <a:t>Access, Oracle, </a:t>
                </a:r>
                <a:r>
                  <a:rPr lang="en-IN" dirty="0" err="1" smtClean="0"/>
                  <a:t>MySql</a:t>
                </a:r>
                <a:r>
                  <a:rPr lang="en-IN" dirty="0" smtClean="0"/>
                  <a:t> etc</a:t>
                </a:r>
                <a:r>
                  <a:rPr lang="en-IN" dirty="0"/>
                  <a:t>.</a:t>
                </a:r>
                <a:endParaRPr lang="en-IN" dirty="0" smtClean="0"/>
              </a:p>
              <a:p>
                <a:pPr algn="ctr"/>
                <a:endParaRPr lang="en-IN" dirty="0" smtClean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592285" y="3161212"/>
                <a:ext cx="1130074" cy="166690"/>
                <a:chOff x="3592285" y="3161212"/>
                <a:chExt cx="1130074" cy="16669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592285" y="3161212"/>
                  <a:ext cx="1130073" cy="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3592285" y="3327901"/>
                  <a:ext cx="1130074" cy="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7421780" y="3161211"/>
                <a:ext cx="1130074" cy="166690"/>
                <a:chOff x="2808515" y="3161212"/>
                <a:chExt cx="1130074" cy="166690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2808515" y="3161212"/>
                  <a:ext cx="1130073" cy="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2808515" y="3327901"/>
                  <a:ext cx="1130074" cy="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/>
            <p:cNvGrpSpPr/>
            <p:nvPr/>
          </p:nvGrpSpPr>
          <p:grpSpPr>
            <a:xfrm>
              <a:off x="342636" y="2913090"/>
              <a:ext cx="2957950" cy="2484762"/>
              <a:chOff x="176423" y="2765971"/>
              <a:chExt cx="2957950" cy="248476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80945" y="2765971"/>
                <a:ext cx="285342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      &gt;</a:t>
                </a:r>
                <a:endParaRPr lang="en-IN" sz="8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494" y="2788670"/>
                <a:ext cx="1423851" cy="1423851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76423" y="4327403"/>
                <a:ext cx="2924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Back End ( Processing Data )</a:t>
                </a:r>
              </a:p>
              <a:p>
                <a:pPr algn="ctr"/>
                <a:r>
                  <a:rPr lang="en-IN" dirty="0" smtClean="0"/>
                  <a:t>C, C++, PHP, C#, Java</a:t>
                </a:r>
                <a:r>
                  <a:rPr lang="en-IN" dirty="0"/>
                  <a:t>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algn="ctr"/>
                <a:endParaRPr lang="en-IN" dirty="0" smtClean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090" y="2837209"/>
              <a:ext cx="1559050" cy="1559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78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JDBC Driver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953820"/>
            <a:ext cx="11325497" cy="590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/>
              <a:t>There </a:t>
            </a:r>
            <a:r>
              <a:rPr lang="en-US" sz="2400" dirty="0"/>
              <a:t>are four types of  </a:t>
            </a:r>
            <a:r>
              <a:rPr lang="en-US" sz="2400" dirty="0" smtClean="0"/>
              <a:t>drivers </a:t>
            </a:r>
            <a:r>
              <a:rPr lang="en-US" sz="2400" dirty="0"/>
              <a:t>to connect with different types of databases. </a:t>
            </a:r>
            <a:r>
              <a:rPr lang="en-US" sz="2400" dirty="0" smtClean="0"/>
              <a:t>These are :-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Native API Driver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/>
              <a:t>ODBC Bridge</a:t>
            </a:r>
            <a:r>
              <a:rPr lang="en-US" sz="2400" dirty="0" smtClean="0"/>
              <a:t>) ---&gt; </a:t>
            </a:r>
            <a:r>
              <a:rPr lang="en-US" sz="2400" dirty="0"/>
              <a:t>DSN ---&gt; </a:t>
            </a:r>
            <a:r>
              <a:rPr lang="en-US" sz="2400" dirty="0" smtClean="0"/>
              <a:t>Access , SQL Server </a:t>
            </a:r>
            <a:r>
              <a:rPr lang="en-US" sz="2400" dirty="0" err="1" smtClean="0"/>
              <a:t>etc</a:t>
            </a:r>
            <a:r>
              <a:rPr lang="en-US" sz="2400" dirty="0" smtClean="0"/>
              <a:t> Database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Language Specific Driver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Visual Basic Application --&gt; Visual Data Manager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Third </a:t>
            </a:r>
            <a:r>
              <a:rPr lang="en-US" sz="2400" dirty="0" smtClean="0"/>
              <a:t>Party Tool Driver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Partial </a:t>
            </a:r>
            <a:r>
              <a:rPr lang="en-US" sz="2400" dirty="0"/>
              <a:t>Java </a:t>
            </a:r>
            <a:r>
              <a:rPr lang="en-US" sz="2400" dirty="0" smtClean="0"/>
              <a:t>dependent --&gt; Partial </a:t>
            </a:r>
            <a:r>
              <a:rPr lang="en-US" sz="2400" dirty="0"/>
              <a:t>Java (.zip</a:t>
            </a:r>
            <a:r>
              <a:rPr lang="en-US" sz="2400" dirty="0" smtClean="0"/>
              <a:t>)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Pure </a:t>
            </a:r>
            <a:r>
              <a:rPr lang="en-US" sz="2400" dirty="0" smtClean="0"/>
              <a:t>Java Driver </a:t>
            </a:r>
            <a:r>
              <a:rPr lang="en-US" sz="2400" dirty="0"/>
              <a:t>(.jar</a:t>
            </a:r>
            <a:r>
              <a:rPr lang="en-US" sz="2400" dirty="0" smtClean="0"/>
              <a:t>) 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Pure Java Specific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com.mysql.jdbc.jar (for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/ </a:t>
            </a:r>
            <a:r>
              <a:rPr lang="en-US" sz="2400" dirty="0" err="1" smtClean="0"/>
              <a:t>mysqli</a:t>
            </a:r>
            <a:r>
              <a:rPr lang="en-US" sz="2400" dirty="0" smtClean="0"/>
              <a:t>)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oracle.jdbc.jar (for oracle)</a:t>
            </a:r>
            <a:endParaRPr lang="en-US" sz="2400" dirty="0"/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sql.jdbc.jar (for </a:t>
            </a:r>
            <a:r>
              <a:rPr lang="en-US" sz="2400" dirty="0" err="1" smtClean="0"/>
              <a:t>sql</a:t>
            </a:r>
            <a:r>
              <a:rPr lang="en-US" sz="2400" dirty="0" smtClean="0"/>
              <a:t> server)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/>
              <a:t>(We use Driver class for load that </a:t>
            </a:r>
            <a:r>
              <a:rPr lang="en-US" sz="2400" dirty="0" smtClean="0"/>
              <a:t>jar </a:t>
            </a:r>
            <a:r>
              <a:rPr lang="en-US" sz="2400" dirty="0" smtClean="0"/>
              <a:t>file.)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291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815959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Steps to Connect Database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Import the package.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Load and Register the Driver.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Establish the Connection with Database.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Create the statement.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Execute the Query.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Process Result.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Close the connection.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391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4581205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Package Overview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487" y="791390"/>
            <a:ext cx="11325497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b="1" dirty="0" err="1"/>
              <a:t>java.sql</a:t>
            </a:r>
            <a:r>
              <a:rPr lang="en-IN" sz="2200" b="1" dirty="0" smtClean="0"/>
              <a:t>.*;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DriverManager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(Class</a:t>
            </a:r>
            <a:r>
              <a:rPr lang="en-IN" sz="2200" dirty="0" smtClean="0">
                <a:solidFill>
                  <a:srgbClr val="0070C0"/>
                </a:solidFill>
              </a:rPr>
              <a:t>) : 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/>
              <a:t>registerDriver</a:t>
            </a:r>
            <a:r>
              <a:rPr lang="en-IN" sz="2200" dirty="0" smtClean="0"/>
              <a:t>(</a:t>
            </a:r>
            <a:r>
              <a:rPr lang="en-IN" sz="2200" dirty="0" err="1" smtClean="0"/>
              <a:t>DriverClassObject</a:t>
            </a:r>
            <a:r>
              <a:rPr lang="en-IN" sz="2200" dirty="0" smtClean="0"/>
              <a:t>), </a:t>
            </a:r>
            <a:r>
              <a:rPr lang="en-IN" sz="2200" dirty="0" err="1" smtClean="0"/>
              <a:t>getConnection</a:t>
            </a:r>
            <a:r>
              <a:rPr lang="en-IN" sz="2200" dirty="0" smtClean="0"/>
              <a:t>(</a:t>
            </a:r>
            <a:r>
              <a:rPr lang="en-IN" sz="2200" dirty="0" err="1" smtClean="0"/>
              <a:t>DatabasePath</a:t>
            </a:r>
            <a:r>
              <a:rPr lang="en-IN" sz="2200" dirty="0" smtClean="0"/>
              <a:t>/</a:t>
            </a:r>
            <a:r>
              <a:rPr lang="en-IN" sz="2200" dirty="0" err="1" smtClean="0"/>
              <a:t>connectionstring</a:t>
            </a:r>
            <a:r>
              <a:rPr lang="en-IN" sz="2200" dirty="0"/>
              <a:t>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70C0"/>
                </a:solidFill>
              </a:rPr>
              <a:t>Connection </a:t>
            </a:r>
            <a:r>
              <a:rPr lang="en-IN" sz="2200" dirty="0">
                <a:solidFill>
                  <a:srgbClr val="0070C0"/>
                </a:solidFill>
              </a:rPr>
              <a:t>(</a:t>
            </a:r>
            <a:r>
              <a:rPr lang="en-IN" sz="2200" dirty="0" smtClean="0">
                <a:solidFill>
                  <a:srgbClr val="0070C0"/>
                </a:solidFill>
              </a:rPr>
              <a:t>Interface) : 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/>
              <a:t>createStatement</a:t>
            </a:r>
            <a:r>
              <a:rPr lang="en-IN" sz="2200" dirty="0" smtClean="0"/>
              <a:t>(),  </a:t>
            </a:r>
            <a:r>
              <a:rPr lang="en-IN" sz="2200" dirty="0" err="1" smtClean="0"/>
              <a:t>prepareStatement</a:t>
            </a:r>
            <a:r>
              <a:rPr lang="en-IN" sz="2200" dirty="0" smtClean="0"/>
              <a:t>(), </a:t>
            </a:r>
            <a:r>
              <a:rPr lang="en-IN" sz="2200" dirty="0" err="1" smtClean="0"/>
              <a:t>prepareCall</a:t>
            </a:r>
            <a:r>
              <a:rPr lang="en-IN" sz="2200" dirty="0"/>
              <a:t>()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70C0"/>
                </a:solidFill>
              </a:rPr>
              <a:t>Statement </a:t>
            </a:r>
            <a:r>
              <a:rPr lang="en-IN" sz="2200" dirty="0">
                <a:solidFill>
                  <a:srgbClr val="0070C0"/>
                </a:solidFill>
              </a:rPr>
              <a:t>(Interface</a:t>
            </a:r>
            <a:r>
              <a:rPr lang="en-IN" sz="2200" dirty="0" smtClean="0">
                <a:solidFill>
                  <a:srgbClr val="0070C0"/>
                </a:solidFill>
              </a:rPr>
              <a:t>) :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smtClean="0"/>
              <a:t>Action </a:t>
            </a:r>
            <a:r>
              <a:rPr lang="en-IN" sz="2200" dirty="0"/>
              <a:t>Query (Insert/Update/Delete) --&gt; </a:t>
            </a:r>
            <a:r>
              <a:rPr lang="en-IN" sz="2200" dirty="0" err="1"/>
              <a:t>executeUpdate</a:t>
            </a:r>
            <a:r>
              <a:rPr lang="en-IN" sz="2200" dirty="0" smtClean="0"/>
              <a:t>()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smtClean="0"/>
              <a:t>Record </a:t>
            </a:r>
            <a:r>
              <a:rPr lang="en-IN" sz="2200" dirty="0"/>
              <a:t>Query (Select) ----&gt; </a:t>
            </a:r>
            <a:r>
              <a:rPr lang="en-IN" sz="2200" dirty="0" err="1"/>
              <a:t>executeQuery</a:t>
            </a:r>
            <a:r>
              <a:rPr lang="en-IN" sz="2200" dirty="0"/>
              <a:t>()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PreparedStatement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(Interface)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CallableStatement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(Interface)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ResultSet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IN" sz="2200" dirty="0">
                <a:solidFill>
                  <a:srgbClr val="0070C0"/>
                </a:solidFill>
              </a:rPr>
              <a:t>(Interface</a:t>
            </a:r>
            <a:r>
              <a:rPr lang="en-IN" sz="2200" dirty="0" smtClean="0">
                <a:solidFill>
                  <a:srgbClr val="0070C0"/>
                </a:solidFill>
              </a:rPr>
              <a:t>):  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/>
              <a:t>getInt</a:t>
            </a:r>
            <a:r>
              <a:rPr lang="en-IN" sz="2200" dirty="0" smtClean="0"/>
              <a:t>(</a:t>
            </a:r>
            <a:r>
              <a:rPr lang="en-IN" sz="2200" dirty="0" err="1" smtClean="0"/>
              <a:t>FieldName</a:t>
            </a:r>
            <a:r>
              <a:rPr lang="en-IN" sz="2200" dirty="0" smtClean="0"/>
              <a:t>/Position</a:t>
            </a:r>
            <a:r>
              <a:rPr lang="en-IN" sz="2200" dirty="0" smtClean="0"/>
              <a:t>),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/>
              <a:t>getString</a:t>
            </a:r>
            <a:r>
              <a:rPr lang="en-IN" sz="2200" dirty="0" smtClean="0"/>
              <a:t>(</a:t>
            </a:r>
            <a:r>
              <a:rPr lang="en-IN" sz="2200" dirty="0" err="1" smtClean="0"/>
              <a:t>FieldName</a:t>
            </a:r>
            <a:r>
              <a:rPr lang="en-IN" sz="2200" dirty="0" smtClean="0"/>
              <a:t>/Position) etc.</a:t>
            </a:r>
            <a:endParaRPr lang="en-IN" sz="2200" dirty="0" smtClean="0"/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ResultSetMetaData</a:t>
            </a:r>
            <a:r>
              <a:rPr lang="en-IN" sz="2200" dirty="0" smtClean="0">
                <a:solidFill>
                  <a:srgbClr val="0070C0"/>
                </a:solidFill>
              </a:rPr>
              <a:t>(Interface</a:t>
            </a:r>
            <a:r>
              <a:rPr lang="en-IN" sz="2200" dirty="0">
                <a:solidFill>
                  <a:srgbClr val="0070C0"/>
                </a:solidFill>
              </a:rPr>
              <a:t>)</a:t>
            </a:r>
          </a:p>
          <a:p>
            <a:pPr marL="1200150" lvl="2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>
                <a:solidFill>
                  <a:srgbClr val="0070C0"/>
                </a:solidFill>
              </a:rPr>
              <a:t>DatabaseMetaData</a:t>
            </a:r>
            <a:r>
              <a:rPr lang="en-IN" sz="2200" dirty="0" smtClean="0">
                <a:solidFill>
                  <a:srgbClr val="0070C0"/>
                </a:solidFill>
              </a:rPr>
              <a:t>(Interface</a:t>
            </a:r>
            <a:r>
              <a:rPr lang="en-IN" sz="2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4022" y="3735786"/>
            <a:ext cx="4167051" cy="29443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7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Quick Database Overview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1325497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Database : It is a systematic collection of data.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Table : Tables are combination of Rows(records) and columns(fields).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82123"/>
              </p:ext>
            </p:extLst>
          </p:nvPr>
        </p:nvGraphicFramePr>
        <p:xfrm>
          <a:off x="3743236" y="3601777"/>
          <a:ext cx="7843516" cy="134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79">
                  <a:extLst>
                    <a:ext uri="{9D8B030D-6E8A-4147-A177-3AD203B41FA5}">
                      <a16:colId xmlns:a16="http://schemas.microsoft.com/office/drawing/2014/main" val="3569116023"/>
                    </a:ext>
                  </a:extLst>
                </a:gridCol>
                <a:gridCol w="1960879">
                  <a:extLst>
                    <a:ext uri="{9D8B030D-6E8A-4147-A177-3AD203B41FA5}">
                      <a16:colId xmlns:a16="http://schemas.microsoft.com/office/drawing/2014/main" val="2553949940"/>
                    </a:ext>
                  </a:extLst>
                </a:gridCol>
                <a:gridCol w="1960879">
                  <a:extLst>
                    <a:ext uri="{9D8B030D-6E8A-4147-A177-3AD203B41FA5}">
                      <a16:colId xmlns:a16="http://schemas.microsoft.com/office/drawing/2014/main" val="3649637338"/>
                    </a:ext>
                  </a:extLst>
                </a:gridCol>
                <a:gridCol w="1960879">
                  <a:extLst>
                    <a:ext uri="{9D8B030D-6E8A-4147-A177-3AD203B41FA5}">
                      <a16:colId xmlns:a16="http://schemas.microsoft.com/office/drawing/2014/main" val="501618515"/>
                    </a:ext>
                  </a:extLst>
                </a:gridCol>
              </a:tblGrid>
              <a:tr h="6727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roll_no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mobile_no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75408"/>
                  </a:ext>
                </a:extLst>
              </a:tr>
              <a:tr h="6727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Pradeep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pradeep@gmail.com</a:t>
                      </a:r>
                      <a:endParaRPr lang="en-IN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123456789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72367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41372" y="2899955"/>
            <a:ext cx="352697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769362" y="2455818"/>
            <a:ext cx="1730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Columns / Fields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2599512" y="4402183"/>
            <a:ext cx="783771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31523" y="4411674"/>
            <a:ext cx="1730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Rows / Records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649721" y="5289232"/>
            <a:ext cx="1730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Students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55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608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Times New Roman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2020-04-11T08:35:26Z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