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70" r:id="rId5"/>
    <p:sldId id="723" r:id="rId6"/>
    <p:sldId id="757" r:id="rId7"/>
    <p:sldId id="748" r:id="rId8"/>
    <p:sldId id="750" r:id="rId9"/>
    <p:sldId id="753" r:id="rId10"/>
    <p:sldId id="75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389B7E7-78D0-4D57-BBBA-BD96F03ED9CE}">
          <p14:sldIdLst>
            <p14:sldId id="270"/>
            <p14:sldId id="723"/>
            <p14:sldId id="757"/>
            <p14:sldId id="748"/>
            <p14:sldId id="750"/>
            <p14:sldId id="753"/>
            <p14:sldId id="7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0DD"/>
    <a:srgbClr val="2F5697"/>
    <a:srgbClr val="F9F9F9"/>
    <a:srgbClr val="F7F7F7"/>
    <a:srgbClr val="E6E6E6"/>
    <a:srgbClr val="1C1E26"/>
    <a:srgbClr val="303342"/>
    <a:srgbClr val="485F74"/>
    <a:srgbClr val="354655"/>
    <a:srgbClr val="C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12" autoAdjust="0"/>
    <p:restoredTop sz="83759" autoAdjust="0"/>
  </p:normalViewPr>
  <p:slideViewPr>
    <p:cSldViewPr snapToGrid="0">
      <p:cViewPr varScale="1">
        <p:scale>
          <a:sx n="73" d="100"/>
          <a:sy n="73" d="100"/>
        </p:scale>
        <p:origin x="540" y="72"/>
      </p:cViewPr>
      <p:guideLst>
        <p:guide orient="horz" pos="2160"/>
        <p:guide pos="3840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44264"/>
    </p:cViewPr>
  </p:sorter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421010-3731-422F-8CF1-CD47B2D7C9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56080-143A-4905-932A-5C7754887A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20ABC-E11D-42B4-A428-76B2C5BC0052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9276-DB8D-43B4-8029-4A695209B9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STAR INFOTECH COLLEGE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29EE0F-113C-45AB-9877-4A16FFA6A9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B89D3-056A-4F4C-8125-EA71262895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82789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EED04-A4F0-49ED-B42E-211B56474E8D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STAR INFOTECH COLLEGE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CB7-DCA5-4E5B-97F1-300CDD8D2A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18327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 INFOTECH COLLEGE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457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>
              <a:solidFill>
                <a:schemeClr val="accent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 INFOTECH COLLEGE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990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>
              <a:solidFill>
                <a:schemeClr val="accent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 INFOTECH COLLEGE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506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>
              <a:solidFill>
                <a:schemeClr val="accent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 INFOTECH COLLEGE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546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>
              <a:solidFill>
                <a:schemeClr val="accent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 INFOTECH COLLEGE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948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03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>
              <a:solidFill>
                <a:schemeClr val="accent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 INFOTECH COLLEGE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815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8A1A3-5BFE-4E68-81F1-F52462776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6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A1EF1-BFC9-4361-B215-2D83B16AB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099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4878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51FFE5-84D8-43BD-9B0D-76C497F55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2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1428299"/>
            <a:ext cx="1711234" cy="4436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B4FFF-4547-4B6C-9BF5-9A495C211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5398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 rot="10800000">
            <a:off x="11858328" y="148422"/>
            <a:ext cx="332874" cy="590718"/>
            <a:chOff x="10026" y="148425"/>
            <a:chExt cx="332874" cy="590718"/>
          </a:xfrm>
        </p:grpSpPr>
        <p:sp>
          <p:nvSpPr>
            <p:cNvPr id="16" name="Rectangle 15"/>
            <p:cNvSpPr/>
            <p:nvPr/>
          </p:nvSpPr>
          <p:spPr>
            <a:xfrm>
              <a:off x="10026" y="148428"/>
              <a:ext cx="203334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0" y="6477000"/>
            <a:ext cx="12192000" cy="381000"/>
          </a:xfrm>
          <a:prstGeom prst="rect">
            <a:avLst/>
          </a:prstGeom>
          <a:solidFill>
            <a:srgbClr val="E6E6E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292841" y="6528300"/>
            <a:ext cx="7994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260E2A6B-A809-4840-BF14-8648BC0BDF87}" type="slidenum">
              <a:rPr lang="en-US" sz="1200" b="0" i="0" strike="noStrike" spc="0" noProof="0" smtClean="0">
                <a:solidFill>
                  <a:schemeClr val="accent1"/>
                </a:solidFill>
                <a:latin typeface="+mn-lt"/>
                <a:ea typeface="Roboto Condensed Light" panose="02000000000000000000" pitchFamily="2" charset="0"/>
                <a:cs typeface="Segoe UI Light" panose="020B0502040204020203" pitchFamily="34" charset="0"/>
              </a:rPr>
              <a:pPr algn="r"/>
              <a:t>‹#›</a:t>
            </a:fld>
            <a:endParaRPr lang="en-US" sz="8000" b="0" i="0" strike="noStrike" spc="0" noProof="0" dirty="0">
              <a:solidFill>
                <a:schemeClr val="accent1"/>
              </a:solidFill>
              <a:latin typeface="+mn-lt"/>
              <a:ea typeface="Roboto Condensed Light" panose="02000000000000000000" pitchFamily="2" charset="0"/>
              <a:cs typeface="Segoe UI Light" panose="020B0502040204020203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8580" y="6528300"/>
            <a:ext cx="1684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noProof="0" dirty="0">
                <a:solidFill>
                  <a:schemeClr val="accent1"/>
                </a:solidFill>
                <a:latin typeface="+mn-lt"/>
              </a:rPr>
              <a:t>Your </a:t>
            </a:r>
            <a:r>
              <a:rPr lang="en-US" sz="1200" b="1" baseline="0" noProof="0" dirty="0">
                <a:solidFill>
                  <a:schemeClr val="accent1"/>
                </a:solidFill>
                <a:latin typeface="+mn-lt"/>
              </a:rPr>
              <a:t>Coffee Shop</a:t>
            </a:r>
            <a:endParaRPr lang="en-US" sz="1200" b="1" noProof="0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811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2" r:id="rId2"/>
    <p:sldLayoutId id="2147483781" r:id="rId3"/>
    <p:sldLayoutId id="2147483692" r:id="rId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B825F879-7327-49C3-8A45-B7A226CC3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95525" y="4189188"/>
            <a:ext cx="4653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J</a:t>
            </a:r>
            <a:r>
              <a:rPr lang="en-US" sz="3200" b="1" dirty="0" smtClean="0">
                <a:solidFill>
                  <a:srgbClr val="FF0000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ava</a:t>
            </a:r>
            <a:r>
              <a:rPr lang="en-US" sz="3200" b="1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US" sz="3200" b="1" dirty="0" smtClean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</a:t>
            </a:r>
            <a:r>
              <a:rPr lang="en-US" sz="3200" b="1" dirty="0" smtClean="0">
                <a:solidFill>
                  <a:srgbClr val="FF0000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ata</a:t>
            </a:r>
            <a:r>
              <a:rPr lang="en-US" sz="3200" b="1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US" sz="3200" b="1" dirty="0" smtClean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B</a:t>
            </a:r>
            <a:r>
              <a:rPr lang="en-US" sz="3200" b="1" dirty="0" smtClean="0">
                <a:solidFill>
                  <a:srgbClr val="FF0000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ase</a:t>
            </a:r>
            <a:r>
              <a:rPr lang="en-US" sz="3200" b="1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US" sz="3200" b="1" dirty="0" smtClean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</a:t>
            </a:r>
            <a:r>
              <a:rPr lang="en-US" sz="3200" b="1" dirty="0" smtClean="0">
                <a:solidFill>
                  <a:srgbClr val="FF0000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onnectivity</a:t>
            </a:r>
            <a:endParaRPr lang="en-US" sz="3200" b="1" dirty="0">
              <a:solidFill>
                <a:srgbClr val="FF0000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89492" y="6423298"/>
            <a:ext cx="4213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pc="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INVESTOR OPPORTUNITY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115" y="249063"/>
            <a:ext cx="3782788" cy="37827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532884" y="5179498"/>
            <a:ext cx="33237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 Unit of </a:t>
            </a:r>
            <a:r>
              <a:rPr lang="en-US" sz="1600" dirty="0" err="1" smtClean="0"/>
              <a:t>iBirds</a:t>
            </a:r>
            <a:r>
              <a:rPr lang="en-US" sz="1600" dirty="0" smtClean="0"/>
              <a:t> Group</a:t>
            </a:r>
          </a:p>
          <a:p>
            <a:r>
              <a:rPr lang="en-US" sz="2400" dirty="0" smtClean="0">
                <a:solidFill>
                  <a:srgbClr val="FF6600"/>
                </a:solidFill>
              </a:rPr>
              <a:t>STAR INFOTECH COLLEGE</a:t>
            </a:r>
          </a:p>
          <a:p>
            <a:r>
              <a:rPr lang="en-US" sz="1600" dirty="0" smtClean="0"/>
              <a:t>Affiliated to MDS University</a:t>
            </a:r>
            <a:endParaRPr lang="en-IN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706" y="4911748"/>
            <a:ext cx="1362459" cy="1411227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H="1">
            <a:off x="5316582" y="5048868"/>
            <a:ext cx="13063" cy="11434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23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342487" y="195829"/>
            <a:ext cx="505247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 smtClean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Recap of Session </a:t>
            </a:r>
            <a:r>
              <a:rPr lang="en-US" sz="32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8</a:t>
            </a:r>
            <a:r>
              <a:rPr lang="en-US" sz="3200" b="1" dirty="0" smtClean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US" sz="3200" b="1" dirty="0" smtClean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?</a:t>
            </a:r>
            <a:endParaRPr lang="en-US" sz="3200" b="1" dirty="0">
              <a:solidFill>
                <a:schemeClr val="accent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grpSp>
        <p:nvGrpSpPr>
          <p:cNvPr id="3" name="Group 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6BE13EF6-C310-4B5C-82B9-B423DA06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2487" y="979713"/>
            <a:ext cx="73123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Usage of </a:t>
            </a:r>
            <a:r>
              <a:rPr lang="en-US" sz="2400" dirty="0" err="1" smtClean="0"/>
              <a:t>JTable</a:t>
            </a:r>
            <a:r>
              <a:rPr lang="en-US" sz="24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Edit operation with </a:t>
            </a:r>
            <a:r>
              <a:rPr lang="en-US" sz="2400" dirty="0" err="1" smtClean="0"/>
              <a:t>JTable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Database Concepts.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45286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4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342487" y="195829"/>
            <a:ext cx="505247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 smtClean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What we will be learn today</a:t>
            </a:r>
            <a:endParaRPr lang="en-US" sz="3200" b="1" dirty="0">
              <a:solidFill>
                <a:schemeClr val="accent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grpSp>
        <p:nvGrpSpPr>
          <p:cNvPr id="3" name="Group 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6BE13EF6-C310-4B5C-82B9-B423DA06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2488" y="822957"/>
            <a:ext cx="11257330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 smtClean="0"/>
              <a:t>Making AWT Panel Layout for crud operation.</a:t>
            </a:r>
          </a:p>
          <a:p>
            <a:pPr>
              <a:lnSpc>
                <a:spcPct val="150000"/>
              </a:lnSpc>
            </a:pPr>
            <a:endParaRPr lang="en-I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" y="1575691"/>
            <a:ext cx="9248503" cy="505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789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F56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6BE13EF6-C310-4B5C-82B9-B423DA06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177" y="0"/>
            <a:ext cx="79746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44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342487" y="195829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 smtClean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Do some hands-on exercise </a:t>
            </a:r>
            <a:endParaRPr lang="en-US" sz="3200" b="1" dirty="0">
              <a:solidFill>
                <a:schemeClr val="accent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grpSp>
        <p:nvGrpSpPr>
          <p:cNvPr id="3" name="Group 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6BE13EF6-C310-4B5C-82B9-B423DA06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0263" y="1005839"/>
            <a:ext cx="108813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Make Panel which look a like today class example.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Make Panel Layout for ‘classes’ Table records insertion.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Fields of ‘classes’ table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Id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/>
              <a:t>class_name</a:t>
            </a:r>
            <a:endParaRPr lang="en-US" sz="24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fees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capacity</a:t>
            </a:r>
            <a:endParaRPr lang="en-US" sz="24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28291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4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576774"/>
            <a:ext cx="12192000" cy="5732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94485F9-90F6-432D-BFF9-D47B53BB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15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273649" y="2059825"/>
            <a:ext cx="5650391" cy="2776467"/>
            <a:chOff x="1273649" y="1811629"/>
            <a:chExt cx="5650391" cy="2776467"/>
          </a:xfrm>
        </p:grpSpPr>
        <p:sp>
          <p:nvSpPr>
            <p:cNvPr id="11" name="TextBox 10"/>
            <p:cNvSpPr txBox="1"/>
            <p:nvPr/>
          </p:nvSpPr>
          <p:spPr>
            <a:xfrm>
              <a:off x="1273649" y="1811629"/>
              <a:ext cx="4601372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5400" dirty="0">
                  <a:solidFill>
                    <a:schemeClr val="accent1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THANK YOU!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6132" y="2700689"/>
              <a:ext cx="2829569" cy="5059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CONTACT US AT:</a:t>
              </a:r>
            </a:p>
          </p:txBody>
        </p:sp>
        <p:sp>
          <p:nvSpPr>
            <p:cNvPr id="13" name="Shape 5104">
              <a:extLs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1436588" y="3769287"/>
              <a:ext cx="254834" cy="15760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685" y="11368"/>
                  </a:moveTo>
                  <a:lnTo>
                    <a:pt x="4685" y="11368"/>
                  </a:lnTo>
                  <a:cubicBezTo>
                    <a:pt x="9110" y="14736"/>
                    <a:pt x="52841" y="52631"/>
                    <a:pt x="52841" y="52631"/>
                  </a:cubicBezTo>
                  <a:cubicBezTo>
                    <a:pt x="55184" y="56000"/>
                    <a:pt x="57527" y="56000"/>
                    <a:pt x="60130" y="56000"/>
                  </a:cubicBezTo>
                  <a:cubicBezTo>
                    <a:pt x="62212" y="56000"/>
                    <a:pt x="64555" y="56000"/>
                    <a:pt x="64555" y="52631"/>
                  </a:cubicBezTo>
                  <a:cubicBezTo>
                    <a:pt x="66637" y="52631"/>
                    <a:pt x="110629" y="14736"/>
                    <a:pt x="112971" y="11368"/>
                  </a:cubicBezTo>
                  <a:cubicBezTo>
                    <a:pt x="117657" y="7578"/>
                    <a:pt x="119739" y="0"/>
                    <a:pt x="115314" y="0"/>
                  </a:cubicBezTo>
                  <a:cubicBezTo>
                    <a:pt x="4685" y="0"/>
                    <a:pt x="4685" y="0"/>
                    <a:pt x="4685" y="0"/>
                  </a:cubicBezTo>
                  <a:cubicBezTo>
                    <a:pt x="0" y="0"/>
                    <a:pt x="2342" y="7578"/>
                    <a:pt x="4685" y="11368"/>
                  </a:cubicBezTo>
                  <a:close/>
                  <a:moveTo>
                    <a:pt x="115314" y="33684"/>
                  </a:moveTo>
                  <a:lnTo>
                    <a:pt x="115314" y="33684"/>
                  </a:lnTo>
                  <a:cubicBezTo>
                    <a:pt x="112971" y="33684"/>
                    <a:pt x="66637" y="71157"/>
                    <a:pt x="64555" y="74947"/>
                  </a:cubicBezTo>
                  <a:cubicBezTo>
                    <a:pt x="64555" y="74947"/>
                    <a:pt x="62212" y="74947"/>
                    <a:pt x="60130" y="74947"/>
                  </a:cubicBezTo>
                  <a:cubicBezTo>
                    <a:pt x="57527" y="74947"/>
                    <a:pt x="55184" y="74947"/>
                    <a:pt x="52841" y="74947"/>
                  </a:cubicBezTo>
                  <a:cubicBezTo>
                    <a:pt x="50498" y="71157"/>
                    <a:pt x="7028" y="33684"/>
                    <a:pt x="4685" y="33684"/>
                  </a:cubicBezTo>
                  <a:cubicBezTo>
                    <a:pt x="2342" y="30315"/>
                    <a:pt x="2342" y="33684"/>
                    <a:pt x="2342" y="33684"/>
                  </a:cubicBezTo>
                  <a:cubicBezTo>
                    <a:pt x="2342" y="37052"/>
                    <a:pt x="2342" y="112000"/>
                    <a:pt x="2342" y="112000"/>
                  </a:cubicBezTo>
                  <a:cubicBezTo>
                    <a:pt x="2342" y="115789"/>
                    <a:pt x="4685" y="119578"/>
                    <a:pt x="9110" y="119578"/>
                  </a:cubicBezTo>
                  <a:cubicBezTo>
                    <a:pt x="110629" y="119578"/>
                    <a:pt x="110629" y="119578"/>
                    <a:pt x="110629" y="119578"/>
                  </a:cubicBezTo>
                  <a:cubicBezTo>
                    <a:pt x="115314" y="119578"/>
                    <a:pt x="117657" y="115789"/>
                    <a:pt x="117657" y="112000"/>
                  </a:cubicBezTo>
                  <a:cubicBezTo>
                    <a:pt x="117657" y="112000"/>
                    <a:pt x="117657" y="37052"/>
                    <a:pt x="117657" y="33684"/>
                  </a:cubicBezTo>
                  <a:cubicBezTo>
                    <a:pt x="117657" y="33684"/>
                    <a:pt x="117657" y="30315"/>
                    <a:pt x="115314" y="336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781649" y="3567437"/>
              <a:ext cx="3747931" cy="5059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 smtClean="0">
                  <a:solidFill>
                    <a:schemeClr val="accen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admin@ibirdscollege.com</a:t>
              </a:r>
              <a:endParaRPr lang="en-US" sz="2400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4" name="Shape 5124">
              <a:extLs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1485032" y="4220109"/>
              <a:ext cx="155623" cy="26852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918" y="0"/>
                  </a:moveTo>
                  <a:lnTo>
                    <a:pt x="100918" y="0"/>
                  </a:lnTo>
                  <a:cubicBezTo>
                    <a:pt x="18657" y="0"/>
                    <a:pt x="18657" y="0"/>
                    <a:pt x="18657" y="0"/>
                  </a:cubicBezTo>
                  <a:cubicBezTo>
                    <a:pt x="7208" y="0"/>
                    <a:pt x="0" y="4417"/>
                    <a:pt x="0" y="10797"/>
                  </a:cubicBezTo>
                  <a:cubicBezTo>
                    <a:pt x="0" y="106503"/>
                    <a:pt x="0" y="106503"/>
                    <a:pt x="0" y="106503"/>
                  </a:cubicBezTo>
                  <a:cubicBezTo>
                    <a:pt x="0" y="112883"/>
                    <a:pt x="7208" y="119754"/>
                    <a:pt x="18657" y="119754"/>
                  </a:cubicBezTo>
                  <a:cubicBezTo>
                    <a:pt x="100918" y="119754"/>
                    <a:pt x="100918" y="119754"/>
                    <a:pt x="100918" y="119754"/>
                  </a:cubicBezTo>
                  <a:cubicBezTo>
                    <a:pt x="112367" y="119754"/>
                    <a:pt x="119575" y="112883"/>
                    <a:pt x="119575" y="106503"/>
                  </a:cubicBezTo>
                  <a:cubicBezTo>
                    <a:pt x="119575" y="10797"/>
                    <a:pt x="119575" y="10797"/>
                    <a:pt x="119575" y="10797"/>
                  </a:cubicBezTo>
                  <a:cubicBezTo>
                    <a:pt x="119575" y="4417"/>
                    <a:pt x="112367" y="0"/>
                    <a:pt x="100918" y="0"/>
                  </a:cubicBezTo>
                  <a:close/>
                  <a:moveTo>
                    <a:pt x="59787" y="112883"/>
                  </a:moveTo>
                  <a:lnTo>
                    <a:pt x="59787" y="112883"/>
                  </a:lnTo>
                  <a:cubicBezTo>
                    <a:pt x="52155" y="112883"/>
                    <a:pt x="44946" y="110674"/>
                    <a:pt x="44946" y="108711"/>
                  </a:cubicBezTo>
                  <a:cubicBezTo>
                    <a:pt x="44946" y="104294"/>
                    <a:pt x="52155" y="102085"/>
                    <a:pt x="59787" y="102085"/>
                  </a:cubicBezTo>
                  <a:cubicBezTo>
                    <a:pt x="67420" y="102085"/>
                    <a:pt x="74628" y="104294"/>
                    <a:pt x="74628" y="108711"/>
                  </a:cubicBezTo>
                  <a:cubicBezTo>
                    <a:pt x="74628" y="110674"/>
                    <a:pt x="67420" y="112883"/>
                    <a:pt x="59787" y="112883"/>
                  </a:cubicBezTo>
                  <a:close/>
                  <a:moveTo>
                    <a:pt x="104734" y="95705"/>
                  </a:moveTo>
                  <a:lnTo>
                    <a:pt x="104734" y="95705"/>
                  </a:lnTo>
                  <a:cubicBezTo>
                    <a:pt x="14840" y="95705"/>
                    <a:pt x="14840" y="95705"/>
                    <a:pt x="14840" y="95705"/>
                  </a:cubicBezTo>
                  <a:cubicBezTo>
                    <a:pt x="14840" y="15214"/>
                    <a:pt x="14840" y="15214"/>
                    <a:pt x="14840" y="15214"/>
                  </a:cubicBezTo>
                  <a:cubicBezTo>
                    <a:pt x="104734" y="15214"/>
                    <a:pt x="104734" y="15214"/>
                    <a:pt x="104734" y="15214"/>
                  </a:cubicBezTo>
                  <a:lnTo>
                    <a:pt x="104734" y="957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781648" y="4082124"/>
              <a:ext cx="5142392" cy="5059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 smtClean="0">
                  <a:solidFill>
                    <a:schemeClr val="accen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8890488666, 7073125888, 6375154474</a:t>
              </a: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757" y="1750426"/>
            <a:ext cx="2907717" cy="301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0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EE0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6BE13EF6-C310-4B5C-82B9-B423DA06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" b="15336"/>
          <a:stretch/>
        </p:blipFill>
        <p:spPr>
          <a:xfrm>
            <a:off x="2866480" y="1073832"/>
            <a:ext cx="5924822" cy="504825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991395" y="473668"/>
            <a:ext cx="6244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 smtClean="0">
                <a:latin typeface="Segoe Print" panose="02000600000000000000" pitchFamily="2" charset="0"/>
              </a:rPr>
              <a:t>ANY QUESTIONS ?</a:t>
            </a:r>
            <a:endParaRPr lang="en-US" sz="48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8674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2F2F2F"/>
      </a:dk2>
      <a:lt2>
        <a:srgbClr val="E6E6E6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000000"/>
      </a:accent5>
      <a:accent6>
        <a:srgbClr val="D83B01"/>
      </a:accent6>
      <a:hlink>
        <a:srgbClr val="D83B01"/>
      </a:hlink>
      <a:folHlink>
        <a:srgbClr val="D83B0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884_Coffee Shop Business Pitch Deck_RVA_v3.potx" id="{C1322C9F-FF28-439C-83B3-ADD70030630F}" vid="{FE0D3DD2-3091-4F75-9007-330AA7DC69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BCEF3AB-10D4-49E3-B75C-776D60141D7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3510E7F-70F5-4475-850F-7F9C0A821B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AC98A6E-22EC-4DD4-9EEB-7896057C12A3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  <ds:schemaRef ds:uri="http://purl.org/dc/terms/"/>
    <ds:schemaRef ds:uri="16c05727-aa75-4e4a-9b5f-8a80a1165891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139</Words>
  <Application>Microsoft Office PowerPoint</Application>
  <PresentationFormat>Widescreen</PresentationFormat>
  <Paragraphs>44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Calibri</vt:lpstr>
      <vt:lpstr>Calibri Light</vt:lpstr>
      <vt:lpstr>Lato</vt:lpstr>
      <vt:lpstr>Lato Black</vt:lpstr>
      <vt:lpstr>Roboto</vt:lpstr>
      <vt:lpstr>Roboto Condensed Light</vt:lpstr>
      <vt:lpstr>Segoe Print</vt:lpstr>
      <vt:lpstr>Segoe UI Light</vt:lpstr>
      <vt:lpstr>Wingdings</vt:lpstr>
      <vt:lpstr>Office Theme</vt:lpstr>
      <vt:lpstr>Slide 1</vt:lpstr>
      <vt:lpstr>Slide 3</vt:lpstr>
      <vt:lpstr>Slide 3</vt:lpstr>
      <vt:lpstr>Slide 3</vt:lpstr>
      <vt:lpstr>Slide 3</vt:lpstr>
      <vt:lpstr>Slide 15</vt:lpstr>
      <vt:lpstr>Slide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2020-04-08T09:50:54Z</dcterms:created>
  <dcterms:modified xsi:type="dcterms:W3CDTF">2020-05-01T05:42:35Z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