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8"/>
    <a:srgbClr val="FEC630"/>
    <a:srgbClr val="52C9BD"/>
    <a:srgbClr val="FF5969"/>
    <a:srgbClr val="52CBBE"/>
    <a:srgbClr val="5D7373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81806" y="1461829"/>
            <a:ext cx="72027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0" i="0" dirty="0">
                <a:solidFill>
                  <a:srgbClr val="374151"/>
                </a:solidFill>
                <a:effectLst/>
                <a:latin typeface="Pristina" panose="03060402040406080204" pitchFamily="66" charset="0"/>
              </a:rPr>
              <a:t>"</a:t>
            </a:r>
            <a:r>
              <a:rPr lang="en-IN" sz="9600" b="0" i="0" dirty="0">
                <a:solidFill>
                  <a:schemeClr val="accent1">
                    <a:lumMod val="50000"/>
                  </a:schemeClr>
                </a:solidFill>
                <a:effectLst/>
                <a:latin typeface="Pristina" panose="03060402040406080204" pitchFamily="66" charset="0"/>
              </a:rPr>
              <a:t>Exploring 5G Technology</a:t>
            </a:r>
            <a:r>
              <a:rPr lang="en-IN" sz="9600" b="0" i="0" dirty="0">
                <a:solidFill>
                  <a:srgbClr val="374151"/>
                </a:solidFill>
                <a:effectLst/>
                <a:latin typeface="Tw Cen MT" panose="020B0602020104020603" pitchFamily="34" charset="0"/>
              </a:rPr>
              <a:t>"</a:t>
            </a:r>
            <a:endParaRPr lang="en-US" sz="11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Evolution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Benefits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Impact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Concl.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528640" cy="6858000"/>
            <a:chOff x="-290920" y="0"/>
            <a:chExt cx="1252864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918512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Evolution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Benefits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Impact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Concl.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9FF904C5-2C25-4A4D-AFDC-CFEB7423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4" r="19764"/>
          <a:stretch/>
        </p:blipFill>
        <p:spPr>
          <a:xfrm>
            <a:off x="5913163" y="1065051"/>
            <a:ext cx="2248016" cy="2248014"/>
          </a:xfrm>
          <a:prstGeom prst="ellipse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41368" y="3428999"/>
            <a:ext cx="6791601" cy="1695915"/>
            <a:chOff x="2795389" y="3874286"/>
            <a:chExt cx="6791601" cy="169591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i="0" dirty="0">
                  <a:effectLst/>
                  <a:latin typeface="Söhne"/>
                </a:rPr>
                <a:t>Introduction to 5G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3931519" y="4379315"/>
              <a:ext cx="4541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i="0" dirty="0">
                  <a:solidFill>
                    <a:srgbClr val="374151"/>
                  </a:solidFill>
                  <a:effectLst/>
                  <a:latin typeface="Söhne"/>
                </a:rPr>
                <a:t>The fifth generation of wireless technology.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dirty="0">
                  <a:solidFill>
                    <a:srgbClr val="374151"/>
                  </a:solidFill>
                  <a:effectLst/>
                  <a:latin typeface="Söhne"/>
                </a:rPr>
                <a:t>Faster speeds, lower latency, and broader connectivity.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Evolution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Benefits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Impact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Concl.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Integr.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Improv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Adv.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591582" cy="1048049"/>
            <a:chOff x="1488849" y="3837442"/>
            <a:chExt cx="1591582" cy="1048049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i="0" dirty="0">
                  <a:solidFill>
                    <a:srgbClr val="FF5969"/>
                  </a:solidFill>
                  <a:effectLst/>
                  <a:latin typeface="Söhne"/>
                </a:rPr>
                <a:t>Advancements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0" dirty="0">
                  <a:effectLst/>
                  <a:latin typeface="Tw Cen MT" panose="020B0602020104020603" pitchFamily="34" charset="0"/>
                </a:rPr>
                <a:t>Faster speeds, greater data capacity.</a:t>
              </a:r>
              <a:endParaRPr lang="en-US" sz="14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1048049"/>
            <a:chOff x="3977674" y="3837442"/>
            <a:chExt cx="1591582" cy="104804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i="0" dirty="0">
                  <a:solidFill>
                    <a:srgbClr val="52C9BD"/>
                  </a:solidFill>
                  <a:effectLst/>
                  <a:latin typeface="Söhne"/>
                </a:rPr>
                <a:t>Improvements</a:t>
              </a:r>
              <a:endParaRPr lang="en-US" b="1" dirty="0">
                <a:solidFill>
                  <a:srgbClr val="52C9BD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i="0" dirty="0">
                  <a:effectLst/>
                  <a:latin typeface="Tw Cen MT" panose="020B0602020104020603" pitchFamily="34" charset="0"/>
                </a:rPr>
                <a:t>Reduced latency, enhanced reliability.</a:t>
              </a:r>
              <a:endParaRPr lang="en-US" sz="14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097" y="3072092"/>
            <a:ext cx="1598109" cy="1266419"/>
            <a:chOff x="6488269" y="3763338"/>
            <a:chExt cx="1598109" cy="1266419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69" y="3763338"/>
              <a:ext cx="159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i="0" dirty="0">
                  <a:solidFill>
                    <a:srgbClr val="FEC630"/>
                  </a:solidFill>
                  <a:effectLst/>
                  <a:latin typeface="Tw Cen MT" panose="020B0602020104020603" pitchFamily="34" charset="0"/>
                </a:rPr>
                <a:t>Industry Integration</a:t>
              </a:r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94796" y="4291093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i="0" dirty="0">
                  <a:effectLst/>
                  <a:latin typeface="Tw Cen MT" panose="020B0602020104020603" pitchFamily="34" charset="0"/>
                </a:rPr>
                <a:t>IoT support, industry-specific applications.</a:t>
              </a:r>
              <a:endParaRPr lang="en-US" sz="1400" b="1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Evolution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11255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Benefits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Impact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Concl.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733322"/>
            <a:chOff x="1514240" y="4816886"/>
            <a:chExt cx="2289049" cy="73332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Speeds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Up to 100 times faster than 4G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Ultra-Fast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733322"/>
            <a:chOff x="1514240" y="4816886"/>
            <a:chExt cx="2289049" cy="73332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Latency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Reduced delay for real-time applications.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Low 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912585" y="4142156"/>
            <a:ext cx="2289049" cy="733322"/>
            <a:chOff x="1514240" y="4816886"/>
            <a:chExt cx="2289049" cy="73332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Connectivity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Support  for massive number of IoT devices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Massive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Evolution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Benefits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Impact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Concl.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C89FF31-8612-4FD2-9987-7B2B659E4399}"/>
              </a:ext>
            </a:extLst>
          </p:cNvPr>
          <p:cNvGrpSpPr/>
          <p:nvPr/>
        </p:nvGrpSpPr>
        <p:grpSpPr>
          <a:xfrm>
            <a:off x="1590156" y="1623565"/>
            <a:ext cx="2017224" cy="2017224"/>
            <a:chOff x="1466851" y="1754971"/>
            <a:chExt cx="2362200" cy="23622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73" r="17473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58BBFA0-22AC-4630-95CF-DD11BBF46981}"/>
              </a:ext>
            </a:extLst>
          </p:cNvPr>
          <p:cNvGrpSpPr/>
          <p:nvPr/>
        </p:nvGrpSpPr>
        <p:grpSpPr>
          <a:xfrm>
            <a:off x="4287817" y="1594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47" b="3947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A7696F-3A12-4749-96EF-506789697582}"/>
              </a:ext>
            </a:extLst>
          </p:cNvPr>
          <p:cNvGrpSpPr/>
          <p:nvPr/>
        </p:nvGrpSpPr>
        <p:grpSpPr>
          <a:xfrm>
            <a:off x="7057250" y="158935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EA41108-70F3-44FD-9476-BB5FCAD01852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0692E7A-E8C1-4231-93B0-76CAA4775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4" r="5694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089803" y="4112242"/>
            <a:ext cx="3048141" cy="1452554"/>
            <a:chOff x="264581" y="4416136"/>
            <a:chExt cx="3048141" cy="145255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Innovation and Future Technology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Enable new innovations like AI and IoT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936258" y="4112242"/>
            <a:ext cx="2917995" cy="1452554"/>
            <a:chOff x="3273196" y="4416136"/>
            <a:chExt cx="2917995" cy="145255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Improved User Experience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273196" y="5222359"/>
              <a:ext cx="2917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Faster downloads and seamless streaming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578020" y="4112242"/>
            <a:ext cx="3048141" cy="1452554"/>
            <a:chOff x="6191192" y="4416136"/>
            <a:chExt cx="3048141" cy="145255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Tw Cen MT" panose="020B0602020104020603" pitchFamily="34" charset="0"/>
                </a:rPr>
                <a:t>Economic </a:t>
              </a:r>
            </a:p>
            <a:p>
              <a:pPr algn="ctr"/>
              <a:r>
                <a:rPr lang="en-US" sz="2400" dirty="0">
                  <a:solidFill>
                    <a:srgbClr val="FF0000"/>
                  </a:solidFill>
                  <a:latin typeface="Tw Cen MT" panose="020B0602020104020603" pitchFamily="34" charset="0"/>
                </a:rPr>
                <a:t>Growth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Enable New Industries and </a:t>
              </a:r>
            </a:p>
            <a:p>
              <a:pPr algn="ctr"/>
              <a:r>
                <a:rPr lang="en-US" dirty="0">
                  <a:latin typeface="Tw Cen MT" panose="020B0602020104020603" pitchFamily="34" charset="0"/>
                </a:rPr>
                <a:t>Job Opportunities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Evolution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Benefits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Impact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Concl.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197225" cy="796806"/>
            <a:chOff x="764723" y="2142394"/>
            <a:chExt cx="3197225" cy="79680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199" y="2142394"/>
              <a:ext cx="2267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Enhanced Connectivity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Faster and more reliable internet access for everyone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197225" cy="929085"/>
            <a:chOff x="764723" y="3420415"/>
            <a:chExt cx="3197225" cy="929085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Smart Cities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Efficient urban planning, improved traffic management and sustainable infrastructure.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6500" y1="60000" x2="26500" y2="60000"/>
                          <a14:foregroundMark x1="54000" y1="66500" x2="54000" y2="66500"/>
                          <a14:foregroundMark x1="70000" y1="60500" x2="70000" y2="60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273434"/>
            <a:ext cx="3197225" cy="796806"/>
            <a:chOff x="764723" y="4698436"/>
            <a:chExt cx="3197225" cy="79680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Growth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New Industries and job opportunities in 5G related field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64722" y1="57994" x2="64722" y2="57994"/>
                          <a14:foregroundMark x1="69167" y1="23511" x2="69167" y2="235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6553" y="4999769"/>
              <a:ext cx="398396" cy="353023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2995414"/>
            <a:ext cx="3197225" cy="796805"/>
            <a:chOff x="4504627" y="3420416"/>
            <a:chExt cx="3197225" cy="796805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6"/>
              <a:ext cx="2449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Education Transformation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Enhanced remote learning experience with high quality video 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130290" y="4273434"/>
            <a:ext cx="3197225" cy="929085"/>
            <a:chOff x="4504627" y="4698436"/>
            <a:chExt cx="3197225" cy="92908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Entertainment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Augmented reality (AR), Virtual reality(VR), and immersive media Experience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379457" cy="796806"/>
            <a:chOff x="4504627" y="2142394"/>
            <a:chExt cx="3379457" cy="796806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2708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Revolutionizing Healthcare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Telemedicine, remote monitoring, and faster medical data transfer.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8943" b="89431" l="5691" r="92683">
                          <a14:foregroundMark x1="34146" y1="9756" x2="56911" y2="73984"/>
                          <a14:foregroundMark x1="87805" y1="21138" x2="61789" y2="54472"/>
                          <a14:foregroundMark x1="51220" y1="72358" x2="18699" y2="82927"/>
                          <a14:foregroundMark x1="23577" y1="82114" x2="23577" y2="82114"/>
                          <a14:foregroundMark x1="16260" y1="74797" x2="6504" y2="86992"/>
                          <a14:foregroundMark x1="52033" y1="87805" x2="52033" y2="87805"/>
                          <a14:foregroundMark x1="77236" y1="84553" x2="77236" y2="84553"/>
                          <a14:foregroundMark x1="80488" y1="82927" x2="80488" y2="82927"/>
                          <a14:foregroundMark x1="85366" y1="78862" x2="85366" y2="78862"/>
                          <a14:foregroundMark x1="86179" y1="78862" x2="92683" y2="78862"/>
                          <a14:foregroundMark x1="57724" y1="40650" x2="57724" y2="406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Evolution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Benefits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Impact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-4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Concl.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2336800" cy="2005796"/>
            <a:chOff x="979714" y="4445001"/>
            <a:chExt cx="2336800" cy="20057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Transformational Impact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w Cen MT" panose="020B0602020104020603" pitchFamily="34" charset="0"/>
                </a:rPr>
                <a:t>Transform our digital landscape by delivering faster speed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390243"/>
            <a:chOff x="3629784" y="4445001"/>
            <a:chExt cx="2336800" cy="13902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Continued Evolution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w Cen MT" panose="020B0602020104020603" pitchFamily="34" charset="0"/>
                </a:rPr>
                <a:t>5G is not the End Point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698020"/>
            <a:chOff x="6279854" y="4445001"/>
            <a:chExt cx="2336800" cy="169802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Future in 5G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w Cen MT" panose="020B0602020104020603" pitchFamily="34" charset="0"/>
                </a:rPr>
                <a:t>5G technology is not just the future, It is the Present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3439718" y="1875469"/>
            <a:ext cx="1802532" cy="1802532"/>
            <a:chOff x="3753155" y="2209800"/>
            <a:chExt cx="2090058" cy="20900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A792EE-2433-4D86-A7D5-1FB0D3F9E4D8}"/>
              </a:ext>
            </a:extLst>
          </p:cNvPr>
          <p:cNvGrpSpPr/>
          <p:nvPr/>
        </p:nvGrpSpPr>
        <p:grpSpPr>
          <a:xfrm>
            <a:off x="6038027" y="1869840"/>
            <a:ext cx="1813790" cy="1813790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13245" y="2611063"/>
              <a:ext cx="1287531" cy="128753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1CAD7B-D8C7-4ACB-BAAD-C11ECF75DF45}"/>
              </a:ext>
            </a:extLst>
          </p:cNvPr>
          <p:cNvGrpSpPr/>
          <p:nvPr/>
        </p:nvGrpSpPr>
        <p:grpSpPr>
          <a:xfrm>
            <a:off x="789648" y="1875469"/>
            <a:ext cx="1802532" cy="1802532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81806" y="1461829"/>
            <a:ext cx="72027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800" b="0" i="0" dirty="0">
                <a:solidFill>
                  <a:srgbClr val="374151"/>
                </a:solidFill>
                <a:effectLst/>
                <a:latin typeface="Pristina" panose="03060402040406080204" pitchFamily="66" charset="0"/>
              </a:rPr>
              <a:t>“</a:t>
            </a:r>
            <a:r>
              <a:rPr lang="en-IN" sz="13800" b="0" i="0" dirty="0">
                <a:solidFill>
                  <a:schemeClr val="accent1">
                    <a:lumMod val="50000"/>
                  </a:schemeClr>
                </a:solidFill>
                <a:effectLst/>
                <a:latin typeface="Pristina" panose="03060402040406080204" pitchFamily="66" charset="0"/>
              </a:rPr>
              <a:t>Thankyou</a:t>
            </a:r>
            <a:r>
              <a:rPr lang="en-IN" sz="13800" b="0" i="0" dirty="0">
                <a:solidFill>
                  <a:srgbClr val="374151"/>
                </a:solidFill>
                <a:effectLst/>
                <a:latin typeface="Pristina" panose="03060402040406080204" pitchFamily="66" charset="0"/>
              </a:rPr>
              <a:t>"</a:t>
            </a:r>
            <a:endParaRPr lang="en-US" sz="17000" dirty="0">
              <a:solidFill>
                <a:srgbClr val="FF5969"/>
              </a:solidFill>
              <a:latin typeface="Pristina" panose="03060402040406080204" pitchFamily="66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  <a:grpFill/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  <a:grpFill/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  <a:grpFill/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7CC8A18-2A29-3D9A-6AFE-3898056C140A}"/>
              </a:ext>
            </a:extLst>
          </p:cNvPr>
          <p:cNvSpPr txBox="1"/>
          <p:nvPr/>
        </p:nvSpPr>
        <p:spPr>
          <a:xfrm>
            <a:off x="9107424" y="5879592"/>
            <a:ext cx="3008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Presented by</a:t>
            </a:r>
          </a:p>
          <a:p>
            <a:r>
              <a:rPr lang="en-US" dirty="0">
                <a:latin typeface="Tw Cen MT" panose="020B0602020104020603" pitchFamily="34" charset="0"/>
              </a:rPr>
              <a:t>Mohit Kumar</a:t>
            </a:r>
          </a:p>
          <a:p>
            <a:r>
              <a:rPr lang="en-US" dirty="0">
                <a:latin typeface="Tw Cen MT" panose="020B0602020104020603" pitchFamily="34" charset="0"/>
              </a:rPr>
              <a:t>21BCS5917</a:t>
            </a:r>
            <a:endParaRPr lang="en-IN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47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273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Pristina</vt:lpstr>
      <vt:lpstr>Söhne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Mohit Kumar</cp:lastModifiedBy>
  <cp:revision>28</cp:revision>
  <dcterms:created xsi:type="dcterms:W3CDTF">2017-01-05T13:17:27Z</dcterms:created>
  <dcterms:modified xsi:type="dcterms:W3CDTF">2023-10-02T16:27:13Z</dcterms:modified>
</cp:coreProperties>
</file>