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1"/>
  </p:notesMasterIdLst>
  <p:sldIdLst>
    <p:sldId id="312" r:id="rId3"/>
    <p:sldId id="313" r:id="rId4"/>
    <p:sldId id="314" r:id="rId5"/>
    <p:sldId id="256" r:id="rId6"/>
    <p:sldId id="315" r:id="rId7"/>
    <p:sldId id="316" r:id="rId8"/>
    <p:sldId id="318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B54-4F6C-96AA-D06B44772BA1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B54-4F6C-96AA-D06B44772BA1}"/>
              </c:ext>
            </c:extLst>
          </c:dPt>
          <c:cat>
            <c:strRef>
              <c:f>Sheet1!$A$2:$A$3</c:f>
              <c:strCache>
                <c:ptCount val="2"/>
                <c:pt idx="0">
                  <c:v>Predicted Churn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54-4F6C-96AA-D06B44772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7A91-4582-8B67-53545BBB26EC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7A91-4582-8B67-53545BBB26EC}"/>
              </c:ext>
            </c:extLst>
          </c:dPt>
          <c:cat>
            <c:strRef>
              <c:f>Sheet1!$A$2:$A$3</c:f>
              <c:strCache>
                <c:ptCount val="2"/>
                <c:pt idx="0">
                  <c:v>Retention Strategies Effective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91-4582-8B67-53545BBB2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F2E3-46FE-8F2F-78E133458782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F2E3-46FE-8F2F-78E133458782}"/>
              </c:ext>
            </c:extLst>
          </c:dPt>
          <c:cat>
            <c:strRef>
              <c:f>Sheet1!$A$2:$A$3</c:f>
              <c:strCache>
                <c:ptCount val="2"/>
                <c:pt idx="0">
                  <c:v>Customer Satisfaction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E3-46FE-8F2F-78E133458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D603-603E-4281-810A-BD38F97B592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5ED9D-A15B-42B6-97EB-26E1C9655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5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FA0-B298-4C2E-5AD1-74A4B519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7F898-D6BB-7B88-B987-29D13EE1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5A8B-5E88-5F41-158E-D02DE360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538D-7E26-3BC1-31A0-E06567B5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FAE-B0BE-769A-93B3-BD00F1E0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0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0BEB-834D-EFC9-0D61-190DB3E9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A008B-72F6-C8C5-01BB-6A67A144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4ABA-035B-2520-00C5-DAC3249D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28B5-8212-414D-8B9D-62BACDA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2128-2E0F-EB15-6822-23F56E6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5C5EB-A79E-CC45-49C3-F712CAC4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952B6-39AB-38D5-C47E-214ACB3B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21CE-A7A9-EA0F-C09C-817016B1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E24-6281-975B-C867-98E7AF8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6FBB-4704-2CF7-4205-9C407E34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3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AECF-6F90-32E9-9419-BC91AC01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D545-C73B-AA2F-833C-0BB85DA3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D647-47EB-6114-F85A-DCF17369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2B28-664F-229F-BE7E-3FED775A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CE8B-E5F9-304C-5AE3-5921A75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23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8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512E-F41F-0489-59B5-CC8420DB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C3231-1111-EDB9-CB2E-2BAB68D2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AC3B-53DA-231C-2681-E87E1B51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0598-A09F-A4AC-6BAA-B2338434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A66A-4C36-749B-7D81-0F6A7320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D1CF-B7BD-2ED0-13E9-7D6FA732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AB23-7155-68E0-64D2-479778AD1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C272F-86D3-35FE-7098-C2CC96DB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45585-CE37-AA2D-4383-0DB8162A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C842C-466D-1F54-3EAD-D29D06DA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881F0-21EB-7AF2-64D1-76270B68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E9DF-B162-B5C5-77E7-2F78A35D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C37-F125-C8C5-562F-0F961199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D89E-FE25-58F2-BD76-23B719CF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5827D-D24B-1273-353A-CFDAF926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882B0-C5B6-FF63-EC50-A1E5E03B0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E1356-9BEA-62FF-438E-9E8D651A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9F3C8-3F18-0604-34B4-72E6BD0A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1125F-1F16-774A-B222-48B8DF41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6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6F60-B774-0BB8-A727-59BBB3DE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41903-BF6A-5914-0625-851CE5C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41A3E-3D7C-A961-46B3-92BBEC0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16881-077E-5DDB-00CD-AFC2A746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D9E2B-799A-524E-F6A5-BE7A4D8F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ACDDE-A4E9-69E1-B503-F0B0AED3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347F3-BFD0-AE28-5A4D-A4B9454C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8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7400-03C5-D40D-7FE0-070AA03A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D32A-C4B8-079A-EB83-76D42E6B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AAEB4-CC8B-84D4-C81F-F52784A9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A25F-2CA2-A7D5-6BFB-03455A31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39BB-B2C5-5AF2-B373-726BA977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E26C9-813E-6AA3-4A2C-AE9BD9EB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B82F-621A-86F4-B3B8-BF759C2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AAF5B-FDAF-6AD5-4CC3-637A1C234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A8DE4-DF15-E215-24EA-BF0CC37A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FDAAB-3717-692B-17EB-22311ED3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4169-1676-0004-9AD9-41FD47F2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239F7-D05D-B1A3-ADB8-1442DE3F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46398-17D8-C3CF-6086-8262BB7B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25C5-2CEF-3A86-BCA4-705D6EF5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0655-B8E4-480D-E32D-D52C376F0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602B-3473-431A-82CE-E757986EB8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8825-29D5-29CE-F41C-BF8A31373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295A-C7ED-6A0B-679C-6544BDC5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8B14-AF5E-42BC-A972-86858AA03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Churn Predictive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D039B933-6363-199E-F4DA-BD83C98ABB2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Presentation by Your Name</a:t>
            </a:r>
          </a:p>
        </p:txBody>
      </p:sp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49B0-80B1-6E0C-30DA-3A0AAA57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Churn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9EB31-29DA-5F38-A840-627A5F6D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2A70F-AFF8-6F2A-F11D-9B236A8EBA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Customer churn refers to the loss of clients or customers over time. It's important for businesses to measure churn as it impacts revenue and growth strategies.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EE65D-1AE7-2D77-06C1-9C57FF553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Understanding Customer Churn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5C45626-A2A7-E0AD-0846-5BCAC5DD7E2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4990" r="49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704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551D-ACD2-DD11-DB22-35B28E2A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Churn Predictive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016EE-649B-FCE6-8B04-BA435A1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A6806-8993-F248-6F5D-80EA3A080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churn predictive model helps businesses identify at-risk customers by analyzing patterns in data, allowing proactive retention strategies.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CA650-59D0-4310-E974-C2942ADB70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Purpose of the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62B2C4-F2AC-0EFC-7A02-183110E8FB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Key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9DC68E-1665-408D-8FC1-BDF2FDB4BB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Key components include data input (customer history), algorithms (logic for predictions), and output (risk score and recommendations for actions).</a:t>
            </a:r>
            <a:endParaRPr lang="en-IN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79D2D10-C664-EBAA-DCCC-2CBBDD977DF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126" r="2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749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755904" y="3048000"/>
          <a:ext cx="10363200" cy="3389376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Factor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Impact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Customer Engagement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High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Lower engagement correlates with higher churn.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Pricing Issues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Medium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Uncompetitive pricing may drive customers away.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Service Quality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High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Poor service leads to dissatisfaction and churn.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Competitive Offers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Medium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Attractive alternatives from competitors increase churn.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Customer Support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High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Ineffective support can frustrate customers and lead to churn.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660400" y="4953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Key Factors Influencing Churn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5" name="Text 2"/>
          <p:cNvSpPr/>
          <p:nvPr/>
        </p:nvSpPr>
        <p:spPr>
          <a:xfrm>
            <a:off x="736600" y="16129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This table summarizes major factors influencing customer churn. Each factor's impact and a brief description helps understand their roles.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D9B4-8E67-FD6A-AE47-3A822C74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Sources &amp;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B69A6-4C33-CC40-58FD-7BF4270E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A766E-4466-D1CD-9CD9-B64DEDF912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00538-6FF5-C8DB-C1A5-D3F05E4710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Key data sources include CRM systems, customer surveys, social media interactions, and transaction histories, providing diverse insights.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CFF649-E449-9136-B839-3B1EFCB99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Collection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E735DB-29BA-FEBB-2D56-7C7B14D59B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Data can be collected through direct surveys, tracking user behavior on digital platforms, and integrating customer feedback mechanisms.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76C9-66BD-4BAA-364A-6EC514B6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7A676-9FB8-250A-4CDA-A1748E12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D8088-7326-1F90-4B14-54E3A807A0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Clean and format data for uniformity. Ensure accuracy and remove anomalies to improve model performance.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5928A-7512-6259-200B-1F5A525D27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Step 1: Data Preparation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3343C9-6CC0-85AB-718E-ACEC1EFB6A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Step 2: Model Training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C6C28F-29B5-2F3A-FF87-D654089BAD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Step 3: Validation &amp; Testing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F20324-B180-40F5-53BB-1F27C8B1A4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Use historical churn data to train the model using algorithms that best capture patterns and predict outcomes.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CE4342-637E-7824-D661-F385EF6C90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Validate the model's performance with test data, adjusting parameters to enhance accuracy before full deployment.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585059953"/>
              </p:ext>
            </p:extLst>
          </p:nvPr>
        </p:nvGraphicFramePr>
        <p:xfrm>
          <a:off x="15240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3593050557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056334225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7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E25D3-D929-46E9-A008-F9EBF4FC4577}"/>
              </a:ext>
            </a:extLst>
          </p:cNvPr>
          <p:cNvSpPr txBox="1"/>
          <p:nvPr/>
        </p:nvSpPr>
        <p:spPr>
          <a:xfrm>
            <a:off x="660400" y="4953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>
                <a:latin typeface="Calibri"/>
                <a:ea typeface="Calibri"/>
                <a:cs typeface="Calibri"/>
              </a:rPr>
              <a:t>Results &amp;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FFA06-57A0-48E4-A844-525BE8225E12}"/>
              </a:ext>
            </a:extLst>
          </p:cNvPr>
          <p:cNvSpPr txBox="1"/>
          <p:nvPr/>
        </p:nvSpPr>
        <p:spPr>
          <a:xfrm>
            <a:off x="19685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dirty="0">
                <a:latin typeface="Calibri"/>
                <a:ea typeface="Calibri"/>
                <a:cs typeface="Calibri"/>
              </a:rPr>
              <a:t>30%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379D2-9BA5-4E97-B478-8AC6F139E6F5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82F08-4086-4982-824D-E0A929645CF2}"/>
              </a:ext>
            </a:extLst>
          </p:cNvPr>
          <p:cNvSpPr txBox="1"/>
          <p:nvPr/>
        </p:nvSpPr>
        <p:spPr>
          <a:xfrm>
            <a:off x="9271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F0735-780F-42DD-94D5-0F189CBD4C21}"/>
              </a:ext>
            </a:extLst>
          </p:cNvPr>
          <p:cNvSpPr txBox="1"/>
          <p:nvPr/>
        </p:nvSpPr>
        <p:spPr>
          <a:xfrm>
            <a:off x="9144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Predicted Churn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A0BE6-1C99-4406-987D-CD0133C352F6}"/>
              </a:ext>
            </a:extLst>
          </p:cNvPr>
          <p:cNvSpPr txBox="1"/>
          <p:nvPr/>
        </p:nvSpPr>
        <p:spPr>
          <a:xfrm>
            <a:off x="914400" y="46228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30% of analyzed customers are predicted to churn based on historical data.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4061-01C1-46AD-8EB1-3E24251C609B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Retention Efforts 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FE871-CEA7-4B5E-BA92-BA30E4004DF6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70% of customers retained after engaging in focused retention strategies.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478D5-FB3E-4DE6-82A9-9A5D964C772E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Post-Engagement 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2B8A3-4335-4A6D-9C84-26F67ECAE9A3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50% report higher satisfaction after implementing enhanced service features.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66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B7CD-819F-A37D-DAA1-E5723D6C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F70A3-F1D1-8805-AC63-7A8F63A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A22C7-B46C-C70A-D0FA-7498836FC0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Understanding customer churn and implementing predictive models are vital for enhancing customer retention and boosting profitability.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904C5-D120-EEA1-4F69-DD4998526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Conclusion on Churn Predictive Model</a:t>
            </a:r>
            <a:endParaRPr lang="en-IN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60510A-57FA-C685-95E9-8AB509826AB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10039" b="100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3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EE8843-B518-4EC9-92E0-3690B1948CA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387</Words>
  <Application>Microsoft Office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 SemiBold</vt:lpstr>
      <vt:lpstr>Office Theme</vt:lpstr>
      <vt:lpstr>Midnight</vt:lpstr>
      <vt:lpstr>Customer Churn Predictive Model</vt:lpstr>
      <vt:lpstr>Introduction to Churn</vt:lpstr>
      <vt:lpstr>Churn Predictive Model</vt:lpstr>
      <vt:lpstr>PowerPoint Presentation</vt:lpstr>
      <vt:lpstr>Data Sources &amp; Collection</vt:lpstr>
      <vt:lpstr>Model Implementation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Nishchay Vashishtha</dc:creator>
  <cp:lastModifiedBy>Nishchay Vashishtha</cp:lastModifiedBy>
  <cp:revision>1</cp:revision>
  <dcterms:created xsi:type="dcterms:W3CDTF">2024-10-20T13:40:11Z</dcterms:created>
  <dcterms:modified xsi:type="dcterms:W3CDTF">2024-10-20T13:41:20Z</dcterms:modified>
</cp:coreProperties>
</file>