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858" r:id="rId1"/>
  </p:sldMasterIdLst>
  <p:sldIdLst>
    <p:sldId id="270" r:id="rId2"/>
    <p:sldId id="308" r:id="rId3"/>
    <p:sldId id="309" r:id="rId4"/>
    <p:sldId id="310" r:id="rId5"/>
    <p:sldId id="311" r:id="rId6"/>
    <p:sldId id="272" r:id="rId7"/>
    <p:sldId id="312" r:id="rId8"/>
    <p:sldId id="259" r:id="rId9"/>
    <p:sldId id="260" r:id="rId10"/>
    <p:sldId id="261" r:id="rId11"/>
    <p:sldId id="313" r:id="rId12"/>
    <p:sldId id="314" r:id="rId13"/>
    <p:sldId id="315" r:id="rId14"/>
    <p:sldId id="263" r:id="rId15"/>
    <p:sldId id="316" r:id="rId16"/>
    <p:sldId id="317" r:id="rId17"/>
    <p:sldId id="318" r:id="rId18"/>
    <p:sldId id="319" r:id="rId19"/>
    <p:sldId id="302" r:id="rId20"/>
    <p:sldId id="320" r:id="rId21"/>
    <p:sldId id="322" r:id="rId22"/>
    <p:sldId id="300" r:id="rId23"/>
    <p:sldId id="301" r:id="rId24"/>
    <p:sldId id="283" r:id="rId25"/>
    <p:sldId id="323" r:id="rId26"/>
    <p:sldId id="325" r:id="rId27"/>
    <p:sldId id="326" r:id="rId28"/>
    <p:sldId id="284" r:id="rId29"/>
    <p:sldId id="327" r:id="rId30"/>
    <p:sldId id="328" r:id="rId31"/>
    <p:sldId id="329" r:id="rId32"/>
    <p:sldId id="285" r:id="rId33"/>
    <p:sldId id="286" r:id="rId34"/>
    <p:sldId id="330" r:id="rId35"/>
    <p:sldId id="287" r:id="rId36"/>
    <p:sldId id="331" r:id="rId37"/>
    <p:sldId id="290" r:id="rId38"/>
    <p:sldId id="332" r:id="rId39"/>
    <p:sldId id="333" r:id="rId40"/>
    <p:sldId id="265" r:id="rId41"/>
    <p:sldId id="335" r:id="rId42"/>
    <p:sldId id="336" r:id="rId43"/>
    <p:sldId id="337" r:id="rId44"/>
    <p:sldId id="338" r:id="rId45"/>
    <p:sldId id="293" r:id="rId46"/>
    <p:sldId id="294" r:id="rId47"/>
    <p:sldId id="339" r:id="rId48"/>
    <p:sldId id="340" r:id="rId49"/>
    <p:sldId id="341" r:id="rId50"/>
    <p:sldId id="295" r:id="rId51"/>
    <p:sldId id="296" r:id="rId52"/>
    <p:sldId id="343" r:id="rId53"/>
    <p:sldId id="297" r:id="rId54"/>
    <p:sldId id="298" r:id="rId55"/>
    <p:sldId id="344" r:id="rId56"/>
    <p:sldId id="26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BA23C-8492-4FC1-9A7F-CBFA1CAFB5F6}" v="157" dt="2021-04-30T16:49:36.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50939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8766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32522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177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0805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6864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98173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170547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9953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1244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67B4F-B3BE-4152-9955-51951341A93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4327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55954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67B4F-B3BE-4152-9955-51951341A934}"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671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67B4F-B3BE-4152-9955-51951341A934}"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426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67B4F-B3BE-4152-9955-51951341A934}"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6829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936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21625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667B4F-B3BE-4152-9955-51951341A934}" type="datetimeFigureOut">
              <a:rPr lang="en-US" smtClean="0"/>
              <a:t>7/14/2021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E092D6-C84C-4DD0-89BD-F73FC128990E}" type="slidenum">
              <a:rPr lang="en-US" smtClean="0"/>
              <a:t>‹#›</a:t>
            </a:fld>
            <a:endParaRPr lang="en-US"/>
          </a:p>
        </p:txBody>
      </p:sp>
    </p:spTree>
    <p:extLst>
      <p:ext uri="{BB962C8B-B14F-4D97-AF65-F5344CB8AC3E}">
        <p14:creationId xmlns:p14="http://schemas.microsoft.com/office/powerpoint/2010/main" val="376347752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sEeUzD8aFI3RRQvJvH5ntfp4C6ua8xVa?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indianresearchjournals.com/pdf/ijmfsmr/2012/july/9.pdf" TargetMode="External"/><Relationship Id="rId2" Type="http://schemas.openxmlformats.org/officeDocument/2006/relationships/hyperlink" Target="https://www.scirp.org/journal/paperinformation.aspx?paperid=9745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link.springer.com/article/10.1007/s40747-018-0072-1#citeas" TargetMode="External"/><Relationship Id="rId2" Type="http://schemas.openxmlformats.org/officeDocument/2006/relationships/hyperlink" Target="https://www.sciencedirect.com/science/article/pii/S153204641200088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055DA7-19DC-48D8-8999-62516C5C41DE}"/>
              </a:ext>
            </a:extLst>
          </p:cNvPr>
          <p:cNvPicPr>
            <a:picLocks noChangeAspect="1"/>
          </p:cNvPicPr>
          <p:nvPr/>
        </p:nvPicPr>
        <p:blipFill rotWithShape="1">
          <a:blip r:embed="rId2">
            <a:alphaModFix amt="50000"/>
          </a:blip>
          <a:srcRect t="8294" b="7436"/>
          <a:stretch/>
        </p:blipFill>
        <p:spPr>
          <a:xfrm>
            <a:off x="20" y="1"/>
            <a:ext cx="12191980" cy="6857999"/>
          </a:xfrm>
          <a:prstGeom prst="rect">
            <a:avLst/>
          </a:prstGeom>
        </p:spPr>
      </p:pic>
      <p:sp>
        <p:nvSpPr>
          <p:cNvPr id="4" name="TextBox 3">
            <a:extLst>
              <a:ext uri="{FF2B5EF4-FFF2-40B4-BE49-F238E27FC236}">
                <a16:creationId xmlns:a16="http://schemas.microsoft.com/office/drawing/2014/main" id="{3B59D8D6-8AEF-410F-B780-F8257DA50165}"/>
              </a:ext>
            </a:extLst>
          </p:cNvPr>
          <p:cNvSpPr txBox="1"/>
          <p:nvPr/>
        </p:nvSpPr>
        <p:spPr>
          <a:xfrm>
            <a:off x="6972300" y="1903850"/>
            <a:ext cx="4972049" cy="369332"/>
          </a:xfrm>
          <a:prstGeom prst="rect">
            <a:avLst/>
          </a:prstGeom>
          <a:noFill/>
        </p:spPr>
        <p:txBody>
          <a:bodyPr wrap="square" rtlCol="0">
            <a:spAutoFit/>
          </a:bodyPr>
          <a:lstStyle/>
          <a:p>
            <a:pPr algn="ctr"/>
            <a:endParaRPr lang="en-US" dirty="0"/>
          </a:p>
        </p:txBody>
      </p:sp>
      <p:sp>
        <p:nvSpPr>
          <p:cNvPr id="2" name="TextBox 1">
            <a:extLst>
              <a:ext uri="{FF2B5EF4-FFF2-40B4-BE49-F238E27FC236}">
                <a16:creationId xmlns:a16="http://schemas.microsoft.com/office/drawing/2014/main" id="{C32E6696-AFCB-4F43-9A01-4C3DF351770F}"/>
              </a:ext>
            </a:extLst>
          </p:cNvPr>
          <p:cNvSpPr txBox="1"/>
          <p:nvPr/>
        </p:nvSpPr>
        <p:spPr>
          <a:xfrm>
            <a:off x="1185545" y="2765097"/>
            <a:ext cx="9245600" cy="1200329"/>
          </a:xfrm>
          <a:prstGeom prst="rect">
            <a:avLst/>
          </a:prstGeom>
          <a:noFill/>
        </p:spPr>
        <p:txBody>
          <a:bodyPr wrap="square" rtlCol="0">
            <a:spAutoFit/>
          </a:bodyPr>
          <a:lstStyle/>
          <a:p>
            <a:pPr algn="ctr"/>
            <a:r>
              <a:rPr lang="en-US" sz="3600" b="1" dirty="0">
                <a:solidFill>
                  <a:schemeClr val="bg1"/>
                </a:solidFill>
                <a:latin typeface="Calibri Light" panose="020F0302020204030204" pitchFamily="34" charset="0"/>
                <a:cs typeface="Calibri Light" panose="020F0302020204030204" pitchFamily="34" charset="0"/>
              </a:rPr>
              <a:t>A Study on The Probability That A Customer Will Renew Their Insurance</a:t>
            </a:r>
          </a:p>
        </p:txBody>
      </p:sp>
    </p:spTree>
    <p:extLst>
      <p:ext uri="{BB962C8B-B14F-4D97-AF65-F5344CB8AC3E}">
        <p14:creationId xmlns:p14="http://schemas.microsoft.com/office/powerpoint/2010/main" val="246920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98678"/>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A Study on Factors Affecting Customers Investment Towards Life Insurance Policies-    (</a:t>
            </a:r>
            <a:r>
              <a:rPr lang="en-US" b="1" dirty="0" err="1">
                <a:solidFill>
                  <a:schemeClr val="tx2">
                    <a:lumMod val="50000"/>
                  </a:schemeClr>
                </a:solidFill>
                <a:latin typeface="Calibri Light" panose="020F0302020204030204" pitchFamily="34" charset="0"/>
                <a:cs typeface="Calibri Light" panose="020F0302020204030204" pitchFamily="34" charset="0"/>
              </a:rPr>
              <a:t>Babita</a:t>
            </a:r>
            <a:r>
              <a:rPr lang="en-US" b="1" dirty="0">
                <a:solidFill>
                  <a:schemeClr val="tx2">
                    <a:lumMod val="50000"/>
                  </a:schemeClr>
                </a:solidFill>
                <a:latin typeface="Calibri Light" panose="020F0302020204030204" pitchFamily="34" charset="0"/>
                <a:cs typeface="Calibri Light" panose="020F0302020204030204" pitchFamily="34" charset="0"/>
              </a:rPr>
              <a:t> Yadav, </a:t>
            </a:r>
            <a:r>
              <a:rPr lang="en-US" b="1" dirty="0" err="1">
                <a:solidFill>
                  <a:schemeClr val="tx2">
                    <a:lumMod val="50000"/>
                  </a:schemeClr>
                </a:solidFill>
                <a:latin typeface="Calibri Light" panose="020F0302020204030204" pitchFamily="34" charset="0"/>
                <a:cs typeface="Calibri Light" panose="020F0302020204030204" pitchFamily="34" charset="0"/>
              </a:rPr>
              <a:t>Anshuja</a:t>
            </a:r>
            <a:r>
              <a:rPr lang="en-US" b="1" dirty="0">
                <a:solidFill>
                  <a:schemeClr val="tx2">
                    <a:lumMod val="50000"/>
                  </a:schemeClr>
                </a:solidFill>
                <a:latin typeface="Calibri Light" panose="020F0302020204030204" pitchFamily="34" charset="0"/>
                <a:cs typeface="Calibri Light" panose="020F0302020204030204" pitchFamily="34" charset="0"/>
              </a:rPr>
              <a:t> Tiwari) (2012)</a:t>
            </a:r>
          </a:p>
          <a:p>
            <a:pPr algn="l"/>
            <a:r>
              <a:rPr lang="en-US" sz="2300" dirty="0">
                <a:latin typeface="Calibri Light" panose="020F0302020204030204" pitchFamily="34" charset="0"/>
                <a:cs typeface="Calibri Light" panose="020F0302020204030204" pitchFamily="34" charset="0"/>
              </a:rPr>
              <a:t>They divided the applicants based on features like age, income, occupation etc. to analyze their behavior and its consequences on Insurance Sector. The main motive behind the study was that almost 70% of people’s lives are still uninsured and to give boost to the business development in this domain. They used various popular statistical algorithms like chi-square and correlation to analyze and to identify the most important factors for their hypothesis. Results of the study showed that people between the age of 30-40 are more likely to buy insurance. Also, company reputation, money back guarantee, low premium and kind of risk coverage attracted customers.</a:t>
            </a:r>
          </a:p>
          <a:p>
            <a:endParaRPr lang="en-US" dirty="0"/>
          </a:p>
        </p:txBody>
      </p:sp>
    </p:spTree>
    <p:extLst>
      <p:ext uri="{BB962C8B-B14F-4D97-AF65-F5344CB8AC3E}">
        <p14:creationId xmlns:p14="http://schemas.microsoft.com/office/powerpoint/2010/main" val="134039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2" y="112745"/>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Life Insurance Industry of India – Past, Present &amp; Future (A Study of LIC of India-Shilpa Agarwal and A.K Mishra)</a:t>
            </a:r>
          </a:p>
          <a:p>
            <a:pPr algn="l"/>
            <a:r>
              <a:rPr lang="en-US" sz="2300" dirty="0">
                <a:latin typeface="Calibri Light" panose="020F0302020204030204" pitchFamily="34" charset="0"/>
                <a:cs typeface="Calibri Light" panose="020F0302020204030204" pitchFamily="34" charset="0"/>
              </a:rPr>
              <a:t>This study was based on examining the status of LIC in pre and post </a:t>
            </a:r>
            <a:r>
              <a:rPr lang="en-US" sz="2300" dirty="0" err="1">
                <a:latin typeface="Calibri Light" panose="020F0302020204030204" pitchFamily="34" charset="0"/>
                <a:cs typeface="Calibri Light" panose="020F0302020204030204" pitchFamily="34" charset="0"/>
              </a:rPr>
              <a:t>liberalised</a:t>
            </a:r>
            <a:r>
              <a:rPr lang="en-US" sz="2300" dirty="0">
                <a:latin typeface="Calibri Light" panose="020F0302020204030204" pitchFamily="34" charset="0"/>
                <a:cs typeface="Calibri Light" panose="020F0302020204030204" pitchFamily="34" charset="0"/>
              </a:rPr>
              <a:t> era (LPG- </a:t>
            </a:r>
            <a:r>
              <a:rPr lang="en-US" sz="2300" dirty="0" err="1">
                <a:latin typeface="Calibri Light" panose="020F0302020204030204" pitchFamily="34" charset="0"/>
                <a:cs typeface="Calibri Light" panose="020F0302020204030204" pitchFamily="34" charset="0"/>
              </a:rPr>
              <a:t>Liberalisation</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privatisation</a:t>
            </a:r>
            <a:r>
              <a:rPr lang="en-US" sz="2300" dirty="0">
                <a:latin typeface="Calibri Light" panose="020F0302020204030204" pitchFamily="34" charset="0"/>
                <a:cs typeface="Calibri Light" panose="020F0302020204030204" pitchFamily="34" charset="0"/>
              </a:rPr>
              <a:t> and globalization in year 1991) as well as estimating the future trend in LIC business. LIC was formed in 1956 and became a mammoth in insurance industry. The data used was from the LIC website. They used Method Of least squares for examining the future trend of their business. Based on the year 2009, they calculated the trend value for year 2020 and it showed the business of LIC is in increasing trend. Till 2013 there were 52 insurance companies operating in </a:t>
            </a:r>
            <a:r>
              <a:rPr lang="en-US" sz="2300" dirty="0" err="1">
                <a:latin typeface="Calibri Light" panose="020F0302020204030204" pitchFamily="34" charset="0"/>
                <a:cs typeface="Calibri Light" panose="020F0302020204030204" pitchFamily="34" charset="0"/>
              </a:rPr>
              <a:t>india</a:t>
            </a:r>
            <a:r>
              <a:rPr lang="en-US" sz="2300" dirty="0">
                <a:latin typeface="Calibri Light" panose="020F0302020204030204" pitchFamily="34" charset="0"/>
                <a:cs typeface="Calibri Light" panose="020F0302020204030204" pitchFamily="34" charset="0"/>
              </a:rPr>
              <a:t> of which 24 are in life insurance business and having a total share of 80.2%.</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1216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1" y="112745"/>
            <a:ext cx="11936743"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Some questions answered by previous researchers are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age of the customer affect the chance of continual of premium payment or renewal of insurance?</a:t>
            </a:r>
          </a:p>
          <a:p>
            <a:pPr marL="1257300" lvl="2"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Previous works have shown and suggested that increase in age leads to an increase in the renewal of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gender of the customer have an effect on insurance renewal or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Studies have suggested that females are less likely to buy or renew insurance than males.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type of area in which one lives affect the probability of insurance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Due to higher awareness and understanding of financial tools and easier access people living in urban areas have a much higher chance of insurance renewal as compared to those who live in rural areas.</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8815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23A2F4-B5CF-4F41-A4E3-C068CD445BD9}"/>
              </a:ext>
            </a:extLst>
          </p:cNvPr>
          <p:cNvSpPr txBox="1">
            <a:spLocks/>
          </p:cNvSpPr>
          <p:nvPr/>
        </p:nvSpPr>
        <p:spPr>
          <a:xfrm>
            <a:off x="112542" y="185530"/>
            <a:ext cx="11920432" cy="64935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Objectives</a:t>
            </a:r>
          </a:p>
          <a:p>
            <a:pPr algn="l"/>
            <a:r>
              <a:rPr lang="en-US" sz="2300" dirty="0">
                <a:latin typeface="Calibri Light" panose="020F0302020204030204" pitchFamily="34" charset="0"/>
                <a:cs typeface="Calibri Light" panose="020F0302020204030204" pitchFamily="34" charset="0"/>
              </a:rPr>
              <a:t>The aim of this study is to understand the premium payment pattern of customers of an Insurance company. For the study, we have customer data available primarily covering:</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demographic information e.g. Age, Income, Marital Status, residence area type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Insurance policy and premium payment related information e.g. premium, renewal, sourcing   channel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risk profile (risk score)</a:t>
            </a:r>
          </a:p>
          <a:p>
            <a:pPr algn="l">
              <a:lnSpc>
                <a:spcPct val="100000"/>
              </a:lnSpc>
            </a:pPr>
            <a:r>
              <a:rPr lang="en-US" sz="2300" dirty="0">
                <a:latin typeface="Calibri Light" panose="020F0302020204030204" pitchFamily="34" charset="0"/>
                <a:cs typeface="Calibri Light" panose="020F0302020204030204" pitchFamily="34" charset="0"/>
              </a:rPr>
              <a:t>The objective is to predict the probability that a customer will default on premium payment, so that insurance agents can proactively reach out to the policy holders to follow up for the payment of premium. Simultaneously, it will also help understand customer demographics which are more likely to default and to price the premium amount in accordance to the same.</a:t>
            </a:r>
          </a:p>
          <a:p>
            <a:pPr algn="l">
              <a:lnSpc>
                <a:spcPct val="100000"/>
              </a:lnSpc>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Dictionary</a:t>
            </a:r>
          </a:p>
          <a:p>
            <a:pPr algn="l">
              <a:lnSpc>
                <a:spcPct val="100000"/>
              </a:lnSpc>
            </a:pPr>
            <a:r>
              <a:rPr lang="en-US" sz="2300" dirty="0">
                <a:latin typeface="Calibri Light" panose="020F0302020204030204" pitchFamily="34" charset="0"/>
                <a:cs typeface="Calibri Light" panose="020F0302020204030204" pitchFamily="34" charset="0"/>
              </a:rPr>
              <a:t>The dataset has 79853 records with 17 different variables. The target or the dependent variable in the given dataset is “renewal”, which has values as 0 or 1. “0” indicates that customer has not renewed the premium and “1” indicates that customer has renewed the premium. The data is based on life insurance and has been collected between 2017 to 2019.</a:t>
            </a:r>
          </a:p>
          <a:p>
            <a:pPr algn="l">
              <a:lnSpc>
                <a:spcPct val="100000"/>
              </a:lnSpc>
            </a:pPr>
            <a:r>
              <a:rPr lang="en-US" sz="2300" dirty="0">
                <a:latin typeface="Calibri Light" panose="020F0302020204030204" pitchFamily="34" charset="0"/>
                <a:cs typeface="Calibri Light" panose="020F0302020204030204" pitchFamily="34" charset="0"/>
              </a:rPr>
              <a:t>Below is the list of variables along with the description and categorization:</a:t>
            </a:r>
          </a:p>
          <a:p>
            <a:endParaRPr lang="en-US" sz="2300" dirty="0">
              <a:latin typeface="+mj-lt"/>
            </a:endParaRPr>
          </a:p>
          <a:p>
            <a:endParaRPr lang="en-US" sz="2200" dirty="0"/>
          </a:p>
        </p:txBody>
      </p:sp>
    </p:spTree>
    <p:extLst>
      <p:ext uri="{BB962C8B-B14F-4D97-AF65-F5344CB8AC3E}">
        <p14:creationId xmlns:p14="http://schemas.microsoft.com/office/powerpoint/2010/main" val="303335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DADC6F9-C998-446A-8F53-7A099B8C39CE}"/>
              </a:ext>
            </a:extLst>
          </p:cNvPr>
          <p:cNvGraphicFramePr>
            <a:graphicFrameLocks/>
          </p:cNvGraphicFramePr>
          <p:nvPr>
            <p:extLst>
              <p:ext uri="{D42A27DB-BD31-4B8C-83A1-F6EECF244321}">
                <p14:modId xmlns:p14="http://schemas.microsoft.com/office/powerpoint/2010/main" val="45576850"/>
              </p:ext>
            </p:extLst>
          </p:nvPr>
        </p:nvGraphicFramePr>
        <p:xfrm>
          <a:off x="142875" y="114300"/>
          <a:ext cx="11915774" cy="6666166"/>
        </p:xfrm>
        <a:graphic>
          <a:graphicData uri="http://schemas.openxmlformats.org/drawingml/2006/table">
            <a:tbl>
              <a:tblPr firstRow="1" firstCol="1" bandRow="1">
                <a:tableStyleId>{5C22544A-7EE6-4342-B048-85BDC9FD1C3A}</a:tableStyleId>
              </a:tblPr>
              <a:tblGrid>
                <a:gridCol w="4653242">
                  <a:extLst>
                    <a:ext uri="{9D8B030D-6E8A-4147-A177-3AD203B41FA5}">
                      <a16:colId xmlns:a16="http://schemas.microsoft.com/office/drawing/2014/main" val="2719008834"/>
                    </a:ext>
                  </a:extLst>
                </a:gridCol>
                <a:gridCol w="5317870">
                  <a:extLst>
                    <a:ext uri="{9D8B030D-6E8A-4147-A177-3AD203B41FA5}">
                      <a16:colId xmlns:a16="http://schemas.microsoft.com/office/drawing/2014/main" val="2823983236"/>
                    </a:ext>
                  </a:extLst>
                </a:gridCol>
                <a:gridCol w="1944662">
                  <a:extLst>
                    <a:ext uri="{9D8B030D-6E8A-4147-A177-3AD203B41FA5}">
                      <a16:colId xmlns:a16="http://schemas.microsoft.com/office/drawing/2014/main" val="29948155"/>
                    </a:ext>
                  </a:extLst>
                </a:gridCol>
              </a:tblGrid>
              <a:tr h="290755">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Variables</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Description</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Type</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extLst>
                  <a:ext uri="{0D108BD9-81ED-4DB2-BD59-A6C34878D82A}">
                    <a16:rowId xmlns:a16="http://schemas.microsoft.com/office/drawing/2014/main" val="9293276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Unique customer 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516301723"/>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perc_premium_paid_by_cash_credit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 of the premium paid by cash payments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5041135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age_in_days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 of the customer in days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3888757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 of the customer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05552926"/>
                  </a:ext>
                </a:extLst>
              </a:tr>
              <a:tr h="386559">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Count_3-6_months_late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3-6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726553756"/>
                  </a:ext>
                </a:extLst>
              </a:tr>
              <a:tr h="457855">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Count_6-12_months_late</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6-12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8959407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Count_more_than_12_months_late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more than 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950847338"/>
                  </a:ext>
                </a:extLst>
              </a:tr>
              <a:tr h="57468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Marital Status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is Unmarried and </a:t>
                      </a:r>
                    </a:p>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1 indicates that customer is Married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1654523066"/>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Veh_owned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vehicles owned (1-3)</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40736171"/>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No_of_dep</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dependents in the family on the customer(1-4)</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316554080"/>
                  </a:ext>
                </a:extLst>
              </a:tr>
              <a:tr h="696558">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Accomodation: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rented the accommodation and 1 indicates that customer has owned the accommodation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1455375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Risk_score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 score of customer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186137708"/>
                  </a:ext>
                </a:extLst>
              </a:tr>
              <a:tr h="255160">
                <a:tc>
                  <a:txBody>
                    <a:bodyPr/>
                    <a:lstStyle/>
                    <a:p>
                      <a:pPr marL="0" marR="0">
                        <a:lnSpc>
                          <a:spcPct val="110000"/>
                        </a:lnSpc>
                        <a:spcBef>
                          <a:spcPts val="170"/>
                        </a:spcBef>
                        <a:spcAft>
                          <a:spcPts val="170"/>
                        </a:spcAft>
                      </a:pPr>
                      <a:r>
                        <a:rPr lang="en-US" sz="1600" dirty="0" err="1">
                          <a:solidFill>
                            <a:schemeClr val="bg1"/>
                          </a:solidFill>
                          <a:effectLst/>
                          <a:latin typeface="Calibri Light" panose="020F0302020204030204" pitchFamily="34" charset="0"/>
                          <a:cs typeface="Calibri Light" panose="020F0302020204030204" pitchFamily="34" charset="0"/>
                        </a:rPr>
                        <a:t>no_of_premiums_paid</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premiums paid till date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52060538"/>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sourcing_channel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Channel through which customer was sourced (A/B/C/D/E)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182772478"/>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residence_area_type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 type of the customer (Rural/Urban)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819269000"/>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 amount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226499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renewal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not renewed the premium and 1 indicates that customer has renewed the 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Indicator</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014893297"/>
                  </a:ext>
                </a:extLst>
              </a:tr>
            </a:tbl>
          </a:graphicData>
        </a:graphic>
      </p:graphicFrame>
    </p:spTree>
    <p:extLst>
      <p:ext uri="{BB962C8B-B14F-4D97-AF65-F5344CB8AC3E}">
        <p14:creationId xmlns:p14="http://schemas.microsoft.com/office/powerpoint/2010/main" val="428949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3D9BFE-EF27-4426-9214-F03C607D97FC}"/>
              </a:ext>
            </a:extLst>
          </p:cNvPr>
          <p:cNvSpPr txBox="1">
            <a:spLocks/>
          </p:cNvSpPr>
          <p:nvPr/>
        </p:nvSpPr>
        <p:spPr>
          <a:xfrm>
            <a:off x="165652" y="159440"/>
            <a:ext cx="11860696" cy="65200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Dataset</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https://drive.google.com/drive/folders/1sEeUzD8aFI3RRQvJvH5ntfp4C6ua8xVa?usp=sharing</a:t>
            </a: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rPr>
              <a:t>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Data Source</a:t>
            </a:r>
          </a:p>
          <a:p>
            <a:pPr algn="l"/>
            <a:r>
              <a:rPr lang="en-US" sz="2300" dirty="0">
                <a:latin typeface="Calibri Light" panose="020F0302020204030204" pitchFamily="34" charset="0"/>
                <a:cs typeface="Calibri Light" panose="020F0302020204030204" pitchFamily="34" charset="0"/>
              </a:rPr>
              <a:t>The data used in this study has been collected from secondary sources. The data has been provided by The University of Texas at Austin (UT Austin) and Great lakes Institute of Management, Chennai.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Methodology and Modelling</a:t>
            </a:r>
          </a:p>
          <a:p>
            <a:pPr algn="l"/>
            <a:r>
              <a:rPr lang="en-US" sz="2300" dirty="0">
                <a:latin typeface="Calibri Light" panose="020F0302020204030204" pitchFamily="34" charset="0"/>
                <a:cs typeface="Calibri Light" panose="020F0302020204030204" pitchFamily="34" charset="0"/>
              </a:rPr>
              <a:t>We will start with data pre-processing followed with exploratory data analysis, data normalization and outlier treatment. Data variables are normalized to avoid any one variable overshadowing the model and to make sure data remains uniform. This will help in getting a brief idea on the data we are working with and we will also be able to check for any missing values or exceptions. Also, we will be able to check the presence of dependency and correlation among variables. After this we will use two different models  logistic regression and random forest. We will then compare the model performance measures to find out which is better suited for this study to arrive at the right conclusions</a:t>
            </a:r>
          </a:p>
        </p:txBody>
      </p:sp>
    </p:spTree>
    <p:extLst>
      <p:ext uri="{BB962C8B-B14F-4D97-AF65-F5344CB8AC3E}">
        <p14:creationId xmlns:p14="http://schemas.microsoft.com/office/powerpoint/2010/main" val="14542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Hypothesis</a:t>
            </a:r>
          </a:p>
          <a:p>
            <a:pPr algn="l"/>
            <a:r>
              <a:rPr lang="en-US" sz="2300" dirty="0">
                <a:latin typeface="Calibri Light" panose="020F0302020204030204" pitchFamily="34" charset="0"/>
                <a:cs typeface="Calibri Light" panose="020F0302020204030204" pitchFamily="34" charset="0"/>
              </a:rPr>
              <a:t>From the knowledge of previous studies and market trends we observe following correlation between different variables and probability of insurance renewal.</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Age will have a positive effect and will be a significant factor - It is a common trend and has been observed by various studies that as a customer gets older, they are much more likely to pay their insurance premiums due to various reasons such as higher health risks, more financial stability or increased number of dependents in the family.</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will have a significant and positive impact - With higher incomes people are more likely to be able to pay their premiums. They are financially secure and are also looking for opportunities to use their money to protect their family and their own interests.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 of late payments will have a negative impact on the probability of renewal - A customer can be late on their premium payments for various reasons such as perceived or actual reduction in the need for insurance, sudden unavoidable expenditures or unemployment etc. Increase in the number of late payments is indicative of the fact that due to some reason the customer is unable to pay their premiums and is thus more likely to not renew their insurance.</a:t>
            </a:r>
          </a:p>
          <a:p>
            <a:endParaRPr lang="en-US" dirty="0"/>
          </a:p>
        </p:txBody>
      </p:sp>
    </p:spTree>
    <p:extLst>
      <p:ext uri="{BB962C8B-B14F-4D97-AF65-F5344CB8AC3E}">
        <p14:creationId xmlns:p14="http://schemas.microsoft.com/office/powerpoint/2010/main" val="215502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will have a positive impact but not a significant one - Along with the increased chance of higher number of dependents in the family there is a sense of commitment and want of protecting their loved ones. Other studies also have suggested that a married person is more likely to buy or renew insurance than an unmarried person.</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Vehicle ownership will not be a significant factor - The number of vehicles owned can be a very deceptive for companies trying to figure out potential customers who might renew. It is very possible that a customer with a stable and high income has only one vehicle due to personal preferences or availability of excellent public transport system in their locality. Such individuals are still as likely to renew their insurance as another customer with ownership of multiple vehicles. There is no general trend observed regarding effect of vehicles ownership and hence it is difficult and unreliable to use it as predictive measure.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dependents will have a positive effect but not a significant one as again it is a difficult to draw conclusions due to significantly varied possibilities in similar situations e.g. age and education of such dependents, income sufficiency to address other primary expenses like education, etc. will influence insurance buying behavior.</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Risk score generally has a positive impact on the purchase of insurance i.e. people at higher risks are more likely to buy insurance however the given data does not clarify the method of its calculation and its impact  on credit worthiness of a customer</a:t>
            </a: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4950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premiums paid and premium amount will have a positive and significant effect as they both generally indicate how committed a customer is in renewing their insurance.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Percentage of premium paid in cash will have a negative effect - Paying in cash is generally indicative of the customer not having a long-term commitment towards insurance or not having sufficient savings and thus might not be able to have funds available in time to pay the premium.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will have a negative impact - As insurance awareness and financial stability is lesser in rural areas compared to urban areas it is generally observed that customers living in urban areas are more likely to purchase and renew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ownership will not have a significant impact – We did not observe a significant correlation between a customer living in rented or owned accommodation and insurance renewal decision as reasons for tenancy could be temporary posting, plans to relocate, </a:t>
            </a:r>
            <a:r>
              <a:rPr lang="en-US" sz="2300" dirty="0" err="1">
                <a:latin typeface="Calibri Light" panose="020F0302020204030204" pitchFamily="34" charset="0"/>
                <a:cs typeface="Calibri Light" panose="020F0302020204030204" pitchFamily="34" charset="0"/>
              </a:rPr>
              <a:t>etc</a:t>
            </a:r>
            <a:r>
              <a:rPr lang="en-US" sz="2300" dirty="0">
                <a:latin typeface="Calibri Light" panose="020F0302020204030204" pitchFamily="34" charset="0"/>
                <a:cs typeface="Calibri Light" panose="020F0302020204030204" pitchFamily="34" charset="0"/>
              </a:rPr>
              <a:t> and not necessarily a reflection of customer’s financial stability.</a:t>
            </a:r>
          </a:p>
          <a:p>
            <a:pPr algn="l"/>
            <a:r>
              <a:rPr lang="en-US" sz="2300" b="1" dirty="0">
                <a:latin typeface="Calibri Light" panose="020F0302020204030204" pitchFamily="34" charset="0"/>
                <a:cs typeface="Calibri Light" panose="020F0302020204030204" pitchFamily="34" charset="0"/>
              </a:rPr>
              <a:t>Based on previous studies and observations , we are suggesting below correlation:</a:t>
            </a:r>
          </a:p>
          <a:p>
            <a:pPr algn="l"/>
            <a:r>
              <a:rPr lang="en-US" sz="2300" b="1" dirty="0">
                <a:latin typeface="Calibri Light" panose="020F0302020204030204" pitchFamily="34" charset="0"/>
                <a:cs typeface="Calibri Light" panose="020F0302020204030204" pitchFamily="34" charset="0"/>
              </a:rPr>
              <a:t>Renewal=f(Age(+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Income(+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Count of late payments(-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Marital Status(+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dependents(+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Risk score(+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Percentage of premium paid in cash(-</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premiums paid (+</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Premium(+</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Residence area type(-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a:t>
            </a:r>
          </a:p>
          <a:p>
            <a:pPr lvl="0" algn="l"/>
            <a:endParaRPr lang="en-US" sz="2300" dirty="0">
              <a:latin typeface="Calibri Light" panose="020F0302020204030204" pitchFamily="34" charset="0"/>
              <a:cs typeface="Calibri Light" panose="020F0302020204030204" pitchFamily="34" charset="0"/>
            </a:endParaRP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62084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05C2CC1-3CA5-4476-9E6A-3AFE5A0F6FE8}"/>
              </a:ext>
            </a:extLst>
          </p:cNvPr>
          <p:cNvGraphicFramePr>
            <a:graphicFrameLocks noGrp="1"/>
          </p:cNvGraphicFramePr>
          <p:nvPr>
            <p:ph idx="1"/>
            <p:extLst>
              <p:ext uri="{D42A27DB-BD31-4B8C-83A1-F6EECF244321}">
                <p14:modId xmlns:p14="http://schemas.microsoft.com/office/powerpoint/2010/main" val="1092372986"/>
              </p:ext>
            </p:extLst>
          </p:nvPr>
        </p:nvGraphicFramePr>
        <p:xfrm>
          <a:off x="1057919" y="1231358"/>
          <a:ext cx="10076161" cy="5256525"/>
        </p:xfrm>
        <a:graphic>
          <a:graphicData uri="http://schemas.openxmlformats.org/drawingml/2006/table">
            <a:tbl>
              <a:tblPr firstRow="1" bandRow="1">
                <a:tableStyleId>{F5AB1C69-6EDB-4FF4-983F-18BD219EF322}</a:tableStyleId>
              </a:tblPr>
              <a:tblGrid>
                <a:gridCol w="5193099">
                  <a:extLst>
                    <a:ext uri="{9D8B030D-6E8A-4147-A177-3AD203B41FA5}">
                      <a16:colId xmlns:a16="http://schemas.microsoft.com/office/drawing/2014/main" val="1223071957"/>
                    </a:ext>
                  </a:extLst>
                </a:gridCol>
                <a:gridCol w="4883062">
                  <a:extLst>
                    <a:ext uri="{9D8B030D-6E8A-4147-A177-3AD203B41FA5}">
                      <a16:colId xmlns:a16="http://schemas.microsoft.com/office/drawing/2014/main" val="2391113484"/>
                    </a:ext>
                  </a:extLst>
                </a:gridCol>
              </a:tblGrid>
              <a:tr h="250731">
                <a:tc>
                  <a:txBody>
                    <a:bodyPr/>
                    <a:lstStyle/>
                    <a:p>
                      <a:pPr algn="l" rtl="0" fontAlgn="ctr"/>
                      <a:r>
                        <a:rPr lang="en-US" sz="1600" u="none" strike="noStrike" dirty="0">
                          <a:effectLst/>
                        </a:rPr>
                        <a:t>Variable</a:t>
                      </a:r>
                      <a:endParaRPr lang="en-US" sz="1600" b="1" i="0" u="none" strike="noStrike" dirty="0">
                        <a:solidFill>
                          <a:srgbClr val="FFFFFF"/>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Initial Values</a:t>
                      </a:r>
                      <a:endParaRPr lang="en-US" sz="1600" b="1" i="0" u="none" strike="noStrike">
                        <a:solidFill>
                          <a:srgbClr val="FFFFFF"/>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461425187"/>
                  </a:ext>
                </a:extLst>
              </a:tr>
              <a:tr h="250731">
                <a:tc>
                  <a:txBody>
                    <a:bodyPr/>
                    <a:lstStyle/>
                    <a:p>
                      <a:pPr algn="l" rtl="0" fontAlgn="ctr"/>
                      <a:r>
                        <a:rPr lang="en-US" sz="1600" u="none" strike="noStrike">
                          <a:effectLst/>
                        </a:rPr>
                        <a:t>$id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2 3 4 5 6 7 8 9 10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07862897"/>
                  </a:ext>
                </a:extLst>
              </a:tr>
              <a:tr h="498520">
                <a:tc>
                  <a:txBody>
                    <a:bodyPr/>
                    <a:lstStyle/>
                    <a:p>
                      <a:pPr algn="l" rtl="0" fontAlgn="ctr"/>
                      <a:r>
                        <a:rPr lang="en-US" sz="1600" u="none" strike="noStrike">
                          <a:effectLst/>
                        </a:rPr>
                        <a:t>$perc_premium_paid_by_cash_credit</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0.317 0 0.015 0 0.888 0.512 0 0.994 0.019 0.018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095590597"/>
                  </a:ext>
                </a:extLst>
              </a:tr>
              <a:tr h="250731">
                <a:tc>
                  <a:txBody>
                    <a:bodyPr/>
                    <a:lstStyle/>
                    <a:p>
                      <a:pPr algn="l" rtl="0" fontAlgn="ctr"/>
                      <a:r>
                        <a:rPr lang="en-US" sz="1600" u="none" strike="noStrike">
                          <a:effectLst/>
                        </a:rPr>
                        <a:t>$age_in_days</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11330 30309 16069 23733 19360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123119204"/>
                  </a:ext>
                </a:extLst>
              </a:tr>
              <a:tr h="498520">
                <a:tc>
                  <a:txBody>
                    <a:bodyPr/>
                    <a:lstStyle/>
                    <a:p>
                      <a:pPr algn="l" rtl="0" fontAlgn="ctr"/>
                      <a:r>
                        <a:rPr lang="en-US" sz="1600" u="none" strike="noStrike">
                          <a:effectLst/>
                        </a:rPr>
                        <a:t>$Income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90050 156080 145020 187560 103050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703302526"/>
                  </a:ext>
                </a:extLst>
              </a:tr>
              <a:tr h="250731">
                <a:tc>
                  <a:txBody>
                    <a:bodyPr/>
                    <a:lstStyle/>
                    <a:p>
                      <a:pPr algn="l" rtl="0" fontAlgn="ctr"/>
                      <a:r>
                        <a:rPr lang="en-US" sz="1600" u="none" strike="noStrike">
                          <a:effectLst/>
                        </a:rPr>
                        <a:t>$Count_3-6_months_late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1 0 7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128530193"/>
                  </a:ext>
                </a:extLst>
              </a:tr>
              <a:tr h="250731">
                <a:tc>
                  <a:txBody>
                    <a:bodyPr/>
                    <a:lstStyle/>
                    <a:p>
                      <a:pPr algn="l" rtl="0" fontAlgn="ctr"/>
                      <a:r>
                        <a:rPr lang="en-US" sz="1600" u="none" strike="noStrike">
                          <a:effectLst/>
                        </a:rPr>
                        <a:t>$Count_6-12_months_late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3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57227624"/>
                  </a:ext>
                </a:extLst>
              </a:tr>
              <a:tr h="250731">
                <a:tc>
                  <a:txBody>
                    <a:bodyPr/>
                    <a:lstStyle/>
                    <a:p>
                      <a:pPr algn="l" rtl="0" fontAlgn="ctr"/>
                      <a:r>
                        <a:rPr lang="en-US" sz="1600" u="none" strike="noStrike">
                          <a:effectLst/>
                        </a:rPr>
                        <a:t>$Count_more_than_12_months_late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4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843220894"/>
                  </a:ext>
                </a:extLst>
              </a:tr>
              <a:tr h="250731">
                <a:tc>
                  <a:txBody>
                    <a:bodyPr/>
                    <a:lstStyle/>
                    <a:p>
                      <a:pPr algn="l" rtl="0" fontAlgn="ctr"/>
                      <a:r>
                        <a:rPr lang="en-US" sz="1600" u="none" strike="noStrike" dirty="0">
                          <a:effectLst/>
                        </a:rPr>
                        <a:t>$</a:t>
                      </a:r>
                      <a:r>
                        <a:rPr lang="en-US" sz="1600" u="none" strike="noStrike" dirty="0" err="1">
                          <a:effectLst/>
                        </a:rPr>
                        <a:t>MaritalStatus</a:t>
                      </a:r>
                      <a:endParaRPr lang="en-US" sz="1600" b="0" i="0" u="none" strike="noStrike" dirty="0">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 1 0 1 0 0 0 0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985297843"/>
                  </a:ext>
                </a:extLst>
              </a:tr>
              <a:tr h="250731">
                <a:tc>
                  <a:txBody>
                    <a:bodyPr/>
                    <a:lstStyle/>
                    <a:p>
                      <a:pPr algn="l" rtl="0" fontAlgn="ctr"/>
                      <a:r>
                        <a:rPr lang="en-US" sz="1600" u="none" strike="noStrike">
                          <a:effectLst/>
                        </a:rPr>
                        <a:t>$Veh_Owned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3 3 1 1 2 1 3 3 2 3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360123330"/>
                  </a:ext>
                </a:extLst>
              </a:tr>
              <a:tr h="250731">
                <a:tc>
                  <a:txBody>
                    <a:bodyPr/>
                    <a:lstStyle/>
                    <a:p>
                      <a:pPr algn="l" rtl="0" fontAlgn="ctr"/>
                      <a:r>
                        <a:rPr lang="en-US" sz="1600" u="none" strike="noStrike">
                          <a:effectLst/>
                        </a:rPr>
                        <a:t>$No_of_dep</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3 1 1 1 1 4 4 2 4 3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917152703"/>
                  </a:ext>
                </a:extLst>
              </a:tr>
              <a:tr h="250731">
                <a:tc>
                  <a:txBody>
                    <a:bodyPr/>
                    <a:lstStyle/>
                    <a:p>
                      <a:pPr algn="l" rtl="0" fontAlgn="ctr"/>
                      <a:r>
                        <a:rPr lang="en-US" sz="1600" u="none" strike="noStrike">
                          <a:effectLst/>
                        </a:rPr>
                        <a:t>$Accomodation</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1 1 0 0 0 1 0 1 1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842410533"/>
                  </a:ext>
                </a:extLst>
              </a:tr>
              <a:tr h="250731">
                <a:tc>
                  <a:txBody>
                    <a:bodyPr/>
                    <a:lstStyle/>
                    <a:p>
                      <a:pPr algn="l" rtl="0" fontAlgn="ctr"/>
                      <a:r>
                        <a:rPr lang="en-US" sz="1600" u="none" strike="noStrike">
                          <a:effectLst/>
                        </a:rPr>
                        <a:t>$risk_score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98.8 99.1 99.2 99.4 98.8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089060758"/>
                  </a:ext>
                </a:extLst>
              </a:tr>
              <a:tr h="250731">
                <a:tc>
                  <a:txBody>
                    <a:bodyPr/>
                    <a:lstStyle/>
                    <a:p>
                      <a:pPr algn="l" rtl="0" fontAlgn="ctr"/>
                      <a:r>
                        <a:rPr lang="en-US" sz="1600" u="none" strike="noStrike">
                          <a:effectLst/>
                        </a:rPr>
                        <a:t>$no_of_premiums_paid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8 3 14 13 15 4 8 4 8 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104219529"/>
                  </a:ext>
                </a:extLst>
              </a:tr>
              <a:tr h="250731">
                <a:tc>
                  <a:txBody>
                    <a:bodyPr/>
                    <a:lstStyle/>
                    <a:p>
                      <a:pPr algn="l" rtl="0" fontAlgn="ctr"/>
                      <a:r>
                        <a:rPr lang="en-US" sz="1600" u="none" strike="noStrike">
                          <a:effectLst/>
                        </a:rPr>
                        <a:t>$sourcing_channel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chr  "A" "A" "C" "A"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82224448"/>
                  </a:ext>
                </a:extLst>
              </a:tr>
              <a:tr h="250731">
                <a:tc>
                  <a:txBody>
                    <a:bodyPr/>
                    <a:lstStyle/>
                    <a:p>
                      <a:pPr algn="l" rtl="0" fontAlgn="ctr"/>
                      <a:r>
                        <a:rPr lang="en-US" sz="1600" u="none" strike="noStrike">
                          <a:effectLst/>
                        </a:rPr>
                        <a:t>$residence_area_type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 chr  "Rural" "Urban" "Urban" "Urban" ...</a:t>
                      </a:r>
                      <a:endParaRPr lang="en-US"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351377054"/>
                  </a:ext>
                </a:extLst>
              </a:tr>
              <a:tr h="498520">
                <a:tc>
                  <a:txBody>
                    <a:bodyPr/>
                    <a:lstStyle/>
                    <a:p>
                      <a:pPr algn="l" rtl="0" fontAlgn="ctr"/>
                      <a:r>
                        <a:rPr lang="en-US" sz="1600" u="none" strike="noStrike">
                          <a:effectLst/>
                        </a:rPr>
                        <a:t>$premium</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5400 11700 18000 13800 7500 3300 20100 3300 5400 9600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688869143"/>
                  </a:ext>
                </a:extLst>
              </a:tr>
              <a:tr h="250731">
                <a:tc>
                  <a:txBody>
                    <a:bodyPr/>
                    <a:lstStyle/>
                    <a:p>
                      <a:pPr algn="l" rtl="0" fontAlgn="ctr"/>
                      <a:r>
                        <a:rPr lang="en-US" sz="1600" u="none" strike="noStrike">
                          <a:effectLst/>
                        </a:rPr>
                        <a:t>$renewal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1 1 1 1 0 1 1 1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508275623"/>
                  </a:ext>
                </a:extLst>
              </a:tr>
            </a:tbl>
          </a:graphicData>
        </a:graphic>
      </p:graphicFrame>
      <p:sp>
        <p:nvSpPr>
          <p:cNvPr id="7" name="TextBox 6">
            <a:extLst>
              <a:ext uri="{FF2B5EF4-FFF2-40B4-BE49-F238E27FC236}">
                <a16:creationId xmlns:a16="http://schemas.microsoft.com/office/drawing/2014/main" id="{49ADCF6A-DBEE-4E40-8A10-B11D16040B53}"/>
              </a:ext>
            </a:extLst>
          </p:cNvPr>
          <p:cNvSpPr txBox="1"/>
          <p:nvPr/>
        </p:nvSpPr>
        <p:spPr>
          <a:xfrm>
            <a:off x="129687" y="149962"/>
            <a:ext cx="11363325" cy="968855"/>
          </a:xfrm>
          <a:prstGeom prst="rect">
            <a:avLst/>
          </a:prstGeom>
          <a:noFill/>
        </p:spPr>
        <p:txBody>
          <a:bodyPr wrap="square" rtlCol="0">
            <a:spAutoFit/>
          </a:bodyPr>
          <a:lstStyle/>
          <a:p>
            <a:pPr defTabSz="914400">
              <a:lnSpc>
                <a:spcPct val="120000"/>
              </a:lnSpc>
              <a:spcAft>
                <a:spcPts val="600"/>
              </a:spcAft>
            </a:pPr>
            <a:r>
              <a:rPr lang="en-US" sz="2600" i="1" u="sng" dirty="0">
                <a:solidFill>
                  <a:schemeClr val="tx2">
                    <a:lumMod val="50000"/>
                  </a:schemeClr>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Data overview</a:t>
            </a:r>
            <a:br>
              <a:rPr lang="en-US" sz="2300" b="1"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br>
            <a:r>
              <a:rPr lang="en-US" sz="2300"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Let’s start with understanding the data first by visual inspection</a:t>
            </a:r>
          </a:p>
        </p:txBody>
      </p:sp>
    </p:spTree>
    <p:extLst>
      <p:ext uri="{BB962C8B-B14F-4D97-AF65-F5344CB8AC3E}">
        <p14:creationId xmlns:p14="http://schemas.microsoft.com/office/powerpoint/2010/main" val="38633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BB5855-8568-41D0-A563-002E14999349}"/>
              </a:ext>
            </a:extLst>
          </p:cNvPr>
          <p:cNvSpPr txBox="1">
            <a:spLocks/>
          </p:cNvSpPr>
          <p:nvPr/>
        </p:nvSpPr>
        <p:spPr>
          <a:xfrm>
            <a:off x="92764" y="132522"/>
            <a:ext cx="11979965" cy="66128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Abstract</a:t>
            </a:r>
          </a:p>
          <a:p>
            <a:pPr algn="l"/>
            <a:r>
              <a:rPr lang="en-US" sz="2300" dirty="0">
                <a:latin typeface="Calibri Light" panose="020F0302020204030204" pitchFamily="34" charset="0"/>
                <a:cs typeface="Calibri Light" panose="020F0302020204030204" pitchFamily="34" charset="0"/>
              </a:rPr>
              <a:t>In this paper, we will analyze the probability that a customer defaults on their insurance premium payment. Insurance is a mean of protection from any sudden unforeseen financial loss and risk profiling is an important aspect of it. Keeping customers satisfied and being able to custom target various demographics is crucial to maintain and increase customers. In the world of finance, the probability of default is the essential credit risk. It is used to give an estimate of the likelihood that a borrower will be unable to meet its debt obligations. The dataset consists of 17 parameters for 79853 customer observations with a combination of Indicator and continuous variables. Data mainly covers customers’ demographic information, premium payment related behavior and risk profile information. Random tree and Logistic regression have been used for modelling. Their performance measures have then been compared to decide which is better suited for the dataset and hence used to draw meaningful conclusions which can be used by an insurance business to formulate new strategies. We are building a model to predict the probability that a customer will default the premium payment and hence in our analysis ‘</a:t>
            </a:r>
            <a:r>
              <a:rPr lang="en-US" sz="2300" i="1" dirty="0">
                <a:latin typeface="Calibri Light" panose="020F0302020204030204" pitchFamily="34" charset="0"/>
                <a:cs typeface="Calibri Light" panose="020F0302020204030204" pitchFamily="34" charset="0"/>
              </a:rPr>
              <a:t>renewal’ </a:t>
            </a:r>
            <a:r>
              <a:rPr lang="en-US" sz="2300" dirty="0">
                <a:latin typeface="Calibri Light" panose="020F0302020204030204" pitchFamily="34" charset="0"/>
                <a:cs typeface="Calibri Light" panose="020F0302020204030204" pitchFamily="34" charset="0"/>
              </a:rPr>
              <a:t>would be the target or the response variable i.e. the dependent variable and other variables would be independent or the predictor variables. Through this study we will try to identify the key factors that influence the timely payment of premium by customers.</a:t>
            </a:r>
          </a:p>
          <a:p>
            <a:pPr algn="l"/>
            <a:endParaRPr lang="en-US" dirty="0"/>
          </a:p>
          <a:p>
            <a:pPr algn="l"/>
            <a:endParaRPr lang="en-US" dirty="0">
              <a:latin typeface="+mj-lt"/>
            </a:endParaRPr>
          </a:p>
        </p:txBody>
      </p:sp>
    </p:spTree>
    <p:extLst>
      <p:ext uri="{BB962C8B-B14F-4D97-AF65-F5344CB8AC3E}">
        <p14:creationId xmlns:p14="http://schemas.microsoft.com/office/powerpoint/2010/main" val="193329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CD670-912A-4A12-8B73-272B7FCE402A}"/>
              </a:ext>
            </a:extLst>
          </p:cNvPr>
          <p:cNvSpPr txBox="1"/>
          <p:nvPr/>
        </p:nvSpPr>
        <p:spPr>
          <a:xfrm>
            <a:off x="131298" y="91089"/>
            <a:ext cx="11929403" cy="1862048"/>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By visual inspection we can see that income has significantly large values as compared to various variables and needs to be normalized. While sourcing channel and residence area type are character datatypes and need to be converted to integers for further analysis.</a:t>
            </a:r>
          </a:p>
          <a:p>
            <a:r>
              <a:rPr lang="en-US" sz="2300" dirty="0">
                <a:latin typeface="Calibri Light" panose="020F0302020204030204" pitchFamily="34" charset="0"/>
                <a:cs typeface="Calibri Light" panose="020F0302020204030204" pitchFamily="34" charset="0"/>
              </a:rPr>
              <a:t>Data has a mix of Indicator and Continuous variables which mainly covers Customer’s demographic information, premium payment related behavior and risk profiling.</a:t>
            </a:r>
          </a:p>
        </p:txBody>
      </p:sp>
      <p:sp>
        <p:nvSpPr>
          <p:cNvPr id="8" name="TextBox 7">
            <a:extLst>
              <a:ext uri="{FF2B5EF4-FFF2-40B4-BE49-F238E27FC236}">
                <a16:creationId xmlns:a16="http://schemas.microsoft.com/office/drawing/2014/main" id="{90A8763B-69EA-442E-9863-E13A35049F91}"/>
              </a:ext>
            </a:extLst>
          </p:cNvPr>
          <p:cNvSpPr txBox="1"/>
          <p:nvPr/>
        </p:nvSpPr>
        <p:spPr>
          <a:xfrm>
            <a:off x="131298" y="2119506"/>
            <a:ext cx="11953460" cy="3472233"/>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limitations: Based on above and visual inspection of data, below are some of the limitations to the information that can be inferred:</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Veh_Owned</a:t>
            </a:r>
            <a:r>
              <a:rPr lang="en-US" sz="2300" dirty="0">
                <a:latin typeface="Calibri Light" panose="020F0302020204030204" pitchFamily="34" charset="0"/>
                <a:cs typeface="Calibri Light" panose="020F0302020204030204" pitchFamily="34" charset="0"/>
              </a:rPr>
              <a:t>’ doesn’t clarify the type of vehicles owned (2-wheeler or a 4-wheeler or both).</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doesn’t clarify the age group of dependents (kids, adults, elderly).</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doesn’t clearly clarify its relation to the credit worthiness of customer (is it directly     proportional or inversely proportional). Also, there is no information provided on the calculation methodology of it.</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Sourcing Channel though of different values doesn’t clearly mention what they represent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banks, agents, third parties etc.</a:t>
            </a:r>
          </a:p>
        </p:txBody>
      </p:sp>
    </p:spTree>
    <p:extLst>
      <p:ext uri="{BB962C8B-B14F-4D97-AF65-F5344CB8AC3E}">
        <p14:creationId xmlns:p14="http://schemas.microsoft.com/office/powerpoint/2010/main" val="44936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02AF31B-3C04-4C8D-BE9B-FBCB673BD2BD}"/>
              </a:ext>
            </a:extLst>
          </p:cNvPr>
          <p:cNvSpPr txBox="1"/>
          <p:nvPr/>
        </p:nvSpPr>
        <p:spPr>
          <a:xfrm>
            <a:off x="119270" y="93758"/>
            <a:ext cx="11953460" cy="5735416"/>
          </a:xfrm>
          <a:prstGeom prst="rect">
            <a:avLst/>
          </a:prstGeom>
          <a:noFill/>
        </p:spPr>
        <p:txBody>
          <a:bodyPr wrap="square" rtlCol="0">
            <a:spAutoFit/>
          </a:bodyPr>
          <a:lstStyle/>
          <a:p>
            <a:pPr>
              <a:lnSpc>
                <a:spcPct val="90000"/>
              </a:lnSpc>
              <a:spcBef>
                <a:spcPts val="1000"/>
              </a:spcBef>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preparation</a:t>
            </a:r>
            <a:endParaRPr lang="en-US" sz="2600" dirty="0">
              <a:latin typeface="Calibri Light" panose="020F0302020204030204" pitchFamily="34" charset="0"/>
              <a:cs typeface="Calibri Light" panose="020F0302020204030204" pitchFamily="34" charset="0"/>
            </a:endParaRP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Data has no missing value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Converting character type data to numeric:</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Residence area type values to 1 and 0 (Rural =1, Urban =0)</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Source Channel values to 1,2,3,4,5 (A, B, C, D, 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For better readability, we have added new columns: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to </a:t>
            </a:r>
            <a:r>
              <a:rPr lang="en-US" sz="2300" dirty="0" err="1">
                <a:latin typeface="Calibri Light" panose="020F0302020204030204" pitchFamily="34" charset="0"/>
                <a:cs typeface="Calibri Light" panose="020F0302020204030204" pitchFamily="34" charset="0"/>
              </a:rPr>
              <a:t>to</a:t>
            </a:r>
            <a:r>
              <a:rPr lang="en-US" sz="2300" dirty="0">
                <a:latin typeface="Calibri Light" panose="020F0302020204030204" pitchFamily="34" charset="0"/>
                <a:cs typeface="Calibri Light" panose="020F0302020204030204" pitchFamily="34" charset="0"/>
              </a:rPr>
              <a:t> display Cash premium payment in % terms.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‘age’ to display customer’s age in years for improved readability</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countLatePayment</a:t>
            </a:r>
            <a:r>
              <a:rPr lang="en-US" sz="2300" dirty="0">
                <a:latin typeface="Calibri Light" panose="020F0302020204030204" pitchFamily="34" charset="0"/>
                <a:cs typeface="Calibri Light" panose="020F0302020204030204" pitchFamily="34" charset="0"/>
              </a:rPr>
              <a:t>’ as a substitute for ‘Count_3-6_months_late’, ‘Count_6-12_months_late’, ‘Count_more_than_12_months_late’</a:t>
            </a:r>
          </a:p>
          <a:p>
            <a:endParaRPr lang="en-US" b="1" dirty="0"/>
          </a:p>
          <a:p>
            <a:r>
              <a:rPr lang="en-US" sz="2600" i="1" u="sng" dirty="0">
                <a:solidFill>
                  <a:schemeClr val="tx2">
                    <a:lumMod val="50000"/>
                  </a:schemeClr>
                </a:solidFill>
                <a:latin typeface="Calibri Light" panose="020F0302020204030204" pitchFamily="34" charset="0"/>
                <a:cs typeface="Calibri Light" panose="020F0302020204030204" pitchFamily="34" charset="0"/>
              </a:rPr>
              <a:t>Exploratory Data Analysis</a:t>
            </a:r>
          </a:p>
          <a:p>
            <a:r>
              <a:rPr lang="en-US" sz="2300" dirty="0">
                <a:latin typeface="Calibri Light" panose="020F0302020204030204" pitchFamily="34" charset="0"/>
                <a:cs typeface="Calibri Light" panose="020F0302020204030204" pitchFamily="34" charset="0"/>
              </a:rPr>
              <a:t>From the table below we get a brief idea about the distribution of variables:</a:t>
            </a:r>
          </a:p>
          <a:p>
            <a:pPr lvl="1">
              <a:lnSpc>
                <a:spcPct val="90000"/>
              </a:lnSpc>
              <a:spcBef>
                <a:spcPts val="1000"/>
              </a:spcBef>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546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BC73799-E4E7-490D-81E2-71129207A756}"/>
              </a:ext>
            </a:extLst>
          </p:cNvPr>
          <p:cNvGraphicFramePr>
            <a:graphicFrameLocks noGrp="1"/>
          </p:cNvGraphicFramePr>
          <p:nvPr>
            <p:extLst>
              <p:ext uri="{D42A27DB-BD31-4B8C-83A1-F6EECF244321}">
                <p14:modId xmlns:p14="http://schemas.microsoft.com/office/powerpoint/2010/main" val="600299268"/>
              </p:ext>
            </p:extLst>
          </p:nvPr>
        </p:nvGraphicFramePr>
        <p:xfrm>
          <a:off x="561975" y="133350"/>
          <a:ext cx="11229975" cy="6612256"/>
        </p:xfrm>
        <a:graphic>
          <a:graphicData uri="http://schemas.openxmlformats.org/drawingml/2006/table">
            <a:tbl>
              <a:tblPr firstRow="1" bandRow="1">
                <a:tableStyleId>{21E4AEA4-8DFA-4A89-87EB-49C32662AFE0}</a:tableStyleId>
              </a:tblPr>
              <a:tblGrid>
                <a:gridCol w="11229975">
                  <a:extLst>
                    <a:ext uri="{9D8B030D-6E8A-4147-A177-3AD203B41FA5}">
                      <a16:colId xmlns:a16="http://schemas.microsoft.com/office/drawing/2014/main" val="1159446137"/>
                    </a:ext>
                  </a:extLst>
                </a:gridCol>
              </a:tblGrid>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Income                          Count_3-6_months_late      Count_6-12_months_late</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24030              Min.   : 0.0000                          Min.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108010           1st Qu.: 0.0000                        1st Qu.: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166560         Median : 0.0000                      Median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208847           Mean   : 0.2484                        Mean   : 0.07809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252090          3rd Qu.: 0.0000                        3rd Qu.: 0.00000      </a:t>
                      </a:r>
                    </a:p>
                    <a:p>
                      <a:pPr>
                        <a:lnSpc>
                          <a:spcPct val="100000"/>
                        </a:lnSpc>
                      </a:pPr>
                      <a:r>
                        <a:rPr lang="en-US" sz="1800" dirty="0"/>
                        <a:t> Max.   :90262600          Max.   :13.0000                        Max.   :17.00000  </a:t>
                      </a:r>
                    </a:p>
                    <a:p>
                      <a:pPr>
                        <a:lnSpc>
                          <a:spcPct val="100000"/>
                        </a:lnSpc>
                      </a:pPr>
                      <a:endParaRPr lang="en-US" dirty="0"/>
                    </a:p>
                  </a:txBody>
                  <a:tcPr/>
                </a:tc>
                <a:extLst>
                  <a:ext uri="{0D108BD9-81ED-4DB2-BD59-A6C34878D82A}">
                    <a16:rowId xmlns:a16="http://schemas.microsoft.com/office/drawing/2014/main" val="3019642961"/>
                  </a:ext>
                </a:extLst>
              </a:tr>
              <a:tr h="202041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Count_more_than_12_months_late   Marital Status          </a:t>
                      </a:r>
                      <a:r>
                        <a:rPr lang="en-US" sz="1800" dirty="0" err="1"/>
                        <a:t>Veh_Owned</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0.00000                                      Min.   :0.0000           Min.   :1.000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0.00000                                   1st Qu.:0.0000          1st Qu.:1.000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0.00000                                 Median :0.0000        Median :2.000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0.05994                                   Mean   :0.4987         Mean   :1.998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0.00000                                  3rd Qu.:1.0000         3rd Qu.:3.000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:11.00000                                   Max.   :1.0000           Max.   :3.000 </a:t>
                      </a:r>
                      <a:endParaRPr lang="en-US" dirty="0"/>
                    </a:p>
                  </a:txBody>
                  <a:tcPr/>
                </a:tc>
                <a:extLst>
                  <a:ext uri="{0D108BD9-81ED-4DB2-BD59-A6C34878D82A}">
                    <a16:rowId xmlns:a16="http://schemas.microsoft.com/office/drawing/2014/main" val="2614952739"/>
                  </a:ext>
                </a:extLst>
              </a:tr>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t>No_of_dep</a:t>
                      </a:r>
                      <a:r>
                        <a:rPr lang="en-US" sz="1800" dirty="0"/>
                        <a:t>                   premium               renewal                  </a:t>
                      </a:r>
                      <a:r>
                        <a:rPr lang="en-US" sz="1800" dirty="0" err="1"/>
                        <a:t>cashPercent</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1.00                 Min.   :1200           Min.   : 0.0000        Min.   : 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2.00              1st Qu.:5400          1st Qu.: 1.0000      1st Qu.: 3.40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3.00            Median :7500        Median : 1.0000    Median: 16.70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2.50              Mean   :10925       Mean  : 0.9374       Mean   : 31.43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3.00             3rd Qu.:13800       3rd Qu.:1.0000      3rd Qu.: 53.80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 4.00               Max.   :60000         Max.   :1.0000    Max.   : 100.00 </a:t>
                      </a:r>
                      <a:r>
                        <a:rPr lang="en-US" dirty="0"/>
                        <a:t> </a:t>
                      </a:r>
                    </a:p>
                    <a:p>
                      <a:pPr>
                        <a:lnSpc>
                          <a:spcPct val="100000"/>
                        </a:lnSpc>
                      </a:pPr>
                      <a:endParaRPr lang="en-US" dirty="0"/>
                    </a:p>
                  </a:txBody>
                  <a:tcPr/>
                </a:tc>
                <a:extLst>
                  <a:ext uri="{0D108BD9-81ED-4DB2-BD59-A6C34878D82A}">
                    <a16:rowId xmlns:a16="http://schemas.microsoft.com/office/drawing/2014/main" val="860145804"/>
                  </a:ext>
                </a:extLst>
              </a:tr>
            </a:tbl>
          </a:graphicData>
        </a:graphic>
      </p:graphicFrame>
    </p:spTree>
    <p:extLst>
      <p:ext uri="{BB962C8B-B14F-4D97-AF65-F5344CB8AC3E}">
        <p14:creationId xmlns:p14="http://schemas.microsoft.com/office/powerpoint/2010/main" val="263687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1EFEB78A-D93B-4E06-88C8-2119984806C5}"/>
              </a:ext>
            </a:extLst>
          </p:cNvPr>
          <p:cNvGraphicFramePr>
            <a:graphicFrameLocks noGrp="1"/>
          </p:cNvGraphicFramePr>
          <p:nvPr>
            <p:extLst>
              <p:ext uri="{D42A27DB-BD31-4B8C-83A1-F6EECF244321}">
                <p14:modId xmlns:p14="http://schemas.microsoft.com/office/powerpoint/2010/main" val="2266218387"/>
              </p:ext>
            </p:extLst>
          </p:nvPr>
        </p:nvGraphicFramePr>
        <p:xfrm>
          <a:off x="1569913" y="749586"/>
          <a:ext cx="8848724" cy="5008176"/>
        </p:xfrm>
        <a:graphic>
          <a:graphicData uri="http://schemas.openxmlformats.org/drawingml/2006/table">
            <a:tbl>
              <a:tblPr firstRow="1" bandRow="1">
                <a:tableStyleId>{21E4AEA4-8DFA-4A89-87EB-49C32662AFE0}</a:tableStyleId>
              </a:tblPr>
              <a:tblGrid>
                <a:gridCol w="8848724">
                  <a:extLst>
                    <a:ext uri="{9D8B030D-6E8A-4147-A177-3AD203B41FA5}">
                      <a16:colId xmlns:a16="http://schemas.microsoft.com/office/drawing/2014/main" val="3569509300"/>
                    </a:ext>
                  </a:extLst>
                </a:gridCol>
              </a:tblGrid>
              <a:tr h="2107889">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t>Accomodation</a:t>
                      </a:r>
                      <a:r>
                        <a:rPr lang="en-US" dirty="0"/>
                        <a:t>                  </a:t>
                      </a:r>
                      <a:r>
                        <a:rPr lang="en-US" dirty="0" err="1"/>
                        <a:t>risk_score</a:t>
                      </a:r>
                      <a:r>
                        <a:rPr lang="en-US" dirty="0"/>
                        <a:t>                 </a:t>
                      </a:r>
                      <a:r>
                        <a:rPr lang="en-US" dirty="0" err="1"/>
                        <a:t>no_of_premiums_paid</a:t>
                      </a:r>
                      <a:endParaRPr lang="en-US" dirty="0"/>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:0.0000                  Min.   :91.90                    Min.   : 2.00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Qu.:0.0000                1st Qu.:98.83                  1st Qu.: 7.00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:1.0000              Median :99.18               Median :10.00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:0.5013               Mean   :99.07                 Mean   :10.86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Qu.:1.0000              3rd Qu.:99.52                 3rd Qu.:14.00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:1.0000                Max.   :99.89                   Max.   :60.00</a:t>
                      </a:r>
                    </a:p>
                    <a:p>
                      <a:endParaRPr lang="en-US" dirty="0"/>
                    </a:p>
                  </a:txBody>
                  <a:tcPr/>
                </a:tc>
                <a:extLst>
                  <a:ext uri="{0D108BD9-81ED-4DB2-BD59-A6C34878D82A}">
                    <a16:rowId xmlns:a16="http://schemas.microsoft.com/office/drawing/2014/main" val="63461386"/>
                  </a:ext>
                </a:extLst>
              </a:tr>
              <a:tr h="2587937">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Age                              </a:t>
                      </a:r>
                      <a:r>
                        <a:rPr lang="en-US" dirty="0" err="1"/>
                        <a:t>residence_area_type</a:t>
                      </a:r>
                      <a:r>
                        <a:rPr lang="en-US" dirty="0"/>
                        <a:t> </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 21.00                   Min.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 41.00                 1st Qu. :0000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 51.00               Median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 51.61                 Mean :0.3966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 62.00                3</a:t>
                      </a:r>
                      <a:r>
                        <a:rPr lang="en-US" baseline="30000" dirty="0"/>
                        <a:t>rd</a:t>
                      </a:r>
                      <a:r>
                        <a:rPr lang="en-US" dirty="0"/>
                        <a:t> Qu. :1.0000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 103.00                Max:1.0000</a:t>
                      </a:r>
                    </a:p>
                    <a:p>
                      <a:endParaRPr lang="en-US" dirty="0"/>
                    </a:p>
                  </a:txBody>
                  <a:tcPr/>
                </a:tc>
                <a:extLst>
                  <a:ext uri="{0D108BD9-81ED-4DB2-BD59-A6C34878D82A}">
                    <a16:rowId xmlns:a16="http://schemas.microsoft.com/office/drawing/2014/main" val="2858295882"/>
                  </a:ext>
                </a:extLst>
              </a:tr>
            </a:tbl>
          </a:graphicData>
        </a:graphic>
      </p:graphicFrame>
    </p:spTree>
    <p:extLst>
      <p:ext uri="{BB962C8B-B14F-4D97-AF65-F5344CB8AC3E}">
        <p14:creationId xmlns:p14="http://schemas.microsoft.com/office/powerpoint/2010/main" val="334938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14C4F5A-B89F-47DA-931A-641443E3E503}"/>
              </a:ext>
            </a:extLst>
          </p:cNvPr>
          <p:cNvSpPr txBox="1"/>
          <p:nvPr/>
        </p:nvSpPr>
        <p:spPr>
          <a:xfrm>
            <a:off x="129545" y="48544"/>
            <a:ext cx="11754678"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Univariate Analysis</a:t>
            </a:r>
          </a:p>
        </p:txBody>
      </p:sp>
      <p:sp>
        <p:nvSpPr>
          <p:cNvPr id="8" name="Rectangle 7">
            <a:extLst>
              <a:ext uri="{FF2B5EF4-FFF2-40B4-BE49-F238E27FC236}">
                <a16:creationId xmlns:a16="http://schemas.microsoft.com/office/drawing/2014/main" id="{B766273C-6C39-4213-AE1E-7509F20C6068}"/>
              </a:ext>
            </a:extLst>
          </p:cNvPr>
          <p:cNvSpPr/>
          <p:nvPr/>
        </p:nvSpPr>
        <p:spPr>
          <a:xfrm>
            <a:off x="241838" y="625205"/>
            <a:ext cx="11410123" cy="599211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p:cNvCxnSpPr>
          <p:nvPr/>
        </p:nvCxnSpPr>
        <p:spPr>
          <a:xfrm>
            <a:off x="5946899" y="633968"/>
            <a:ext cx="0" cy="5992119"/>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505002" y="573411"/>
            <a:ext cx="4939750" cy="618630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Cash Percent</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0 to 100 with majority of data points falling in the lower range of 0% to 5%</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31.43%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25" name="Picture 24">
            <a:extLst>
              <a:ext uri="{FF2B5EF4-FFF2-40B4-BE49-F238E27FC236}">
                <a16:creationId xmlns:a16="http://schemas.microsoft.com/office/drawing/2014/main" id="{B9239F76-C606-4295-8F3B-ACD705A745D9}"/>
              </a:ext>
            </a:extLst>
          </p:cNvPr>
          <p:cNvPicPr/>
          <p:nvPr/>
        </p:nvPicPr>
        <p:blipFill>
          <a:blip r:embed="rId2"/>
          <a:stretch>
            <a:fillRect/>
          </a:stretch>
        </p:blipFill>
        <p:spPr>
          <a:xfrm>
            <a:off x="1166212" y="941096"/>
            <a:ext cx="3962380" cy="1889644"/>
          </a:xfrm>
          <a:prstGeom prst="rect">
            <a:avLst/>
          </a:prstGeom>
        </p:spPr>
      </p:pic>
      <p:pic>
        <p:nvPicPr>
          <p:cNvPr id="26" name="Picture 25">
            <a:extLst>
              <a:ext uri="{FF2B5EF4-FFF2-40B4-BE49-F238E27FC236}">
                <a16:creationId xmlns:a16="http://schemas.microsoft.com/office/drawing/2014/main" id="{51EA8ED9-4C8B-425B-A75C-4455D1DD1D2F}"/>
              </a:ext>
            </a:extLst>
          </p:cNvPr>
          <p:cNvPicPr/>
          <p:nvPr/>
        </p:nvPicPr>
        <p:blipFill rotWithShape="1">
          <a:blip r:embed="rId3"/>
          <a:srcRect t="7797" b="9950"/>
          <a:stretch/>
        </p:blipFill>
        <p:spPr>
          <a:xfrm>
            <a:off x="1166212" y="2914958"/>
            <a:ext cx="3962380" cy="1895582"/>
          </a:xfrm>
          <a:prstGeom prst="rect">
            <a:avLst/>
          </a:prstGeom>
        </p:spPr>
      </p:pic>
      <p:pic>
        <p:nvPicPr>
          <p:cNvPr id="33" name="Picture 32">
            <a:extLst>
              <a:ext uri="{FF2B5EF4-FFF2-40B4-BE49-F238E27FC236}">
                <a16:creationId xmlns:a16="http://schemas.microsoft.com/office/drawing/2014/main" id="{37104EFD-1C31-4868-A89F-05761EC37F3B}"/>
              </a:ext>
            </a:extLst>
          </p:cNvPr>
          <p:cNvPicPr/>
          <p:nvPr/>
        </p:nvPicPr>
        <p:blipFill>
          <a:blip r:embed="rId4"/>
          <a:stretch>
            <a:fillRect/>
          </a:stretch>
        </p:blipFill>
        <p:spPr>
          <a:xfrm>
            <a:off x="6629273" y="1006469"/>
            <a:ext cx="3945437" cy="2169498"/>
          </a:xfrm>
          <a:prstGeom prst="rect">
            <a:avLst/>
          </a:prstGeom>
        </p:spPr>
      </p:pic>
      <p:sp>
        <p:nvSpPr>
          <p:cNvPr id="19" name="TextBox 18">
            <a:extLst>
              <a:ext uri="{FF2B5EF4-FFF2-40B4-BE49-F238E27FC236}">
                <a16:creationId xmlns:a16="http://schemas.microsoft.com/office/drawing/2014/main" id="{635BFD17-596B-4FD6-BDD6-909FBCE5F319}"/>
              </a:ext>
            </a:extLst>
          </p:cNvPr>
          <p:cNvSpPr txBox="1"/>
          <p:nvPr/>
        </p:nvSpPr>
        <p:spPr>
          <a:xfrm>
            <a:off x="7235687" y="625205"/>
            <a:ext cx="296848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Age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96610" y="5131767"/>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21 to 103 years with data appearing to be somewhat normally distributed </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~51 years = Median</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13" name="Picture 12">
            <a:extLst>
              <a:ext uri="{FF2B5EF4-FFF2-40B4-BE49-F238E27FC236}">
                <a16:creationId xmlns:a16="http://schemas.microsoft.com/office/drawing/2014/main" id="{74AF5059-E662-4DE6-8CEB-515D3882B426}"/>
              </a:ext>
            </a:extLst>
          </p:cNvPr>
          <p:cNvPicPr/>
          <p:nvPr/>
        </p:nvPicPr>
        <p:blipFill rotWithShape="1">
          <a:blip r:embed="rId5"/>
          <a:srcRect t="10117" b="14282"/>
          <a:stretch/>
        </p:blipFill>
        <p:spPr>
          <a:xfrm>
            <a:off x="6629273" y="3251718"/>
            <a:ext cx="3945456" cy="1899964"/>
          </a:xfrm>
          <a:prstGeom prst="rect">
            <a:avLst/>
          </a:prstGeom>
        </p:spPr>
      </p:pic>
    </p:spTree>
    <p:extLst>
      <p:ext uri="{BB962C8B-B14F-4D97-AF65-F5344CB8AC3E}">
        <p14:creationId xmlns:p14="http://schemas.microsoft.com/office/powerpoint/2010/main" val="290496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7" y="103394"/>
            <a:ext cx="4939750" cy="6724918"/>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Income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a wide range of 24,030 to  90,262,600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208847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Count_3-6_months_late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1" y="5331822"/>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13 with majority delay counts are 0 to 1 (right skew)</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0.2484</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336E1120-E307-48A7-B9F1-3C69779B869A}"/>
              </a:ext>
            </a:extLst>
          </p:cNvPr>
          <p:cNvPicPr/>
          <p:nvPr/>
        </p:nvPicPr>
        <p:blipFill>
          <a:blip r:embed="rId2">
            <a:extLst>
              <a:ext uri="{28A0092B-C50C-407E-A947-70E740481C1C}">
                <a14:useLocalDpi xmlns:a14="http://schemas.microsoft.com/office/drawing/2010/main" val="0"/>
              </a:ext>
            </a:extLst>
          </a:blip>
          <a:stretch>
            <a:fillRect/>
          </a:stretch>
        </p:blipFill>
        <p:spPr>
          <a:xfrm>
            <a:off x="1109511" y="492369"/>
            <a:ext cx="4242706" cy="2312537"/>
          </a:xfrm>
          <a:prstGeom prst="rect">
            <a:avLst/>
          </a:prstGeom>
        </p:spPr>
      </p:pic>
      <p:pic>
        <p:nvPicPr>
          <p:cNvPr id="15" name="Picture 14">
            <a:extLst>
              <a:ext uri="{FF2B5EF4-FFF2-40B4-BE49-F238E27FC236}">
                <a16:creationId xmlns:a16="http://schemas.microsoft.com/office/drawing/2014/main" id="{456D15C1-DAA8-4DC6-9B43-83E8054C1C6F}"/>
              </a:ext>
            </a:extLst>
          </p:cNvPr>
          <p:cNvPicPr/>
          <p:nvPr/>
        </p:nvPicPr>
        <p:blipFill>
          <a:blip r:embed="rId3">
            <a:extLst>
              <a:ext uri="{28A0092B-C50C-407E-A947-70E740481C1C}">
                <a14:useLocalDpi xmlns:a14="http://schemas.microsoft.com/office/drawing/2010/main" val="0"/>
              </a:ext>
            </a:extLst>
          </a:blip>
          <a:stretch>
            <a:fillRect/>
          </a:stretch>
        </p:blipFill>
        <p:spPr>
          <a:xfrm>
            <a:off x="1109510" y="2868409"/>
            <a:ext cx="4242705" cy="2463413"/>
          </a:xfrm>
          <a:prstGeom prst="rect">
            <a:avLst/>
          </a:prstGeom>
        </p:spPr>
      </p:pic>
      <p:pic>
        <p:nvPicPr>
          <p:cNvPr id="17" name="Picture 16">
            <a:extLst>
              <a:ext uri="{FF2B5EF4-FFF2-40B4-BE49-F238E27FC236}">
                <a16:creationId xmlns:a16="http://schemas.microsoft.com/office/drawing/2014/main" id="{E167FE55-3631-4F09-81C6-CC06216FBC47}"/>
              </a:ext>
            </a:extLst>
          </p:cNvPr>
          <p:cNvPicPr/>
          <p:nvPr/>
        </p:nvPicPr>
        <p:blipFill>
          <a:blip r:embed="rId4">
            <a:extLst>
              <a:ext uri="{28A0092B-C50C-407E-A947-70E740481C1C}">
                <a14:useLocalDpi xmlns:a14="http://schemas.microsoft.com/office/drawing/2010/main" val="0"/>
              </a:ext>
            </a:extLst>
          </a:blip>
          <a:stretch>
            <a:fillRect/>
          </a:stretch>
        </p:blipFill>
        <p:spPr>
          <a:xfrm>
            <a:off x="6718357" y="534984"/>
            <a:ext cx="4364125" cy="2269922"/>
          </a:xfrm>
          <a:prstGeom prst="rect">
            <a:avLst/>
          </a:prstGeom>
        </p:spPr>
      </p:pic>
      <p:pic>
        <p:nvPicPr>
          <p:cNvPr id="18" name="Picture 17">
            <a:extLst>
              <a:ext uri="{FF2B5EF4-FFF2-40B4-BE49-F238E27FC236}">
                <a16:creationId xmlns:a16="http://schemas.microsoft.com/office/drawing/2014/main" id="{AE35F927-F029-482E-9DDA-9787C3CCE124}"/>
              </a:ext>
            </a:extLst>
          </p:cNvPr>
          <p:cNvPicPr/>
          <p:nvPr/>
        </p:nvPicPr>
        <p:blipFill>
          <a:blip r:embed="rId5">
            <a:extLst>
              <a:ext uri="{28A0092B-C50C-407E-A947-70E740481C1C}">
                <a14:useLocalDpi xmlns:a14="http://schemas.microsoft.com/office/drawing/2010/main" val="0"/>
              </a:ext>
            </a:extLst>
          </a:blip>
          <a:stretch>
            <a:fillRect/>
          </a:stretch>
        </p:blipFill>
        <p:spPr>
          <a:xfrm>
            <a:off x="6739308" y="2879173"/>
            <a:ext cx="4364115" cy="2452649"/>
          </a:xfrm>
          <a:prstGeom prst="rect">
            <a:avLst/>
          </a:prstGeom>
        </p:spPr>
      </p:pic>
    </p:spTree>
    <p:extLst>
      <p:ext uri="{BB962C8B-B14F-4D97-AF65-F5344CB8AC3E}">
        <p14:creationId xmlns:p14="http://schemas.microsoft.com/office/powerpoint/2010/main" val="230915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68139" cy="6478697"/>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Count_6-12_months_late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17 with majority delay counts are skewed towards 0 to 2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0.07809</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6420196" y="106036"/>
            <a:ext cx="458287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Count_more_than_12_months_late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74852" y="5261386"/>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11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0.05994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endParaRPr lang="en-US" sz="2400" dirty="0">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9B0502D8-346F-4B05-A0A7-0818E796A51B}"/>
              </a:ext>
            </a:extLst>
          </p:cNvPr>
          <p:cNvPicPr/>
          <p:nvPr/>
        </p:nvPicPr>
        <p:blipFill>
          <a:blip r:embed="rId2">
            <a:extLst>
              <a:ext uri="{28A0092B-C50C-407E-A947-70E740481C1C}">
                <a14:useLocalDpi xmlns:a14="http://schemas.microsoft.com/office/drawing/2010/main" val="0"/>
              </a:ext>
            </a:extLst>
          </a:blip>
          <a:stretch>
            <a:fillRect/>
          </a:stretch>
        </p:blipFill>
        <p:spPr>
          <a:xfrm>
            <a:off x="934538" y="552312"/>
            <a:ext cx="4240905" cy="2252594"/>
          </a:xfrm>
          <a:prstGeom prst="rect">
            <a:avLst/>
          </a:prstGeom>
        </p:spPr>
      </p:pic>
      <p:pic>
        <p:nvPicPr>
          <p:cNvPr id="21" name="Picture 20">
            <a:extLst>
              <a:ext uri="{FF2B5EF4-FFF2-40B4-BE49-F238E27FC236}">
                <a16:creationId xmlns:a16="http://schemas.microsoft.com/office/drawing/2014/main" id="{88BB5B4E-A7E6-4B97-9A58-2B899F90573E}"/>
              </a:ext>
            </a:extLst>
          </p:cNvPr>
          <p:cNvPicPr/>
          <p:nvPr/>
        </p:nvPicPr>
        <p:blipFill>
          <a:blip r:embed="rId3">
            <a:extLst>
              <a:ext uri="{28A0092B-C50C-407E-A947-70E740481C1C}">
                <a14:useLocalDpi xmlns:a14="http://schemas.microsoft.com/office/drawing/2010/main" val="0"/>
              </a:ext>
            </a:extLst>
          </a:blip>
          <a:stretch>
            <a:fillRect/>
          </a:stretch>
        </p:blipFill>
        <p:spPr>
          <a:xfrm>
            <a:off x="934537" y="2879174"/>
            <a:ext cx="4240905" cy="2248894"/>
          </a:xfrm>
          <a:prstGeom prst="rect">
            <a:avLst/>
          </a:prstGeom>
        </p:spPr>
      </p:pic>
      <p:pic>
        <p:nvPicPr>
          <p:cNvPr id="22" name="Picture 21">
            <a:extLst>
              <a:ext uri="{FF2B5EF4-FFF2-40B4-BE49-F238E27FC236}">
                <a16:creationId xmlns:a16="http://schemas.microsoft.com/office/drawing/2014/main" id="{536C64A0-F1CD-49A3-B1FE-373213D67041}"/>
              </a:ext>
            </a:extLst>
          </p:cNvPr>
          <p:cNvPicPr/>
          <p:nvPr/>
        </p:nvPicPr>
        <p:blipFill>
          <a:blip r:embed="rId4">
            <a:extLst>
              <a:ext uri="{28A0092B-C50C-407E-A947-70E740481C1C}">
                <a14:useLocalDpi xmlns:a14="http://schemas.microsoft.com/office/drawing/2010/main" val="0"/>
              </a:ext>
            </a:extLst>
          </a:blip>
          <a:stretch>
            <a:fillRect/>
          </a:stretch>
        </p:blipFill>
        <p:spPr>
          <a:xfrm>
            <a:off x="6537398" y="552312"/>
            <a:ext cx="4399376" cy="2244839"/>
          </a:xfrm>
          <a:prstGeom prst="rect">
            <a:avLst/>
          </a:prstGeom>
        </p:spPr>
      </p:pic>
      <p:pic>
        <p:nvPicPr>
          <p:cNvPr id="23" name="Picture 22">
            <a:extLst>
              <a:ext uri="{FF2B5EF4-FFF2-40B4-BE49-F238E27FC236}">
                <a16:creationId xmlns:a16="http://schemas.microsoft.com/office/drawing/2014/main" id="{CD677076-2477-41FA-B576-13D7747AA6BE}"/>
              </a:ext>
            </a:extLst>
          </p:cNvPr>
          <p:cNvPicPr/>
          <p:nvPr/>
        </p:nvPicPr>
        <p:blipFill>
          <a:blip r:embed="rId5">
            <a:extLst>
              <a:ext uri="{28A0092B-C50C-407E-A947-70E740481C1C}">
                <a14:useLocalDpi xmlns:a14="http://schemas.microsoft.com/office/drawing/2010/main" val="0"/>
              </a:ext>
            </a:extLst>
          </a:blip>
          <a:stretch>
            <a:fillRect/>
          </a:stretch>
        </p:blipFill>
        <p:spPr>
          <a:xfrm>
            <a:off x="6537398" y="2883229"/>
            <a:ext cx="4399376" cy="2244838"/>
          </a:xfrm>
          <a:prstGeom prst="rect">
            <a:avLst/>
          </a:prstGeom>
        </p:spPr>
      </p:pic>
    </p:spTree>
    <p:extLst>
      <p:ext uri="{BB962C8B-B14F-4D97-AF65-F5344CB8AC3E}">
        <p14:creationId xmlns:p14="http://schemas.microsoft.com/office/powerpoint/2010/main" val="154938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4791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 Late Payment</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19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0.3864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Risk Score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91.90 to 99.89 with majority data skewed towards 99.0 to 99.5 (left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99.07</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 </a:t>
            </a:r>
          </a:p>
        </p:txBody>
      </p:sp>
      <p:pic>
        <p:nvPicPr>
          <p:cNvPr id="12" name="Picture 11">
            <a:extLst>
              <a:ext uri="{FF2B5EF4-FFF2-40B4-BE49-F238E27FC236}">
                <a16:creationId xmlns:a16="http://schemas.microsoft.com/office/drawing/2014/main" id="{49CBC182-E095-4F75-B82B-C484B9AEEA44}"/>
              </a:ext>
            </a:extLst>
          </p:cNvPr>
          <p:cNvPicPr/>
          <p:nvPr/>
        </p:nvPicPr>
        <p:blipFill>
          <a:blip r:embed="rId2">
            <a:extLst>
              <a:ext uri="{28A0092B-C50C-407E-A947-70E740481C1C}">
                <a14:useLocalDpi xmlns:a14="http://schemas.microsoft.com/office/drawing/2010/main" val="0"/>
              </a:ext>
            </a:extLst>
          </a:blip>
          <a:stretch>
            <a:fillRect/>
          </a:stretch>
        </p:blipFill>
        <p:spPr>
          <a:xfrm>
            <a:off x="873677" y="530608"/>
            <a:ext cx="4573069" cy="2274297"/>
          </a:xfrm>
          <a:prstGeom prst="rect">
            <a:avLst/>
          </a:prstGeom>
        </p:spPr>
      </p:pic>
      <p:pic>
        <p:nvPicPr>
          <p:cNvPr id="13" name="Picture 12">
            <a:extLst>
              <a:ext uri="{FF2B5EF4-FFF2-40B4-BE49-F238E27FC236}">
                <a16:creationId xmlns:a16="http://schemas.microsoft.com/office/drawing/2014/main" id="{00BCCD2A-BDAA-4B7C-B22F-A64D60695853}"/>
              </a:ext>
            </a:extLst>
          </p:cNvPr>
          <p:cNvPicPr/>
          <p:nvPr/>
        </p:nvPicPr>
        <p:blipFill>
          <a:blip r:embed="rId3">
            <a:extLst>
              <a:ext uri="{28A0092B-C50C-407E-A947-70E740481C1C}">
                <a14:useLocalDpi xmlns:a14="http://schemas.microsoft.com/office/drawing/2010/main" val="0"/>
              </a:ext>
            </a:extLst>
          </a:blip>
          <a:stretch>
            <a:fillRect/>
          </a:stretch>
        </p:blipFill>
        <p:spPr>
          <a:xfrm>
            <a:off x="873677" y="2889724"/>
            <a:ext cx="4573069" cy="2274297"/>
          </a:xfrm>
          <a:prstGeom prst="rect">
            <a:avLst/>
          </a:prstGeom>
        </p:spPr>
      </p:pic>
      <p:pic>
        <p:nvPicPr>
          <p:cNvPr id="21" name="Picture 20">
            <a:extLst>
              <a:ext uri="{FF2B5EF4-FFF2-40B4-BE49-F238E27FC236}">
                <a16:creationId xmlns:a16="http://schemas.microsoft.com/office/drawing/2014/main" id="{5A41D5FA-0DB6-4B58-8431-EAAEA1179991}"/>
              </a:ext>
            </a:extLst>
          </p:cNvPr>
          <p:cNvPicPr/>
          <p:nvPr/>
        </p:nvPicPr>
        <p:blipFill>
          <a:blip r:embed="rId4">
            <a:extLst>
              <a:ext uri="{28A0092B-C50C-407E-A947-70E740481C1C}">
                <a14:useLocalDpi xmlns:a14="http://schemas.microsoft.com/office/drawing/2010/main" val="0"/>
              </a:ext>
            </a:extLst>
          </a:blip>
          <a:stretch>
            <a:fillRect/>
          </a:stretch>
        </p:blipFill>
        <p:spPr>
          <a:xfrm>
            <a:off x="6568859" y="530607"/>
            <a:ext cx="4389864" cy="2274297"/>
          </a:xfrm>
          <a:prstGeom prst="rect">
            <a:avLst/>
          </a:prstGeom>
        </p:spPr>
      </p:pic>
      <p:pic>
        <p:nvPicPr>
          <p:cNvPr id="22" name="Picture 21">
            <a:extLst>
              <a:ext uri="{FF2B5EF4-FFF2-40B4-BE49-F238E27FC236}">
                <a16:creationId xmlns:a16="http://schemas.microsoft.com/office/drawing/2014/main" id="{913CBAD3-3EA7-405C-9267-AE68EE0CD310}"/>
              </a:ext>
            </a:extLst>
          </p:cNvPr>
          <p:cNvPicPr/>
          <p:nvPr/>
        </p:nvPicPr>
        <p:blipFill>
          <a:blip r:embed="rId5">
            <a:extLst>
              <a:ext uri="{28A0092B-C50C-407E-A947-70E740481C1C}">
                <a14:useLocalDpi xmlns:a14="http://schemas.microsoft.com/office/drawing/2010/main" val="0"/>
              </a:ext>
            </a:extLst>
          </a:blip>
          <a:stretch>
            <a:fillRect/>
          </a:stretch>
        </p:blipFill>
        <p:spPr>
          <a:xfrm>
            <a:off x="6568859" y="2889724"/>
            <a:ext cx="4389869" cy="2274297"/>
          </a:xfrm>
          <a:prstGeom prst="rect">
            <a:avLst/>
          </a:prstGeom>
        </p:spPr>
      </p:pic>
    </p:spTree>
    <p:extLst>
      <p:ext uri="{BB962C8B-B14F-4D97-AF65-F5344CB8AC3E}">
        <p14:creationId xmlns:p14="http://schemas.microsoft.com/office/powerpoint/2010/main" val="50433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69497"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3 categories with almost equal no of cases for 1/2/3 vehicles owners</a:t>
            </a:r>
          </a:p>
        </p:txBody>
      </p:sp>
      <p:pic>
        <p:nvPicPr>
          <p:cNvPr id="17" name="Picture 16">
            <a:extLst>
              <a:ext uri="{FF2B5EF4-FFF2-40B4-BE49-F238E27FC236}">
                <a16:creationId xmlns:a16="http://schemas.microsoft.com/office/drawing/2014/main" id="{28B427EB-66B3-41C4-A9FB-69D61A263B45}"/>
              </a:ext>
            </a:extLst>
          </p:cNvPr>
          <p:cNvPicPr/>
          <p:nvPr/>
        </p:nvPicPr>
        <p:blipFill>
          <a:blip r:embed="rId2"/>
          <a:stretch>
            <a:fillRect/>
          </a:stretch>
        </p:blipFill>
        <p:spPr>
          <a:xfrm>
            <a:off x="964628" y="874643"/>
            <a:ext cx="4250503" cy="3210527"/>
          </a:xfrm>
          <a:prstGeom prst="rect">
            <a:avLst/>
          </a:prstGeom>
        </p:spPr>
      </p:pic>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4565354"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4 categories with almost equal no of 1,2,3,4 dependent cases</a:t>
            </a:r>
          </a:p>
        </p:txBody>
      </p:sp>
      <p:pic>
        <p:nvPicPr>
          <p:cNvPr id="20" name="Picture 19">
            <a:extLst>
              <a:ext uri="{FF2B5EF4-FFF2-40B4-BE49-F238E27FC236}">
                <a16:creationId xmlns:a16="http://schemas.microsoft.com/office/drawing/2014/main" id="{848E9B8D-3FBF-4F4A-AC68-5AD1FA453D05}"/>
              </a:ext>
            </a:extLst>
          </p:cNvPr>
          <p:cNvPicPr/>
          <p:nvPr/>
        </p:nvPicPr>
        <p:blipFill>
          <a:blip r:embed="rId3"/>
          <a:stretch>
            <a:fillRect/>
          </a:stretch>
        </p:blipFill>
        <p:spPr>
          <a:xfrm>
            <a:off x="6631022" y="874643"/>
            <a:ext cx="4413941" cy="3210527"/>
          </a:xfrm>
          <a:prstGeom prst="rect">
            <a:avLst/>
          </a:prstGeom>
        </p:spPr>
      </p:pic>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Vehicles Owned</a:t>
            </a:r>
            <a:endParaRPr lang="en-US" sz="2300" dirty="0"/>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104716"/>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Number of dependents</a:t>
            </a:r>
          </a:p>
        </p:txBody>
      </p:sp>
    </p:spTree>
    <p:extLst>
      <p:ext uri="{BB962C8B-B14F-4D97-AF65-F5344CB8AC3E}">
        <p14:creationId xmlns:p14="http://schemas.microsoft.com/office/powerpoint/2010/main" val="5039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almost equal no of Owned and Rented cases</a:t>
            </a:r>
            <a:endParaRPr lang="en-US" sz="24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Unmarried customers count is slightly more than Married customers.</a:t>
            </a:r>
            <a:endParaRPr lang="en-US" sz="24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Accommodation</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Marital Status</a:t>
            </a:r>
          </a:p>
        </p:txBody>
      </p:sp>
      <p:pic>
        <p:nvPicPr>
          <p:cNvPr id="11" name="Picture 10">
            <a:extLst>
              <a:ext uri="{FF2B5EF4-FFF2-40B4-BE49-F238E27FC236}">
                <a16:creationId xmlns:a16="http://schemas.microsoft.com/office/drawing/2014/main" id="{7A3E8307-6B46-4A17-B6B9-CFE4C4182EAA}"/>
              </a:ext>
            </a:extLst>
          </p:cNvPr>
          <p:cNvPicPr/>
          <p:nvPr/>
        </p:nvPicPr>
        <p:blipFill>
          <a:blip r:embed="rId2">
            <a:extLst>
              <a:ext uri="{28A0092B-C50C-407E-A947-70E740481C1C}">
                <a14:useLocalDpi xmlns:a14="http://schemas.microsoft.com/office/drawing/2010/main" val="0"/>
              </a:ext>
            </a:extLst>
          </a:blip>
          <a:stretch>
            <a:fillRect/>
          </a:stretch>
        </p:blipFill>
        <p:spPr>
          <a:xfrm>
            <a:off x="634898" y="874643"/>
            <a:ext cx="4871056" cy="3210527"/>
          </a:xfrm>
          <a:prstGeom prst="rect">
            <a:avLst/>
          </a:prstGeom>
        </p:spPr>
      </p:pic>
      <p:pic>
        <p:nvPicPr>
          <p:cNvPr id="12" name="Picture 11">
            <a:extLst>
              <a:ext uri="{FF2B5EF4-FFF2-40B4-BE49-F238E27FC236}">
                <a16:creationId xmlns:a16="http://schemas.microsoft.com/office/drawing/2014/main" id="{89CF5AC0-AE39-4E08-AA73-DBBD3A316941}"/>
              </a:ext>
            </a:extLst>
          </p:cNvPr>
          <p:cNvPicPr/>
          <p:nvPr/>
        </p:nvPicPr>
        <p:blipFill>
          <a:blip r:embed="rId3">
            <a:extLst>
              <a:ext uri="{28A0092B-C50C-407E-A947-70E740481C1C}">
                <a14:useLocalDpi xmlns:a14="http://schemas.microsoft.com/office/drawing/2010/main" val="0"/>
              </a:ext>
            </a:extLst>
          </a:blip>
          <a:stretch>
            <a:fillRect/>
          </a:stretch>
        </p:blipFill>
        <p:spPr>
          <a:xfrm>
            <a:off x="6554649" y="874643"/>
            <a:ext cx="4493158" cy="3210527"/>
          </a:xfrm>
          <a:prstGeom prst="rect">
            <a:avLst/>
          </a:prstGeom>
        </p:spPr>
      </p:pic>
    </p:spTree>
    <p:extLst>
      <p:ext uri="{BB962C8B-B14F-4D97-AF65-F5344CB8AC3E}">
        <p14:creationId xmlns:p14="http://schemas.microsoft.com/office/powerpoint/2010/main" val="25526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Introduction</a:t>
            </a:r>
            <a:endParaRPr lang="en-US" sz="2600"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Insurance is a form of risk management tool which allows the insured party to hedge the risk of an uncertain loss. Herein the entity offering the protection against the risk is called ‘Insurer’ and the customer taking the protection is called ‘Insured’. For purchasing the protection (‘Insurance’) against the uncertain loss from the Insurer, the Insured has to pay a premium termed as ‘Insurance premium’ or simply ‘premium’ which is usually periodic in nature. </a:t>
            </a:r>
          </a:p>
          <a:p>
            <a:pPr algn="l"/>
            <a:r>
              <a:rPr lang="en-US" sz="2300" dirty="0">
                <a:latin typeface="Calibri Light" panose="020F0302020204030204" pitchFamily="34" charset="0"/>
                <a:cs typeface="Calibri Light" panose="020F0302020204030204" pitchFamily="34" charset="0"/>
              </a:rPr>
              <a:t>Insured has the right to claim compensation under the Insurance policy till the time the premiums are duly paid and the policy is therefore renewed on the likely date of renewal. However, at the discretion of Insured, if the premium is not paid ever after the due date or in other words the Insured default the premium payment, the Insurance policy gets lapsed and any further claim cannot be raised under the Insurance policy. </a:t>
            </a:r>
          </a:p>
          <a:p>
            <a:pPr algn="l"/>
            <a:r>
              <a:rPr lang="en-US" sz="2300" dirty="0">
                <a:latin typeface="Calibri Light" panose="020F0302020204030204" pitchFamily="34" charset="0"/>
                <a:cs typeface="Calibri Light" panose="020F0302020204030204" pitchFamily="34" charset="0"/>
              </a:rPr>
              <a:t>At present, Life Insurance, Health Insurance and General Insurance (Non-Life) are the commonly used risk management tools in Indian market. Insurers are governed by autonomous regulatory bodies (Insurance Regulatory and Development Authority in India) to protect the interest of the Insured and to prevent mis-selling and other unfair practices.</a:t>
            </a:r>
          </a:p>
          <a:p>
            <a:pPr algn="l"/>
            <a:endParaRPr lang="en-US" sz="2300" dirty="0">
              <a:latin typeface="Calibri Light" panose="020F0302020204030204" pitchFamily="34" charset="0"/>
              <a:cs typeface="Calibri Light" panose="020F0302020204030204" pitchFamily="34" charset="0"/>
            </a:endParaRPr>
          </a:p>
          <a:p>
            <a:pPr algn="l"/>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886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32530"/>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Number of premiums paid</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2 to 60 with majority data falling between 5 to 15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10.86</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1200 to 60000 with majority data falling between 5000 to 10000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10925</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1FA14A51-B93B-45CB-A889-E2FB09CF0D47}"/>
              </a:ext>
            </a:extLst>
          </p:cNvPr>
          <p:cNvPicPr/>
          <p:nvPr/>
        </p:nvPicPr>
        <p:blipFill>
          <a:blip r:embed="rId2">
            <a:extLst>
              <a:ext uri="{28A0092B-C50C-407E-A947-70E740481C1C}">
                <a14:useLocalDpi xmlns:a14="http://schemas.microsoft.com/office/drawing/2010/main" val="0"/>
              </a:ext>
            </a:extLst>
          </a:blip>
          <a:stretch>
            <a:fillRect/>
          </a:stretch>
        </p:blipFill>
        <p:spPr>
          <a:xfrm>
            <a:off x="1032974" y="552312"/>
            <a:ext cx="4291968" cy="2252592"/>
          </a:xfrm>
          <a:prstGeom prst="rect">
            <a:avLst/>
          </a:prstGeom>
        </p:spPr>
      </p:pic>
      <p:pic>
        <p:nvPicPr>
          <p:cNvPr id="15" name="Picture 14">
            <a:extLst>
              <a:ext uri="{FF2B5EF4-FFF2-40B4-BE49-F238E27FC236}">
                <a16:creationId xmlns:a16="http://schemas.microsoft.com/office/drawing/2014/main" id="{22A8477F-4B11-40F8-B772-226AB999D2DF}"/>
              </a:ext>
            </a:extLst>
          </p:cNvPr>
          <p:cNvPicPr/>
          <p:nvPr/>
        </p:nvPicPr>
        <p:blipFill>
          <a:blip r:embed="rId3">
            <a:extLst>
              <a:ext uri="{28A0092B-C50C-407E-A947-70E740481C1C}">
                <a14:useLocalDpi xmlns:a14="http://schemas.microsoft.com/office/drawing/2010/main" val="0"/>
              </a:ext>
            </a:extLst>
          </a:blip>
          <a:stretch>
            <a:fillRect/>
          </a:stretch>
        </p:blipFill>
        <p:spPr>
          <a:xfrm>
            <a:off x="1032974" y="2889724"/>
            <a:ext cx="4291968" cy="2274297"/>
          </a:xfrm>
          <a:prstGeom prst="rect">
            <a:avLst/>
          </a:prstGeom>
        </p:spPr>
      </p:pic>
      <p:pic>
        <p:nvPicPr>
          <p:cNvPr id="17" name="Picture 16">
            <a:extLst>
              <a:ext uri="{FF2B5EF4-FFF2-40B4-BE49-F238E27FC236}">
                <a16:creationId xmlns:a16="http://schemas.microsoft.com/office/drawing/2014/main" id="{BF986C28-E237-403B-94F4-A369309B7472}"/>
              </a:ext>
            </a:extLst>
          </p:cNvPr>
          <p:cNvPicPr/>
          <p:nvPr/>
        </p:nvPicPr>
        <p:blipFill>
          <a:blip r:embed="rId4">
            <a:extLst>
              <a:ext uri="{28A0092B-C50C-407E-A947-70E740481C1C}">
                <a14:useLocalDpi xmlns:a14="http://schemas.microsoft.com/office/drawing/2010/main" val="0"/>
              </a:ext>
            </a:extLst>
          </a:blip>
          <a:stretch>
            <a:fillRect/>
          </a:stretch>
        </p:blipFill>
        <p:spPr>
          <a:xfrm>
            <a:off x="6521581" y="552312"/>
            <a:ext cx="4371254" cy="2252592"/>
          </a:xfrm>
          <a:prstGeom prst="rect">
            <a:avLst/>
          </a:prstGeom>
        </p:spPr>
      </p:pic>
      <p:pic>
        <p:nvPicPr>
          <p:cNvPr id="18" name="Picture 17">
            <a:extLst>
              <a:ext uri="{FF2B5EF4-FFF2-40B4-BE49-F238E27FC236}">
                <a16:creationId xmlns:a16="http://schemas.microsoft.com/office/drawing/2014/main" id="{EB20494D-A20D-401A-88A1-21E8C505BE17}"/>
              </a:ext>
            </a:extLst>
          </p:cNvPr>
          <p:cNvPicPr/>
          <p:nvPr/>
        </p:nvPicPr>
        <p:blipFill>
          <a:blip r:embed="rId5">
            <a:extLst>
              <a:ext uri="{28A0092B-C50C-407E-A947-70E740481C1C}">
                <a14:useLocalDpi xmlns:a14="http://schemas.microsoft.com/office/drawing/2010/main" val="0"/>
              </a:ext>
            </a:extLst>
          </a:blip>
          <a:stretch>
            <a:fillRect/>
          </a:stretch>
        </p:blipFill>
        <p:spPr>
          <a:xfrm>
            <a:off x="6531207" y="2889724"/>
            <a:ext cx="4371252" cy="2231194"/>
          </a:xfrm>
          <a:prstGeom prst="rect">
            <a:avLst/>
          </a:prstGeom>
        </p:spPr>
      </p:pic>
    </p:spTree>
    <p:extLst>
      <p:ext uri="{BB962C8B-B14F-4D97-AF65-F5344CB8AC3E}">
        <p14:creationId xmlns:p14="http://schemas.microsoft.com/office/powerpoint/2010/main" val="31095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Urban (0) cases than Rural (1)</a:t>
            </a:r>
            <a:endParaRPr lang="en-US" sz="2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renewed cases than non-renewed cases. It may lead to data imbalance problem which needs to be properly handled</a:t>
            </a:r>
            <a:endParaRPr lang="en-US" sz="28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607006"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Residence area type</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Renewal</a:t>
            </a:r>
          </a:p>
        </p:txBody>
      </p:sp>
      <p:pic>
        <p:nvPicPr>
          <p:cNvPr id="15" name="Picture 14">
            <a:extLst>
              <a:ext uri="{FF2B5EF4-FFF2-40B4-BE49-F238E27FC236}">
                <a16:creationId xmlns:a16="http://schemas.microsoft.com/office/drawing/2014/main" id="{58825C23-F44D-4D7E-AFBF-8A0A284728EB}"/>
              </a:ext>
            </a:extLst>
          </p:cNvPr>
          <p:cNvPicPr/>
          <p:nvPr/>
        </p:nvPicPr>
        <p:blipFill>
          <a:blip r:embed="rId2">
            <a:extLst>
              <a:ext uri="{28A0092B-C50C-407E-A947-70E740481C1C}">
                <a14:useLocalDpi xmlns:a14="http://schemas.microsoft.com/office/drawing/2010/main" val="0"/>
              </a:ext>
            </a:extLst>
          </a:blip>
          <a:stretch>
            <a:fillRect/>
          </a:stretch>
        </p:blipFill>
        <p:spPr>
          <a:xfrm>
            <a:off x="1038884" y="874643"/>
            <a:ext cx="4095824" cy="3210527"/>
          </a:xfrm>
          <a:prstGeom prst="rect">
            <a:avLst/>
          </a:prstGeom>
        </p:spPr>
      </p:pic>
      <p:pic>
        <p:nvPicPr>
          <p:cNvPr id="16" name="Picture 15">
            <a:extLst>
              <a:ext uri="{FF2B5EF4-FFF2-40B4-BE49-F238E27FC236}">
                <a16:creationId xmlns:a16="http://schemas.microsoft.com/office/drawing/2014/main" id="{220BEC2E-F731-4920-92F0-A00832E55D59}"/>
              </a:ext>
            </a:extLst>
          </p:cNvPr>
          <p:cNvPicPr/>
          <p:nvPr/>
        </p:nvPicPr>
        <p:blipFill>
          <a:blip r:embed="rId3">
            <a:extLst>
              <a:ext uri="{28A0092B-C50C-407E-A947-70E740481C1C}">
                <a14:useLocalDpi xmlns:a14="http://schemas.microsoft.com/office/drawing/2010/main" val="0"/>
              </a:ext>
            </a:extLst>
          </a:blip>
          <a:stretch>
            <a:fillRect/>
          </a:stretch>
        </p:blipFill>
        <p:spPr>
          <a:xfrm>
            <a:off x="6575244" y="874643"/>
            <a:ext cx="4291330" cy="3210527"/>
          </a:xfrm>
          <a:prstGeom prst="rect">
            <a:avLst/>
          </a:prstGeom>
        </p:spPr>
      </p:pic>
    </p:spTree>
    <p:extLst>
      <p:ext uri="{BB962C8B-B14F-4D97-AF65-F5344CB8AC3E}">
        <p14:creationId xmlns:p14="http://schemas.microsoft.com/office/powerpoint/2010/main" val="417303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A616139E-C33E-4C4A-9073-58D9FAD9C85B}"/>
              </a:ext>
            </a:extLst>
          </p:cNvPr>
          <p:cNvSpPr txBox="1"/>
          <p:nvPr/>
        </p:nvSpPr>
        <p:spPr>
          <a:xfrm>
            <a:off x="119270" y="92765"/>
            <a:ext cx="11953460" cy="6155531"/>
          </a:xfrm>
          <a:prstGeom prst="rect">
            <a:avLst/>
          </a:prstGeom>
          <a:noFill/>
        </p:spPr>
        <p:txBody>
          <a:bodyPr wrap="square" rtlCol="0">
            <a:spAutoFit/>
          </a:bodyPr>
          <a:lstStyle/>
          <a:p>
            <a:r>
              <a:rPr lang="en-US" sz="2600" i="1" u="sng" dirty="0">
                <a:solidFill>
                  <a:schemeClr val="tx2">
                    <a:lumMod val="50000"/>
                  </a:schemeClr>
                </a:solidFill>
                <a:latin typeface="Calibri Light" panose="020F0302020204030204" pitchFamily="34" charset="0"/>
                <a:cs typeface="Calibri Light" panose="020F0302020204030204" pitchFamily="34" charset="0"/>
              </a:rPr>
              <a:t>Bivariate Data Analysis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r>
              <a:rPr lang="en-US" sz="2300" dirty="0">
                <a:latin typeface="Calibri Light" panose="020F0302020204030204" pitchFamily="34" charset="0"/>
                <a:cs typeface="Calibri Light" panose="020F0302020204030204" pitchFamily="34" charset="0"/>
              </a:rPr>
              <a:t>No significant difference across parameters between Married and Unmarried customers. </a:t>
            </a:r>
          </a:p>
        </p:txBody>
      </p:sp>
      <p:pic>
        <p:nvPicPr>
          <p:cNvPr id="10" name="Picture 9">
            <a:extLst>
              <a:ext uri="{FF2B5EF4-FFF2-40B4-BE49-F238E27FC236}">
                <a16:creationId xmlns:a16="http://schemas.microsoft.com/office/drawing/2014/main" id="{398966EE-D296-40F7-8C34-6A01D7514414}"/>
              </a:ext>
            </a:extLst>
          </p:cNvPr>
          <p:cNvPicPr/>
          <p:nvPr/>
        </p:nvPicPr>
        <p:blipFill>
          <a:blip r:embed="rId2"/>
          <a:stretch>
            <a:fillRect/>
          </a:stretch>
        </p:blipFill>
        <p:spPr>
          <a:xfrm>
            <a:off x="2570105" y="1064608"/>
            <a:ext cx="7066263" cy="4618740"/>
          </a:xfrm>
          <a:prstGeom prst="rect">
            <a:avLst/>
          </a:prstGeom>
        </p:spPr>
      </p:pic>
    </p:spTree>
    <p:extLst>
      <p:ext uri="{BB962C8B-B14F-4D97-AF65-F5344CB8AC3E}">
        <p14:creationId xmlns:p14="http://schemas.microsoft.com/office/powerpoint/2010/main" val="225288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6109365"/>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No significant difference across parameters between Urban and Rural resident customers.</a:t>
            </a:r>
          </a:p>
          <a:p>
            <a:pPr marL="34290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A37AEDD4-C9F3-4664-83D3-0745457449C8}"/>
              </a:ext>
            </a:extLst>
          </p:cNvPr>
          <p:cNvPicPr/>
          <p:nvPr/>
        </p:nvPicPr>
        <p:blipFill>
          <a:blip r:embed="rId2"/>
          <a:stretch>
            <a:fillRect/>
          </a:stretch>
        </p:blipFill>
        <p:spPr>
          <a:xfrm>
            <a:off x="1905000" y="592667"/>
            <a:ext cx="7085495" cy="4420266"/>
          </a:xfrm>
          <a:prstGeom prst="rect">
            <a:avLst/>
          </a:prstGeom>
        </p:spPr>
      </p:pic>
    </p:spTree>
    <p:extLst>
      <p:ext uri="{BB962C8B-B14F-4D97-AF65-F5344CB8AC3E}">
        <p14:creationId xmlns:p14="http://schemas.microsoft.com/office/powerpoint/2010/main" val="5950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446276"/>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vs Income, Late Payment, No of premium paid &amp; Risk score</a:t>
            </a:r>
          </a:p>
        </p:txBody>
      </p:sp>
      <p:pic>
        <p:nvPicPr>
          <p:cNvPr id="8" name="Picture 7">
            <a:extLst>
              <a:ext uri="{FF2B5EF4-FFF2-40B4-BE49-F238E27FC236}">
                <a16:creationId xmlns:a16="http://schemas.microsoft.com/office/drawing/2014/main" id="{05078B42-EBA9-415D-8A41-B2BD6D8D0D93}"/>
              </a:ext>
            </a:extLst>
          </p:cNvPr>
          <p:cNvPicPr/>
          <p:nvPr/>
        </p:nvPicPr>
        <p:blipFill>
          <a:blip r:embed="rId2">
            <a:extLst>
              <a:ext uri="{28A0092B-C50C-407E-A947-70E740481C1C}">
                <a14:useLocalDpi xmlns:a14="http://schemas.microsoft.com/office/drawing/2010/main" val="0"/>
              </a:ext>
            </a:extLst>
          </a:blip>
          <a:stretch>
            <a:fillRect/>
          </a:stretch>
        </p:blipFill>
        <p:spPr>
          <a:xfrm>
            <a:off x="1904999" y="636282"/>
            <a:ext cx="7085495" cy="4420266"/>
          </a:xfrm>
          <a:prstGeom prst="rect">
            <a:avLst/>
          </a:prstGeom>
        </p:spPr>
      </p:pic>
      <p:sp>
        <p:nvSpPr>
          <p:cNvPr id="6" name="TextBox 5">
            <a:extLst>
              <a:ext uri="{FF2B5EF4-FFF2-40B4-BE49-F238E27FC236}">
                <a16:creationId xmlns:a16="http://schemas.microsoft.com/office/drawing/2014/main" id="{6E73D170-52F8-4A3F-9616-66E337CA8E71}"/>
              </a:ext>
            </a:extLst>
          </p:cNvPr>
          <p:cNvSpPr txBox="1"/>
          <p:nvPr/>
        </p:nvSpPr>
        <p:spPr>
          <a:xfrm>
            <a:off x="119270" y="5175818"/>
            <a:ext cx="1195346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No significant difference across parameters between Rented and owned apartment customers.</a:t>
            </a:r>
            <a:r>
              <a:rPr lang="en-US" b="1" dirty="0"/>
              <a:t> </a:t>
            </a:r>
            <a:endParaRPr lang="en-US" dirty="0"/>
          </a:p>
        </p:txBody>
      </p:sp>
    </p:spTree>
    <p:extLst>
      <p:ext uri="{BB962C8B-B14F-4D97-AF65-F5344CB8AC3E}">
        <p14:creationId xmlns:p14="http://schemas.microsoft.com/office/powerpoint/2010/main" val="421304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DAAEDFBB-1540-47E8-909C-603E58E51464}"/>
              </a:ext>
            </a:extLst>
          </p:cNvPr>
          <p:cNvSpPr txBox="1"/>
          <p:nvPr/>
        </p:nvSpPr>
        <p:spPr>
          <a:xfrm>
            <a:off x="119270" y="3877477"/>
            <a:ext cx="11671851" cy="2923877"/>
          </a:xfrm>
          <a:prstGeom prst="rect">
            <a:avLst/>
          </a:prstGeom>
          <a:noFill/>
        </p:spPr>
        <p:txBody>
          <a:bodyPr wrap="square" rtlCol="0">
            <a:spAutoFit/>
          </a:bodyPr>
          <a:lstStyle/>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Positive correlation between Premium and Income.</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Cash Premium Percent and Count of late payment.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Age and Cash Premium Percent.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Cash Premium Percent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Premium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Age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Risk Score and No of premiums paid.</a:t>
            </a:r>
          </a:p>
          <a:p>
            <a:pPr marL="28575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Negative correlation between Risk Score and Cash Premium Percent.</a:t>
            </a:r>
          </a:p>
        </p:txBody>
      </p:sp>
      <p:pic>
        <p:nvPicPr>
          <p:cNvPr id="4" name="Picture 3">
            <a:extLst>
              <a:ext uri="{FF2B5EF4-FFF2-40B4-BE49-F238E27FC236}">
                <a16:creationId xmlns:a16="http://schemas.microsoft.com/office/drawing/2014/main" id="{5C8A4EB0-F254-419E-9802-909B9BCD9F34}"/>
              </a:ext>
            </a:extLst>
          </p:cNvPr>
          <p:cNvPicPr/>
          <p:nvPr/>
        </p:nvPicPr>
        <p:blipFill rotWithShape="1">
          <a:blip r:embed="rId2"/>
          <a:srcRect l="19322" r="12529"/>
          <a:stretch/>
        </p:blipFill>
        <p:spPr>
          <a:xfrm>
            <a:off x="2363560" y="542465"/>
            <a:ext cx="5890888" cy="3366785"/>
          </a:xfrm>
          <a:prstGeom prst="rect">
            <a:avLst/>
          </a:prstGeom>
        </p:spPr>
      </p:pic>
      <p:sp>
        <p:nvSpPr>
          <p:cNvPr id="3" name="TextBox 2">
            <a:extLst>
              <a:ext uri="{FF2B5EF4-FFF2-40B4-BE49-F238E27FC236}">
                <a16:creationId xmlns:a16="http://schemas.microsoft.com/office/drawing/2014/main" id="{CFDA57ED-C514-428A-AE7B-278EC8D729F6}"/>
              </a:ext>
            </a:extLst>
          </p:cNvPr>
          <p:cNvSpPr txBox="1"/>
          <p:nvPr/>
        </p:nvSpPr>
        <p:spPr>
          <a:xfrm>
            <a:off x="119270" y="50022"/>
            <a:ext cx="5035826"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Data Analysis: Multivariate</a:t>
            </a:r>
            <a:endParaRPr lang="en-US" sz="2600" i="1" u="sng" dirty="0">
              <a:solidFill>
                <a:srgbClr val="0070C0"/>
              </a:solidFill>
            </a:endParaRPr>
          </a:p>
        </p:txBody>
      </p:sp>
    </p:spTree>
    <p:extLst>
      <p:ext uri="{BB962C8B-B14F-4D97-AF65-F5344CB8AC3E}">
        <p14:creationId xmlns:p14="http://schemas.microsoft.com/office/powerpoint/2010/main" val="346409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A664A7C-A04D-4089-AAB3-877690914990}"/>
              </a:ext>
            </a:extLst>
          </p:cNvPr>
          <p:cNvSpPr txBox="1"/>
          <p:nvPr/>
        </p:nvSpPr>
        <p:spPr>
          <a:xfrm>
            <a:off x="119270" y="148230"/>
            <a:ext cx="12072730" cy="261610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There is no high correlation among variables, in general. However, from the above we can infer that: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Customers making higher % of cash payment are likely to make more delayed payments and are likely to have lower Risk Score.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age customers have paid more number of premiums but lesser premium amount in cash.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Income customers are likely to pay higher Premium.</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Outlier treatment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Affected variables are treated for outliers using capping methodology .</a:t>
            </a:r>
          </a:p>
        </p:txBody>
      </p:sp>
      <p:sp>
        <p:nvSpPr>
          <p:cNvPr id="6" name="Rectangle 5">
            <a:extLst>
              <a:ext uri="{FF2B5EF4-FFF2-40B4-BE49-F238E27FC236}">
                <a16:creationId xmlns:a16="http://schemas.microsoft.com/office/drawing/2014/main" id="{96840896-2776-4E47-B663-1FD5423ABEDF}"/>
              </a:ext>
            </a:extLst>
          </p:cNvPr>
          <p:cNvSpPr/>
          <p:nvPr/>
        </p:nvSpPr>
        <p:spPr>
          <a:xfrm>
            <a:off x="1391479" y="3074504"/>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108CB42-71AF-4F7C-84EB-3436D4112DDD}"/>
              </a:ext>
            </a:extLst>
          </p:cNvPr>
          <p:cNvSpPr txBox="1"/>
          <p:nvPr/>
        </p:nvSpPr>
        <p:spPr>
          <a:xfrm>
            <a:off x="2610678" y="3074504"/>
            <a:ext cx="685137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Income</a:t>
            </a:r>
          </a:p>
        </p:txBody>
      </p:sp>
      <p:pic>
        <p:nvPicPr>
          <p:cNvPr id="8" name="Picture 7">
            <a:extLst>
              <a:ext uri="{FF2B5EF4-FFF2-40B4-BE49-F238E27FC236}">
                <a16:creationId xmlns:a16="http://schemas.microsoft.com/office/drawing/2014/main" id="{DE526371-1DB3-4D96-9E34-B39A8695AAA8}"/>
              </a:ext>
            </a:extLst>
          </p:cNvPr>
          <p:cNvPicPr/>
          <p:nvPr/>
        </p:nvPicPr>
        <p:blipFill>
          <a:blip r:embed="rId2"/>
          <a:stretch>
            <a:fillRect/>
          </a:stretch>
        </p:blipFill>
        <p:spPr>
          <a:xfrm>
            <a:off x="1683026" y="3510506"/>
            <a:ext cx="4198786" cy="2970044"/>
          </a:xfrm>
          <a:prstGeom prst="rect">
            <a:avLst/>
          </a:prstGeom>
        </p:spPr>
      </p:pic>
      <p:pic>
        <p:nvPicPr>
          <p:cNvPr id="9" name="Picture 8">
            <a:extLst>
              <a:ext uri="{FF2B5EF4-FFF2-40B4-BE49-F238E27FC236}">
                <a16:creationId xmlns:a16="http://schemas.microsoft.com/office/drawing/2014/main" id="{EE2EA16A-9477-4123-9320-646E503462B5}"/>
              </a:ext>
            </a:extLst>
          </p:cNvPr>
          <p:cNvPicPr/>
          <p:nvPr/>
        </p:nvPicPr>
        <p:blipFill>
          <a:blip r:embed="rId3"/>
          <a:stretch>
            <a:fillRect/>
          </a:stretch>
        </p:blipFill>
        <p:spPr>
          <a:xfrm>
            <a:off x="6173358" y="3520780"/>
            <a:ext cx="4335615" cy="2970044"/>
          </a:xfrm>
          <a:prstGeom prst="rect">
            <a:avLst/>
          </a:prstGeom>
        </p:spPr>
      </p:pic>
    </p:spTree>
    <p:extLst>
      <p:ext uri="{BB962C8B-B14F-4D97-AF65-F5344CB8AC3E}">
        <p14:creationId xmlns:p14="http://schemas.microsoft.com/office/powerpoint/2010/main" val="2675372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E90AC712-E10B-4474-869B-257426E189E2}"/>
              </a:ext>
            </a:extLst>
          </p:cNvPr>
          <p:cNvSpPr txBox="1"/>
          <p:nvPr/>
        </p:nvSpPr>
        <p:spPr>
          <a:xfrm>
            <a:off x="4172777" y="956246"/>
            <a:ext cx="3127513"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pic>
        <p:nvPicPr>
          <p:cNvPr id="7" name="Picture 6">
            <a:extLst>
              <a:ext uri="{FF2B5EF4-FFF2-40B4-BE49-F238E27FC236}">
                <a16:creationId xmlns:a16="http://schemas.microsoft.com/office/drawing/2014/main" id="{2041BFEF-C161-4DED-ADAC-FE7315CA5FA3}"/>
              </a:ext>
            </a:extLst>
          </p:cNvPr>
          <p:cNvPicPr/>
          <p:nvPr/>
        </p:nvPicPr>
        <p:blipFill>
          <a:blip r:embed="rId2"/>
          <a:stretch>
            <a:fillRect/>
          </a:stretch>
        </p:blipFill>
        <p:spPr>
          <a:xfrm>
            <a:off x="1709530" y="1477861"/>
            <a:ext cx="4119770" cy="2932464"/>
          </a:xfrm>
          <a:prstGeom prst="rect">
            <a:avLst/>
          </a:prstGeom>
        </p:spPr>
      </p:pic>
      <p:pic>
        <p:nvPicPr>
          <p:cNvPr id="8" name="Picture 7">
            <a:extLst>
              <a:ext uri="{FF2B5EF4-FFF2-40B4-BE49-F238E27FC236}">
                <a16:creationId xmlns:a16="http://schemas.microsoft.com/office/drawing/2014/main" id="{5B1CDD79-851F-45BB-B828-395A4F2E9F44}"/>
              </a:ext>
            </a:extLst>
          </p:cNvPr>
          <p:cNvPicPr/>
          <p:nvPr/>
        </p:nvPicPr>
        <p:blipFill>
          <a:blip r:embed="rId3"/>
          <a:stretch>
            <a:fillRect/>
          </a:stretch>
        </p:blipFill>
        <p:spPr>
          <a:xfrm>
            <a:off x="5930348" y="1470873"/>
            <a:ext cx="4119770" cy="2933739"/>
          </a:xfrm>
          <a:prstGeom prst="rect">
            <a:avLst/>
          </a:prstGeom>
        </p:spPr>
      </p:pic>
      <p:sp>
        <p:nvSpPr>
          <p:cNvPr id="9" name="TextBox 8">
            <a:extLst>
              <a:ext uri="{FF2B5EF4-FFF2-40B4-BE49-F238E27FC236}">
                <a16:creationId xmlns:a16="http://schemas.microsoft.com/office/drawing/2014/main" id="{4E58B1D5-2BCE-4440-A45F-C6FCDECB2051}"/>
              </a:ext>
            </a:extLst>
          </p:cNvPr>
          <p:cNvSpPr txBox="1"/>
          <p:nvPr/>
        </p:nvSpPr>
        <p:spPr>
          <a:xfrm>
            <a:off x="119269" y="5507762"/>
            <a:ext cx="1123453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Similarly, we have done outlier treatment for variables ‘risk score’ and ‘no of premiums paid’.</a:t>
            </a:r>
          </a:p>
        </p:txBody>
      </p:sp>
      <p:sp>
        <p:nvSpPr>
          <p:cNvPr id="10" name="Rectangle 9">
            <a:extLst>
              <a:ext uri="{FF2B5EF4-FFF2-40B4-BE49-F238E27FC236}">
                <a16:creationId xmlns:a16="http://schemas.microsoft.com/office/drawing/2014/main" id="{4A2A9446-FAAD-4018-8CB6-513ECA9CE7E2}"/>
              </a:ext>
            </a:extLst>
          </p:cNvPr>
          <p:cNvSpPr/>
          <p:nvPr/>
        </p:nvSpPr>
        <p:spPr>
          <a:xfrm>
            <a:off x="1285461" y="880906"/>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dirty="0"/>
          </a:p>
        </p:txBody>
      </p:sp>
    </p:spTree>
    <p:extLst>
      <p:ext uri="{BB962C8B-B14F-4D97-AF65-F5344CB8AC3E}">
        <p14:creationId xmlns:p14="http://schemas.microsoft.com/office/powerpoint/2010/main" val="96150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A0C6689-1838-4A77-A4F4-6BF00C3C3EA2}"/>
              </a:ext>
            </a:extLst>
          </p:cNvPr>
          <p:cNvSpPr txBox="1"/>
          <p:nvPr/>
        </p:nvSpPr>
        <p:spPr>
          <a:xfrm>
            <a:off x="119270" y="119271"/>
            <a:ext cx="11953460" cy="524759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600" u="sng" dirty="0">
                <a:solidFill>
                  <a:srgbClr val="2E74B5"/>
                </a:solidFill>
                <a:latin typeface="Calibri Light" panose="020F0302020204030204" pitchFamily="34" charset="0"/>
                <a:ea typeface="Times New Roman" panose="02020603050405020304" pitchFamily="18" charset="0"/>
                <a:cs typeface="Calibri Light" panose="020F0302020204030204" pitchFamily="34" charset="0"/>
              </a:rPr>
              <a:t>Data normalization</a:t>
            </a:r>
            <a:r>
              <a:rPr lang="en-US" altLang="en-US" sz="2600" u="sng" dirty="0">
                <a:latin typeface="Calibri Light" panose="020F0302020204030204" pitchFamily="34" charset="0"/>
                <a:cs typeface="Calibri Light" panose="020F0302020204030204" pitchFamily="34" charset="0"/>
              </a:rPr>
              <a:t> </a:t>
            </a:r>
          </a:p>
          <a:p>
            <a:r>
              <a:rPr lang="en-US" sz="2200" dirty="0">
                <a:latin typeface="Calibri Light" panose="020F0302020204030204" pitchFamily="34" charset="0"/>
                <a:cs typeface="Calibri Light" panose="020F0302020204030204" pitchFamily="34" charset="0"/>
              </a:rPr>
              <a:t>Data variables are normalized to avoid any one variable overshadowing the model and data remains uniform. Function used to normalize any variable x is: </a:t>
            </a:r>
          </a:p>
          <a:p>
            <a:r>
              <a:rPr lang="en-US" sz="2200" dirty="0">
                <a:solidFill>
                  <a:srgbClr val="FFC000"/>
                </a:solidFill>
                <a:latin typeface="Calibri Light" panose="020F0302020204030204" pitchFamily="34" charset="0"/>
                <a:cs typeface="Calibri Light" panose="020F0302020204030204" pitchFamily="34" charset="0"/>
              </a:rPr>
              <a:t>                                           Function(x)=((x-min(x))/(max(x)-min(x))</a:t>
            </a:r>
          </a:p>
          <a:p>
            <a:r>
              <a:rPr lang="en-US" sz="2200" dirty="0">
                <a:latin typeface="Calibri Light" panose="020F0302020204030204" pitchFamily="34" charset="0"/>
                <a:cs typeface="Calibri Light" panose="020F0302020204030204" pitchFamily="34" charset="0"/>
              </a:rPr>
              <a:t>Variables normalized are income, </a:t>
            </a:r>
            <a:r>
              <a:rPr lang="en-US" sz="2200" dirty="0" err="1">
                <a:latin typeface="Calibri Light" panose="020F0302020204030204" pitchFamily="34" charset="0"/>
                <a:cs typeface="Calibri Light" panose="020F0302020204030204" pitchFamily="34" charset="0"/>
              </a:rPr>
              <a:t>risk_score</a:t>
            </a:r>
            <a:r>
              <a:rPr lang="en-US" sz="2200" dirty="0">
                <a:latin typeface="Calibri Light" panose="020F0302020204030204" pitchFamily="34" charset="0"/>
                <a:cs typeface="Calibri Light" panose="020F0302020204030204" pitchFamily="34" charset="0"/>
              </a:rPr>
              <a:t>, premium, age, </a:t>
            </a:r>
            <a:r>
              <a:rPr lang="en-US" sz="2200" dirty="0" err="1">
                <a:latin typeface="Calibri Light" panose="020F0302020204030204" pitchFamily="34" charset="0"/>
                <a:cs typeface="Calibri Light" panose="020F0302020204030204" pitchFamily="34" charset="0"/>
              </a:rPr>
              <a:t>cash_Percent</a:t>
            </a:r>
            <a:r>
              <a:rPr lang="en-US" sz="2200" dirty="0">
                <a:latin typeface="Calibri Light" panose="020F0302020204030204" pitchFamily="34" charset="0"/>
                <a:cs typeface="Calibri Light" panose="020F0302020204030204" pitchFamily="34" charset="0"/>
              </a:rPr>
              <a:t>, </a:t>
            </a:r>
            <a:r>
              <a:rPr lang="en-US" sz="2200" dirty="0" err="1">
                <a:latin typeface="Calibri Light" panose="020F0302020204030204" pitchFamily="34" charset="0"/>
                <a:cs typeface="Calibri Light" panose="020F0302020204030204" pitchFamily="34" charset="0"/>
              </a:rPr>
              <a:t>no_of_premiums_paid</a:t>
            </a:r>
            <a:r>
              <a:rPr lang="en-US" sz="2200" dirty="0">
                <a:latin typeface="Calibri Light" panose="020F0302020204030204" pitchFamily="34" charset="0"/>
                <a:cs typeface="Calibri Light" panose="020F0302020204030204" pitchFamily="34" charset="0"/>
              </a:rPr>
              <a:t>.</a:t>
            </a:r>
            <a:br>
              <a:rPr lang="en-US" altLang="en-US" sz="2100" dirty="0">
                <a:latin typeface="Calibri Light" panose="020F0302020204030204" pitchFamily="34" charset="0"/>
                <a:cs typeface="Calibri Light" panose="020F0302020204030204" pitchFamily="34" charset="0"/>
              </a:rPr>
            </a:br>
            <a:endParaRPr lang="en-US" altLang="en-US" sz="2100" dirty="0">
              <a:latin typeface="Calibri Light" panose="020F0302020204030204" pitchFamily="34" charset="0"/>
              <a:cs typeface="Calibri Light" panose="020F0302020204030204" pitchFamily="34" charset="0"/>
            </a:endParaRPr>
          </a:p>
          <a:p>
            <a:r>
              <a:rPr lang="en-US" sz="2600" u="sng" dirty="0">
                <a:solidFill>
                  <a:schemeClr val="tx2">
                    <a:lumMod val="50000"/>
                  </a:schemeClr>
                </a:solidFill>
                <a:latin typeface="Calibri Light" panose="020F0302020204030204" pitchFamily="34" charset="0"/>
                <a:cs typeface="Calibri Light" panose="020F0302020204030204" pitchFamily="34" charset="0"/>
              </a:rPr>
              <a:t>Synthetic Minority Over-sampling Technique (SMOTE)</a:t>
            </a:r>
            <a:br>
              <a:rPr lang="en-US" sz="2600" dirty="0">
                <a:latin typeface="Calibri Light" panose="020F0302020204030204" pitchFamily="34" charset="0"/>
                <a:cs typeface="Calibri Light" panose="020F0302020204030204" pitchFamily="34" charset="0"/>
              </a:rPr>
            </a:br>
            <a:r>
              <a:rPr lang="en-US" sz="2200" dirty="0">
                <a:latin typeface="Calibri Light" panose="020F0302020204030204" pitchFamily="34" charset="0"/>
                <a:cs typeface="Calibri Light" panose="020F0302020204030204" pitchFamily="34" charset="0"/>
              </a:rPr>
              <a:t>It is a methodology to handle class imbalance problems. This is a statistical technique for increasing the number of cases in your dataset. The module works by generating new instances from existing minority cases.</a:t>
            </a:r>
          </a:p>
          <a:p>
            <a:r>
              <a:rPr lang="en-US" sz="2200" dirty="0">
                <a:latin typeface="Calibri Light" panose="020F0302020204030204" pitchFamily="34" charset="0"/>
                <a:cs typeface="Calibri Light" panose="020F0302020204030204" pitchFamily="34" charset="0"/>
              </a:rPr>
              <a:t>In the dataset there is a clear class imbalance as renewal has only 6% of cases which has defaulted and remaining are No default cases.</a:t>
            </a:r>
          </a:p>
          <a:p>
            <a:r>
              <a:rPr lang="en-US" sz="2200" dirty="0">
                <a:latin typeface="Calibri Light" panose="020F0302020204030204" pitchFamily="34" charset="0"/>
                <a:cs typeface="Calibri Light" panose="020F0302020204030204" pitchFamily="34" charset="0"/>
              </a:rPr>
              <a:t>We split the data such that we have 70% of the data is Train Data and 30% of the data is my Test Data and synthetically add entries to make it balanced. </a:t>
            </a:r>
            <a:br>
              <a:rPr lang="en-US" sz="2200" dirty="0">
                <a:latin typeface="Calibri Light" panose="020F0302020204030204" pitchFamily="34" charset="0"/>
                <a:cs typeface="Calibri Light" panose="020F0302020204030204" pitchFamily="34" charset="0"/>
              </a:rPr>
            </a:br>
            <a:endParaRPr lang="en-US"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5762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B9DBA4D6-3E62-4684-BBE6-DBDB12699059}"/>
              </a:ext>
            </a:extLst>
          </p:cNvPr>
          <p:cNvSpPr txBox="1"/>
          <p:nvPr/>
        </p:nvSpPr>
        <p:spPr>
          <a:xfrm>
            <a:off x="119270" y="112746"/>
            <a:ext cx="11953460" cy="6817251"/>
          </a:xfrm>
          <a:prstGeom prst="rect">
            <a:avLst/>
          </a:prstGeom>
          <a:noFill/>
        </p:spPr>
        <p:txBody>
          <a:bodyPr wrap="square" rtlCol="0">
            <a:spAutoFit/>
          </a:bodyPr>
          <a:lstStyle/>
          <a:p>
            <a:r>
              <a:rPr lang="en-US" sz="2300" u="sng" dirty="0">
                <a:latin typeface="Calibri Light" panose="020F0302020204030204" pitchFamily="34" charset="0"/>
                <a:cs typeface="Calibri Light" panose="020F0302020204030204" pitchFamily="34" charset="0"/>
              </a:rPr>
              <a:t>Train data – SMOTE</a:t>
            </a:r>
            <a:br>
              <a:rPr lang="en-US" sz="230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Prior to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 </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3475       52300 </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p>
          <a:p>
            <a:pPr latinLnBrk="1"/>
            <a:r>
              <a:rPr lang="en-US" altLang="en-US" sz="2250" dirty="0">
                <a:latin typeface="Calibri Light" panose="020F0302020204030204" pitchFamily="34" charset="0"/>
                <a:cs typeface="Calibri Light" panose="020F0302020204030204" pitchFamily="34" charset="0"/>
              </a:rPr>
              <a:t>20850    34750</a:t>
            </a:r>
          </a:p>
          <a:p>
            <a:pPr latinLnBrk="1"/>
            <a:endParaRPr lang="en-US" altLang="en-US" sz="2300" dirty="0">
              <a:latin typeface="Calibri Light" panose="020F0302020204030204" pitchFamily="34" charset="0"/>
              <a:cs typeface="Calibri Light" panose="020F0302020204030204" pitchFamily="34" charset="0"/>
            </a:endParaRPr>
          </a:p>
          <a:p>
            <a:r>
              <a:rPr lang="en-US" sz="2300" u="sng" dirty="0">
                <a:latin typeface="Calibri Light" panose="020F0302020204030204" pitchFamily="34" charset="0"/>
                <a:cs typeface="Calibri Light" panose="020F0302020204030204" pitchFamily="34" charset="0"/>
              </a:rPr>
              <a:t>Test data - SMOTE</a:t>
            </a:r>
          </a:p>
          <a:p>
            <a:r>
              <a:rPr lang="en-US" sz="2250" dirty="0">
                <a:latin typeface="Calibri Light" panose="020F0302020204030204" pitchFamily="34" charset="0"/>
                <a:cs typeface="Calibri Light" panose="020F0302020204030204" pitchFamily="34" charset="0"/>
              </a:rPr>
              <a:t>Prior to smote operation no of entries for renewal</a:t>
            </a:r>
          </a:p>
          <a:p>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1523       22555</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16753    15230</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Interpretation - With SMOTE operation new instances have been added to both test and train             dataset  hence addressing the imbalance problem</a:t>
            </a:r>
            <a:r>
              <a:rPr lang="en-US" sz="2250" b="1" dirty="0">
                <a:latin typeface="Calibri Light" panose="020F0302020204030204" pitchFamily="34" charset="0"/>
                <a:cs typeface="Calibri Light" panose="020F0302020204030204" pitchFamily="34" charset="0"/>
              </a:rPr>
              <a:t>.</a:t>
            </a:r>
            <a:endParaRPr lang="en-US" sz="225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8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300" dirty="0">
                <a:latin typeface="Calibri Light" panose="020F0302020204030204" pitchFamily="34" charset="0"/>
                <a:cs typeface="Calibri Light" panose="020F0302020204030204" pitchFamily="34" charset="0"/>
              </a:rPr>
              <a:t>Insurance is an important risk management tool which is relevant to all sections of society to mitigate uncertain losses triggered due to various unforeseen events. Developed countries has higher insurance penetration and developing countries are catching up with increasing awareness and affordable cost of buying insurance.</a:t>
            </a:r>
          </a:p>
          <a:p>
            <a:pPr algn="l"/>
            <a:r>
              <a:rPr lang="en-US" sz="2300" dirty="0">
                <a:latin typeface="Calibri Light" panose="020F0302020204030204" pitchFamily="34" charset="0"/>
                <a:cs typeface="Calibri Light" panose="020F0302020204030204" pitchFamily="34" charset="0"/>
              </a:rPr>
              <a:t>From a commercial point of view, premium paid by the customer is the major revenue source for Insurer. Default in premium payments results in significant revenue losses and hence Insurer would like to know upfront which type of customers would default premium payments. </a:t>
            </a:r>
          </a:p>
          <a:p>
            <a:pPr algn="l"/>
            <a:r>
              <a:rPr lang="en-US" sz="2300" dirty="0">
                <a:latin typeface="Calibri Light" panose="020F0302020204030204" pitchFamily="34" charset="0"/>
                <a:cs typeface="Calibri Light" panose="020F0302020204030204" pitchFamily="34" charset="0"/>
              </a:rPr>
              <a:t>There are numerous type of factors that have an effect on insurance renewal like psychographic, socio-economic factors such as financial inclusion(taking a loan from a bank or getting a bank account), demographic factors such as gender or education levels of the household head etc. </a:t>
            </a:r>
          </a:p>
          <a:p>
            <a:pPr algn="l"/>
            <a:endParaRPr lang="en-US" sz="27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4992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172278"/>
            <a:ext cx="11940208" cy="65200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Modelling </a:t>
            </a:r>
          </a:p>
          <a:p>
            <a:pPr marL="342900" indent="-342900" algn="l">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Logistic Regression </a:t>
            </a:r>
          </a:p>
          <a:p>
            <a:pPr algn="l"/>
            <a:r>
              <a:rPr lang="en-US" sz="2300" dirty="0">
                <a:latin typeface="Calibri Light" panose="020F0302020204030204" pitchFamily="34" charset="0"/>
                <a:cs typeface="Calibri Light" panose="020F0302020204030204" pitchFamily="34" charset="0"/>
              </a:rPr>
              <a:t>Logistic regression is a predictive analysis technique. It is used to predict a classification problem. It is easier to implement and makes no assumptions about the distribution but in this model multi-collinearity among variables can affect the outcome.</a:t>
            </a:r>
          </a:p>
          <a:p>
            <a:pPr algn="l"/>
            <a:r>
              <a:rPr lang="en-US" sz="2300" dirty="0">
                <a:latin typeface="Calibri Light" panose="020F0302020204030204" pitchFamily="34" charset="0"/>
                <a:cs typeface="Calibri Light" panose="020F0302020204030204" pitchFamily="34" charset="0"/>
              </a:rPr>
              <a:t>Some equations that are used are:</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Activation Function -Sigmoid function= sig(x)=1/(1+e</a:t>
            </a:r>
            <a:r>
              <a:rPr lang="en-US" sz="2300" baseline="30000" dirty="0">
                <a:latin typeface="Calibri Light" panose="020F0302020204030204" pitchFamily="34" charset="0"/>
                <a:cs typeface="Calibri Light" panose="020F0302020204030204" pitchFamily="34" charset="0"/>
              </a:rPr>
              <a:t>-x</a:t>
            </a:r>
            <a:r>
              <a:rPr lang="en-US" sz="2300" dirty="0">
                <a:latin typeface="Calibri Light" panose="020F0302020204030204" pitchFamily="34" charset="0"/>
                <a:cs typeface="Calibri Light" panose="020F0302020204030204" pitchFamily="34" charset="0"/>
              </a:rPr>
              <a:t>)</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Cost/Error function=−​1*​∑ ​​y*logy’</a:t>
            </a:r>
            <a:r>
              <a:rPr lang="en-US" sz="2300" baseline="-25000" dirty="0">
                <a:latin typeface="Calibri Light" panose="020F0302020204030204" pitchFamily="34" charset="0"/>
                <a:cs typeface="Calibri Light" panose="020F0302020204030204" pitchFamily="34" charset="0"/>
              </a:rPr>
              <a:t>​</a:t>
            </a:r>
            <a:r>
              <a:rPr lang="en-US" sz="2300" dirty="0">
                <a:latin typeface="Calibri Light" panose="020F0302020204030204" pitchFamily="34" charset="0"/>
                <a:cs typeface="Calibri Light" panose="020F0302020204030204" pitchFamily="34" charset="0"/>
              </a:rPr>
              <a:t>+(1−y​)*log(1−y’​) where y and y’ values are taken for limits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=1 to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=output size. Here y’ is the scalar value in the model output and y is the corresponding target value for all i’s</a:t>
            </a:r>
            <a:r>
              <a:rPr lang="en-US" sz="2300" i="1" dirty="0">
                <a:latin typeface="Calibri Light" panose="020F0302020204030204" pitchFamily="34" charset="0"/>
                <a:cs typeface="Calibri Light" panose="020F0302020204030204" pitchFamily="34" charset="0"/>
              </a:rPr>
              <a:t>. </a:t>
            </a:r>
            <a:endParaRPr lang="en-US" sz="2300" dirty="0">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Reason for the choice of this cost function is that it is differentiable which is needed for almost all the optimizers like gradient descent to optimize the weights which restricts us from using discrete values error function  like ​∑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where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is the predicted class and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is the actual class as it can’t be optimized. Moreover ‘-‘ sign is to maximize the probability by minimizing the los function . Decreasing the cost will increase the maximum likelihood.</a:t>
            </a:r>
          </a:p>
        </p:txBody>
      </p:sp>
    </p:spTree>
    <p:extLst>
      <p:ext uri="{BB962C8B-B14F-4D97-AF65-F5344CB8AC3E}">
        <p14:creationId xmlns:p14="http://schemas.microsoft.com/office/powerpoint/2010/main" val="231023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98474"/>
            <a:ext cx="11950810" cy="6593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en-US" b="1" u="sng" dirty="0">
                <a:latin typeface="Calibri Light" panose="020F0302020204030204" pitchFamily="34" charset="0"/>
                <a:cs typeface="Calibri Light" panose="020F0302020204030204" pitchFamily="34" charset="0"/>
              </a:rPr>
              <a:t>Steps: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Analyze the Base data provided to us vis-à-vis the modified data and test if the modification is </a:t>
            </a:r>
          </a:p>
          <a:p>
            <a:pPr lvl="0" algn="l" latinLnBrk="1"/>
            <a:r>
              <a:rPr lang="en-US" sz="2300" dirty="0">
                <a:latin typeface="Calibri Light" panose="020F0302020204030204" pitchFamily="34" charset="0"/>
                <a:cs typeface="Calibri Light" panose="020F0302020204030204" pitchFamily="34" charset="0"/>
              </a:rPr>
              <a:t>adding value to the model.</a:t>
            </a:r>
          </a:p>
          <a:p>
            <a:pPr marL="800100" lvl="1" indent="-342900" algn="l" latinLnBrk="1">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Base data has individual columns for count for late payment (3_6 months,6_12 months,&gt;12 months) and modified data has single aggregated column for count of late payments.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Re-Run Logistic Regression function with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Run Logistic Regression function on train data and observe the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Build the prediction model</a:t>
            </a:r>
          </a:p>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Use test data to analyze the model</a:t>
            </a:r>
          </a:p>
        </p:txBody>
      </p:sp>
    </p:spTree>
    <p:extLst>
      <p:ext uri="{BB962C8B-B14F-4D97-AF65-F5344CB8AC3E}">
        <p14:creationId xmlns:p14="http://schemas.microsoft.com/office/powerpoint/2010/main" val="2400757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42113D5-2EA2-4056-87AE-F6D0385DE9CB}"/>
              </a:ext>
            </a:extLst>
          </p:cNvPr>
          <p:cNvSpPr txBox="1"/>
          <p:nvPr/>
        </p:nvSpPr>
        <p:spPr>
          <a:xfrm>
            <a:off x="0" y="622739"/>
            <a:ext cx="12192000" cy="5826210"/>
          </a:xfrm>
          <a:prstGeom prst="rect">
            <a:avLst/>
          </a:prstGeom>
          <a:noFill/>
        </p:spPr>
        <p:txBody>
          <a:bodyPr wrap="square" rtlCol="0">
            <a:spAutoFit/>
          </a:bodyPr>
          <a:lstStyle/>
          <a:p>
            <a:pPr marL="342900" lvl="0" indent="-342900" latinLnBrk="1">
              <a:lnSpc>
                <a:spcPct val="11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with both Base and Modified data, “Vehicles Owned”,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and “Residence area type” are insignificant variables. Intercept is significant in both models.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However, as Modified data model is not adding any value to the Base data model, we will continue with the Base data model i.e. individual values for count of delay columns.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Income, `Count_3-6_months_late`, `Count_6-12_months_late`,          Count_more_than_12_months_late, Marital Status,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risk score,           number of premiums paid, premium, </a:t>
            </a:r>
            <a:r>
              <a:rPr lang="en-US" sz="2300" dirty="0" err="1">
                <a:latin typeface="Calibri Light" panose="020F0302020204030204" pitchFamily="34" charset="0"/>
                <a:cs typeface="Calibri Light" panose="020F0302020204030204" pitchFamily="34" charset="0"/>
              </a:rPr>
              <a:t>cash_Percent</a:t>
            </a:r>
            <a:r>
              <a:rPr lang="en-US" sz="2300" dirty="0">
                <a:latin typeface="Calibri Light" panose="020F0302020204030204" pitchFamily="34" charset="0"/>
                <a:cs typeface="Calibri Light" panose="020F0302020204030204" pitchFamily="34" charset="0"/>
              </a:rPr>
              <a:t> and age are significant variables.</a:t>
            </a:r>
          </a:p>
          <a:p>
            <a:pPr marL="342900" lvl="0" indent="-342900" latinLnBrk="1">
              <a:buFont typeface="Arial" panose="020B0604020202020204" pitchFamily="34" charset="0"/>
              <a:buChar char="•"/>
            </a:pP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Regression equation is log odds(y) = 0.54873 + 28.58339 * Income – 7.57962 *Count_3-6_months_late` -  20.56685* `Count_6-12_months_late`  - 10.71174* Count_more_than_12_months_late  + 0.05883* Marital Status – 0.09284*</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No_of_dep</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-0.04515*Accommodation + 1.23170*</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risk_score</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–1.96536 *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no_of_premiums_paid</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+ 0.50082*premium -1.89267*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cashPercent</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+ 1.49127*age</a:t>
            </a:r>
            <a:r>
              <a:rPr lang="en-US" sz="2300"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Marital Status,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premium, age have positive coefficients which means higher values of these variables will result in a likely renewal.</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`Count_3-6_months_late`, `Count_6-12_months_late`,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number of premiums paid,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have negative coefficients which means higher values of these variables will </a:t>
            </a:r>
            <a:r>
              <a:rPr lang="en-US" sz="2300" b="1" dirty="0">
                <a:latin typeface="Calibri Light" panose="020F0302020204030204" pitchFamily="34" charset="0"/>
                <a:cs typeface="Calibri Light" panose="020F0302020204030204" pitchFamily="34" charset="0"/>
              </a:rPr>
              <a:t>NOT</a:t>
            </a:r>
            <a:r>
              <a:rPr lang="en-US" sz="2300" dirty="0">
                <a:latin typeface="Calibri Light" panose="020F0302020204030204" pitchFamily="34" charset="0"/>
                <a:cs typeface="Calibri Light" panose="020F0302020204030204" pitchFamily="34" charset="0"/>
              </a:rPr>
              <a:t> result in a likely renewal.</a:t>
            </a:r>
          </a:p>
        </p:txBody>
      </p:sp>
      <p:sp>
        <p:nvSpPr>
          <p:cNvPr id="3" name="TextBox 2">
            <a:extLst>
              <a:ext uri="{FF2B5EF4-FFF2-40B4-BE49-F238E27FC236}">
                <a16:creationId xmlns:a16="http://schemas.microsoft.com/office/drawing/2014/main" id="{0347768D-5813-48C3-93F5-D423F7B14029}"/>
              </a:ext>
            </a:extLst>
          </p:cNvPr>
          <p:cNvSpPr txBox="1"/>
          <p:nvPr/>
        </p:nvSpPr>
        <p:spPr>
          <a:xfrm>
            <a:off x="119270" y="66572"/>
            <a:ext cx="4545495" cy="461665"/>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Results:</a:t>
            </a:r>
            <a:endParaRPr lang="en-US" sz="2400" b="1" u="sng" dirty="0"/>
          </a:p>
        </p:txBody>
      </p:sp>
    </p:spTree>
    <p:extLst>
      <p:ext uri="{BB962C8B-B14F-4D97-AF65-F5344CB8AC3E}">
        <p14:creationId xmlns:p14="http://schemas.microsoft.com/office/powerpoint/2010/main" val="115480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500"/>
              </a:spcBef>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Random Forest </a:t>
            </a:r>
            <a:endParaRPr lang="en-US"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250" dirty="0">
                <a:latin typeface="Calibri Light" panose="020F0302020204030204" pitchFamily="34" charset="0"/>
                <a:cs typeface="Calibri Light" panose="020F0302020204030204" pitchFamily="34" charset="0"/>
              </a:rPr>
              <a:t>Decision Trees generally tend to overfit data and are usually very sensitive to change in data. Random Forest is a technique used for better accuracy. It randomly selects observations and specific features to build multiple decision trees and then average the results (i.e. means for a continuous variable) or use the most popular prediction (i.e. modes for a classification variables) across all the trees for a robust prediction. The general procedure of using multiple trees to obtain better performance is called ensemble learning. The steps for this model are:</a:t>
            </a:r>
          </a:p>
          <a:p>
            <a:pPr algn="l"/>
            <a:endParaRPr lang="en-US" sz="23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14FA196A-77B3-47F4-9A8E-1B4026C991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5766" y="2807677"/>
            <a:ext cx="10290590" cy="3424311"/>
          </a:xfrm>
          <a:prstGeom prst="rect">
            <a:avLst/>
          </a:prstGeom>
          <a:noFill/>
          <a:ln>
            <a:noFill/>
          </a:ln>
        </p:spPr>
      </p:pic>
    </p:spTree>
    <p:extLst>
      <p:ext uri="{BB962C8B-B14F-4D97-AF65-F5344CB8AC3E}">
        <p14:creationId xmlns:p14="http://schemas.microsoft.com/office/powerpoint/2010/main" val="1028284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3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ECEB81B6-BFD8-494B-B11D-4E84601EE363}"/>
              </a:ext>
            </a:extLst>
          </p:cNvPr>
          <p:cNvSpPr txBox="1"/>
          <p:nvPr/>
        </p:nvSpPr>
        <p:spPr>
          <a:xfrm>
            <a:off x="159026" y="162339"/>
            <a:ext cx="11873948" cy="3862596"/>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Steps: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Generate random forest using ‘renewal’ as dependent variable and others as independent variable.</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Predict values and assess model performance</a:t>
            </a:r>
          </a:p>
          <a:p>
            <a:r>
              <a:rPr lang="en-US" sz="2400" b="1" u="sng" dirty="0">
                <a:latin typeface="Calibri Light" panose="020F0302020204030204" pitchFamily="34" charset="0"/>
                <a:cs typeface="Calibri Light" panose="020F0302020204030204" pitchFamily="34" charset="0"/>
              </a:rPr>
              <a:t>Results: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error rate plot w.r.t number of trees reveals that 50 trees is a reasonably good assumption as error rate decrease is minimal or absent post that value. So, we can assume odd value of 51 trees. Odd number of trees are chosen to avoid the chance that the classifier gives equal probability for the two classes. </a:t>
            </a:r>
          </a:p>
          <a:p>
            <a:endParaRPr lang="en-US" dirty="0"/>
          </a:p>
          <a:p>
            <a:endParaRPr lang="en-US" dirty="0"/>
          </a:p>
        </p:txBody>
      </p:sp>
      <p:pic>
        <p:nvPicPr>
          <p:cNvPr id="7" name="Picture 6">
            <a:extLst>
              <a:ext uri="{FF2B5EF4-FFF2-40B4-BE49-F238E27FC236}">
                <a16:creationId xmlns:a16="http://schemas.microsoft.com/office/drawing/2014/main" id="{C588A7D5-AD54-4D05-8EFD-4A904C3F93D5}"/>
              </a:ext>
            </a:extLst>
          </p:cNvPr>
          <p:cNvPicPr/>
          <p:nvPr/>
        </p:nvPicPr>
        <p:blipFill>
          <a:blip r:embed="rId2"/>
          <a:stretch>
            <a:fillRect/>
          </a:stretch>
        </p:blipFill>
        <p:spPr>
          <a:xfrm>
            <a:off x="3052867" y="3429000"/>
            <a:ext cx="6464616" cy="3365978"/>
          </a:xfrm>
          <a:prstGeom prst="rect">
            <a:avLst/>
          </a:prstGeom>
        </p:spPr>
      </p:pic>
    </p:spTree>
    <p:extLst>
      <p:ext uri="{BB962C8B-B14F-4D97-AF65-F5344CB8AC3E}">
        <p14:creationId xmlns:p14="http://schemas.microsoft.com/office/powerpoint/2010/main" val="3223255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FA7A73C6-0D8C-4F03-BBB2-0F4ADCC3C052}"/>
              </a:ext>
            </a:extLst>
          </p:cNvPr>
          <p:cNvSpPr txBox="1"/>
          <p:nvPr/>
        </p:nvSpPr>
        <p:spPr>
          <a:xfrm>
            <a:off x="119270" y="231913"/>
            <a:ext cx="11953460" cy="6032421"/>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Now we will “tune” the Random Forest by trying different m values. We need to consider the optimal number of variables at each internal node in the tree.</a:t>
            </a:r>
          </a:p>
          <a:p>
            <a:pPr marL="342900" lvl="0" indent="-342900">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defines the number of variables randomly sampled as candidates at each split.</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From the graph below </a:t>
            </a: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value of 15 has the least OOB (Out of Bag) error.</a:t>
            </a: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Random Forest, Income, Count_3_6_months_late, Count_6_12_months_late,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no_of_premiums_paid</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premium,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age  are significant variables.</a:t>
            </a:r>
          </a:p>
          <a:p>
            <a:endParaRPr lang="en-US" dirty="0"/>
          </a:p>
        </p:txBody>
      </p:sp>
      <p:pic>
        <p:nvPicPr>
          <p:cNvPr id="9" name="Picture 8">
            <a:extLst>
              <a:ext uri="{FF2B5EF4-FFF2-40B4-BE49-F238E27FC236}">
                <a16:creationId xmlns:a16="http://schemas.microsoft.com/office/drawing/2014/main" id="{D0D7639B-CAC1-4846-AA89-4BDD734A2AFF}"/>
              </a:ext>
            </a:extLst>
          </p:cNvPr>
          <p:cNvPicPr/>
          <p:nvPr/>
        </p:nvPicPr>
        <p:blipFill>
          <a:blip r:embed="rId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CADD8DFF-A67D-4503-BD4E-B647EA0FCE29}"/>
              </a:ext>
            </a:extLst>
          </a:blip>
          <a:stretch>
            <a:fillRect/>
          </a:stretch>
        </p:blipFill>
        <p:spPr>
          <a:xfrm>
            <a:off x="3097371" y="1743002"/>
            <a:ext cx="5997257" cy="2899337"/>
          </a:xfrm>
          <a:prstGeom prst="rect">
            <a:avLst/>
          </a:prstGeom>
        </p:spPr>
      </p:pic>
    </p:spTree>
    <p:extLst>
      <p:ext uri="{BB962C8B-B14F-4D97-AF65-F5344CB8AC3E}">
        <p14:creationId xmlns:p14="http://schemas.microsoft.com/office/powerpoint/2010/main" val="2804342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5801588"/>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Model Performance Measurement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We have compared the two models to see which is better and more reliable for drawing conclusions.</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b="1" dirty="0">
              <a:latin typeface="Calibri Light" panose="020F0302020204030204" pitchFamily="34" charset="0"/>
              <a:cs typeface="Calibri Light" panose="020F0302020204030204" pitchFamily="34" charset="0"/>
            </a:endParaRPr>
          </a:p>
          <a:p>
            <a:pPr algn="ctr"/>
            <a:r>
              <a:rPr lang="en-US" sz="2300" b="1" dirty="0">
                <a:latin typeface="Calibri Light" panose="020F0302020204030204" pitchFamily="34" charset="0"/>
                <a:cs typeface="Calibri Light" panose="020F0302020204030204" pitchFamily="34" charset="0"/>
              </a:rPr>
              <a:t>TN-True Negative     FP-False Positive     TP-True Positive      FN-False Negative</a:t>
            </a:r>
          </a:p>
        </p:txBody>
      </p:sp>
      <p:graphicFrame>
        <p:nvGraphicFramePr>
          <p:cNvPr id="3" name="Table 2">
            <a:extLst>
              <a:ext uri="{FF2B5EF4-FFF2-40B4-BE49-F238E27FC236}">
                <a16:creationId xmlns:a16="http://schemas.microsoft.com/office/drawing/2014/main" id="{1EDC77AA-527E-49C8-96E9-5B8415B4AD92}"/>
              </a:ext>
            </a:extLst>
          </p:cNvPr>
          <p:cNvGraphicFramePr>
            <a:graphicFrameLocks noGrp="1"/>
          </p:cNvGraphicFramePr>
          <p:nvPr>
            <p:extLst>
              <p:ext uri="{D42A27DB-BD31-4B8C-83A1-F6EECF244321}">
                <p14:modId xmlns:p14="http://schemas.microsoft.com/office/powerpoint/2010/main" val="237665561"/>
              </p:ext>
            </p:extLst>
          </p:nvPr>
        </p:nvGraphicFramePr>
        <p:xfrm>
          <a:off x="976044" y="1273995"/>
          <a:ext cx="9953214" cy="3911440"/>
        </p:xfrm>
        <a:graphic>
          <a:graphicData uri="http://schemas.openxmlformats.org/drawingml/2006/table">
            <a:tbl>
              <a:tblPr firstRow="1" bandRow="1">
                <a:tableStyleId>{F5AB1C69-6EDB-4FF4-983F-18BD219EF322}</a:tableStyleId>
              </a:tblPr>
              <a:tblGrid>
                <a:gridCol w="4470578">
                  <a:extLst>
                    <a:ext uri="{9D8B030D-6E8A-4147-A177-3AD203B41FA5}">
                      <a16:colId xmlns:a16="http://schemas.microsoft.com/office/drawing/2014/main" val="604067012"/>
                    </a:ext>
                  </a:extLst>
                </a:gridCol>
                <a:gridCol w="2684538">
                  <a:extLst>
                    <a:ext uri="{9D8B030D-6E8A-4147-A177-3AD203B41FA5}">
                      <a16:colId xmlns:a16="http://schemas.microsoft.com/office/drawing/2014/main" val="2983715799"/>
                    </a:ext>
                  </a:extLst>
                </a:gridCol>
                <a:gridCol w="2798098">
                  <a:extLst>
                    <a:ext uri="{9D8B030D-6E8A-4147-A177-3AD203B41FA5}">
                      <a16:colId xmlns:a16="http://schemas.microsoft.com/office/drawing/2014/main" val="1293362315"/>
                    </a:ext>
                  </a:extLst>
                </a:gridCol>
              </a:tblGrid>
              <a:tr h="641537">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Parameter</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Logistic regression</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Random Forest</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538686057"/>
                  </a:ext>
                </a:extLst>
              </a:tr>
              <a:tr h="607841">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Classification Error Rate (CER)</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0.24</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0.10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186569163"/>
                  </a:ext>
                </a:extLst>
              </a:tr>
              <a:tr h="515822">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Accuracy </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0.76</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334151493"/>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Specificity (TN/(TN+FP))</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0.65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04660096"/>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Sensitivity (TP/(TP+FN))</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0.89</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0.96</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40888449"/>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Arear Under Curve (AUC)</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0.85</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0.97</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679492213"/>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K-S</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0.54</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0.82</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130597230"/>
                  </a:ext>
                </a:extLst>
              </a:tr>
            </a:tbl>
          </a:graphicData>
        </a:graphic>
      </p:graphicFrame>
    </p:spTree>
    <p:extLst>
      <p:ext uri="{BB962C8B-B14F-4D97-AF65-F5344CB8AC3E}">
        <p14:creationId xmlns:p14="http://schemas.microsoft.com/office/powerpoint/2010/main" val="173465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3919022"/>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a:t>
            </a:r>
            <a:r>
              <a:rPr lang="en-US" sz="2300" b="1" dirty="0">
                <a:latin typeface="Calibri Light" panose="020F0302020204030204" pitchFamily="34" charset="0"/>
                <a:cs typeface="Calibri Light" panose="020F0302020204030204" pitchFamily="34" charset="0"/>
              </a:rPr>
              <a:t> Area Under the Curve (AUC) </a:t>
            </a:r>
            <a:r>
              <a:rPr lang="en-US" sz="2300" dirty="0">
                <a:latin typeface="Calibri Light" panose="020F0302020204030204" pitchFamily="34" charset="0"/>
                <a:cs typeface="Calibri Light" panose="020F0302020204030204" pitchFamily="34" charset="0"/>
              </a:rPr>
              <a:t>is the measure of the ability of a classifier to distinguish between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higher the AUC value for a classifier, the better its ability to distinguish between positive and negative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AUC near to the 1 which means it has a good measure of separability. A poor model has AUC near to the 0 which means it has the worst measure of separability.</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Sensitivity measures the proportion of positives that are correctly identified</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Specificity measures the proportion of negatives that are correctly identified </a:t>
            </a:r>
          </a:p>
          <a:p>
            <a:pPr marL="34290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K-S is a measure of the degree of separation between the positive and negative distributions. Therefore, higher K-S indicates better performance.</a:t>
            </a:r>
            <a:endParaRPr lang="en-US" sz="23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39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18933-4113-40CC-AFF0-867AB46122A1}"/>
              </a:ext>
            </a:extLst>
          </p:cNvPr>
          <p:cNvSpPr>
            <a:spLocks noGrp="1"/>
          </p:cNvSpPr>
          <p:nvPr>
            <p:ph idx="1"/>
          </p:nvPr>
        </p:nvSpPr>
        <p:spPr>
          <a:xfrm>
            <a:off x="82193" y="71919"/>
            <a:ext cx="12000215" cy="6678202"/>
          </a:xfrm>
        </p:spPr>
        <p:txBody>
          <a:bodyPr>
            <a:normAutofit/>
          </a:bodyPr>
          <a:lstStyle/>
          <a:p>
            <a:pPr marL="0" indent="0">
              <a:lnSpc>
                <a:spcPct val="100000"/>
              </a:lnSpc>
              <a:buNone/>
            </a:pPr>
            <a:r>
              <a:rPr lang="en-US" sz="2400" i="1" u="sng" dirty="0">
                <a:solidFill>
                  <a:srgbClr val="0070C0"/>
                </a:solidFill>
                <a:latin typeface="Calibri Light" panose="020F0302020204030204" pitchFamily="34" charset="0"/>
                <a:cs typeface="Calibri Light" panose="020F0302020204030204" pitchFamily="34" charset="0"/>
              </a:rPr>
              <a:t>ROC curve and Precision-recall curve</a:t>
            </a:r>
            <a:endParaRPr lang="en-US" sz="2200" i="1" u="sng" dirty="0">
              <a:solidFill>
                <a:srgbClr val="0070C0"/>
              </a:solidFill>
              <a:effectLst/>
              <a:latin typeface="Calibri Light" panose="020F0302020204030204" pitchFamily="34" charset="0"/>
              <a:cs typeface="Calibri Light" panose="020F0302020204030204" pitchFamily="34" charset="0"/>
            </a:endParaRPr>
          </a:p>
          <a:p>
            <a:pPr>
              <a:lnSpc>
                <a:spcPct val="100000"/>
              </a:lnSpc>
            </a:pPr>
            <a:r>
              <a:rPr lang="en-US" sz="2200" dirty="0">
                <a:effectLst/>
                <a:latin typeface="Calibri Light" panose="020F0302020204030204" pitchFamily="34" charset="0"/>
                <a:cs typeface="Calibri Light" panose="020F0302020204030204" pitchFamily="34" charset="0"/>
              </a:rPr>
              <a:t>A ROC curve is constructed by plotting the true positive rate (TPR) against the false positive rate (FPR). The TPR is the proportion of observations that were correctly predicted to be positive out of all positive observations (TP/(TP + FN)). Similarly, the FPR is the proportion of observations that are incorrectly predicted to be positive out of all negative observations (FP/(TN + FP)). </a:t>
            </a:r>
          </a:p>
          <a:p>
            <a:pPr>
              <a:lnSpc>
                <a:spcPct val="100000"/>
              </a:lnSpc>
            </a:pPr>
            <a:r>
              <a:rPr lang="en-US" sz="2200" dirty="0">
                <a:effectLst/>
                <a:latin typeface="Calibri Light" panose="020F0302020204030204" pitchFamily="34" charset="0"/>
                <a:cs typeface="Calibri Light" panose="020F0302020204030204" pitchFamily="34" charset="0"/>
              </a:rPr>
              <a:t>A ROC curve shows the trade-off between sensitivity (TPR) and specificity (1 – FPR). If the curve is closer to the top-left corner it indicates a better performance. As a baseline, a random classifier is expected to give points lying along the diagonal (FPR = TPR). The closer the curve comes to the 45-degree diagonal of the ROC space, the less accurate the test.</a:t>
            </a:r>
          </a:p>
          <a:p>
            <a:pPr lvl="0">
              <a:lnSpc>
                <a:spcPct val="100000"/>
              </a:lnSpc>
            </a:pPr>
            <a:r>
              <a:rPr lang="en-US" sz="2300" dirty="0">
                <a:effectLst/>
                <a:latin typeface="Calibri Light" panose="020F0302020204030204" pitchFamily="34" charset="0"/>
                <a:cs typeface="Calibri Light" panose="020F0302020204030204" pitchFamily="34" charset="0"/>
              </a:rPr>
              <a:t>A precision-recall curve shows the relationship between precision ( positive predictive value) and recall ( sensitivity) for every possible cut-off.</a:t>
            </a:r>
          </a:p>
          <a:p>
            <a:pPr lvl="0">
              <a:lnSpc>
                <a:spcPct val="100000"/>
              </a:lnSpc>
            </a:pPr>
            <a:r>
              <a:rPr lang="en-US" sz="2300" b="1" dirty="0">
                <a:effectLst/>
                <a:latin typeface="Calibri Light" panose="020F0302020204030204" pitchFamily="34" charset="0"/>
                <a:cs typeface="Calibri Light" panose="020F0302020204030204" pitchFamily="34" charset="0"/>
              </a:rPr>
              <a:t>Precision</a:t>
            </a:r>
            <a:r>
              <a:rPr lang="en-US" sz="2300" dirty="0">
                <a:effectLst/>
                <a:latin typeface="Calibri Light" panose="020F0302020204030204" pitchFamily="34" charset="0"/>
                <a:cs typeface="Calibri Light" panose="020F0302020204030204" pitchFamily="34" charset="0"/>
              </a:rPr>
              <a:t> = TP / (TP + FP)</a:t>
            </a:r>
          </a:p>
          <a:p>
            <a:pPr lvl="0">
              <a:lnSpc>
                <a:spcPct val="100000"/>
              </a:lnSpc>
            </a:pPr>
            <a:r>
              <a:rPr lang="en-US" sz="2300" b="1" dirty="0">
                <a:effectLst/>
                <a:latin typeface="Calibri Light" panose="020F0302020204030204" pitchFamily="34" charset="0"/>
                <a:cs typeface="Calibri Light" panose="020F0302020204030204" pitchFamily="34" charset="0"/>
              </a:rPr>
              <a:t>Recall</a:t>
            </a:r>
            <a:r>
              <a:rPr lang="en-US" sz="2300" dirty="0">
                <a:effectLst/>
                <a:latin typeface="Calibri Light" panose="020F0302020204030204" pitchFamily="34" charset="0"/>
                <a:cs typeface="Calibri Light" panose="020F0302020204030204" pitchFamily="34" charset="0"/>
              </a:rPr>
              <a:t> = TP / (TP + FN)</a:t>
            </a:r>
          </a:p>
          <a:p>
            <a:pPr>
              <a:lnSpc>
                <a:spcPct val="100000"/>
              </a:lnSpc>
            </a:pPr>
            <a:r>
              <a:rPr lang="en-US" sz="2300" dirty="0">
                <a:effectLst/>
                <a:latin typeface="Calibri Light" panose="020F0302020204030204" pitchFamily="34" charset="0"/>
                <a:cs typeface="Calibri Light" panose="020F0302020204030204" pitchFamily="34" charset="0"/>
              </a:rPr>
              <a:t>The closer a Precision-Recall Curve is to the upper right corner, the better the performance is.</a:t>
            </a:r>
          </a:p>
          <a:p>
            <a:pPr>
              <a:lnSpc>
                <a:spcPct val="100000"/>
              </a:lnSpc>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162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C curve">
            <a:extLst>
              <a:ext uri="{FF2B5EF4-FFF2-40B4-BE49-F238E27FC236}">
                <a16:creationId xmlns:a16="http://schemas.microsoft.com/office/drawing/2014/main" id="{D09CFE9C-09DC-4D84-AC5B-AE5D42A1070C}"/>
              </a:ext>
            </a:extLst>
          </p:cNvPr>
          <p:cNvPicPr/>
          <p:nvPr/>
        </p:nvPicPr>
        <p:blipFill>
          <a:blip r:embed="rId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BA2FA775-ABD4-485D-A53E-13344FF8A342}"/>
              </a:ext>
            </a:extLst>
          </a:blip>
          <a:srcRect l="5227" r="9694"/>
          <a:stretch>
            <a:fillRect/>
          </a:stretch>
        </p:blipFill>
        <p:spPr>
          <a:xfrm>
            <a:off x="325388" y="1083409"/>
            <a:ext cx="5770612" cy="4515533"/>
          </a:xfrm>
          <a:prstGeom prst="rect">
            <a:avLst/>
          </a:prstGeom>
        </p:spPr>
      </p:pic>
      <p:pic>
        <p:nvPicPr>
          <p:cNvPr id="7" name="Picture 6" descr="ROC Curves and Precision-Recall Curves for Imbalanced Classification">
            <a:extLst>
              <a:ext uri="{FF2B5EF4-FFF2-40B4-BE49-F238E27FC236}">
                <a16:creationId xmlns:a16="http://schemas.microsoft.com/office/drawing/2014/main" id="{C8E6007E-CE2B-4D3A-817D-BDA2B1052758}"/>
              </a:ext>
            </a:extLst>
          </p:cNvPr>
          <p:cNvPicPr/>
          <p:nvPr/>
        </p:nvPicPr>
        <p:blipFill>
          <a:blip r:embed="rId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4F1AC3C3-947A-4018-813E-48C6E8873F2C}"/>
              </a:ext>
            </a:extLst>
          </a:blip>
          <a:srcRect l="2885" t="9859" r="9124" b="481"/>
          <a:stretch>
            <a:fillRect/>
          </a:stretch>
        </p:blipFill>
        <p:spPr>
          <a:xfrm>
            <a:off x="6345530" y="1083409"/>
            <a:ext cx="5521082" cy="4515533"/>
          </a:xfrm>
          <a:prstGeom prst="rect">
            <a:avLst/>
          </a:prstGeom>
        </p:spPr>
      </p:pic>
    </p:spTree>
    <p:extLst>
      <p:ext uri="{BB962C8B-B14F-4D97-AF65-F5344CB8AC3E}">
        <p14:creationId xmlns:p14="http://schemas.microsoft.com/office/powerpoint/2010/main" val="42438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F09A1-F177-4D0B-A154-1C4EBDC681D6}"/>
              </a:ext>
            </a:extLst>
          </p:cNvPr>
          <p:cNvSpPr>
            <a:spLocks noGrp="1"/>
          </p:cNvSpPr>
          <p:nvPr>
            <p:ph idx="1"/>
          </p:nvPr>
        </p:nvSpPr>
        <p:spPr>
          <a:xfrm>
            <a:off x="98474" y="121480"/>
            <a:ext cx="11985673" cy="6381750"/>
          </a:xfrm>
        </p:spPr>
        <p:txBody>
          <a:bodyPr/>
          <a:lstStyle/>
          <a:p>
            <a:pPr marL="0" indent="0">
              <a:buNone/>
            </a:pPr>
            <a:r>
              <a:rPr lang="en-US" sz="2600" i="1" u="sng" dirty="0">
                <a:solidFill>
                  <a:schemeClr val="tx2">
                    <a:lumMod val="50000"/>
                  </a:schemeClr>
                </a:solidFill>
                <a:effectLst/>
                <a:latin typeface="Calibri Light" panose="020F0302020204030204" pitchFamily="34" charset="0"/>
                <a:cs typeface="Calibri Light" panose="020F0302020204030204" pitchFamily="34" charset="0"/>
              </a:rPr>
              <a:t>Effect on insurance due to COVID-19</a:t>
            </a:r>
          </a:p>
          <a:p>
            <a:pPr marL="0" indent="0">
              <a:lnSpc>
                <a:spcPct val="90000"/>
              </a:lnSpc>
              <a:buNone/>
            </a:pPr>
            <a:r>
              <a:rPr lang="en-US" sz="2300" dirty="0">
                <a:effectLst/>
                <a:latin typeface="Calibri Light" panose="020F0302020204030204" pitchFamily="34" charset="0"/>
                <a:cs typeface="Calibri Light" panose="020F0302020204030204" pitchFamily="34" charset="0"/>
              </a:rPr>
              <a:t>COVID has had both a positive and negative impact on the insurance market. Due to the outbreak of coronavirus, an increasing number of people have become more aware of insurance. Many of them consider insurance as a necessity to be prepared for any unforeseen circumstance in the future. Prior to the spread of COVID-19 in India, only about 10% of people showed an interest in buying insurance to cover medical emergencies including pandemics and infectious diseases. Now, however 71% of people consider it as a necessary safety tool.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But, due to the pandemic most people have lost their jobs and many middleclass people were unable to pay their premium. As a result, they couldn’t renew the premium and they had to discontinue their policies which had a large negative impact on companies as well.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“The disruption caused by the coronavirus’ spread and the pandemic-induced lockdown resulted in Life insurance industry losing around four million policies and premiums of around Rs 45,000 crore”, said Raj Kumar, managing director of LIC.</a:t>
            </a:r>
          </a:p>
          <a:p>
            <a:pPr marL="0" indent="0">
              <a:lnSpc>
                <a:spcPct val="70000"/>
              </a:lnSpc>
            </a:pPr>
            <a:endParaRPr lang="en-US" sz="2300" dirty="0"/>
          </a:p>
          <a:p>
            <a:pPr marL="0" indent="0">
              <a:buNone/>
            </a:pPr>
            <a:endParaRPr lang="en-US" dirty="0"/>
          </a:p>
        </p:txBody>
      </p:sp>
    </p:spTree>
    <p:extLst>
      <p:ext uri="{BB962C8B-B14F-4D97-AF65-F5344CB8AC3E}">
        <p14:creationId xmlns:p14="http://schemas.microsoft.com/office/powerpoint/2010/main" val="3053366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57E8FA07-B5E7-4188-9962-C59560CCBEB4}"/>
              </a:ext>
            </a:extLst>
          </p:cNvPr>
          <p:cNvSpPr/>
          <p:nvPr/>
        </p:nvSpPr>
        <p:spPr>
          <a:xfrm>
            <a:off x="342825" y="715569"/>
            <a:ext cx="11198087" cy="5866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B942AFE-9236-4DD7-AD5E-A6E71198B706}"/>
              </a:ext>
            </a:extLst>
          </p:cNvPr>
          <p:cNvCxnSpPr>
            <a:cxnSpLocks/>
          </p:cNvCxnSpPr>
          <p:nvPr/>
        </p:nvCxnSpPr>
        <p:spPr>
          <a:xfrm>
            <a:off x="5899664" y="715569"/>
            <a:ext cx="0" cy="586680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72B7838-1C24-4A9F-8F32-4ED59C35091E}"/>
              </a:ext>
            </a:extLst>
          </p:cNvPr>
          <p:cNvCxnSpPr/>
          <p:nvPr/>
        </p:nvCxnSpPr>
        <p:spPr>
          <a:xfrm>
            <a:off x="342824" y="1322652"/>
            <a:ext cx="11198087"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B1CFB8E-9102-4256-A852-86D5DA160D3D}"/>
              </a:ext>
            </a:extLst>
          </p:cNvPr>
          <p:cNvSpPr txBox="1"/>
          <p:nvPr/>
        </p:nvSpPr>
        <p:spPr>
          <a:xfrm>
            <a:off x="887623" y="882257"/>
            <a:ext cx="10775673" cy="446276"/>
          </a:xfrm>
          <a:prstGeom prst="rect">
            <a:avLst/>
          </a:prstGeom>
          <a:noFill/>
        </p:spPr>
        <p:txBody>
          <a:bodyPr wrap="square" rtlCol="0">
            <a:spAutoFit/>
          </a:bodyPr>
          <a:lstStyle/>
          <a:p>
            <a:r>
              <a:rPr lang="en-US" dirty="0"/>
              <a:t>                    </a:t>
            </a:r>
            <a:r>
              <a:rPr lang="en-US" sz="2300" dirty="0">
                <a:latin typeface="Calibri Light" panose="020F0302020204030204" pitchFamily="34" charset="0"/>
                <a:cs typeface="Calibri Light" panose="020F0302020204030204" pitchFamily="34" charset="0"/>
              </a:rPr>
              <a:t> Logistic Regression                                                            Random Forest</a:t>
            </a:r>
          </a:p>
        </p:txBody>
      </p:sp>
      <p:pic>
        <p:nvPicPr>
          <p:cNvPr id="27" name="Picture 26">
            <a:extLst>
              <a:ext uri="{FF2B5EF4-FFF2-40B4-BE49-F238E27FC236}">
                <a16:creationId xmlns:a16="http://schemas.microsoft.com/office/drawing/2014/main" id="{C8214469-E6E7-4384-96F7-1886E719D3CF}"/>
              </a:ext>
            </a:extLst>
          </p:cNvPr>
          <p:cNvPicPr/>
          <p:nvPr/>
        </p:nvPicPr>
        <p:blipFill>
          <a:blip r:embed="rId2"/>
          <a:stretch>
            <a:fillRect/>
          </a:stretch>
        </p:blipFill>
        <p:spPr>
          <a:xfrm>
            <a:off x="6777474" y="1409076"/>
            <a:ext cx="3674822" cy="2421913"/>
          </a:xfrm>
          <a:prstGeom prst="rect">
            <a:avLst/>
          </a:prstGeom>
        </p:spPr>
      </p:pic>
      <p:pic>
        <p:nvPicPr>
          <p:cNvPr id="28" name="Picture 27">
            <a:extLst>
              <a:ext uri="{FF2B5EF4-FFF2-40B4-BE49-F238E27FC236}">
                <a16:creationId xmlns:a16="http://schemas.microsoft.com/office/drawing/2014/main" id="{AB4C0C6A-7195-45BA-BDB0-6D19AEF0EAC5}"/>
              </a:ext>
            </a:extLst>
          </p:cNvPr>
          <p:cNvPicPr/>
          <p:nvPr/>
        </p:nvPicPr>
        <p:blipFill rotWithShape="1">
          <a:blip r:embed="rId3"/>
          <a:srcRect t="14682" r="4930" b="3599"/>
          <a:stretch/>
        </p:blipFill>
        <p:spPr bwMode="auto">
          <a:xfrm>
            <a:off x="6777474" y="3971666"/>
            <a:ext cx="3674820" cy="247403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D805F8FF-A524-42A0-A808-B5F7D51313C4}"/>
              </a:ext>
            </a:extLst>
          </p:cNvPr>
          <p:cNvSpPr txBox="1"/>
          <p:nvPr/>
        </p:nvSpPr>
        <p:spPr>
          <a:xfrm>
            <a:off x="447260" y="167481"/>
            <a:ext cx="10720743" cy="461665"/>
          </a:xfrm>
          <a:prstGeom prst="rect">
            <a:avLst/>
          </a:prstGeom>
          <a:noFill/>
        </p:spPr>
        <p:txBody>
          <a:bodyPr wrap="square" rtlCol="0">
            <a:spAutoFit/>
          </a:bodyPr>
          <a:lstStyle/>
          <a:p>
            <a:r>
              <a:rPr lang="en-US" sz="2400" u="sng" dirty="0">
                <a:solidFill>
                  <a:srgbClr val="0070C0"/>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Comparison of the curves for the two models</a:t>
            </a:r>
          </a:p>
        </p:txBody>
      </p:sp>
      <p:pic>
        <p:nvPicPr>
          <p:cNvPr id="12" name="Picture 11">
            <a:extLst>
              <a:ext uri="{FF2B5EF4-FFF2-40B4-BE49-F238E27FC236}">
                <a16:creationId xmlns:a16="http://schemas.microsoft.com/office/drawing/2014/main" id="{716DF04E-F8AF-4FBC-A0A7-6898AC3B2B36}"/>
              </a:ext>
            </a:extLst>
          </p:cNvPr>
          <p:cNvPicPr/>
          <p:nvPr/>
        </p:nvPicPr>
        <p:blipFill>
          <a:blip r:embed="rId4">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7BCCA865-2B23-4BF5-AA4A-6F41D3A6794F}"/>
              </a:ext>
            </a:extLst>
          </a:blip>
          <a:stretch>
            <a:fillRect/>
          </a:stretch>
        </p:blipFill>
        <p:spPr>
          <a:xfrm>
            <a:off x="1071634" y="1409076"/>
            <a:ext cx="4081287" cy="2421913"/>
          </a:xfrm>
          <a:prstGeom prst="rect">
            <a:avLst/>
          </a:prstGeom>
        </p:spPr>
      </p:pic>
      <p:pic>
        <p:nvPicPr>
          <p:cNvPr id="14" name="Picture 13">
            <a:extLst>
              <a:ext uri="{FF2B5EF4-FFF2-40B4-BE49-F238E27FC236}">
                <a16:creationId xmlns:a16="http://schemas.microsoft.com/office/drawing/2014/main" id="{B18523C7-C7EC-4B91-AE55-1355EA0C1280}"/>
              </a:ext>
            </a:extLst>
          </p:cNvPr>
          <p:cNvPicPr/>
          <p:nvPr/>
        </p:nvPicPr>
        <p:blipFill rotWithShape="1">
          <a:blip r:embed="rId5"/>
          <a:srcRect t="17109" r="7930" b="3041"/>
          <a:stretch/>
        </p:blipFill>
        <p:spPr bwMode="auto">
          <a:xfrm>
            <a:off x="1071635" y="3967661"/>
            <a:ext cx="4081294" cy="247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93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001643"/>
          </a:xfrm>
          <a:prstGeom prst="rect">
            <a:avLst/>
          </a:prstGeom>
          <a:noFill/>
        </p:spPr>
        <p:txBody>
          <a:bodyPr wrap="square" rtlCol="0">
            <a:spAutoFit/>
          </a:bodyPr>
          <a:lstStyle/>
          <a:p>
            <a:r>
              <a:rPr lang="en-US" sz="2300" i="1" u="sng" dirty="0">
                <a:solidFill>
                  <a:schemeClr val="tx2">
                    <a:lumMod val="50000"/>
                  </a:schemeClr>
                </a:solidFill>
                <a:latin typeface="Calibri Light" panose="020F0302020204030204" pitchFamily="34" charset="0"/>
                <a:cs typeface="Calibri Light" panose="020F0302020204030204" pitchFamily="34" charset="0"/>
              </a:rPr>
              <a:t>Interpretation of Model Measures:</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lower CER</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accuracy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specificity.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sensitivity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AUC</a:t>
            </a:r>
          </a:p>
          <a:p>
            <a:pPr marL="34290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K-S</a:t>
            </a:r>
          </a:p>
          <a:p>
            <a:pPr marL="342900" indent="-342900">
              <a:lnSpc>
                <a:spcPct val="150000"/>
              </a:lnSpc>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As mentioned above from the curves it can be seen  that  the ROC curve for Random forest is closer to the left corner and the PRC curve is closer to the right corner which is desirable.</a:t>
            </a:r>
          </a:p>
          <a:p>
            <a:pPr>
              <a:lnSpc>
                <a:spcPct val="150000"/>
              </a:lnSpc>
            </a:pPr>
            <a:r>
              <a:rPr lang="en-US" sz="2200" dirty="0">
                <a:latin typeface="Calibri Light" panose="020F0302020204030204" pitchFamily="34" charset="0"/>
                <a:cs typeface="Calibri Light" panose="020F0302020204030204" pitchFamily="34" charset="0"/>
              </a:rPr>
              <a:t>Therefore, from all of the above comparisons it can be seen that </a:t>
            </a:r>
            <a:r>
              <a:rPr lang="en-US" sz="2200" b="1" dirty="0">
                <a:latin typeface="Calibri Light" panose="020F0302020204030204" pitchFamily="34" charset="0"/>
                <a:cs typeface="Calibri Light" panose="020F0302020204030204" pitchFamily="34" charset="0"/>
              </a:rPr>
              <a:t>Random Forest </a:t>
            </a:r>
            <a:r>
              <a:rPr lang="en-US" sz="2200" dirty="0">
                <a:latin typeface="Calibri Light" panose="020F0302020204030204" pitchFamily="34" charset="0"/>
                <a:cs typeface="Calibri Light" panose="020F0302020204030204" pitchFamily="34" charset="0"/>
              </a:rPr>
              <a:t>has overall better performance indicators.</a:t>
            </a:r>
          </a:p>
          <a:p>
            <a:endParaRPr lang="en-US" sz="2200" i="1" u="sng" dirty="0">
              <a:solidFill>
                <a:schemeClr val="tx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010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155531"/>
          </a:xfrm>
          <a:prstGeom prst="rect">
            <a:avLst/>
          </a:prstGeom>
          <a:noFill/>
        </p:spPr>
        <p:txBody>
          <a:bodyPr wrap="square" rtlCol="0">
            <a:spAutoFit/>
          </a:bodyPr>
          <a:lstStyle/>
          <a:p>
            <a:pPr lvl="0"/>
            <a:r>
              <a:rPr lang="en-US" sz="2600" i="1" u="sng" dirty="0">
                <a:solidFill>
                  <a:schemeClr val="tx2">
                    <a:lumMod val="50000"/>
                  </a:schemeClr>
                </a:solidFill>
                <a:latin typeface="Calibri Light" panose="020F0302020204030204" pitchFamily="34" charset="0"/>
                <a:cs typeface="Calibri Light" panose="020F0302020204030204" pitchFamily="34" charset="0"/>
              </a:rPr>
              <a:t>Summary</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dataset consists of 17 variables and 79853 customer observations with a combination of Indicator and continuous variables.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mainly covers Customer’s demographic information, premium payment related behavior and Risk profile information.</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‘renewal’ is the target or the response variable i.e. the Dependent variable and other variables would be independent or the predictor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There is no missing value in the data.</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has outliers present and is skewed on most of the numeric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We treated the variables for the outliers.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Most of the categorical variables have equal representation of categories. ‘renewal’ has higher count of renewed cases than non-renewed cases. It may lead to data imbalance problem which needs to be handled. We addressed the same through methods like SMOTE.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For better readability, we have converted Age in years and cash premium payment percentage in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bivariate analysis, there is no significant variation in the premium, count of late payment, risk score and No of premium paid vis-à-vis  Marital status, Accommodation and Residence Type </a:t>
            </a:r>
          </a:p>
        </p:txBody>
      </p:sp>
    </p:spTree>
    <p:extLst>
      <p:ext uri="{BB962C8B-B14F-4D97-AF65-F5344CB8AC3E}">
        <p14:creationId xmlns:p14="http://schemas.microsoft.com/office/powerpoint/2010/main" val="3818919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474C049-3018-412F-8AE5-9FAA087C03E4}"/>
              </a:ext>
            </a:extLst>
          </p:cNvPr>
          <p:cNvSpPr txBox="1"/>
          <p:nvPr/>
        </p:nvSpPr>
        <p:spPr>
          <a:xfrm>
            <a:off x="119270" y="111067"/>
            <a:ext cx="11701669" cy="5755422"/>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 significant correlation is present among variables. Few important inferences which we can draw from correlation plots are - Customers making higher % of cash payment are likely to make more delayed payments and are likely to have lower Risk Score. Higher age customers have paid more number of premiums but lesser premium amount in cash. Higher Income customers are likely to pay higher Premium.</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Model performance measures, we observed that Random Forest has the best performance indicators.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both Logistic Regression and Random Forest a mix of demographic and financial parameters are significant:</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Out of the 15 variables , there are 12 significant variables as per both models , 11 being common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Logistic Regression indicated that “Sourcing Channel” is not significant and Random Forest indicated that “Marital Status” is not significant variable for the study.</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Both models confirmed that “Vehicle owned” and “Residence area type” are NOT significant variables .</a:t>
            </a:r>
          </a:p>
          <a:p>
            <a:pPr lvl="2"/>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04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494085"/>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To further analyze whether there is a positive or negative impact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Higher ‘Income’, ‘Marital Status’, ‘Risk score’ , ‘Premium’ and ‘Age’ will result in a likely renewal but higher Count_3-6_months_late`, `Count_6-12_months_late`, ‘Count_more_than_12_months_late’, ‘No of dependent’ , ‘Accommodation’, ‘No of premiums paid’, and ‘cash Percent’ will result in a likely non-renewal. </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Businesses can use this information in their strategy formulation and can collect more data to find deeper correlations between renewal and different variables. </a:t>
            </a:r>
          </a:p>
          <a:p>
            <a:r>
              <a:rPr lang="en-US" sz="2600" i="1" u="sng" dirty="0">
                <a:solidFill>
                  <a:schemeClr val="tx2">
                    <a:lumMod val="50000"/>
                  </a:schemeClr>
                </a:solidFill>
                <a:latin typeface="Calibri Light" panose="020F0302020204030204" pitchFamily="34" charset="0"/>
                <a:cs typeface="Calibri Light" panose="020F0302020204030204" pitchFamily="34" charset="0"/>
              </a:rPr>
              <a:t>Conclusion</a:t>
            </a:r>
          </a:p>
          <a:p>
            <a:r>
              <a:rPr lang="en-US" sz="2300" dirty="0">
                <a:latin typeface="Calibri Light" panose="020F0302020204030204" pitchFamily="34" charset="0"/>
                <a:cs typeface="Calibri Light" panose="020F0302020204030204" pitchFamily="34" charset="0"/>
              </a:rPr>
              <a:t>In this paper we have studied various aspects of the renewal of life insurance in India. We have analyzed dataset covering Customer’s demographic information, premium payment related behavior and Risk profile information. After modelling for various determinants of life insurance renewal we found that most of the expected relationships between variables and renewal are supportive of our hypothesis. However, it is somewhat surprising to see that accommodation ownership, number of premiums paid and number of dependents have a negative effect. Possible reasons could be that as someone has paid a greater number of premiums, they start feeling that their current situation doesn’t require renewal of life insurance or with the increase in number of dependents different kinds of other expenditures increase as well such as education, clothing, food etc.</a:t>
            </a:r>
          </a:p>
          <a:p>
            <a:r>
              <a:rPr lang="en-US" sz="2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946287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15553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Contrary to our initial expectation the model suggested that if a customer owns the accommodation, they are less likely to renew their insurance. To understand possible reasons for this further analysis is required to determine usage of this as a factor influencing their policies and strategy formulation. Insurance companies can target the younger population for new customers by redesigning their policies or products. Since the life expectancy of this group of people are high their survival/maturity can be given a thrust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it can be curtailed to look like an investment plan. Similarly, in rural areas women have a higher life expectancy and policy changes can be made to target them.</a:t>
            </a:r>
          </a:p>
          <a:p>
            <a:endParaRPr lang="en-US" sz="2300" dirty="0">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References</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 paper- Ma, Y. (2020) Prediction of Default Probability of Credit-Card Bills. </a:t>
            </a:r>
            <a:r>
              <a:rPr lang="en-US" sz="2300" i="1" dirty="0">
                <a:latin typeface="Calibri Light" panose="020F0302020204030204" pitchFamily="34" charset="0"/>
                <a:cs typeface="Calibri Light" panose="020F0302020204030204" pitchFamily="34" charset="0"/>
              </a:rPr>
              <a:t>Open Journal of Business and Management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8</a:t>
            </a:r>
            <a:r>
              <a:rPr lang="en-US" sz="2300" dirty="0">
                <a:latin typeface="Calibri Light" panose="020F0302020204030204" pitchFamily="34" charset="0"/>
                <a:cs typeface="Calibri Light" panose="020F0302020204030204" pitchFamily="34" charset="0"/>
              </a:rPr>
              <a:t>, 231-244</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https://www.scirp.org/journal/paperinformation.aspx?paperid=97459</a:t>
            </a:r>
            <a:r>
              <a:rPr lang="en-US" sz="2300" dirty="0">
                <a:solidFill>
                  <a:schemeClr val="accent2">
                    <a:lumMod val="60000"/>
                    <a:lumOff val="40000"/>
                  </a:schemeClr>
                </a:solidFill>
                <a:latin typeface="Calibri Light" panose="020F0302020204030204" pitchFamily="34" charset="0"/>
                <a:cs typeface="Calibri Light" panose="020F0302020204030204" pitchFamily="34" charset="0"/>
              </a:rPr>
              <a:t>         </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International Journal of Marketing, Financial Services &amp; Management Research Vol.1 Issue 7, July 2012, ISSN 2277 3622</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http://indianresearchjournals.com/pdf/ijmfsmr/2012/july/9.pdf</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5744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A021F4-4AA8-4366-BA4A-2AB095988824}"/>
              </a:ext>
            </a:extLst>
          </p:cNvPr>
          <p:cNvSpPr txBox="1">
            <a:spLocks/>
          </p:cNvSpPr>
          <p:nvPr/>
        </p:nvSpPr>
        <p:spPr>
          <a:xfrm>
            <a:off x="106017" y="106016"/>
            <a:ext cx="11993218" cy="662608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https://www.sciencedirect.com/science/article/pii/S1532046412000883</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Boodhun</a:t>
            </a:r>
            <a:r>
              <a:rPr lang="en-US" sz="2300" dirty="0">
                <a:latin typeface="Calibri Light" panose="020F0302020204030204" pitchFamily="34" charset="0"/>
                <a:cs typeface="Calibri Light" panose="020F0302020204030204" pitchFamily="34" charset="0"/>
              </a:rPr>
              <a:t>, N., </a:t>
            </a:r>
            <a:r>
              <a:rPr lang="en-US" sz="2300" dirty="0" err="1">
                <a:latin typeface="Calibri Light" panose="020F0302020204030204" pitchFamily="34" charset="0"/>
                <a:cs typeface="Calibri Light" panose="020F0302020204030204" pitchFamily="34" charset="0"/>
              </a:rPr>
              <a:t>Jayabalan</a:t>
            </a:r>
            <a:r>
              <a:rPr lang="en-US" sz="2300" dirty="0">
                <a:latin typeface="Calibri Light" panose="020F0302020204030204" pitchFamily="34" charset="0"/>
                <a:cs typeface="Calibri Light" panose="020F0302020204030204" pitchFamily="34" charset="0"/>
              </a:rPr>
              <a:t>, M. Risk prediction in life insurance industry using supervised learning algorithms. </a:t>
            </a:r>
            <a:r>
              <a:rPr lang="en-US" sz="2300" i="1" dirty="0">
                <a:latin typeface="Calibri Light" panose="020F0302020204030204" pitchFamily="34" charset="0"/>
                <a:cs typeface="Calibri Light" panose="020F0302020204030204" pitchFamily="34" charset="0"/>
              </a:rPr>
              <a:t>Complex </a:t>
            </a:r>
            <a:r>
              <a:rPr lang="en-US" sz="2300" i="1" dirty="0" err="1">
                <a:latin typeface="Calibri Light" panose="020F0302020204030204" pitchFamily="34" charset="0"/>
                <a:cs typeface="Calibri Light" panose="020F0302020204030204" pitchFamily="34" charset="0"/>
              </a:rPr>
              <a:t>Intell</a:t>
            </a:r>
            <a:r>
              <a:rPr lang="en-US" sz="2300" i="1" dirty="0">
                <a:latin typeface="Calibri Light" panose="020F0302020204030204" pitchFamily="34" charset="0"/>
                <a:cs typeface="Calibri Light" panose="020F0302020204030204" pitchFamily="34" charset="0"/>
              </a:rPr>
              <a:t>. Syst.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4, </a:t>
            </a:r>
            <a:r>
              <a:rPr lang="en-US" sz="2300" dirty="0">
                <a:latin typeface="Calibri Light" panose="020F0302020204030204" pitchFamily="34" charset="0"/>
                <a:cs typeface="Calibri Light" panose="020F0302020204030204" pitchFamily="34" charset="0"/>
              </a:rPr>
              <a:t>145–154 (2018)</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https://link.springer.com/article/10.1007/s40747-018-0072-1#citeas</a:t>
            </a:r>
            <a:endPar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Johnson, Eric J., John Hershey, Jacqueline </a:t>
            </a:r>
            <a:r>
              <a:rPr lang="en-US" dirty="0" err="1">
                <a:latin typeface="Calibri Light" panose="020F0302020204030204" pitchFamily="34" charset="0"/>
                <a:cs typeface="Calibri Light" panose="020F0302020204030204" pitchFamily="34" charset="0"/>
              </a:rPr>
              <a:t>Meszaros</a:t>
            </a:r>
            <a:r>
              <a:rPr lang="en-US" dirty="0">
                <a:latin typeface="Calibri Light" panose="020F0302020204030204" pitchFamily="34" charset="0"/>
                <a:cs typeface="Calibri Light" panose="020F0302020204030204" pitchFamily="34" charset="0"/>
              </a:rPr>
              <a:t>, and Howard </a:t>
            </a:r>
            <a:r>
              <a:rPr lang="en-US" dirty="0" err="1">
                <a:latin typeface="Calibri Light" panose="020F0302020204030204" pitchFamily="34" charset="0"/>
                <a:cs typeface="Calibri Light" panose="020F0302020204030204" pitchFamily="34" charset="0"/>
              </a:rPr>
              <a:t>Kunreuther</a:t>
            </a:r>
            <a:r>
              <a:rPr lang="en-US" dirty="0">
                <a:latin typeface="Calibri Light" panose="020F0302020204030204" pitchFamily="34" charset="0"/>
                <a:cs typeface="Calibri Light" panose="020F0302020204030204" pitchFamily="34" charset="0"/>
              </a:rPr>
              <a:t>. "Framing, probability distortions, and insurance decisions." Journal of risk and uncertainty 7, no. 1 (1993): 35-51.</a:t>
            </a:r>
          </a:p>
          <a:p>
            <a:pPr>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Neter</a:t>
            </a:r>
            <a:r>
              <a:rPr lang="en-US" dirty="0">
                <a:latin typeface="Calibri Light" panose="020F0302020204030204" pitchFamily="34" charset="0"/>
                <a:cs typeface="Calibri Light" panose="020F0302020204030204" pitchFamily="34" charset="0"/>
              </a:rPr>
              <a:t>, John, and C. Arthur Williams Jr. "Acceptability of three normative methods in insurance decision making." Journal of Risk and Insurance (1971): 385-408.</a:t>
            </a: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Beck, Thorsten, and Ian Webb. "Economic, demographic, and institutional determinants of life insurance consumption across countries." The World Bank Economic Review 17, no. 1 (2003): 51-88.</a:t>
            </a:r>
            <a:endParaRPr lang="en-US" dirty="0">
              <a:solidFill>
                <a:schemeClr val="accent2">
                  <a:lumMod val="60000"/>
                  <a:lumOff val="40000"/>
                </a:schemeClr>
              </a:solidFill>
              <a:latin typeface="Calibri Light" panose="020F0302020204030204" pitchFamily="34" charset="0"/>
              <a:cs typeface="Calibri Light" panose="020F0302020204030204" pitchFamily="34" charset="0"/>
            </a:endParaRPr>
          </a:p>
          <a:p>
            <a:pPr marL="0" indent="0">
              <a:buNone/>
            </a:pPr>
            <a:endParaRPr lang="en-US" dirty="0"/>
          </a:p>
        </p:txBody>
      </p:sp>
    </p:spTree>
    <p:extLst>
      <p:ext uri="{BB962C8B-B14F-4D97-AF65-F5344CB8AC3E}">
        <p14:creationId xmlns:p14="http://schemas.microsoft.com/office/powerpoint/2010/main" val="4400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business premium of life insurance companies declines 25% in May |  Business Standard News">
            <a:extLst>
              <a:ext uri="{FF2B5EF4-FFF2-40B4-BE49-F238E27FC236}">
                <a16:creationId xmlns:a16="http://schemas.microsoft.com/office/drawing/2014/main" id="{16790E09-F0CE-4D93-8E29-A88BEE6405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665" y="904874"/>
            <a:ext cx="4813935" cy="4967288"/>
          </a:xfrm>
          <a:prstGeom prst="rect">
            <a:avLst/>
          </a:prstGeom>
          <a:noFill/>
          <a:ln>
            <a:noFill/>
          </a:ln>
        </p:spPr>
      </p:pic>
      <p:pic>
        <p:nvPicPr>
          <p:cNvPr id="1026" name="Picture 2" descr="Health Insurance – The Domino Effect Of Covid-19 - Coronavirus (Covid-19)  researches">
            <a:extLst>
              <a:ext uri="{FF2B5EF4-FFF2-40B4-BE49-F238E27FC236}">
                <a16:creationId xmlns:a16="http://schemas.microsoft.com/office/drawing/2014/main" id="{54A71DC3-C244-489B-B3BB-988E23A96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1" r="5764"/>
          <a:stretch/>
        </p:blipFill>
        <p:spPr bwMode="auto">
          <a:xfrm>
            <a:off x="5345680" y="904874"/>
            <a:ext cx="6549022"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2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415C6-5C05-4C27-9761-CF78330E4648}"/>
              </a:ext>
            </a:extLst>
          </p:cNvPr>
          <p:cNvSpPr>
            <a:spLocks noGrp="1"/>
          </p:cNvSpPr>
          <p:nvPr>
            <p:ph idx="1"/>
          </p:nvPr>
        </p:nvSpPr>
        <p:spPr>
          <a:xfrm>
            <a:off x="126610" y="88949"/>
            <a:ext cx="11957538" cy="6635407"/>
          </a:xfrm>
        </p:spPr>
        <p:txBody>
          <a:bodyPr/>
          <a:lstStyle/>
          <a:p>
            <a:pPr marL="0" indent="0">
              <a:lnSpc>
                <a:spcPct val="90000"/>
              </a:lnSpc>
              <a:buNone/>
            </a:pPr>
            <a:r>
              <a:rPr lang="en-US" sz="2300" dirty="0">
                <a:effectLst/>
                <a:latin typeface="Calibri Light" panose="020F0302020204030204" pitchFamily="34" charset="0"/>
                <a:cs typeface="Calibri Light" panose="020F0302020204030204" pitchFamily="34" charset="0"/>
              </a:rPr>
              <a:t>Life insurers faced high mortality claims due to COVID as a loss to insurance companies and also of low interest rates. But after the Lockdown phase, it seems to have got back on track from July as premium collection has turned positive, boosted by increased interest in insurance.</a:t>
            </a:r>
          </a:p>
          <a:p>
            <a:pPr marL="0" indent="0">
              <a:lnSpc>
                <a:spcPct val="90000"/>
              </a:lnSpc>
              <a:buNone/>
            </a:pPr>
            <a:r>
              <a:rPr lang="en-US" sz="2300" dirty="0">
                <a:effectLst/>
                <a:latin typeface="Calibri Light" panose="020F0302020204030204" pitchFamily="34" charset="0"/>
                <a:cs typeface="Calibri Light" panose="020F0302020204030204" pitchFamily="34" charset="0"/>
              </a:rPr>
              <a:t>“As of August 31, LIC’s premium income is back to previous year’s level. So, we have covered the gap that was there in April, May when the premium went down by about 32 per cent,” said Kumar, managing director of LIC.</a:t>
            </a:r>
          </a:p>
          <a:p>
            <a:pPr marL="0" indent="0">
              <a:lnSpc>
                <a:spcPct val="70000"/>
              </a:lnSpc>
            </a:pPr>
            <a:endParaRPr lang="en-US" sz="2300" dirty="0">
              <a:effectLst/>
              <a:latin typeface="Calibri Light" panose="020F0302020204030204" pitchFamily="34" charset="0"/>
              <a:cs typeface="Calibri Light" panose="020F0302020204030204" pitchFamily="34" charset="0"/>
            </a:endParaRPr>
          </a:p>
          <a:p>
            <a:pPr marL="0" indent="0">
              <a:buNone/>
            </a:pPr>
            <a:endParaRPr lang="en-US" dirty="0"/>
          </a:p>
        </p:txBody>
      </p:sp>
      <p:pic>
        <p:nvPicPr>
          <p:cNvPr id="5" name="Picture 4" descr="insurance: Insurers may rally on expected demand for protection products -  The Economic Times">
            <a:extLst>
              <a:ext uri="{FF2B5EF4-FFF2-40B4-BE49-F238E27FC236}">
                <a16:creationId xmlns:a16="http://schemas.microsoft.com/office/drawing/2014/main" id="{AD73A13C-F55C-4241-B1B8-8E7BE0360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5874" y="2447925"/>
            <a:ext cx="9496425" cy="4000501"/>
          </a:xfrm>
          <a:prstGeom prst="rect">
            <a:avLst/>
          </a:prstGeom>
          <a:noFill/>
          <a:ln>
            <a:noFill/>
          </a:ln>
        </p:spPr>
      </p:pic>
    </p:spTree>
    <p:extLst>
      <p:ext uri="{BB962C8B-B14F-4D97-AF65-F5344CB8AC3E}">
        <p14:creationId xmlns:p14="http://schemas.microsoft.com/office/powerpoint/2010/main" val="32782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D76D07D-5ACA-4C32-A7BC-E5FCA1F88A71}"/>
              </a:ext>
            </a:extLst>
          </p:cNvPr>
          <p:cNvSpPr txBox="1">
            <a:spLocks/>
          </p:cNvSpPr>
          <p:nvPr/>
        </p:nvSpPr>
        <p:spPr>
          <a:xfrm>
            <a:off x="106017" y="182217"/>
            <a:ext cx="11979965" cy="6493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Literature Review-</a:t>
            </a:r>
          </a:p>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Fuzzy-probabilistic multi agent system for breast cancer risk assessment and insurance        premium assignment-(</a:t>
            </a:r>
            <a:r>
              <a:rPr lang="en-US" b="1" dirty="0" err="1">
                <a:solidFill>
                  <a:schemeClr val="tx2">
                    <a:lumMod val="50000"/>
                  </a:schemeClr>
                </a:solidFill>
                <a:latin typeface="Calibri Light" panose="020F0302020204030204" pitchFamily="34" charset="0"/>
                <a:cs typeface="Calibri Light" panose="020F0302020204030204" pitchFamily="34" charset="0"/>
              </a:rPr>
              <a:t>Farzaneh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Tatari</a:t>
            </a:r>
            <a:r>
              <a:rPr lang="en-US" b="1" dirty="0">
                <a:solidFill>
                  <a:schemeClr val="tx2">
                    <a:lumMod val="50000"/>
                  </a:schemeClr>
                </a:solidFill>
                <a:latin typeface="Calibri Light" panose="020F0302020204030204" pitchFamily="34" charset="0"/>
                <a:cs typeface="Calibri Light" panose="020F0302020204030204" pitchFamily="34" charset="0"/>
              </a:rPr>
              <a:t>, Mohammad-R. </a:t>
            </a:r>
            <a:r>
              <a:rPr lang="en-US" b="1" dirty="0" err="1">
                <a:solidFill>
                  <a:schemeClr val="tx2">
                    <a:lumMod val="50000"/>
                  </a:schemeClr>
                </a:solidFill>
                <a:latin typeface="Calibri Light" panose="020F0302020204030204" pitchFamily="34" charset="0"/>
                <a:cs typeface="Calibri Light" panose="020F0302020204030204" pitchFamily="34" charset="0"/>
              </a:rPr>
              <a:t>Akbarzadeh</a:t>
            </a:r>
            <a:r>
              <a:rPr lang="en-US" b="1" dirty="0">
                <a:solidFill>
                  <a:schemeClr val="tx2">
                    <a:lumMod val="50000"/>
                  </a:schemeClr>
                </a:solidFill>
                <a:latin typeface="Calibri Light" panose="020F0302020204030204" pitchFamily="34" charset="0"/>
                <a:cs typeface="Calibri Light" panose="020F0302020204030204" pitchFamily="34" charset="0"/>
              </a:rPr>
              <a:t>-T, Ahmad Sabahi) (2012)</a:t>
            </a:r>
          </a:p>
          <a:p>
            <a:pPr algn="l"/>
            <a:r>
              <a:rPr lang="en-US" sz="2300" dirty="0">
                <a:latin typeface="Calibri Light" panose="020F0302020204030204" pitchFamily="34" charset="0"/>
                <a:cs typeface="Calibri Light" panose="020F0302020204030204" pitchFamily="34" charset="0"/>
              </a:rPr>
              <a:t>In their study, they have done risk assessment on the development of breast cancer. According to studies one in nine women will develop breast cancer at some point in her life. As it has been found that not all factors equally increase the chance of breast cancer development, the risk factors have been categorized into three groups of strong, moderate and minor risk factors. Factors such as age, family history, alcohol consumption etc. have been considered. Due to high imprecision and linguistic form of information it is difficult to analyze data and therefore they have used fuzzy-logic based analysis to handle the existing uncertainty. Based on this analysis, insurance companies can offer different premiums for different customer segments. They had concluded that carriers of certain kind of genes was a critical factor for deciding the risk of development of breast cancer.</a:t>
            </a:r>
          </a:p>
          <a:p>
            <a:endParaRPr lang="en-US" dirty="0"/>
          </a:p>
        </p:txBody>
      </p:sp>
    </p:spTree>
    <p:extLst>
      <p:ext uri="{BB962C8B-B14F-4D97-AF65-F5344CB8AC3E}">
        <p14:creationId xmlns:p14="http://schemas.microsoft.com/office/powerpoint/2010/main" val="21185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54E575-47EB-4DBD-803B-4C7CB3F07E37}"/>
              </a:ext>
            </a:extLst>
          </p:cNvPr>
          <p:cNvSpPr txBox="1">
            <a:spLocks/>
          </p:cNvSpPr>
          <p:nvPr/>
        </p:nvSpPr>
        <p:spPr>
          <a:xfrm>
            <a:off x="132522" y="155713"/>
            <a:ext cx="11926956" cy="6546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Risk Prediction in Life Insurance- (</a:t>
            </a:r>
            <a:r>
              <a:rPr lang="en-US" b="1" dirty="0" err="1">
                <a:solidFill>
                  <a:schemeClr val="tx2">
                    <a:lumMod val="50000"/>
                  </a:schemeClr>
                </a:solidFill>
                <a:latin typeface="Calibri Light" panose="020F0302020204030204" pitchFamily="34" charset="0"/>
                <a:cs typeface="Calibri Light" panose="020F0302020204030204" pitchFamily="34" charset="0"/>
              </a:rPr>
              <a:t>Noorhannah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Boodhun</a:t>
            </a:r>
            <a:r>
              <a:rPr lang="en-US" b="1" dirty="0">
                <a:solidFill>
                  <a:schemeClr val="tx2">
                    <a:lumMod val="50000"/>
                  </a:schemeClr>
                </a:solidFill>
                <a:latin typeface="Calibri Light" panose="020F0302020204030204" pitchFamily="34" charset="0"/>
                <a:cs typeface="Calibri Light" panose="020F0302020204030204" pitchFamily="34" charset="0"/>
              </a:rPr>
              <a:t> &amp; Manoj </a:t>
            </a:r>
            <a:r>
              <a:rPr lang="en-US" b="1" dirty="0" err="1">
                <a:solidFill>
                  <a:schemeClr val="tx2">
                    <a:lumMod val="50000"/>
                  </a:schemeClr>
                </a:solidFill>
                <a:latin typeface="Calibri Light" panose="020F0302020204030204" pitchFamily="34" charset="0"/>
                <a:cs typeface="Calibri Light" panose="020F0302020204030204" pitchFamily="34" charset="0"/>
              </a:rPr>
              <a:t>Jayabalan</a:t>
            </a:r>
            <a:r>
              <a:rPr lang="en-US" b="1" dirty="0">
                <a:solidFill>
                  <a:schemeClr val="tx2">
                    <a:lumMod val="50000"/>
                  </a:schemeClr>
                </a:solidFill>
                <a:latin typeface="Calibri Light" panose="020F0302020204030204" pitchFamily="34" charset="0"/>
                <a:cs typeface="Calibri Light" panose="020F0302020204030204" pitchFamily="34" charset="0"/>
              </a:rPr>
              <a:t>) (2018)</a:t>
            </a:r>
          </a:p>
          <a:p>
            <a:pPr algn="l"/>
            <a:r>
              <a:rPr lang="en-US" sz="2300" dirty="0">
                <a:latin typeface="Calibri Light" panose="020F0302020204030204" pitchFamily="34" charset="0"/>
                <a:cs typeface="Calibri Light" panose="020F0302020204030204" pitchFamily="34" charset="0"/>
              </a:rPr>
              <a:t>Their study was done to find and examine the factors that have an effect on insurance purchasing decision of customers. They developed a model from data of ~60,000 applicants having 21 features which describe the characteristics and nature of applicants like BMI, age, weight, family history, etc. They used algorithms like linear regression, random tree, REP Tree and Artificial Neural Network in their study to predict risk involved in life insurance policies. This model provided a very efficient method for life insurance business to classify the applicants for life insurance which is otherwise a very slow process that leads to people switching to different policies or not buying at all. Also, with the increase of data availability, automation of the process is necessary which is provided by the model for business advancement. It was found that REP Tree algorithm outperforms others with lowest MAE and RMSE of 1.5285 and 2.027 with CFS method, whereas linear regression with PCA method showed very satisfactory values of MAE and RMSE of 1.6396 and 2.0659 respectively.</a:t>
            </a:r>
          </a:p>
          <a:p>
            <a:endParaRPr lang="en-US" sz="2200" dirty="0">
              <a:latin typeface="+mj-lt"/>
            </a:endParaRPr>
          </a:p>
          <a:p>
            <a:endParaRPr lang="en-US" dirty="0"/>
          </a:p>
        </p:txBody>
      </p:sp>
    </p:spTree>
    <p:extLst>
      <p:ext uri="{BB962C8B-B14F-4D97-AF65-F5344CB8AC3E}">
        <p14:creationId xmlns:p14="http://schemas.microsoft.com/office/powerpoint/2010/main" val="201090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10200</TotalTime>
  <Words>7743</Words>
  <Application>Microsoft Office PowerPoint</Application>
  <PresentationFormat>Widescreen</PresentationFormat>
  <Paragraphs>457</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Bookman Old Style</vt:lpstr>
      <vt:lpstr>Calibri Light</vt:lpstr>
      <vt:lpstr>Rockwell</vt:lpstr>
      <vt:lpstr>Wingdings</vt:lpstr>
      <vt:lpstr>Wingdings 3</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Kapil Agarwal</cp:lastModifiedBy>
  <cp:revision>105</cp:revision>
  <dcterms:created xsi:type="dcterms:W3CDTF">2021-03-02T15:22:04Z</dcterms:created>
  <dcterms:modified xsi:type="dcterms:W3CDTF">2021-07-14T07:31:26Z</dcterms:modified>
</cp:coreProperties>
</file>