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34" r:id="rId2"/>
    <p:sldId id="465" r:id="rId3"/>
    <p:sldId id="458" r:id="rId4"/>
    <p:sldId id="459" r:id="rId5"/>
    <p:sldId id="460" r:id="rId6"/>
    <p:sldId id="461" r:id="rId7"/>
    <p:sldId id="462" r:id="rId8"/>
    <p:sldId id="455" r:id="rId9"/>
    <p:sldId id="456" r:id="rId10"/>
    <p:sldId id="457" r:id="rId11"/>
    <p:sldId id="466" r:id="rId12"/>
    <p:sldId id="471" r:id="rId13"/>
    <p:sldId id="470" r:id="rId14"/>
    <p:sldId id="472" r:id="rId15"/>
    <p:sldId id="467" r:id="rId16"/>
    <p:sldId id="468" r:id="rId17"/>
    <p:sldId id="469" r:id="rId18"/>
    <p:sldId id="482" r:id="rId19"/>
    <p:sldId id="473" r:id="rId20"/>
    <p:sldId id="463" r:id="rId21"/>
    <p:sldId id="464" r:id="rId22"/>
    <p:sldId id="474" r:id="rId23"/>
    <p:sldId id="475" r:id="rId24"/>
    <p:sldId id="476" r:id="rId25"/>
    <p:sldId id="477" r:id="rId26"/>
    <p:sldId id="478" r:id="rId27"/>
    <p:sldId id="479" r:id="rId28"/>
    <p:sldId id="480" r:id="rId29"/>
    <p:sldId id="481" r:id="rId3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D5EC7-F0EB-1547-8EFF-76644E9DF7D7}" v="46" dt="2023-04-19T11:04:37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8" autoAdjust="0"/>
    <p:restoredTop sz="94681"/>
  </p:normalViewPr>
  <p:slideViewPr>
    <p:cSldViewPr>
      <p:cViewPr varScale="1">
        <p:scale>
          <a:sx n="107" d="100"/>
          <a:sy n="107" d="100"/>
        </p:scale>
        <p:origin x="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pul Arora" userId="9a2bdcac-aec0-4507-8ae0-d8bd7f30abe3" providerId="ADAL" clId="{249D5EC7-F0EB-1547-8EFF-76644E9DF7D7}"/>
    <pc:docChg chg="custSel addSld modSld">
      <pc:chgData name="Vipul Arora" userId="9a2bdcac-aec0-4507-8ae0-d8bd7f30abe3" providerId="ADAL" clId="{249D5EC7-F0EB-1547-8EFF-76644E9DF7D7}" dt="2023-04-19T11:04:44.010" v="189" actId="14100"/>
      <pc:docMkLst>
        <pc:docMk/>
      </pc:docMkLst>
      <pc:sldChg chg="add">
        <pc:chgData name="Vipul Arora" userId="9a2bdcac-aec0-4507-8ae0-d8bd7f30abe3" providerId="ADAL" clId="{249D5EC7-F0EB-1547-8EFF-76644E9DF7D7}" dt="2023-04-19T09:58:23.094" v="0"/>
        <pc:sldMkLst>
          <pc:docMk/>
          <pc:sldMk cId="0" sldId="463"/>
        </pc:sldMkLst>
      </pc:sldChg>
      <pc:sldChg chg="add">
        <pc:chgData name="Vipul Arora" userId="9a2bdcac-aec0-4507-8ae0-d8bd7f30abe3" providerId="ADAL" clId="{249D5EC7-F0EB-1547-8EFF-76644E9DF7D7}" dt="2023-04-19T09:58:23.094" v="0"/>
        <pc:sldMkLst>
          <pc:docMk/>
          <pc:sldMk cId="0" sldId="464"/>
        </pc:sldMkLst>
      </pc:sldChg>
      <pc:sldChg chg="add">
        <pc:chgData name="Vipul Arora" userId="9a2bdcac-aec0-4507-8ae0-d8bd7f30abe3" providerId="ADAL" clId="{249D5EC7-F0EB-1547-8EFF-76644E9DF7D7}" dt="2023-04-19T09:58:23.094" v="0"/>
        <pc:sldMkLst>
          <pc:docMk/>
          <pc:sldMk cId="0" sldId="473"/>
        </pc:sldMkLst>
      </pc:sldChg>
      <pc:sldChg chg="addSp modSp add mod modAnim">
        <pc:chgData name="Vipul Arora" userId="9a2bdcac-aec0-4507-8ae0-d8bd7f30abe3" providerId="ADAL" clId="{249D5EC7-F0EB-1547-8EFF-76644E9DF7D7}" dt="2023-04-19T10:52:55.256" v="56"/>
        <pc:sldMkLst>
          <pc:docMk/>
          <pc:sldMk cId="0" sldId="474"/>
        </pc:sldMkLst>
        <pc:spChg chg="add mod">
          <ac:chgData name="Vipul Arora" userId="9a2bdcac-aec0-4507-8ae0-d8bd7f30abe3" providerId="ADAL" clId="{249D5EC7-F0EB-1547-8EFF-76644E9DF7D7}" dt="2023-04-19T10:52:48.846" v="55" actId="20577"/>
          <ac:spMkLst>
            <pc:docMk/>
            <pc:sldMk cId="0" sldId="474"/>
            <ac:spMk id="2" creationId="{6A69F565-5644-5D7D-D10D-32AE07D825B6}"/>
          </ac:spMkLst>
        </pc:spChg>
      </pc:sldChg>
      <pc:sldChg chg="add">
        <pc:chgData name="Vipul Arora" userId="9a2bdcac-aec0-4507-8ae0-d8bd7f30abe3" providerId="ADAL" clId="{249D5EC7-F0EB-1547-8EFF-76644E9DF7D7}" dt="2023-04-19T09:58:23.094" v="0"/>
        <pc:sldMkLst>
          <pc:docMk/>
          <pc:sldMk cId="0" sldId="475"/>
        </pc:sldMkLst>
      </pc:sldChg>
      <pc:sldChg chg="addSp modSp add mod modAnim">
        <pc:chgData name="Vipul Arora" userId="9a2bdcac-aec0-4507-8ae0-d8bd7f30abe3" providerId="ADAL" clId="{249D5EC7-F0EB-1547-8EFF-76644E9DF7D7}" dt="2023-04-19T10:58:01.913" v="106" actId="1076"/>
        <pc:sldMkLst>
          <pc:docMk/>
          <pc:sldMk cId="0" sldId="476"/>
        </pc:sldMkLst>
        <pc:spChg chg="add mod">
          <ac:chgData name="Vipul Arora" userId="9a2bdcac-aec0-4507-8ae0-d8bd7f30abe3" providerId="ADAL" clId="{249D5EC7-F0EB-1547-8EFF-76644E9DF7D7}" dt="2023-04-19T10:54:40.896" v="102" actId="20577"/>
          <ac:spMkLst>
            <pc:docMk/>
            <pc:sldMk cId="0" sldId="476"/>
            <ac:spMk id="2" creationId="{8A8079E8-2E22-ADDC-F855-0D8D46AFDC3C}"/>
          </ac:spMkLst>
        </pc:spChg>
        <pc:graphicFrameChg chg="mod">
          <ac:chgData name="Vipul Arora" userId="9a2bdcac-aec0-4507-8ae0-d8bd7f30abe3" providerId="ADAL" clId="{249D5EC7-F0EB-1547-8EFF-76644E9DF7D7}" dt="2023-04-19T10:58:01.913" v="106" actId="1076"/>
          <ac:graphicFrameMkLst>
            <pc:docMk/>
            <pc:sldMk cId="0" sldId="476"/>
            <ac:graphicFrameMk id="4" creationId="{0D8BCD88-E650-260A-831E-CCC00A5F9086}"/>
          </ac:graphicFrameMkLst>
        </pc:graphicFrameChg>
        <pc:graphicFrameChg chg="mod">
          <ac:chgData name="Vipul Arora" userId="9a2bdcac-aec0-4507-8ae0-d8bd7f30abe3" providerId="ADAL" clId="{249D5EC7-F0EB-1547-8EFF-76644E9DF7D7}" dt="2023-04-19T10:57:58.586" v="105" actId="1076"/>
          <ac:graphicFrameMkLst>
            <pc:docMk/>
            <pc:sldMk cId="0" sldId="476"/>
            <ac:graphicFrameMk id="269325" creationId="{7EA5B755-0E26-B4DE-44B1-8C09468FF847}"/>
          </ac:graphicFrameMkLst>
        </pc:graphicFrameChg>
      </pc:sldChg>
      <pc:sldChg chg="add">
        <pc:chgData name="Vipul Arora" userId="9a2bdcac-aec0-4507-8ae0-d8bd7f30abe3" providerId="ADAL" clId="{249D5EC7-F0EB-1547-8EFF-76644E9DF7D7}" dt="2023-04-19T09:58:23.094" v="0"/>
        <pc:sldMkLst>
          <pc:docMk/>
          <pc:sldMk cId="0" sldId="477"/>
        </pc:sldMkLst>
      </pc:sldChg>
      <pc:sldChg chg="add">
        <pc:chgData name="Vipul Arora" userId="9a2bdcac-aec0-4507-8ae0-d8bd7f30abe3" providerId="ADAL" clId="{249D5EC7-F0EB-1547-8EFF-76644E9DF7D7}" dt="2023-04-19T09:58:23.094" v="0"/>
        <pc:sldMkLst>
          <pc:docMk/>
          <pc:sldMk cId="0" sldId="478"/>
        </pc:sldMkLst>
      </pc:sldChg>
      <pc:sldChg chg="addSp delSp modSp add mod modAnim">
        <pc:chgData name="Vipul Arora" userId="9a2bdcac-aec0-4507-8ae0-d8bd7f30abe3" providerId="ADAL" clId="{249D5EC7-F0EB-1547-8EFF-76644E9DF7D7}" dt="2023-04-19T11:04:44.010" v="189" actId="14100"/>
        <pc:sldMkLst>
          <pc:docMk/>
          <pc:sldMk cId="0" sldId="479"/>
        </pc:sldMkLst>
        <pc:spChg chg="add mod">
          <ac:chgData name="Vipul Arora" userId="9a2bdcac-aec0-4507-8ae0-d8bd7f30abe3" providerId="ADAL" clId="{249D5EC7-F0EB-1547-8EFF-76644E9DF7D7}" dt="2023-04-19T11:04:44.010" v="189" actId="14100"/>
          <ac:spMkLst>
            <pc:docMk/>
            <pc:sldMk cId="0" sldId="479"/>
            <ac:spMk id="2" creationId="{726109CE-F3ED-919D-F659-8905400A2DEF}"/>
          </ac:spMkLst>
        </pc:spChg>
        <pc:spChg chg="add del mod">
          <ac:chgData name="Vipul Arora" userId="9a2bdcac-aec0-4507-8ae0-d8bd7f30abe3" providerId="ADAL" clId="{249D5EC7-F0EB-1547-8EFF-76644E9DF7D7}" dt="2023-04-19T11:03:21.045" v="177" actId="478"/>
          <ac:spMkLst>
            <pc:docMk/>
            <pc:sldMk cId="0" sldId="479"/>
            <ac:spMk id="3" creationId="{7758B93E-8F93-6E3C-D8BD-605ABC7C2771}"/>
          </ac:spMkLst>
        </pc:spChg>
        <pc:graphicFrameChg chg="mod">
          <ac:chgData name="Vipul Arora" userId="9a2bdcac-aec0-4507-8ae0-d8bd7f30abe3" providerId="ADAL" clId="{249D5EC7-F0EB-1547-8EFF-76644E9DF7D7}" dt="2023-04-19T11:01:47.385" v="117" actId="1076"/>
          <ac:graphicFrameMkLst>
            <pc:docMk/>
            <pc:sldMk cId="0" sldId="479"/>
            <ac:graphicFrameMk id="267270" creationId="{87B5C42B-B25C-18F7-CFB7-B49E7B395486}"/>
          </ac:graphicFrameMkLst>
        </pc:graphicFrameChg>
      </pc:sldChg>
      <pc:sldChg chg="add">
        <pc:chgData name="Vipul Arora" userId="9a2bdcac-aec0-4507-8ae0-d8bd7f30abe3" providerId="ADAL" clId="{249D5EC7-F0EB-1547-8EFF-76644E9DF7D7}" dt="2023-04-19T09:58:23.094" v="0"/>
        <pc:sldMkLst>
          <pc:docMk/>
          <pc:sldMk cId="0" sldId="480"/>
        </pc:sldMkLst>
      </pc:sldChg>
      <pc:sldChg chg="add">
        <pc:chgData name="Vipul Arora" userId="9a2bdcac-aec0-4507-8ae0-d8bd7f30abe3" providerId="ADAL" clId="{249D5EC7-F0EB-1547-8EFF-76644E9DF7D7}" dt="2023-04-19T09:58:23.094" v="0"/>
        <pc:sldMkLst>
          <pc:docMk/>
          <pc:sldMk cId="0" sldId="481"/>
        </pc:sldMkLst>
      </pc:sldChg>
      <pc:sldChg chg="modSp new mod">
        <pc:chgData name="Vipul Arora" userId="9a2bdcac-aec0-4507-8ae0-d8bd7f30abe3" providerId="ADAL" clId="{249D5EC7-F0EB-1547-8EFF-76644E9DF7D7}" dt="2023-04-19T10:44:47.531" v="16" actId="20577"/>
        <pc:sldMkLst>
          <pc:docMk/>
          <pc:sldMk cId="1686111848" sldId="482"/>
        </pc:sldMkLst>
        <pc:spChg chg="mod">
          <ac:chgData name="Vipul Arora" userId="9a2bdcac-aec0-4507-8ae0-d8bd7f30abe3" providerId="ADAL" clId="{249D5EC7-F0EB-1547-8EFF-76644E9DF7D7}" dt="2023-04-19T10:44:45.844" v="15" actId="20577"/>
          <ac:spMkLst>
            <pc:docMk/>
            <pc:sldMk cId="1686111848" sldId="482"/>
            <ac:spMk id="2" creationId="{1EA88E84-01D4-1C34-5672-95E0F77252EE}"/>
          </ac:spMkLst>
        </pc:spChg>
        <pc:spChg chg="mod">
          <ac:chgData name="Vipul Arora" userId="9a2bdcac-aec0-4507-8ae0-d8bd7f30abe3" providerId="ADAL" clId="{249D5EC7-F0EB-1547-8EFF-76644E9DF7D7}" dt="2023-04-19T10:44:47.531" v="16" actId="20577"/>
          <ac:spMkLst>
            <pc:docMk/>
            <pc:sldMk cId="1686111848" sldId="482"/>
            <ac:spMk id="3" creationId="{E56C4D34-66A3-339A-638B-92C60DED10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259F04-4FD5-3886-8946-26B1D86F3E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8B305-E4AD-EA97-721D-4AC8C63CC7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9A45F518-6F9A-E443-9B05-F06DCDB1B1D5}" type="datetimeFigureOut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6ED408E-1248-893C-40F9-0C907A2EEB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AC2F2E6-1AED-2992-7B08-5166FC993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59300"/>
            <a:ext cx="5851525" cy="4321175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F3803-9655-DACE-D2FA-96CF0F062D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F24E1-443F-4BCA-F2D6-07DD80073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C2427F-6D05-1D41-8023-B49417EA75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39C6F395-717F-9DF3-DAE2-7420D3847F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6C245229-FCCE-FA43-CA61-2DE8D56E54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32EEFD43-4912-D7AE-0AB1-74037D822F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5D1914-1E82-D64E-8528-96927B777127}" type="slidenum">
              <a:rPr lang="en-US" altLang="en-US" sz="1300" smtClean="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5EED6-27F9-65B1-E7D3-E1124744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CAFD7-76D2-6B4D-A666-5A657527EC92}" type="datetime1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C3A7-C854-11B7-DAD6-58414CAF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FAA4-8895-9230-E352-210E970D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F94F6-9153-604C-ACC1-E143C95C24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60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6502F-54D7-4CB9-1F2E-15F56963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42829-20C9-1E4D-9222-B617ED45476E}" type="datetime1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BDF2D-62B9-6DC6-012C-ED7A4886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F94E0-3521-5C7E-C98E-406EB05F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F4A6B-D36E-4549-8030-0F56016BA8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07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3587D-F249-F86B-7D53-C57B7B69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E8C93-639C-C04E-8117-7D4F19104F8E}" type="datetime1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94A41-CF2B-7548-D301-1DBAF6B0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99421-4561-7E12-57E1-CD89B204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A6BF6-5B4D-094E-A9F7-C3B36E4DA9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76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17F39-ED01-4A1A-F512-3B197D25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05B4F-3DFB-9B46-8E6B-90666A5DB00F}" type="datetime1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94E4D-2E78-5A96-7AD2-078D1A17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4BC6C-41BE-63C7-11CF-1030C90F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72A64-6C1A-064C-A4F6-39010EBF85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46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AC23F-4DC9-CC8D-9E92-C72C6C58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24124-06D9-C747-B9F4-E326BD349304}" type="datetime1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FBCD-6821-DB0B-048A-633734CF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A97A0-0398-D385-95E0-AD5F3BB6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715F8-D0C4-444C-A31F-74B599AA5C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17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5986E5F-BB51-F7B7-FD81-EE83F2F1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7B766-AA2C-8049-A2C8-B3F4EA242594}" type="datetime1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3085961-43E0-99E6-25EF-E500B75E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2600F9B-073C-6C9F-86A8-5AD0DF24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73129-7EA6-434C-8D9F-A8629D85EE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56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CF90A62-69ED-363D-BCE8-C539A04B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7148A-44FC-FB45-899E-D4885AA4A5B1}" type="datetime1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019C3AA-6548-4068-C315-C0ED3D7E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4AD811-5EC7-CA66-6693-AC436DD9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E8856-C925-824B-90C9-935CC4C763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22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01985A6-871C-6FBC-92FF-5B7983E2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1BB1-7305-594B-8EC7-56B54CC38487}" type="datetime1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851ABEA-AB68-76C8-6E58-D90B76D1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4CF763-51BC-B203-F1DD-588166C5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5A3ED-78E4-CB46-898E-6E3928936B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11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4FB177-9D5D-E189-B72B-DABE18DE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67533-2E5A-DC48-B2DC-22C2B5030417}" type="datetime1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68A7BBB-5794-4104-7120-8D97FBB7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1ABA6B-412E-AC2A-8626-EB98609C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DEEF8-FB52-094F-BE5E-077A381347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79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3EAD457-6E5C-181F-0A92-3904D3F3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F6A97-674B-F648-96D8-968B0444E980}" type="datetime1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D3A2E3-7A58-79D2-D660-7E750149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3704D5-83F2-BB38-D01F-A69154FF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ACF3E-C96B-D14B-8164-64D2D496E5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80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D47852-3856-B1A7-EFD9-E19260D1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6CD6A-77CA-3246-9CCE-693099F0CB64}" type="datetime1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FFF80B-E164-281A-D537-927F0B65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54C1F5C-8559-3073-F474-7B594B40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524E9-737A-984F-B4E3-DBE2E29606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04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1170EDA-BA9F-CAD1-2A07-7D692CE28F1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AFF5DD7-342A-D407-30E4-90528E4478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4D03F-0A2F-6A09-26C3-25D5D9537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AEF0DD-4904-8440-9B92-82C0D449A184}" type="datetime1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62519-42DA-2605-67CA-2AFB415BE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E23E9-5A00-61C2-3D1D-5C9C6DCF1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5D896DF-F5DF-1C4F-914A-928015820F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15.emf"/><Relationship Id="rId7" Type="http://schemas.openxmlformats.org/officeDocument/2006/relationships/image" Target="../media/image16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15.emf"/><Relationship Id="rId7" Type="http://schemas.openxmlformats.org/officeDocument/2006/relationships/image" Target="../media/image18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21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4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6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4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23.emf"/><Relationship Id="rId7" Type="http://schemas.openxmlformats.org/officeDocument/2006/relationships/image" Target="../media/image26.emf"/><Relationship Id="rId12" Type="http://schemas.openxmlformats.org/officeDocument/2006/relationships/image" Target="../media/image29.png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5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34.emf"/><Relationship Id="rId3" Type="http://schemas.openxmlformats.org/officeDocument/2006/relationships/image" Target="../media/image23.emf"/><Relationship Id="rId7" Type="http://schemas.openxmlformats.org/officeDocument/2006/relationships/image" Target="../media/image31.emf"/><Relationship Id="rId12" Type="http://schemas.openxmlformats.org/officeDocument/2006/relationships/oleObject" Target="../embeddings/oleObject58.bin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33.emf"/><Relationship Id="rId5" Type="http://schemas.openxmlformats.org/officeDocument/2006/relationships/image" Target="../media/image30.e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3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38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37.emf"/><Relationship Id="rId7" Type="http://schemas.openxmlformats.org/officeDocument/2006/relationships/image" Target="../media/image40.e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4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image" Target="../media/image35.emf"/><Relationship Id="rId7" Type="http://schemas.openxmlformats.org/officeDocument/2006/relationships/image" Target="../media/image44.e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4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4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9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4">
            <a:extLst>
              <a:ext uri="{FF2B5EF4-FFF2-40B4-BE49-F238E27FC236}">
                <a16:creationId xmlns:a16="http://schemas.microsoft.com/office/drawing/2014/main" id="{35CE0A3A-03B1-FEB9-27D9-6447B7D54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822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FF0000"/>
                </a:solidFill>
              </a:rPr>
              <a:t>ESc201 :  Introduction to Electronics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38" name="Rectangle 4">
            <a:extLst>
              <a:ext uri="{FF2B5EF4-FFF2-40B4-BE49-F238E27FC236}">
                <a16:creationId xmlns:a16="http://schemas.microsoft.com/office/drawing/2014/main" id="{967D6056-9B28-7AE6-A683-2C036A050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Vipul Arora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Dept. of Electrical Engineering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IIT Kanpur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B58C106C-8118-9E56-CCE6-E54628C1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477307-7997-CA4C-B96D-D4BA993E233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4340" name="TextBox 1">
            <a:extLst>
              <a:ext uri="{FF2B5EF4-FFF2-40B4-BE49-F238E27FC236}">
                <a16:creationId xmlns:a16="http://schemas.microsoft.com/office/drawing/2014/main" id="{00032435-C5AF-7BB3-8953-F4F0D9F7E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019800"/>
            <a:ext cx="17668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April 17, 2023</a:t>
            </a:r>
          </a:p>
        </p:txBody>
      </p:sp>
      <p:sp>
        <p:nvSpPr>
          <p:cNvPr id="14341" name="TextBox 3">
            <a:extLst>
              <a:ext uri="{FF2B5EF4-FFF2-40B4-BE49-F238E27FC236}">
                <a16:creationId xmlns:a16="http://schemas.microsoft.com/office/drawing/2014/main" id="{12D987BF-2E40-3ADC-F675-C7E736D51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514600"/>
            <a:ext cx="6400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</a:rPr>
              <a:t>Excitation Table and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</a:rPr>
              <a:t>Circuit States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2">
            <a:extLst>
              <a:ext uri="{FF2B5EF4-FFF2-40B4-BE49-F238E27FC236}">
                <a16:creationId xmlns:a16="http://schemas.microsoft.com/office/drawing/2014/main" id="{BAF3EC10-44F3-487A-CA3A-11C519AE0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39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Analysis</a:t>
            </a:r>
          </a:p>
        </p:txBody>
      </p:sp>
      <p:graphicFrame>
        <p:nvGraphicFramePr>
          <p:cNvPr id="33794" name="Object 4">
            <a:extLst>
              <a:ext uri="{FF2B5EF4-FFF2-40B4-BE49-F238E27FC236}">
                <a16:creationId xmlns:a16="http://schemas.microsoft.com/office/drawing/2014/main" id="{6A773C2F-3A05-A354-3E1B-AC44A0CEFF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838200"/>
          <a:ext cx="6934200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6629400" imgH="2667000" progId="RFFlow4">
                  <p:embed/>
                </p:oleObj>
              </mc:Choice>
              <mc:Fallback>
                <p:oleObj name="RFFlow" r:id="rId2" imgW="6629400" imgH="2667000" progId="RFFlow4">
                  <p:embed/>
                  <p:pic>
                    <p:nvPicPr>
                      <p:cNvPr id="33794" name="Object 4">
                        <a:extLst>
                          <a:ext uri="{FF2B5EF4-FFF2-40B4-BE49-F238E27FC236}">
                            <a16:creationId xmlns:a16="http://schemas.microsoft.com/office/drawing/2014/main" id="{6A773C2F-3A05-A354-3E1B-AC44A0CEFF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8200"/>
                        <a:ext cx="6934200" cy="27860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Rectangle 5">
            <a:extLst>
              <a:ext uri="{FF2B5EF4-FFF2-40B4-BE49-F238E27FC236}">
                <a16:creationId xmlns:a16="http://schemas.microsoft.com/office/drawing/2014/main" id="{49CD5506-887B-5DAD-5C5F-ABE86D0DC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838200"/>
            <a:ext cx="1752600" cy="2438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3796" name="Line 6">
            <a:extLst>
              <a:ext uri="{FF2B5EF4-FFF2-40B4-BE49-F238E27FC236}">
                <a16:creationId xmlns:a16="http://schemas.microsoft.com/office/drawing/2014/main" id="{BE55D0E8-C74D-CBDB-74E0-2A4F7693A2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57200"/>
            <a:ext cx="381000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Text Box 7">
            <a:extLst>
              <a:ext uri="{FF2B5EF4-FFF2-40B4-BE49-F238E27FC236}">
                <a16:creationId xmlns:a16="http://schemas.microsoft.com/office/drawing/2014/main" id="{40BADC09-C3EA-29B3-14FA-9CDF85FE0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265113"/>
            <a:ext cx="2022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Next state Logic</a:t>
            </a:r>
          </a:p>
        </p:txBody>
      </p:sp>
      <p:sp>
        <p:nvSpPr>
          <p:cNvPr id="33798" name="Rectangle 8">
            <a:extLst>
              <a:ext uri="{FF2B5EF4-FFF2-40B4-BE49-F238E27FC236}">
                <a16:creationId xmlns:a16="http://schemas.microsoft.com/office/drawing/2014/main" id="{4502FDAF-6168-B6C5-204E-83BC035E9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914400"/>
            <a:ext cx="1828800" cy="25146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3799" name="Line 9">
            <a:extLst>
              <a:ext uri="{FF2B5EF4-FFF2-40B4-BE49-F238E27FC236}">
                <a16:creationId xmlns:a16="http://schemas.microsoft.com/office/drawing/2014/main" id="{F89AAB21-8DA5-48E4-817A-095CB50D93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1875" y="496888"/>
            <a:ext cx="381000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Text Box 10">
            <a:extLst>
              <a:ext uri="{FF2B5EF4-FFF2-40B4-BE49-F238E27FC236}">
                <a16:creationId xmlns:a16="http://schemas.microsoft.com/office/drawing/2014/main" id="{A45C20A2-4165-8376-10AD-C9F602100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04800"/>
            <a:ext cx="163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Output Logic</a:t>
            </a:r>
          </a:p>
        </p:txBody>
      </p:sp>
      <p:sp>
        <p:nvSpPr>
          <p:cNvPr id="33801" name="Rectangle 11">
            <a:extLst>
              <a:ext uri="{FF2B5EF4-FFF2-40B4-BE49-F238E27FC236}">
                <a16:creationId xmlns:a16="http://schemas.microsoft.com/office/drawing/2014/main" id="{4767B135-C38C-0FB5-2927-AE1C1DD5D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914400"/>
            <a:ext cx="1295400" cy="2438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3802" name="Line 12">
            <a:extLst>
              <a:ext uri="{FF2B5EF4-FFF2-40B4-BE49-F238E27FC236}">
                <a16:creationId xmlns:a16="http://schemas.microsoft.com/office/drawing/2014/main" id="{6DB1C1EF-4023-CD43-93A1-A6B9A5C76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276600"/>
            <a:ext cx="533400" cy="304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Text Box 13">
            <a:extLst>
              <a:ext uri="{FF2B5EF4-FFF2-40B4-BE49-F238E27FC236}">
                <a16:creationId xmlns:a16="http://schemas.microsoft.com/office/drawing/2014/main" id="{9F8BB49A-CE70-6F58-6745-9D86BCE7C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505200"/>
            <a:ext cx="1109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memory</a:t>
            </a:r>
          </a:p>
        </p:txBody>
      </p:sp>
      <p:sp>
        <p:nvSpPr>
          <p:cNvPr id="260110" name="Text Box 14">
            <a:extLst>
              <a:ext uri="{FF2B5EF4-FFF2-40B4-BE49-F238E27FC236}">
                <a16:creationId xmlns:a16="http://schemas.microsoft.com/office/drawing/2014/main" id="{AA471C4C-44A8-372B-4E09-E38C8AF26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67200"/>
            <a:ext cx="8245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The memory has 2 FFs and each FF can be in state 0 or 1. Thus there are four possible states: AB:  00,01,10,11.</a:t>
            </a:r>
          </a:p>
        </p:txBody>
      </p:sp>
      <p:sp>
        <p:nvSpPr>
          <p:cNvPr id="260111" name="Text Box 15">
            <a:extLst>
              <a:ext uri="{FF2B5EF4-FFF2-40B4-BE49-F238E27FC236}">
                <a16:creationId xmlns:a16="http://schemas.microsoft.com/office/drawing/2014/main" id="{CCA7288D-8D86-840C-4169-86F673E65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10000"/>
            <a:ext cx="861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Output z depends on the input x  and on the state of the memory (A,B)</a:t>
            </a:r>
          </a:p>
        </p:txBody>
      </p:sp>
      <p:sp>
        <p:nvSpPr>
          <p:cNvPr id="260112" name="Text Box 16">
            <a:extLst>
              <a:ext uri="{FF2B5EF4-FFF2-40B4-BE49-F238E27FC236}">
                <a16:creationId xmlns:a16="http://schemas.microsoft.com/office/drawing/2014/main" id="{62A89BEA-6270-C2D8-F9E9-4A817589E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226050"/>
            <a:ext cx="8839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To describe the behavior of a sequential circuit, we need to show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How the system goes from one memory state to the next as the input changes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How the output responds to input in each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10" grpId="0"/>
      <p:bldP spid="260111" grpId="0"/>
      <p:bldP spid="2601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7" name="Group 2">
            <a:extLst>
              <a:ext uri="{FF2B5EF4-FFF2-40B4-BE49-F238E27FC236}">
                <a16:creationId xmlns:a16="http://schemas.microsoft.com/office/drawing/2014/main" id="{78A16744-DF01-7149-96D8-5C2A69B66652}"/>
              </a:ext>
            </a:extLst>
          </p:cNvPr>
          <p:cNvGrpSpPr>
            <a:grpSpLocks/>
          </p:cNvGrpSpPr>
          <p:nvPr/>
        </p:nvGrpSpPr>
        <p:grpSpPr bwMode="auto">
          <a:xfrm>
            <a:off x="425450" y="533400"/>
            <a:ext cx="6886575" cy="2286000"/>
            <a:chOff x="190" y="144"/>
            <a:chExt cx="4663" cy="1659"/>
          </a:xfrm>
        </p:grpSpPr>
        <p:graphicFrame>
          <p:nvGraphicFramePr>
            <p:cNvPr id="34838" name="Object 3">
              <a:extLst>
                <a:ext uri="{FF2B5EF4-FFF2-40B4-BE49-F238E27FC236}">
                  <a16:creationId xmlns:a16="http://schemas.microsoft.com/office/drawing/2014/main" id="{F6555EEA-C589-850D-05E3-561A54EE48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44"/>
            <a:ext cx="4128" cy="1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RFFlow" r:id="rId2" imgW="6629400" imgH="2667000" progId="RFFlow4">
                    <p:embed/>
                  </p:oleObj>
                </mc:Choice>
                <mc:Fallback>
                  <p:oleObj name="RFFlow" r:id="rId2" imgW="6629400" imgH="2667000" progId="RFFlow4">
                    <p:embed/>
                    <p:pic>
                      <p:nvPicPr>
                        <p:cNvPr id="34838" name="Object 3">
                          <a:extLst>
                            <a:ext uri="{FF2B5EF4-FFF2-40B4-BE49-F238E27FC236}">
                              <a16:creationId xmlns:a16="http://schemas.microsoft.com/office/drawing/2014/main" id="{F6555EEA-C589-850D-05E3-561A54EE48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44"/>
                          <a:ext cx="4128" cy="1659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9" name="Rectangle 4">
              <a:extLst>
                <a:ext uri="{FF2B5EF4-FFF2-40B4-BE49-F238E27FC236}">
                  <a16:creationId xmlns:a16="http://schemas.microsoft.com/office/drawing/2014/main" id="{2DF481E4-00D6-95C2-860D-185F01FA2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2"/>
              <a:ext cx="1043" cy="15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34840" name="Rectangle 5">
              <a:extLst>
                <a:ext uri="{FF2B5EF4-FFF2-40B4-BE49-F238E27FC236}">
                  <a16:creationId xmlns:a16="http://schemas.microsoft.com/office/drawing/2014/main" id="{F29F2020-9AF5-77F5-1195-09037574A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0"/>
              <a:ext cx="1089" cy="1365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34841" name="Rectangle 6">
              <a:extLst>
                <a:ext uri="{FF2B5EF4-FFF2-40B4-BE49-F238E27FC236}">
                  <a16:creationId xmlns:a16="http://schemas.microsoft.com/office/drawing/2014/main" id="{55E23DC1-CDC5-B7DA-4DF2-EE89BC9C7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2"/>
              <a:ext cx="771" cy="14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34842" name="Text Box 7">
              <a:extLst>
                <a:ext uri="{FF2B5EF4-FFF2-40B4-BE49-F238E27FC236}">
                  <a16:creationId xmlns:a16="http://schemas.microsoft.com/office/drawing/2014/main" id="{2B2F5639-FEE8-1F76-9868-7ABEFDE55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" y="1488"/>
              <a:ext cx="146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Next state Logic</a:t>
              </a:r>
            </a:p>
          </p:txBody>
        </p:sp>
        <p:sp>
          <p:nvSpPr>
            <p:cNvPr id="34843" name="Text Box 8">
              <a:extLst>
                <a:ext uri="{FF2B5EF4-FFF2-40B4-BE49-F238E27FC236}">
                  <a16:creationId xmlns:a16="http://schemas.microsoft.com/office/drawing/2014/main" id="{A4F4A328-5CC3-82E1-23E9-DEA247D5F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40"/>
              <a:ext cx="120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Output Logic</a:t>
              </a:r>
            </a:p>
          </p:txBody>
        </p:sp>
        <p:sp>
          <p:nvSpPr>
            <p:cNvPr id="34844" name="Text Box 9">
              <a:extLst>
                <a:ext uri="{FF2B5EF4-FFF2-40B4-BE49-F238E27FC236}">
                  <a16:creationId xmlns:a16="http://schemas.microsoft.com/office/drawing/2014/main" id="{F9B01F50-4C21-4947-55B7-1A8E566F7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92"/>
              <a:ext cx="8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memory</a:t>
              </a:r>
            </a:p>
          </p:txBody>
        </p:sp>
      </p:grpSp>
      <p:sp>
        <p:nvSpPr>
          <p:cNvPr id="34818" name="Text Box 10">
            <a:extLst>
              <a:ext uri="{FF2B5EF4-FFF2-40B4-BE49-F238E27FC236}">
                <a16:creationId xmlns:a16="http://schemas.microsoft.com/office/drawing/2014/main" id="{F75C6706-9F0D-1081-5E16-5C455A664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943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Analysis of Sequential Circuits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59CE44D-2C94-5919-2924-1E42A66D6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971800"/>
          <a:ext cx="50419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924700" imgH="5854700" progId="Equation.DSMT4">
                  <p:embed/>
                </p:oleObj>
              </mc:Choice>
              <mc:Fallback>
                <p:oleObj name="Equation" r:id="rId4" imgW="57924700" imgH="58547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D59CE44D-2C94-5919-2924-1E42A66D6A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71800"/>
                        <a:ext cx="5041900" cy="5064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6B17798F-3ACA-0C46-FE8E-3E6CC5B19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495800"/>
          <a:ext cx="33845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68100" imgH="16675100" progId="Equation.DSMT4">
                  <p:embed/>
                </p:oleObj>
              </mc:Choice>
              <mc:Fallback>
                <p:oleObj name="Equation" r:id="rId6" imgW="36868100" imgH="166751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6B17798F-3ACA-0C46-FE8E-3E6CC5B19A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95800"/>
                        <a:ext cx="3384550" cy="15240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699-D344-4A5C-F7A4-B63096F8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475D-F826-8496-CCBC-419E74423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state as a function of inputs and current state</a:t>
            </a:r>
          </a:p>
          <a:p>
            <a:r>
              <a:rPr lang="en-US" dirty="0"/>
              <a:t>Current output as a function of inputs and current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8DD68-945C-03C6-7A1B-A3F3B4BE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72A64-6C1A-064C-A4F6-39010EBF850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61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7" name="Group 2">
            <a:extLst>
              <a:ext uri="{FF2B5EF4-FFF2-40B4-BE49-F238E27FC236}">
                <a16:creationId xmlns:a16="http://schemas.microsoft.com/office/drawing/2014/main" id="{78A16744-DF01-7149-96D8-5C2A69B66652}"/>
              </a:ext>
            </a:extLst>
          </p:cNvPr>
          <p:cNvGrpSpPr>
            <a:grpSpLocks/>
          </p:cNvGrpSpPr>
          <p:nvPr/>
        </p:nvGrpSpPr>
        <p:grpSpPr bwMode="auto">
          <a:xfrm>
            <a:off x="425450" y="533400"/>
            <a:ext cx="6886575" cy="2286000"/>
            <a:chOff x="190" y="144"/>
            <a:chExt cx="4663" cy="1659"/>
          </a:xfrm>
        </p:grpSpPr>
        <p:graphicFrame>
          <p:nvGraphicFramePr>
            <p:cNvPr id="34838" name="Object 3">
              <a:extLst>
                <a:ext uri="{FF2B5EF4-FFF2-40B4-BE49-F238E27FC236}">
                  <a16:creationId xmlns:a16="http://schemas.microsoft.com/office/drawing/2014/main" id="{F6555EEA-C589-850D-05E3-561A54EE48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44"/>
            <a:ext cx="4128" cy="1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RFFlow" r:id="rId2" imgW="6629400" imgH="2667000" progId="RFFlow4">
                    <p:embed/>
                  </p:oleObj>
                </mc:Choice>
                <mc:Fallback>
                  <p:oleObj name="RFFlow" r:id="rId2" imgW="6629400" imgH="2667000" progId="RFFlow4">
                    <p:embed/>
                    <p:pic>
                      <p:nvPicPr>
                        <p:cNvPr id="34838" name="Object 3">
                          <a:extLst>
                            <a:ext uri="{FF2B5EF4-FFF2-40B4-BE49-F238E27FC236}">
                              <a16:creationId xmlns:a16="http://schemas.microsoft.com/office/drawing/2014/main" id="{F6555EEA-C589-850D-05E3-561A54EE48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44"/>
                          <a:ext cx="4128" cy="1659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9" name="Rectangle 4">
              <a:extLst>
                <a:ext uri="{FF2B5EF4-FFF2-40B4-BE49-F238E27FC236}">
                  <a16:creationId xmlns:a16="http://schemas.microsoft.com/office/drawing/2014/main" id="{2DF481E4-00D6-95C2-860D-185F01FA2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2"/>
              <a:ext cx="1043" cy="15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34840" name="Rectangle 5">
              <a:extLst>
                <a:ext uri="{FF2B5EF4-FFF2-40B4-BE49-F238E27FC236}">
                  <a16:creationId xmlns:a16="http://schemas.microsoft.com/office/drawing/2014/main" id="{F29F2020-9AF5-77F5-1195-09037574A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0"/>
              <a:ext cx="1089" cy="1365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34841" name="Rectangle 6">
              <a:extLst>
                <a:ext uri="{FF2B5EF4-FFF2-40B4-BE49-F238E27FC236}">
                  <a16:creationId xmlns:a16="http://schemas.microsoft.com/office/drawing/2014/main" id="{55E23DC1-CDC5-B7DA-4DF2-EE89BC9C7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2"/>
              <a:ext cx="771" cy="14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34842" name="Text Box 7">
              <a:extLst>
                <a:ext uri="{FF2B5EF4-FFF2-40B4-BE49-F238E27FC236}">
                  <a16:creationId xmlns:a16="http://schemas.microsoft.com/office/drawing/2014/main" id="{2B2F5639-FEE8-1F76-9868-7ABEFDE55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" y="1488"/>
              <a:ext cx="146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Next state Logic</a:t>
              </a:r>
            </a:p>
          </p:txBody>
        </p:sp>
        <p:sp>
          <p:nvSpPr>
            <p:cNvPr id="34843" name="Text Box 8">
              <a:extLst>
                <a:ext uri="{FF2B5EF4-FFF2-40B4-BE49-F238E27FC236}">
                  <a16:creationId xmlns:a16="http://schemas.microsoft.com/office/drawing/2014/main" id="{A4F4A328-5CC3-82E1-23E9-DEA247D5F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40"/>
              <a:ext cx="120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Output Logic</a:t>
              </a:r>
            </a:p>
          </p:txBody>
        </p:sp>
        <p:sp>
          <p:nvSpPr>
            <p:cNvPr id="34844" name="Text Box 9">
              <a:extLst>
                <a:ext uri="{FF2B5EF4-FFF2-40B4-BE49-F238E27FC236}">
                  <a16:creationId xmlns:a16="http://schemas.microsoft.com/office/drawing/2014/main" id="{F9B01F50-4C21-4947-55B7-1A8E566F7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92"/>
              <a:ext cx="8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memory</a:t>
              </a:r>
            </a:p>
          </p:txBody>
        </p:sp>
      </p:grpSp>
      <p:sp>
        <p:nvSpPr>
          <p:cNvPr id="34818" name="Text Box 10">
            <a:extLst>
              <a:ext uri="{FF2B5EF4-FFF2-40B4-BE49-F238E27FC236}">
                <a16:creationId xmlns:a16="http://schemas.microsoft.com/office/drawing/2014/main" id="{F75C6706-9F0D-1081-5E16-5C455A664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943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Analysis of Sequential Circuits</a:t>
            </a:r>
          </a:p>
        </p:txBody>
      </p:sp>
      <p:graphicFrame>
        <p:nvGraphicFramePr>
          <p:cNvPr id="275468" name="Object 12">
            <a:extLst>
              <a:ext uri="{FF2B5EF4-FFF2-40B4-BE49-F238E27FC236}">
                <a16:creationId xmlns:a16="http://schemas.microsoft.com/office/drawing/2014/main" id="{D5D2C08C-DE5E-62AA-5D97-343F53E20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25" y="2976563"/>
          <a:ext cx="4460875" cy="388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3886200" imgH="3390900" progId="RFFlow4">
                  <p:embed/>
                </p:oleObj>
              </mc:Choice>
              <mc:Fallback>
                <p:oleObj name="RFFlow" r:id="rId4" imgW="3886200" imgH="3390900" progId="RFFlow4">
                  <p:embed/>
                  <p:pic>
                    <p:nvPicPr>
                      <p:cNvPr id="275468" name="Object 12">
                        <a:extLst>
                          <a:ext uri="{FF2B5EF4-FFF2-40B4-BE49-F238E27FC236}">
                            <a16:creationId xmlns:a16="http://schemas.microsoft.com/office/drawing/2014/main" id="{D5D2C08C-DE5E-62AA-5D97-343F53E20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2976563"/>
                        <a:ext cx="4460875" cy="3881437"/>
                      </a:xfrm>
                      <a:prstGeom prst="rect">
                        <a:avLst/>
                      </a:prstGeom>
                      <a:solidFill>
                        <a:srgbClr val="FFCC99">
                          <a:alpha val="6196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70" name="Text Box 14">
            <a:extLst>
              <a:ext uri="{FF2B5EF4-FFF2-40B4-BE49-F238E27FC236}">
                <a16:creationId xmlns:a16="http://schemas.microsoft.com/office/drawing/2014/main" id="{4CCCF78A-0ED1-035D-F920-0495309E3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5" y="3962400"/>
            <a:ext cx="893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0      0</a:t>
            </a:r>
          </a:p>
        </p:txBody>
      </p:sp>
      <p:sp>
        <p:nvSpPr>
          <p:cNvPr id="275471" name="Text Box 15">
            <a:extLst>
              <a:ext uri="{FF2B5EF4-FFF2-40B4-BE49-F238E27FC236}">
                <a16:creationId xmlns:a16="http://schemas.microsoft.com/office/drawing/2014/main" id="{881377AB-5D4C-2602-E63E-783BC012C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25" y="396240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275472" name="Text Box 16">
            <a:extLst>
              <a:ext uri="{FF2B5EF4-FFF2-40B4-BE49-F238E27FC236}">
                <a16:creationId xmlns:a16="http://schemas.microsoft.com/office/drawing/2014/main" id="{6245FDF6-A36D-5E40-54F1-76BE78B70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5" y="4267200"/>
            <a:ext cx="893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0      1</a:t>
            </a:r>
          </a:p>
        </p:txBody>
      </p:sp>
      <p:sp>
        <p:nvSpPr>
          <p:cNvPr id="275473" name="Text Box 17">
            <a:extLst>
              <a:ext uri="{FF2B5EF4-FFF2-40B4-BE49-F238E27FC236}">
                <a16:creationId xmlns:a16="http://schemas.microsoft.com/office/drawing/2014/main" id="{8E55B50C-830D-7A35-B430-070A7E79C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25" y="426720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275474" name="Text Box 18">
            <a:extLst>
              <a:ext uri="{FF2B5EF4-FFF2-40B4-BE49-F238E27FC236}">
                <a16:creationId xmlns:a16="http://schemas.microsoft.com/office/drawing/2014/main" id="{D83D0B2E-E624-1EC0-868F-1C85BF99D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5" y="4648200"/>
            <a:ext cx="893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0      0</a:t>
            </a:r>
          </a:p>
        </p:txBody>
      </p:sp>
      <p:sp>
        <p:nvSpPr>
          <p:cNvPr id="275475" name="Text Box 19">
            <a:extLst>
              <a:ext uri="{FF2B5EF4-FFF2-40B4-BE49-F238E27FC236}">
                <a16:creationId xmlns:a16="http://schemas.microsoft.com/office/drawing/2014/main" id="{B915BD11-98B4-FFF7-2521-3EDB2F0E2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25" y="464820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 </a:t>
            </a:r>
          </a:p>
        </p:txBody>
      </p:sp>
      <p:sp>
        <p:nvSpPr>
          <p:cNvPr id="275476" name="Text Box 20">
            <a:extLst>
              <a:ext uri="{FF2B5EF4-FFF2-40B4-BE49-F238E27FC236}">
                <a16:creationId xmlns:a16="http://schemas.microsoft.com/office/drawing/2014/main" id="{7686BA91-D400-9ADC-32B6-94F5010F5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5" y="4953000"/>
            <a:ext cx="893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1      1</a:t>
            </a:r>
          </a:p>
        </p:txBody>
      </p:sp>
      <p:sp>
        <p:nvSpPr>
          <p:cNvPr id="275477" name="Text Box 21">
            <a:extLst>
              <a:ext uri="{FF2B5EF4-FFF2-40B4-BE49-F238E27FC236}">
                <a16:creationId xmlns:a16="http://schemas.microsoft.com/office/drawing/2014/main" id="{D7A45D2F-504E-8F9F-35CA-C2152EBE4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25" y="4953000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275478" name="Text Box 22">
            <a:extLst>
              <a:ext uri="{FF2B5EF4-FFF2-40B4-BE49-F238E27FC236}">
                <a16:creationId xmlns:a16="http://schemas.microsoft.com/office/drawing/2014/main" id="{316B2D97-B30C-2A0B-807B-3B3D28A61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5" y="5334000"/>
            <a:ext cx="893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0      0</a:t>
            </a:r>
          </a:p>
        </p:txBody>
      </p:sp>
      <p:sp>
        <p:nvSpPr>
          <p:cNvPr id="275479" name="Text Box 23">
            <a:extLst>
              <a:ext uri="{FF2B5EF4-FFF2-40B4-BE49-F238E27FC236}">
                <a16:creationId xmlns:a16="http://schemas.microsoft.com/office/drawing/2014/main" id="{E59B23A2-D77A-9DD0-93E4-B233E60E0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25" y="525780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 </a:t>
            </a:r>
          </a:p>
        </p:txBody>
      </p:sp>
      <p:sp>
        <p:nvSpPr>
          <p:cNvPr id="275480" name="Text Box 24">
            <a:extLst>
              <a:ext uri="{FF2B5EF4-FFF2-40B4-BE49-F238E27FC236}">
                <a16:creationId xmlns:a16="http://schemas.microsoft.com/office/drawing/2014/main" id="{9A96B92C-26E7-1B9A-8B9A-CD4C5945F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5" y="5638800"/>
            <a:ext cx="893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1      0</a:t>
            </a:r>
          </a:p>
        </p:txBody>
      </p:sp>
      <p:sp>
        <p:nvSpPr>
          <p:cNvPr id="275481" name="Text Box 25">
            <a:extLst>
              <a:ext uri="{FF2B5EF4-FFF2-40B4-BE49-F238E27FC236}">
                <a16:creationId xmlns:a16="http://schemas.microsoft.com/office/drawing/2014/main" id="{E8B3B596-054C-DB4E-85A3-7368B7619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25" y="556260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275482" name="Text Box 26">
            <a:extLst>
              <a:ext uri="{FF2B5EF4-FFF2-40B4-BE49-F238E27FC236}">
                <a16:creationId xmlns:a16="http://schemas.microsoft.com/office/drawing/2014/main" id="{194620F3-B988-1402-C3B4-235F6BEA2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5" y="6019800"/>
            <a:ext cx="893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0      0</a:t>
            </a:r>
          </a:p>
        </p:txBody>
      </p:sp>
      <p:sp>
        <p:nvSpPr>
          <p:cNvPr id="275483" name="Text Box 27">
            <a:extLst>
              <a:ext uri="{FF2B5EF4-FFF2-40B4-BE49-F238E27FC236}">
                <a16:creationId xmlns:a16="http://schemas.microsoft.com/office/drawing/2014/main" id="{8E8E1C21-84F0-5BF5-104B-201BD2A36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25" y="601980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 </a:t>
            </a:r>
          </a:p>
        </p:txBody>
      </p:sp>
      <p:sp>
        <p:nvSpPr>
          <p:cNvPr id="275484" name="Text Box 28">
            <a:extLst>
              <a:ext uri="{FF2B5EF4-FFF2-40B4-BE49-F238E27FC236}">
                <a16:creationId xmlns:a16="http://schemas.microsoft.com/office/drawing/2014/main" id="{03EB18E2-A704-A965-048E-D55CDFAE6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5" y="6324600"/>
            <a:ext cx="893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1      0</a:t>
            </a:r>
          </a:p>
        </p:txBody>
      </p:sp>
      <p:sp>
        <p:nvSpPr>
          <p:cNvPr id="275485" name="Text Box 29">
            <a:extLst>
              <a:ext uri="{FF2B5EF4-FFF2-40B4-BE49-F238E27FC236}">
                <a16:creationId xmlns:a16="http://schemas.microsoft.com/office/drawing/2014/main" id="{81A07BE8-E913-B0B2-51E7-4DA0FB2E2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25" y="632460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 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59CE44D-2C94-5919-2924-1E42A66D6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971800"/>
          <a:ext cx="50419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924700" imgH="5854700" progId="Equation.DSMT4">
                  <p:embed/>
                </p:oleObj>
              </mc:Choice>
              <mc:Fallback>
                <p:oleObj name="Equation" r:id="rId6" imgW="57924700" imgH="58547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D59CE44D-2C94-5919-2924-1E42A66D6A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71800"/>
                        <a:ext cx="5041900" cy="5064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6B17798F-3ACA-0C46-FE8E-3E6CC5B19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495800"/>
          <a:ext cx="33845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68100" imgH="16675100" progId="Equation.DSMT4">
                  <p:embed/>
                </p:oleObj>
              </mc:Choice>
              <mc:Fallback>
                <p:oleObj name="Equation" r:id="rId8" imgW="36868100" imgH="166751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6B17798F-3ACA-0C46-FE8E-3E6CC5B19A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95800"/>
                        <a:ext cx="3384550" cy="15240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61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7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7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7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7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7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7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7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7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7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7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27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27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7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70" grpId="0"/>
      <p:bldP spid="275471" grpId="0"/>
      <p:bldP spid="275472" grpId="0"/>
      <p:bldP spid="275473" grpId="0"/>
      <p:bldP spid="275474" grpId="0"/>
      <p:bldP spid="275475" grpId="0"/>
      <p:bldP spid="275476" grpId="0"/>
      <p:bldP spid="275477" grpId="0"/>
      <p:bldP spid="275478" grpId="0"/>
      <p:bldP spid="275479" grpId="0"/>
      <p:bldP spid="275480" grpId="0"/>
      <p:bldP spid="275481" grpId="0"/>
      <p:bldP spid="275482" grpId="0"/>
      <p:bldP spid="275483" grpId="0"/>
      <p:bldP spid="275484" grpId="0"/>
      <p:bldP spid="2754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4762-6E37-BDE1-8ECB-D6F11215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16C7-7C03-1BF6-A8E8-E79E4582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in visualizing and designing</a:t>
            </a:r>
          </a:p>
          <a:p>
            <a:r>
              <a:rPr lang="en-US" dirty="0"/>
              <a:t>Plots State, inputs and outputs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41C71-2F4A-B9F3-2A20-9C4B0654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72A64-6C1A-064C-A4F6-39010EBF8507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AB98757A-7957-77CD-68D7-63C611C3303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429000"/>
            <a:ext cx="762000" cy="685800"/>
            <a:chOff x="1584" y="2256"/>
            <a:chExt cx="480" cy="432"/>
          </a:xfrm>
        </p:grpSpPr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F239FF87-CB38-6718-D790-F8179A03F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56"/>
              <a:ext cx="480" cy="432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2ED237EB-3702-3350-0FF3-3E8049C98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237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Arial" panose="020B0604020202020204" pitchFamily="34" charset="0"/>
                </a:rPr>
                <a:t>AB</a:t>
              </a:r>
            </a:p>
          </p:txBody>
        </p:sp>
      </p:grpSp>
      <p:sp>
        <p:nvSpPr>
          <p:cNvPr id="8" name="Line 18">
            <a:extLst>
              <a:ext uri="{FF2B5EF4-FFF2-40B4-BE49-F238E27FC236}">
                <a16:creationId xmlns:a16="http://schemas.microsoft.com/office/drawing/2014/main" id="{199CDFD9-62C5-33AA-7553-1F445C877B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770312"/>
            <a:ext cx="1127125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28020149-4F60-9E0F-A37F-FAB81C79A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295503"/>
            <a:ext cx="749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x/z</a:t>
            </a: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92FB1D1C-AF7E-886C-D7E1-C2D4B3A85804}"/>
              </a:ext>
            </a:extLst>
          </p:cNvPr>
          <p:cNvGrpSpPr>
            <a:grpSpLocks/>
          </p:cNvGrpSpPr>
          <p:nvPr/>
        </p:nvGrpSpPr>
        <p:grpSpPr bwMode="auto">
          <a:xfrm>
            <a:off x="4022727" y="3429000"/>
            <a:ext cx="769938" cy="685800"/>
            <a:chOff x="1584" y="2256"/>
            <a:chExt cx="485" cy="43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CE7D385-5C22-ADC6-B3AB-97B9B6B0B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56"/>
              <a:ext cx="480" cy="432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8AF7A66A-C749-D950-6FD9-622D9580C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2375"/>
              <a:ext cx="3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Arial" panose="020B0604020202020204" pitchFamily="34" charset="0"/>
                </a:rPr>
                <a:t>A’B’</a:t>
              </a:r>
            </a:p>
          </p:txBody>
        </p:sp>
      </p:grpSp>
      <p:sp>
        <p:nvSpPr>
          <p:cNvPr id="13" name="Line 18">
            <a:extLst>
              <a:ext uri="{FF2B5EF4-FFF2-40B4-BE49-F238E27FC236}">
                <a16:creationId xmlns:a16="http://schemas.microsoft.com/office/drawing/2014/main" id="{A0C02515-F09C-3AAE-22DB-154A76DF9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3726" y="4101602"/>
            <a:ext cx="1" cy="971549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FE74BE0C-49BE-CE30-D519-03FC4151E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0" y="4356397"/>
            <a:ext cx="749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x’/z’</a:t>
            </a:r>
          </a:p>
        </p:txBody>
      </p:sp>
      <p:grpSp>
        <p:nvGrpSpPr>
          <p:cNvPr id="15" name="Group 12">
            <a:extLst>
              <a:ext uri="{FF2B5EF4-FFF2-40B4-BE49-F238E27FC236}">
                <a16:creationId xmlns:a16="http://schemas.microsoft.com/office/drawing/2014/main" id="{8C290B22-6033-AC41-CFBA-C98A6783ED25}"/>
              </a:ext>
            </a:extLst>
          </p:cNvPr>
          <p:cNvGrpSpPr>
            <a:grpSpLocks/>
          </p:cNvGrpSpPr>
          <p:nvPr/>
        </p:nvGrpSpPr>
        <p:grpSpPr bwMode="auto">
          <a:xfrm>
            <a:off x="4022137" y="5081017"/>
            <a:ext cx="879476" cy="685800"/>
            <a:chOff x="1584" y="2256"/>
            <a:chExt cx="554" cy="43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25FD44-3B33-8A76-2A93-5332276F2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56"/>
              <a:ext cx="480" cy="432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29198455-2584-3D88-1DA7-FBB8A3673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2375"/>
              <a:ext cx="4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Arial" panose="020B0604020202020204" pitchFamily="34" charset="0"/>
                </a:rPr>
                <a:t>A’’B’’</a:t>
              </a:r>
            </a:p>
          </p:txBody>
        </p:sp>
      </p:grpSp>
      <p:sp>
        <p:nvSpPr>
          <p:cNvPr id="18" name="Line 18">
            <a:extLst>
              <a:ext uri="{FF2B5EF4-FFF2-40B4-BE49-F238E27FC236}">
                <a16:creationId xmlns:a16="http://schemas.microsoft.com/office/drawing/2014/main" id="{6C358BFE-A6CB-3C23-B8D0-AAA299C22D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57475" y="4142581"/>
            <a:ext cx="1364661" cy="1282922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3A8ADE8A-2A8D-4C64-5DBD-B3071B162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476" y="4714304"/>
            <a:ext cx="749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x’’/z’’</a:t>
            </a:r>
          </a:p>
        </p:txBody>
      </p:sp>
    </p:spTree>
    <p:extLst>
      <p:ext uri="{BB962C8B-B14F-4D97-AF65-F5344CB8AC3E}">
        <p14:creationId xmlns:p14="http://schemas.microsoft.com/office/powerpoint/2010/main" val="84756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1" name="Group 9">
            <a:extLst>
              <a:ext uri="{FF2B5EF4-FFF2-40B4-BE49-F238E27FC236}">
                <a16:creationId xmlns:a16="http://schemas.microsoft.com/office/drawing/2014/main" id="{BDD66F1B-1640-C161-E717-3A22EC5425AB}"/>
              </a:ext>
            </a:extLst>
          </p:cNvPr>
          <p:cNvGrpSpPr>
            <a:grpSpLocks/>
          </p:cNvGrpSpPr>
          <p:nvPr/>
        </p:nvGrpSpPr>
        <p:grpSpPr bwMode="auto">
          <a:xfrm>
            <a:off x="0" y="381000"/>
            <a:ext cx="5334000" cy="1905000"/>
            <a:chOff x="624" y="144"/>
            <a:chExt cx="4128" cy="1659"/>
          </a:xfrm>
        </p:grpSpPr>
        <p:graphicFrame>
          <p:nvGraphicFramePr>
            <p:cNvPr id="35890" name="Object 2">
              <a:extLst>
                <a:ext uri="{FF2B5EF4-FFF2-40B4-BE49-F238E27FC236}">
                  <a16:creationId xmlns:a16="http://schemas.microsoft.com/office/drawing/2014/main" id="{B0497D5D-5B61-AF9A-202B-6A7A8631AA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44"/>
            <a:ext cx="4128" cy="1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RFFlow" r:id="rId2" imgW="6629400" imgH="2667000" progId="RFFlow4">
                    <p:embed/>
                  </p:oleObj>
                </mc:Choice>
                <mc:Fallback>
                  <p:oleObj name="RFFlow" r:id="rId2" imgW="6629400" imgH="2667000" progId="RFFlow4">
                    <p:embed/>
                    <p:pic>
                      <p:nvPicPr>
                        <p:cNvPr id="35890" name="Object 2">
                          <a:extLst>
                            <a:ext uri="{FF2B5EF4-FFF2-40B4-BE49-F238E27FC236}">
                              <a16:creationId xmlns:a16="http://schemas.microsoft.com/office/drawing/2014/main" id="{B0497D5D-5B61-AF9A-202B-6A7A8631AA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44"/>
                          <a:ext cx="4128" cy="1659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91" name="Rectangle 3">
              <a:extLst>
                <a:ext uri="{FF2B5EF4-FFF2-40B4-BE49-F238E27FC236}">
                  <a16:creationId xmlns:a16="http://schemas.microsoft.com/office/drawing/2014/main" id="{F1B16270-AB72-0589-28EA-D11B98BEB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2"/>
              <a:ext cx="1043" cy="15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5892" name="Rectangle 4">
              <a:extLst>
                <a:ext uri="{FF2B5EF4-FFF2-40B4-BE49-F238E27FC236}">
                  <a16:creationId xmlns:a16="http://schemas.microsoft.com/office/drawing/2014/main" id="{8842CE6A-A2AE-ECFE-4CE0-E85B0976E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0"/>
              <a:ext cx="1089" cy="1365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5893" name="Rectangle 5">
              <a:extLst>
                <a:ext uri="{FF2B5EF4-FFF2-40B4-BE49-F238E27FC236}">
                  <a16:creationId xmlns:a16="http://schemas.microsoft.com/office/drawing/2014/main" id="{52DB9941-F00A-6B7D-3692-DA82C1F20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2"/>
              <a:ext cx="771" cy="14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5894" name="Text Box 6">
              <a:extLst>
                <a:ext uri="{FF2B5EF4-FFF2-40B4-BE49-F238E27FC236}">
                  <a16:creationId xmlns:a16="http://schemas.microsoft.com/office/drawing/2014/main" id="{63B4AB71-AAE0-A7B3-C00F-1431C6909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" y="1488"/>
              <a:ext cx="120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Next state Logic</a:t>
              </a:r>
            </a:p>
          </p:txBody>
        </p:sp>
        <p:sp>
          <p:nvSpPr>
            <p:cNvPr id="35895" name="Text Box 7">
              <a:extLst>
                <a:ext uri="{FF2B5EF4-FFF2-40B4-BE49-F238E27FC236}">
                  <a16:creationId xmlns:a16="http://schemas.microsoft.com/office/drawing/2014/main" id="{5E3BB3DF-4591-801D-E698-7FE91C1CE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39"/>
              <a:ext cx="993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Output Logic</a:t>
              </a:r>
            </a:p>
          </p:txBody>
        </p:sp>
        <p:sp>
          <p:nvSpPr>
            <p:cNvPr id="35896" name="Text Box 8">
              <a:extLst>
                <a:ext uri="{FF2B5EF4-FFF2-40B4-BE49-F238E27FC236}">
                  <a16:creationId xmlns:a16="http://schemas.microsoft.com/office/drawing/2014/main" id="{3FC55364-497C-05E6-9A7D-6C90E68A8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92"/>
              <a:ext cx="67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memory</a:t>
              </a: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7BA1E726-03D7-A761-5E54-20A8B83DE352}"/>
              </a:ext>
            </a:extLst>
          </p:cNvPr>
          <p:cNvGrpSpPr>
            <a:grpSpLocks/>
          </p:cNvGrpSpPr>
          <p:nvPr/>
        </p:nvGrpSpPr>
        <p:grpSpPr bwMode="auto">
          <a:xfrm>
            <a:off x="930275" y="3087688"/>
            <a:ext cx="762000" cy="685800"/>
            <a:chOff x="1584" y="2256"/>
            <a:chExt cx="480" cy="432"/>
          </a:xfrm>
        </p:grpSpPr>
        <p:sp>
          <p:nvSpPr>
            <p:cNvPr id="35888" name="Oval 10">
              <a:extLst>
                <a:ext uri="{FF2B5EF4-FFF2-40B4-BE49-F238E27FC236}">
                  <a16:creationId xmlns:a16="http://schemas.microsoft.com/office/drawing/2014/main" id="{9FAEAC9D-2389-87D8-B18A-823D1FB5A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56"/>
              <a:ext cx="480" cy="432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5889" name="Text Box 11">
              <a:extLst>
                <a:ext uri="{FF2B5EF4-FFF2-40B4-BE49-F238E27FC236}">
                  <a16:creationId xmlns:a16="http://schemas.microsoft.com/office/drawing/2014/main" id="{45EAD440-1BDC-6C73-C438-6B73077E6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237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00</a:t>
              </a:r>
            </a:p>
          </p:txBody>
        </p:sp>
      </p:grpSp>
      <p:sp>
        <p:nvSpPr>
          <p:cNvPr id="249869" name="Line 13">
            <a:extLst>
              <a:ext uri="{FF2B5EF4-FFF2-40B4-BE49-F238E27FC236}">
                <a16:creationId xmlns:a16="http://schemas.microsoft.com/office/drawing/2014/main" id="{B0725BA1-96A3-D31D-DFBE-1DDC8222B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8475" y="3468688"/>
            <a:ext cx="533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870" name="Text Box 14">
            <a:extLst>
              <a:ext uri="{FF2B5EF4-FFF2-40B4-BE49-F238E27FC236}">
                <a16:creationId xmlns:a16="http://schemas.microsoft.com/office/drawing/2014/main" id="{D14B88DE-BCC6-4EC9-CE6C-3C2C5EBCA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276600"/>
            <a:ext cx="568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Memory state in which FF A&amp; B have output values 00</a:t>
            </a:r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753E4A97-3D74-4B31-552C-67C5E160202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343400"/>
            <a:ext cx="762000" cy="685800"/>
            <a:chOff x="1584" y="2256"/>
            <a:chExt cx="480" cy="432"/>
          </a:xfrm>
        </p:grpSpPr>
        <p:sp>
          <p:nvSpPr>
            <p:cNvPr id="35886" name="Oval 16">
              <a:extLst>
                <a:ext uri="{FF2B5EF4-FFF2-40B4-BE49-F238E27FC236}">
                  <a16:creationId xmlns:a16="http://schemas.microsoft.com/office/drawing/2014/main" id="{63EEFFD1-75F0-C6AD-F532-6A98281BB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56"/>
              <a:ext cx="480" cy="432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5887" name="Text Box 17">
              <a:extLst>
                <a:ext uri="{FF2B5EF4-FFF2-40B4-BE49-F238E27FC236}">
                  <a16:creationId xmlns:a16="http://schemas.microsoft.com/office/drawing/2014/main" id="{E7345B04-7EEC-21D9-9E3E-68F9BE6BB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237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00</a:t>
              </a:r>
            </a:p>
          </p:txBody>
        </p:sp>
      </p:grpSp>
      <p:sp>
        <p:nvSpPr>
          <p:cNvPr id="249874" name="Line 18">
            <a:extLst>
              <a:ext uri="{FF2B5EF4-FFF2-40B4-BE49-F238E27FC236}">
                <a16:creationId xmlns:a16="http://schemas.microsoft.com/office/drawing/2014/main" id="{1FCC72F5-9659-1C92-C1D3-6556A4905D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343400"/>
            <a:ext cx="914400" cy="228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875" name="Line 19">
            <a:extLst>
              <a:ext uri="{FF2B5EF4-FFF2-40B4-BE49-F238E27FC236}">
                <a16:creationId xmlns:a16="http://schemas.microsoft.com/office/drawing/2014/main" id="{EAC57B2E-3DEF-CB2E-1F29-127FFAAB7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724400"/>
            <a:ext cx="9144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876" name="Text Box 20">
            <a:extLst>
              <a:ext uri="{FF2B5EF4-FFF2-40B4-BE49-F238E27FC236}">
                <a16:creationId xmlns:a16="http://schemas.microsoft.com/office/drawing/2014/main" id="{1098D201-8922-2AB4-EED3-2C63FE19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038600"/>
            <a:ext cx="749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x=0/z</a:t>
            </a:r>
          </a:p>
        </p:txBody>
      </p:sp>
      <p:sp>
        <p:nvSpPr>
          <p:cNvPr id="249877" name="Text Box 21">
            <a:extLst>
              <a:ext uri="{FF2B5EF4-FFF2-40B4-BE49-F238E27FC236}">
                <a16:creationId xmlns:a16="http://schemas.microsoft.com/office/drawing/2014/main" id="{1993EE15-933D-94DF-426E-9D80AE3AD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953000"/>
            <a:ext cx="749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x=1/z</a:t>
            </a:r>
          </a:p>
        </p:txBody>
      </p:sp>
      <p:grpSp>
        <p:nvGrpSpPr>
          <p:cNvPr id="5" name="Group 22">
            <a:extLst>
              <a:ext uri="{FF2B5EF4-FFF2-40B4-BE49-F238E27FC236}">
                <a16:creationId xmlns:a16="http://schemas.microsoft.com/office/drawing/2014/main" id="{6437B28E-FA57-10F2-2DD3-B50D125E0B31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962400"/>
            <a:ext cx="762000" cy="685800"/>
            <a:chOff x="1584" y="2256"/>
            <a:chExt cx="480" cy="432"/>
          </a:xfrm>
        </p:grpSpPr>
        <p:sp>
          <p:nvSpPr>
            <p:cNvPr id="35884" name="Oval 23">
              <a:extLst>
                <a:ext uri="{FF2B5EF4-FFF2-40B4-BE49-F238E27FC236}">
                  <a16:creationId xmlns:a16="http://schemas.microsoft.com/office/drawing/2014/main" id="{FC443663-3AEF-386D-81D8-ED4B51C3D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56"/>
              <a:ext cx="480" cy="432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5885" name="Text Box 24">
              <a:extLst>
                <a:ext uri="{FF2B5EF4-FFF2-40B4-BE49-F238E27FC236}">
                  <a16:creationId xmlns:a16="http://schemas.microsoft.com/office/drawing/2014/main" id="{2A59C656-FC55-3EAC-D182-A7FA98A9F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237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?</a:t>
              </a:r>
            </a:p>
          </p:txBody>
        </p:sp>
      </p:grpSp>
      <p:grpSp>
        <p:nvGrpSpPr>
          <p:cNvPr id="6" name="Group 25">
            <a:extLst>
              <a:ext uri="{FF2B5EF4-FFF2-40B4-BE49-F238E27FC236}">
                <a16:creationId xmlns:a16="http://schemas.microsoft.com/office/drawing/2014/main" id="{7E2245D8-3D76-C794-7964-F2BD1CAB1813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105400"/>
            <a:ext cx="762000" cy="609600"/>
            <a:chOff x="1584" y="2256"/>
            <a:chExt cx="480" cy="432"/>
          </a:xfrm>
        </p:grpSpPr>
        <p:sp>
          <p:nvSpPr>
            <p:cNvPr id="35882" name="Oval 26">
              <a:extLst>
                <a:ext uri="{FF2B5EF4-FFF2-40B4-BE49-F238E27FC236}">
                  <a16:creationId xmlns:a16="http://schemas.microsoft.com/office/drawing/2014/main" id="{3BC505CB-C457-026B-11CB-C8E4AE3DF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56"/>
              <a:ext cx="480" cy="432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5883" name="Text Box 27">
              <a:extLst>
                <a:ext uri="{FF2B5EF4-FFF2-40B4-BE49-F238E27FC236}">
                  <a16:creationId xmlns:a16="http://schemas.microsoft.com/office/drawing/2014/main" id="{65D8EE89-5369-3DE1-6CD2-5EF327EF5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2375"/>
              <a:ext cx="20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?</a:t>
              </a:r>
            </a:p>
          </p:txBody>
        </p:sp>
      </p:grpSp>
      <p:sp>
        <p:nvSpPr>
          <p:cNvPr id="249884" name="Text Box 28">
            <a:extLst>
              <a:ext uri="{FF2B5EF4-FFF2-40B4-BE49-F238E27FC236}">
                <a16:creationId xmlns:a16="http://schemas.microsoft.com/office/drawing/2014/main" id="{2DBC246D-6A8E-429C-3019-2ABB57DD2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733800"/>
            <a:ext cx="594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If x = 0 then z = 0,  When the clock edge comes the system would stay in 00 state. </a:t>
            </a:r>
          </a:p>
        </p:txBody>
      </p:sp>
      <p:sp>
        <p:nvSpPr>
          <p:cNvPr id="249885" name="Text Box 29">
            <a:extLst>
              <a:ext uri="{FF2B5EF4-FFF2-40B4-BE49-F238E27FC236}">
                <a16:creationId xmlns:a16="http://schemas.microsoft.com/office/drawing/2014/main" id="{437143C3-5564-3B56-F60F-C970C7188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495800"/>
            <a:ext cx="571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If x = 1 then z = 0. When the clock edge comes the system would go to   01 state. </a:t>
            </a:r>
          </a:p>
        </p:txBody>
      </p:sp>
      <p:grpSp>
        <p:nvGrpSpPr>
          <p:cNvPr id="7" name="Group 30">
            <a:extLst>
              <a:ext uri="{FF2B5EF4-FFF2-40B4-BE49-F238E27FC236}">
                <a16:creationId xmlns:a16="http://schemas.microsoft.com/office/drawing/2014/main" id="{FA630949-6C34-70D1-7580-CEA0D90FA6FE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638800"/>
            <a:ext cx="762000" cy="685800"/>
            <a:chOff x="1584" y="2256"/>
            <a:chExt cx="480" cy="432"/>
          </a:xfrm>
        </p:grpSpPr>
        <p:sp>
          <p:nvSpPr>
            <p:cNvPr id="35880" name="Oval 31">
              <a:extLst>
                <a:ext uri="{FF2B5EF4-FFF2-40B4-BE49-F238E27FC236}">
                  <a16:creationId xmlns:a16="http://schemas.microsoft.com/office/drawing/2014/main" id="{69E17676-FEEB-CC13-C7E4-4109591D7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56"/>
              <a:ext cx="480" cy="432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5881" name="Text Box 32">
              <a:extLst>
                <a:ext uri="{FF2B5EF4-FFF2-40B4-BE49-F238E27FC236}">
                  <a16:creationId xmlns:a16="http://schemas.microsoft.com/office/drawing/2014/main" id="{300A396D-B4DF-ADE5-4741-EF89513D2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237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00</a:t>
              </a:r>
            </a:p>
          </p:txBody>
        </p:sp>
      </p:grpSp>
      <p:sp>
        <p:nvSpPr>
          <p:cNvPr id="249889" name="Freeform 33">
            <a:extLst>
              <a:ext uri="{FF2B5EF4-FFF2-40B4-BE49-F238E27FC236}">
                <a16:creationId xmlns:a16="http://schemas.microsoft.com/office/drawing/2014/main" id="{73901B5F-C582-E9CD-D717-06273650F36C}"/>
              </a:ext>
            </a:extLst>
          </p:cNvPr>
          <p:cNvSpPr>
            <a:spLocks/>
          </p:cNvSpPr>
          <p:nvPr/>
        </p:nvSpPr>
        <p:spPr bwMode="auto">
          <a:xfrm>
            <a:off x="4038600" y="5245100"/>
            <a:ext cx="762000" cy="698500"/>
          </a:xfrm>
          <a:custGeom>
            <a:avLst/>
            <a:gdLst>
              <a:gd name="T0" fmla="*/ 2147483646 w 480"/>
              <a:gd name="T1" fmla="*/ 2147483646 h 440"/>
              <a:gd name="T2" fmla="*/ 2147483646 w 480"/>
              <a:gd name="T3" fmla="*/ 2147483646 h 440"/>
              <a:gd name="T4" fmla="*/ 2147483646 w 480"/>
              <a:gd name="T5" fmla="*/ 2147483646 h 440"/>
              <a:gd name="T6" fmla="*/ 0 w 480"/>
              <a:gd name="T7" fmla="*/ 2147483646 h 440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440"/>
              <a:gd name="T14" fmla="*/ 480 w 480"/>
              <a:gd name="T15" fmla="*/ 440 h 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440">
                <a:moveTo>
                  <a:pt x="192" y="440"/>
                </a:moveTo>
                <a:cubicBezTo>
                  <a:pt x="336" y="356"/>
                  <a:pt x="480" y="272"/>
                  <a:pt x="480" y="200"/>
                </a:cubicBezTo>
                <a:cubicBezTo>
                  <a:pt x="480" y="128"/>
                  <a:pt x="272" y="0"/>
                  <a:pt x="192" y="8"/>
                </a:cubicBezTo>
                <a:cubicBezTo>
                  <a:pt x="112" y="16"/>
                  <a:pt x="32" y="208"/>
                  <a:pt x="0" y="248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890" name="Text Box 34">
            <a:extLst>
              <a:ext uri="{FF2B5EF4-FFF2-40B4-BE49-F238E27FC236}">
                <a16:creationId xmlns:a16="http://schemas.microsoft.com/office/drawing/2014/main" id="{E5B1B97D-096D-ECFC-44E7-BBCDBC4B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51419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0/0</a:t>
            </a:r>
          </a:p>
        </p:txBody>
      </p:sp>
      <p:sp>
        <p:nvSpPr>
          <p:cNvPr id="249891" name="Line 35">
            <a:extLst>
              <a:ext uri="{FF2B5EF4-FFF2-40B4-BE49-F238E27FC236}">
                <a16:creationId xmlns:a16="http://schemas.microsoft.com/office/drawing/2014/main" id="{1BF3038D-54C3-FEC8-27C0-0361999DC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6019800"/>
            <a:ext cx="1066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6">
            <a:extLst>
              <a:ext uri="{FF2B5EF4-FFF2-40B4-BE49-F238E27FC236}">
                <a16:creationId xmlns:a16="http://schemas.microsoft.com/office/drawing/2014/main" id="{0AC18D31-DF8A-C62F-8136-0FEECC201C3D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638800"/>
            <a:ext cx="762000" cy="685800"/>
            <a:chOff x="1584" y="2256"/>
            <a:chExt cx="480" cy="432"/>
          </a:xfrm>
        </p:grpSpPr>
        <p:sp>
          <p:nvSpPr>
            <p:cNvPr id="35878" name="Oval 37">
              <a:extLst>
                <a:ext uri="{FF2B5EF4-FFF2-40B4-BE49-F238E27FC236}">
                  <a16:creationId xmlns:a16="http://schemas.microsoft.com/office/drawing/2014/main" id="{B865009B-E139-588B-59CC-6851D09B4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56"/>
              <a:ext cx="480" cy="432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5879" name="Text Box 38">
              <a:extLst>
                <a:ext uri="{FF2B5EF4-FFF2-40B4-BE49-F238E27FC236}">
                  <a16:creationId xmlns:a16="http://schemas.microsoft.com/office/drawing/2014/main" id="{74614DB5-F458-6980-1993-C13472FBD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237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01</a:t>
              </a:r>
            </a:p>
          </p:txBody>
        </p:sp>
      </p:grpSp>
      <p:sp>
        <p:nvSpPr>
          <p:cNvPr id="249895" name="Text Box 39">
            <a:extLst>
              <a:ext uri="{FF2B5EF4-FFF2-40B4-BE49-F238E27FC236}">
                <a16:creationId xmlns:a16="http://schemas.microsoft.com/office/drawing/2014/main" id="{63E6A1D7-5A6C-CF7D-E63F-17D8AA77F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198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1/0</a:t>
            </a:r>
          </a:p>
        </p:txBody>
      </p:sp>
      <p:grpSp>
        <p:nvGrpSpPr>
          <p:cNvPr id="35860" name="Group 57">
            <a:extLst>
              <a:ext uri="{FF2B5EF4-FFF2-40B4-BE49-F238E27FC236}">
                <a16:creationId xmlns:a16="http://schemas.microsoft.com/office/drawing/2014/main" id="{340D11EE-8914-C73E-BC53-AC9BE4FDEFF5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0"/>
            <a:ext cx="3317875" cy="3048000"/>
            <a:chOff x="2832" y="0"/>
            <a:chExt cx="2810" cy="2445"/>
          </a:xfrm>
        </p:grpSpPr>
        <p:graphicFrame>
          <p:nvGraphicFramePr>
            <p:cNvPr id="35861" name="Object 40">
              <a:extLst>
                <a:ext uri="{FF2B5EF4-FFF2-40B4-BE49-F238E27FC236}">
                  <a16:creationId xmlns:a16="http://schemas.microsoft.com/office/drawing/2014/main" id="{13C700A3-EBC8-74CA-8BA1-D8FFCA9D9E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0"/>
            <a:ext cx="2810" cy="2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RFFlow" r:id="rId4" imgW="3886200" imgH="3390900" progId="RFFlow4">
                    <p:embed/>
                  </p:oleObj>
                </mc:Choice>
                <mc:Fallback>
                  <p:oleObj name="RFFlow" r:id="rId4" imgW="3886200" imgH="3390900" progId="RFFlow4">
                    <p:embed/>
                    <p:pic>
                      <p:nvPicPr>
                        <p:cNvPr id="35861" name="Object 40">
                          <a:extLst>
                            <a:ext uri="{FF2B5EF4-FFF2-40B4-BE49-F238E27FC236}">
                              <a16:creationId xmlns:a16="http://schemas.microsoft.com/office/drawing/2014/main" id="{13C700A3-EBC8-74CA-8BA1-D8FFCA9D9E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0"/>
                          <a:ext cx="2810" cy="2445"/>
                        </a:xfrm>
                        <a:prstGeom prst="rect">
                          <a:avLst/>
                        </a:prstGeom>
                        <a:solidFill>
                          <a:srgbClr val="FFCC99">
                            <a:alpha val="6196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2" name="Text Box 41">
              <a:extLst>
                <a:ext uri="{FF2B5EF4-FFF2-40B4-BE49-F238E27FC236}">
                  <a16:creationId xmlns:a16="http://schemas.microsoft.com/office/drawing/2014/main" id="{39C39A63-AB1A-2209-4B1F-D9F18DB9C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621"/>
              <a:ext cx="693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0      0</a:t>
              </a:r>
            </a:p>
          </p:txBody>
        </p:sp>
        <p:sp>
          <p:nvSpPr>
            <p:cNvPr id="35863" name="Text Box 42">
              <a:extLst>
                <a:ext uri="{FF2B5EF4-FFF2-40B4-BE49-F238E27FC236}">
                  <a16:creationId xmlns:a16="http://schemas.microsoft.com/office/drawing/2014/main" id="{9E975B8C-E44E-1D23-CFD1-DD912F42C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621"/>
              <a:ext cx="31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0 </a:t>
              </a:r>
            </a:p>
          </p:txBody>
        </p:sp>
        <p:sp>
          <p:nvSpPr>
            <p:cNvPr id="35864" name="Text Box 43">
              <a:extLst>
                <a:ext uri="{FF2B5EF4-FFF2-40B4-BE49-F238E27FC236}">
                  <a16:creationId xmlns:a16="http://schemas.microsoft.com/office/drawing/2014/main" id="{281C121D-7535-6C3A-E4F6-075932277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812"/>
              <a:ext cx="693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0      1</a:t>
              </a:r>
            </a:p>
          </p:txBody>
        </p:sp>
        <p:sp>
          <p:nvSpPr>
            <p:cNvPr id="35865" name="Text Box 44">
              <a:extLst>
                <a:ext uri="{FF2B5EF4-FFF2-40B4-BE49-F238E27FC236}">
                  <a16:creationId xmlns:a16="http://schemas.microsoft.com/office/drawing/2014/main" id="{BD6531B5-06B6-5824-27EB-429A0ACFA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812"/>
              <a:ext cx="31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0 </a:t>
              </a:r>
            </a:p>
          </p:txBody>
        </p:sp>
        <p:sp>
          <p:nvSpPr>
            <p:cNvPr id="35866" name="Text Box 45">
              <a:extLst>
                <a:ext uri="{FF2B5EF4-FFF2-40B4-BE49-F238E27FC236}">
                  <a16:creationId xmlns:a16="http://schemas.microsoft.com/office/drawing/2014/main" id="{27BCC5AE-65CC-1658-BCBD-42CF35BFC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053"/>
              <a:ext cx="693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0      0</a:t>
              </a:r>
            </a:p>
          </p:txBody>
        </p:sp>
        <p:sp>
          <p:nvSpPr>
            <p:cNvPr id="35867" name="Text Box 46">
              <a:extLst>
                <a:ext uri="{FF2B5EF4-FFF2-40B4-BE49-F238E27FC236}">
                  <a16:creationId xmlns:a16="http://schemas.microsoft.com/office/drawing/2014/main" id="{37665AE9-58D3-F3E5-C501-E7EF2C4DB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053"/>
              <a:ext cx="31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1 </a:t>
              </a:r>
            </a:p>
          </p:txBody>
        </p:sp>
        <p:sp>
          <p:nvSpPr>
            <p:cNvPr id="35868" name="Text Box 47">
              <a:extLst>
                <a:ext uri="{FF2B5EF4-FFF2-40B4-BE49-F238E27FC236}">
                  <a16:creationId xmlns:a16="http://schemas.microsoft.com/office/drawing/2014/main" id="{C5B27857-73CA-C7B4-2F29-4E47958C2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245"/>
              <a:ext cx="693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1      1</a:t>
              </a:r>
            </a:p>
          </p:txBody>
        </p:sp>
        <p:sp>
          <p:nvSpPr>
            <p:cNvPr id="35869" name="Text Box 48">
              <a:extLst>
                <a:ext uri="{FF2B5EF4-FFF2-40B4-BE49-F238E27FC236}">
                  <a16:creationId xmlns:a16="http://schemas.microsoft.com/office/drawing/2014/main" id="{C8E6B246-8FA9-2B96-1E52-40F71EA68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245"/>
              <a:ext cx="28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0 </a:t>
              </a:r>
            </a:p>
          </p:txBody>
        </p:sp>
        <p:sp>
          <p:nvSpPr>
            <p:cNvPr id="35870" name="Text Box 49">
              <a:extLst>
                <a:ext uri="{FF2B5EF4-FFF2-40B4-BE49-F238E27FC236}">
                  <a16:creationId xmlns:a16="http://schemas.microsoft.com/office/drawing/2014/main" id="{298D1109-E9DE-E14E-AD29-CF5E3FACF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485"/>
              <a:ext cx="693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0      0</a:t>
              </a:r>
            </a:p>
          </p:txBody>
        </p:sp>
        <p:sp>
          <p:nvSpPr>
            <p:cNvPr id="35871" name="Text Box 50">
              <a:extLst>
                <a:ext uri="{FF2B5EF4-FFF2-40B4-BE49-F238E27FC236}">
                  <a16:creationId xmlns:a16="http://schemas.microsoft.com/office/drawing/2014/main" id="{4E455072-7BBF-4948-82FC-F690ABD96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436"/>
              <a:ext cx="31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1 </a:t>
              </a:r>
            </a:p>
          </p:txBody>
        </p:sp>
        <p:sp>
          <p:nvSpPr>
            <p:cNvPr id="35872" name="Text Box 51">
              <a:extLst>
                <a:ext uri="{FF2B5EF4-FFF2-40B4-BE49-F238E27FC236}">
                  <a16:creationId xmlns:a16="http://schemas.microsoft.com/office/drawing/2014/main" id="{44DB606E-7E62-AEC5-6B62-5CC906D5A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677"/>
              <a:ext cx="693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1      0</a:t>
              </a:r>
            </a:p>
          </p:txBody>
        </p:sp>
        <p:sp>
          <p:nvSpPr>
            <p:cNvPr id="35873" name="Text Box 52">
              <a:extLst>
                <a:ext uri="{FF2B5EF4-FFF2-40B4-BE49-F238E27FC236}">
                  <a16:creationId xmlns:a16="http://schemas.microsoft.com/office/drawing/2014/main" id="{7A27474B-DEB4-DD4F-8653-5601987C5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629"/>
              <a:ext cx="31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0 </a:t>
              </a:r>
            </a:p>
          </p:txBody>
        </p:sp>
        <p:sp>
          <p:nvSpPr>
            <p:cNvPr id="35874" name="Text Box 53">
              <a:extLst>
                <a:ext uri="{FF2B5EF4-FFF2-40B4-BE49-F238E27FC236}">
                  <a16:creationId xmlns:a16="http://schemas.microsoft.com/office/drawing/2014/main" id="{1E8F8CDA-2D48-54A5-336B-896298AC9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917"/>
              <a:ext cx="693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0      0</a:t>
              </a:r>
            </a:p>
          </p:txBody>
        </p:sp>
        <p:sp>
          <p:nvSpPr>
            <p:cNvPr id="35875" name="Text Box 54">
              <a:extLst>
                <a:ext uri="{FF2B5EF4-FFF2-40B4-BE49-F238E27FC236}">
                  <a16:creationId xmlns:a16="http://schemas.microsoft.com/office/drawing/2014/main" id="{AE486090-B035-6D6C-898E-EBE6D9536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917"/>
              <a:ext cx="31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1 </a:t>
              </a:r>
            </a:p>
          </p:txBody>
        </p:sp>
        <p:sp>
          <p:nvSpPr>
            <p:cNvPr id="35876" name="Text Box 55">
              <a:extLst>
                <a:ext uri="{FF2B5EF4-FFF2-40B4-BE49-F238E27FC236}">
                  <a16:creationId xmlns:a16="http://schemas.microsoft.com/office/drawing/2014/main" id="{FA960303-967F-F318-ADFD-C8902C26A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109"/>
              <a:ext cx="693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1      0</a:t>
              </a:r>
            </a:p>
          </p:txBody>
        </p:sp>
        <p:sp>
          <p:nvSpPr>
            <p:cNvPr id="35877" name="Text Box 56">
              <a:extLst>
                <a:ext uri="{FF2B5EF4-FFF2-40B4-BE49-F238E27FC236}">
                  <a16:creationId xmlns:a16="http://schemas.microsoft.com/office/drawing/2014/main" id="{8A797889-D760-0349-CB90-2F3E2C35F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109"/>
              <a:ext cx="31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0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4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4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4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4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4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4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4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4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4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70" grpId="0"/>
      <p:bldP spid="249876" grpId="0"/>
      <p:bldP spid="249877" grpId="0"/>
      <p:bldP spid="249884" grpId="0"/>
      <p:bldP spid="249885" grpId="0"/>
      <p:bldP spid="249890" grpId="0"/>
      <p:bldP spid="2498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Group 4">
            <a:extLst>
              <a:ext uri="{FF2B5EF4-FFF2-40B4-BE49-F238E27FC236}">
                <a16:creationId xmlns:a16="http://schemas.microsoft.com/office/drawing/2014/main" id="{79966B89-3071-84C7-BBE1-6B5763DA328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762000"/>
            <a:ext cx="5486400" cy="1752600"/>
            <a:chOff x="624" y="144"/>
            <a:chExt cx="4128" cy="1659"/>
          </a:xfrm>
        </p:grpSpPr>
        <p:graphicFrame>
          <p:nvGraphicFramePr>
            <p:cNvPr id="36892" name="Object 5">
              <a:extLst>
                <a:ext uri="{FF2B5EF4-FFF2-40B4-BE49-F238E27FC236}">
                  <a16:creationId xmlns:a16="http://schemas.microsoft.com/office/drawing/2014/main" id="{BCFB5CCF-A87E-4A80-5BF1-50B36F4706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44"/>
            <a:ext cx="4128" cy="1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RFFlow" r:id="rId2" imgW="6629400" imgH="2667000" progId="RFFlow4">
                    <p:embed/>
                  </p:oleObj>
                </mc:Choice>
                <mc:Fallback>
                  <p:oleObj name="RFFlow" r:id="rId2" imgW="6629400" imgH="2667000" progId="RFFlow4">
                    <p:embed/>
                    <p:pic>
                      <p:nvPicPr>
                        <p:cNvPr id="36892" name="Object 5">
                          <a:extLst>
                            <a:ext uri="{FF2B5EF4-FFF2-40B4-BE49-F238E27FC236}">
                              <a16:creationId xmlns:a16="http://schemas.microsoft.com/office/drawing/2014/main" id="{BCFB5CCF-A87E-4A80-5BF1-50B36F4706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44"/>
                          <a:ext cx="4128" cy="1659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3" name="Rectangle 6">
              <a:extLst>
                <a:ext uri="{FF2B5EF4-FFF2-40B4-BE49-F238E27FC236}">
                  <a16:creationId xmlns:a16="http://schemas.microsoft.com/office/drawing/2014/main" id="{5E272D95-9C96-862C-3126-FAD39F7F1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2"/>
              <a:ext cx="1043" cy="15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6894" name="Rectangle 7">
              <a:extLst>
                <a:ext uri="{FF2B5EF4-FFF2-40B4-BE49-F238E27FC236}">
                  <a16:creationId xmlns:a16="http://schemas.microsoft.com/office/drawing/2014/main" id="{BAA60C05-CA56-CF62-C0D5-C1DA04AE5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0"/>
              <a:ext cx="1089" cy="1365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6895" name="Rectangle 8">
              <a:extLst>
                <a:ext uri="{FF2B5EF4-FFF2-40B4-BE49-F238E27FC236}">
                  <a16:creationId xmlns:a16="http://schemas.microsoft.com/office/drawing/2014/main" id="{265180A5-220B-50BE-6135-20B405F78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2"/>
              <a:ext cx="771" cy="14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6896" name="Text Box 9">
              <a:extLst>
                <a:ext uri="{FF2B5EF4-FFF2-40B4-BE49-F238E27FC236}">
                  <a16:creationId xmlns:a16="http://schemas.microsoft.com/office/drawing/2014/main" id="{686F4A9C-760B-B5A9-BD5C-E4497D804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" y="1487"/>
              <a:ext cx="116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Next state Logic</a:t>
              </a:r>
            </a:p>
          </p:txBody>
        </p:sp>
        <p:sp>
          <p:nvSpPr>
            <p:cNvPr id="36897" name="Text Box 10">
              <a:extLst>
                <a:ext uri="{FF2B5EF4-FFF2-40B4-BE49-F238E27FC236}">
                  <a16:creationId xmlns:a16="http://schemas.microsoft.com/office/drawing/2014/main" id="{252072F9-278C-EC26-D656-0D3AAB47D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40"/>
              <a:ext cx="96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Output Logic</a:t>
              </a:r>
            </a:p>
          </p:txBody>
        </p:sp>
        <p:sp>
          <p:nvSpPr>
            <p:cNvPr id="36898" name="Text Box 11">
              <a:extLst>
                <a:ext uri="{FF2B5EF4-FFF2-40B4-BE49-F238E27FC236}">
                  <a16:creationId xmlns:a16="http://schemas.microsoft.com/office/drawing/2014/main" id="{7DF751DA-8925-94DD-AAF8-0079ADDA0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92"/>
              <a:ext cx="65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memory</a:t>
              </a:r>
            </a:p>
          </p:txBody>
        </p:sp>
      </p:grpSp>
      <p:sp>
        <p:nvSpPr>
          <p:cNvPr id="36866" name="Text Box 12">
            <a:extLst>
              <a:ext uri="{FF2B5EF4-FFF2-40B4-BE49-F238E27FC236}">
                <a16:creationId xmlns:a16="http://schemas.microsoft.com/office/drawing/2014/main" id="{06EE5BB5-DE1C-C4B6-B5EA-D08B562C8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65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Analysis of Sequential Circuits</a:t>
            </a:r>
          </a:p>
        </p:txBody>
      </p:sp>
      <p:grpSp>
        <p:nvGrpSpPr>
          <p:cNvPr id="3" name="Group 42">
            <a:extLst>
              <a:ext uri="{FF2B5EF4-FFF2-40B4-BE49-F238E27FC236}">
                <a16:creationId xmlns:a16="http://schemas.microsoft.com/office/drawing/2014/main" id="{71FB1272-A5CC-CC6C-6430-CBC9568585C5}"/>
              </a:ext>
            </a:extLst>
          </p:cNvPr>
          <p:cNvGrpSpPr>
            <a:grpSpLocks/>
          </p:cNvGrpSpPr>
          <p:nvPr/>
        </p:nvGrpSpPr>
        <p:grpSpPr bwMode="auto">
          <a:xfrm>
            <a:off x="0" y="2667000"/>
            <a:ext cx="3862389" cy="3962400"/>
            <a:chOff x="288" y="1824"/>
            <a:chExt cx="2433" cy="2496"/>
          </a:xfrm>
        </p:grpSpPr>
        <p:graphicFrame>
          <p:nvGraphicFramePr>
            <p:cNvPr id="36890" name="Object 14">
              <a:extLst>
                <a:ext uri="{FF2B5EF4-FFF2-40B4-BE49-F238E27FC236}">
                  <a16:creationId xmlns:a16="http://schemas.microsoft.com/office/drawing/2014/main" id="{DE86C0AB-0741-BE99-E64D-8A8A9997D5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1824"/>
            <a:ext cx="2433" cy="2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RFFlow" r:id="rId4" imgW="3454400" imgH="3822700" progId="RFFlow4">
                    <p:embed/>
                  </p:oleObj>
                </mc:Choice>
                <mc:Fallback>
                  <p:oleObj name="RFFlow" r:id="rId4" imgW="3454400" imgH="3822700" progId="RFFlow4">
                    <p:embed/>
                    <p:pic>
                      <p:nvPicPr>
                        <p:cNvPr id="36890" name="Object 14">
                          <a:extLst>
                            <a:ext uri="{FF2B5EF4-FFF2-40B4-BE49-F238E27FC236}">
                              <a16:creationId xmlns:a16="http://schemas.microsoft.com/office/drawing/2014/main" id="{DE86C0AB-0741-BE99-E64D-8A8A9997D5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824"/>
                          <a:ext cx="2433" cy="249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1" name="Text Box 22">
              <a:extLst>
                <a:ext uri="{FF2B5EF4-FFF2-40B4-BE49-F238E27FC236}">
                  <a16:creationId xmlns:a16="http://schemas.microsoft.com/office/drawing/2014/main" id="{6A186EF7-1480-7655-7EF9-E13338F8E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863"/>
              <a:ext cx="16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State transition Graph</a:t>
              </a:r>
            </a:p>
          </p:txBody>
        </p:sp>
      </p:grpSp>
      <p:grpSp>
        <p:nvGrpSpPr>
          <p:cNvPr id="5" name="Group 41">
            <a:extLst>
              <a:ext uri="{FF2B5EF4-FFF2-40B4-BE49-F238E27FC236}">
                <a16:creationId xmlns:a16="http://schemas.microsoft.com/office/drawing/2014/main" id="{52AA35A7-1EA9-1CCB-9B0D-5EF1D578E998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743200"/>
            <a:ext cx="4460875" cy="3881438"/>
            <a:chOff x="2832" y="1875"/>
            <a:chExt cx="2810" cy="2445"/>
          </a:xfrm>
        </p:grpSpPr>
        <p:graphicFrame>
          <p:nvGraphicFramePr>
            <p:cNvPr id="36873" name="Object 21">
              <a:extLst>
                <a:ext uri="{FF2B5EF4-FFF2-40B4-BE49-F238E27FC236}">
                  <a16:creationId xmlns:a16="http://schemas.microsoft.com/office/drawing/2014/main" id="{23784AB7-7BC2-30B8-A3E0-0B4F6FD372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1875"/>
            <a:ext cx="2810" cy="2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RFFlow" r:id="rId6" imgW="3886200" imgH="3390900" progId="RFFlow4">
                    <p:embed/>
                  </p:oleObj>
                </mc:Choice>
                <mc:Fallback>
                  <p:oleObj name="RFFlow" r:id="rId6" imgW="3886200" imgH="3390900" progId="RFFlow4">
                    <p:embed/>
                    <p:pic>
                      <p:nvPicPr>
                        <p:cNvPr id="36873" name="Object 21">
                          <a:extLst>
                            <a:ext uri="{FF2B5EF4-FFF2-40B4-BE49-F238E27FC236}">
                              <a16:creationId xmlns:a16="http://schemas.microsoft.com/office/drawing/2014/main" id="{23784AB7-7BC2-30B8-A3E0-0B4F6FD372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875"/>
                          <a:ext cx="2810" cy="2445"/>
                        </a:xfrm>
                        <a:prstGeom prst="rect">
                          <a:avLst/>
                        </a:prstGeom>
                        <a:solidFill>
                          <a:srgbClr val="FFCC99">
                            <a:alpha val="6196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4" name="Text Box 23">
              <a:extLst>
                <a:ext uri="{FF2B5EF4-FFF2-40B4-BE49-F238E27FC236}">
                  <a16:creationId xmlns:a16="http://schemas.microsoft.com/office/drawing/2014/main" id="{B0DD7AF8-25F4-30AF-870D-27B8CCCA1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496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0      0</a:t>
              </a:r>
            </a:p>
          </p:txBody>
        </p:sp>
        <p:sp>
          <p:nvSpPr>
            <p:cNvPr id="36875" name="Text Box 26">
              <a:extLst>
                <a:ext uri="{FF2B5EF4-FFF2-40B4-BE49-F238E27FC236}">
                  <a16:creationId xmlns:a16="http://schemas.microsoft.com/office/drawing/2014/main" id="{A61A4DA2-67E3-40E8-77D0-1E94D9940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96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0 </a:t>
              </a:r>
            </a:p>
          </p:txBody>
        </p:sp>
        <p:sp>
          <p:nvSpPr>
            <p:cNvPr id="36876" name="Text Box 27">
              <a:extLst>
                <a:ext uri="{FF2B5EF4-FFF2-40B4-BE49-F238E27FC236}">
                  <a16:creationId xmlns:a16="http://schemas.microsoft.com/office/drawing/2014/main" id="{010EB6C2-53C3-EF92-22C5-79506A00B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688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0      1</a:t>
              </a:r>
            </a:p>
          </p:txBody>
        </p:sp>
        <p:sp>
          <p:nvSpPr>
            <p:cNvPr id="36877" name="Text Box 28">
              <a:extLst>
                <a:ext uri="{FF2B5EF4-FFF2-40B4-BE49-F238E27FC236}">
                  <a16:creationId xmlns:a16="http://schemas.microsoft.com/office/drawing/2014/main" id="{D1A3B499-DD9C-0B81-DAF0-FB495CA80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688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0 </a:t>
              </a:r>
            </a:p>
          </p:txBody>
        </p:sp>
        <p:sp>
          <p:nvSpPr>
            <p:cNvPr id="36878" name="Text Box 29">
              <a:extLst>
                <a:ext uri="{FF2B5EF4-FFF2-40B4-BE49-F238E27FC236}">
                  <a16:creationId xmlns:a16="http://schemas.microsoft.com/office/drawing/2014/main" id="{88368E09-32B4-E088-D3B4-62AF459CF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928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0      0</a:t>
              </a:r>
            </a:p>
          </p:txBody>
        </p:sp>
        <p:sp>
          <p:nvSpPr>
            <p:cNvPr id="36879" name="Text Box 30">
              <a:extLst>
                <a:ext uri="{FF2B5EF4-FFF2-40B4-BE49-F238E27FC236}">
                  <a16:creationId xmlns:a16="http://schemas.microsoft.com/office/drawing/2014/main" id="{2CFEE63F-CA0C-20C0-1711-F50F0EE51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928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1 </a:t>
              </a:r>
            </a:p>
          </p:txBody>
        </p:sp>
        <p:sp>
          <p:nvSpPr>
            <p:cNvPr id="36880" name="Text Box 31">
              <a:extLst>
                <a:ext uri="{FF2B5EF4-FFF2-40B4-BE49-F238E27FC236}">
                  <a16:creationId xmlns:a16="http://schemas.microsoft.com/office/drawing/2014/main" id="{9032D990-552A-3BAE-2B8D-8C17B9079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120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1      1</a:t>
              </a:r>
            </a:p>
          </p:txBody>
        </p:sp>
        <p:sp>
          <p:nvSpPr>
            <p:cNvPr id="36881" name="Text Box 32">
              <a:extLst>
                <a:ext uri="{FF2B5EF4-FFF2-40B4-BE49-F238E27FC236}">
                  <a16:creationId xmlns:a16="http://schemas.microsoft.com/office/drawing/2014/main" id="{D9CD8C0A-E03B-7843-B7EC-28E7A7652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12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0 </a:t>
              </a:r>
            </a:p>
          </p:txBody>
        </p:sp>
        <p:sp>
          <p:nvSpPr>
            <p:cNvPr id="36882" name="Text Box 33">
              <a:extLst>
                <a:ext uri="{FF2B5EF4-FFF2-40B4-BE49-F238E27FC236}">
                  <a16:creationId xmlns:a16="http://schemas.microsoft.com/office/drawing/2014/main" id="{A671DD94-19A5-23F3-8F9C-A1CBED3AA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360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0      0</a:t>
              </a:r>
            </a:p>
          </p:txBody>
        </p:sp>
        <p:sp>
          <p:nvSpPr>
            <p:cNvPr id="36883" name="Text Box 34">
              <a:extLst>
                <a:ext uri="{FF2B5EF4-FFF2-40B4-BE49-F238E27FC236}">
                  <a16:creationId xmlns:a16="http://schemas.microsoft.com/office/drawing/2014/main" id="{B6DAE39C-46D8-796E-B20C-D319CCB1D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312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1 </a:t>
              </a:r>
            </a:p>
          </p:txBody>
        </p:sp>
        <p:sp>
          <p:nvSpPr>
            <p:cNvPr id="36884" name="Text Box 35">
              <a:extLst>
                <a:ext uri="{FF2B5EF4-FFF2-40B4-BE49-F238E27FC236}">
                  <a16:creationId xmlns:a16="http://schemas.microsoft.com/office/drawing/2014/main" id="{521AD993-A227-0BDD-983D-8C512DF96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552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1      0</a:t>
              </a:r>
            </a:p>
          </p:txBody>
        </p:sp>
        <p:sp>
          <p:nvSpPr>
            <p:cNvPr id="36885" name="Text Box 36">
              <a:extLst>
                <a:ext uri="{FF2B5EF4-FFF2-40B4-BE49-F238E27FC236}">
                  <a16:creationId xmlns:a16="http://schemas.microsoft.com/office/drawing/2014/main" id="{AB895BF0-02FA-BBE4-87AE-679E6EB4F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504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0 </a:t>
              </a:r>
            </a:p>
          </p:txBody>
        </p:sp>
        <p:sp>
          <p:nvSpPr>
            <p:cNvPr id="36886" name="Text Box 37">
              <a:extLst>
                <a:ext uri="{FF2B5EF4-FFF2-40B4-BE49-F238E27FC236}">
                  <a16:creationId xmlns:a16="http://schemas.microsoft.com/office/drawing/2014/main" id="{2463AAB7-4303-62D3-E2F9-7EEB1ABBE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792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0      0</a:t>
              </a:r>
            </a:p>
          </p:txBody>
        </p:sp>
        <p:sp>
          <p:nvSpPr>
            <p:cNvPr id="36887" name="Text Box 38">
              <a:extLst>
                <a:ext uri="{FF2B5EF4-FFF2-40B4-BE49-F238E27FC236}">
                  <a16:creationId xmlns:a16="http://schemas.microsoft.com/office/drawing/2014/main" id="{47B20E79-6318-429A-09D1-21497F403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792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1 </a:t>
              </a:r>
            </a:p>
          </p:txBody>
        </p:sp>
        <p:sp>
          <p:nvSpPr>
            <p:cNvPr id="36888" name="Text Box 39">
              <a:extLst>
                <a:ext uri="{FF2B5EF4-FFF2-40B4-BE49-F238E27FC236}">
                  <a16:creationId xmlns:a16="http://schemas.microsoft.com/office/drawing/2014/main" id="{665B58F8-C6C8-1E9A-03FE-83B1A6000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984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1      0</a:t>
              </a:r>
            </a:p>
          </p:txBody>
        </p:sp>
        <p:sp>
          <p:nvSpPr>
            <p:cNvPr id="36889" name="Text Box 40">
              <a:extLst>
                <a:ext uri="{FF2B5EF4-FFF2-40B4-BE49-F238E27FC236}">
                  <a16:creationId xmlns:a16="http://schemas.microsoft.com/office/drawing/2014/main" id="{7568A1B8-4AF5-4D86-4980-694096888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984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0 </a:t>
              </a:r>
            </a:p>
          </p:txBody>
        </p:sp>
      </p:grp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9E0B4B80-0437-F5CB-2112-DD62EE3492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914400"/>
          <a:ext cx="2725738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68100" imgH="16675100" progId="Equation.DSMT4">
                  <p:embed/>
                </p:oleObj>
              </mc:Choice>
              <mc:Fallback>
                <p:oleObj name="Equation" r:id="rId8" imgW="36868100" imgH="166751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9E0B4B80-0437-F5CB-2112-DD62EE3492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914400"/>
                        <a:ext cx="2725738" cy="12271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20" name="Line 44">
            <a:extLst>
              <a:ext uri="{FF2B5EF4-FFF2-40B4-BE49-F238E27FC236}">
                <a16:creationId xmlns:a16="http://schemas.microsoft.com/office/drawing/2014/main" id="{AB9A1059-B722-4F88-A294-9A3512C4A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447800"/>
            <a:ext cx="457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421" name="Line 45">
            <a:extLst>
              <a:ext uri="{FF2B5EF4-FFF2-40B4-BE49-F238E27FC236}">
                <a16:creationId xmlns:a16="http://schemas.microsoft.com/office/drawing/2014/main" id="{A9191F8B-9A30-E1B3-7FA1-EEBBE47FF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0" cy="457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422" name="Line 46">
            <a:extLst>
              <a:ext uri="{FF2B5EF4-FFF2-40B4-BE49-F238E27FC236}">
                <a16:creationId xmlns:a16="http://schemas.microsoft.com/office/drawing/2014/main" id="{4ED4838D-1CE7-BB0A-1610-0E60940D7A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50292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2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9" name="Group 4">
            <a:extLst>
              <a:ext uri="{FF2B5EF4-FFF2-40B4-BE49-F238E27FC236}">
                <a16:creationId xmlns:a16="http://schemas.microsoft.com/office/drawing/2014/main" id="{13F84550-E4AF-899F-AA3F-2BBE8CC613EE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0"/>
            <a:ext cx="3862388" cy="3962400"/>
            <a:chOff x="288" y="1824"/>
            <a:chExt cx="2433" cy="2496"/>
          </a:xfrm>
        </p:grpSpPr>
        <p:graphicFrame>
          <p:nvGraphicFramePr>
            <p:cNvPr id="37891" name="Object 5">
              <a:extLst>
                <a:ext uri="{FF2B5EF4-FFF2-40B4-BE49-F238E27FC236}">
                  <a16:creationId xmlns:a16="http://schemas.microsoft.com/office/drawing/2014/main" id="{E203951F-4A8E-1015-4EDB-C78CF241DB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1824"/>
            <a:ext cx="2433" cy="2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RFFlow" r:id="rId2" imgW="3454400" imgH="3822700" progId="RFFlow4">
                    <p:embed/>
                  </p:oleObj>
                </mc:Choice>
                <mc:Fallback>
                  <p:oleObj name="RFFlow" r:id="rId2" imgW="3454400" imgH="3822700" progId="RFFlow4">
                    <p:embed/>
                    <p:pic>
                      <p:nvPicPr>
                        <p:cNvPr id="37891" name="Object 5">
                          <a:extLst>
                            <a:ext uri="{FF2B5EF4-FFF2-40B4-BE49-F238E27FC236}">
                              <a16:creationId xmlns:a16="http://schemas.microsoft.com/office/drawing/2014/main" id="{E203951F-4A8E-1015-4EDB-C78CF241DB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824"/>
                          <a:ext cx="2433" cy="249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2" name="Text Box 6">
              <a:extLst>
                <a:ext uri="{FF2B5EF4-FFF2-40B4-BE49-F238E27FC236}">
                  <a16:creationId xmlns:a16="http://schemas.microsoft.com/office/drawing/2014/main" id="{D01A8A2D-D0D8-C34A-B3C7-02A49EA3F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863"/>
              <a:ext cx="1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State transition Graph</a:t>
              </a:r>
            </a:p>
          </p:txBody>
        </p:sp>
      </p:grpSp>
      <p:graphicFrame>
        <p:nvGraphicFramePr>
          <p:cNvPr id="280583" name="Object 2">
            <a:extLst>
              <a:ext uri="{FF2B5EF4-FFF2-40B4-BE49-F238E27FC236}">
                <a16:creationId xmlns:a16="http://schemas.microsoft.com/office/drawing/2014/main" id="{BD5117B3-C60D-2C8E-7D30-8B5E2C51B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071255"/>
              </p:ext>
            </p:extLst>
          </p:nvPr>
        </p:nvGraphicFramePr>
        <p:xfrm>
          <a:off x="365125" y="4419600"/>
          <a:ext cx="65532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4102100" imgH="1016000" progId="RFFlow4">
                  <p:embed/>
                </p:oleObj>
              </mc:Choice>
              <mc:Fallback>
                <p:oleObj name="RFFlow" r:id="rId4" imgW="4102100" imgH="1016000" progId="RFFlow4">
                  <p:embed/>
                  <p:pic>
                    <p:nvPicPr>
                      <p:cNvPr id="280583" name="Object 2">
                        <a:extLst>
                          <a:ext uri="{FF2B5EF4-FFF2-40B4-BE49-F238E27FC236}">
                            <a16:creationId xmlns:a16="http://schemas.microsoft.com/office/drawing/2014/main" id="{BD5117B3-C60D-2C8E-7D30-8B5E2C51B0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4419600"/>
                        <a:ext cx="6553200" cy="16097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30C7794-4F49-1086-62EA-91C423B3ACE1}"/>
              </a:ext>
            </a:extLst>
          </p:cNvPr>
          <p:cNvSpPr txBox="1"/>
          <p:nvPr/>
        </p:nvSpPr>
        <p:spPr>
          <a:xfrm>
            <a:off x="520996" y="6000511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0010010001000010….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8E84-01D4-1C34-5672-95E0F772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C4D34-66A3-339A-638B-92C60DED1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C6E1C-310A-433F-E714-9D5366D4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715F8-D0C4-444C-A31F-74B599AA5C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111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14379513-C241-C1B2-4CAB-DF722F750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498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Design  of Sequential Circuits</a:t>
            </a:r>
          </a:p>
        </p:txBody>
      </p:sp>
      <p:graphicFrame>
        <p:nvGraphicFramePr>
          <p:cNvPr id="252931" name="Object 2">
            <a:extLst>
              <a:ext uri="{FF2B5EF4-FFF2-40B4-BE49-F238E27FC236}">
                <a16:creationId xmlns:a16="http://schemas.microsoft.com/office/drawing/2014/main" id="{8AA89AD4-7AA3-A298-43C1-CBDE331092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609600"/>
          <a:ext cx="3505200" cy="577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451100" imgH="4038600" progId="RFFlow4">
                  <p:embed/>
                </p:oleObj>
              </mc:Choice>
              <mc:Fallback>
                <p:oleObj name="RFFlow" r:id="rId2" imgW="2451100" imgH="4038600" progId="RFFlow4">
                  <p:embed/>
                  <p:pic>
                    <p:nvPicPr>
                      <p:cNvPr id="252931" name="Object 2">
                        <a:extLst>
                          <a:ext uri="{FF2B5EF4-FFF2-40B4-BE49-F238E27FC236}">
                            <a16:creationId xmlns:a16="http://schemas.microsoft.com/office/drawing/2014/main" id="{8AA89AD4-7AA3-A298-43C1-CBDE331092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09600"/>
                        <a:ext cx="3505200" cy="5773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2" name="Object 4">
            <a:extLst>
              <a:ext uri="{FF2B5EF4-FFF2-40B4-BE49-F238E27FC236}">
                <a16:creationId xmlns:a16="http://schemas.microsoft.com/office/drawing/2014/main" id="{BE0D7B59-D18F-6F8B-A484-54589CB9EA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52400"/>
          <a:ext cx="200501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3454400" imgH="3822700" progId="RFFlow4">
                  <p:embed/>
                </p:oleObj>
              </mc:Choice>
              <mc:Fallback>
                <p:oleObj name="RFFlow" r:id="rId4" imgW="3454400" imgH="3822700" progId="RFFlow4">
                  <p:embed/>
                  <p:pic>
                    <p:nvPicPr>
                      <p:cNvPr id="252932" name="Object 4">
                        <a:extLst>
                          <a:ext uri="{FF2B5EF4-FFF2-40B4-BE49-F238E27FC236}">
                            <a16:creationId xmlns:a16="http://schemas.microsoft.com/office/drawing/2014/main" id="{BE0D7B59-D18F-6F8B-A484-54589CB9EA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52400"/>
                        <a:ext cx="2005013" cy="20574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4" name="Object 6">
            <a:extLst>
              <a:ext uri="{FF2B5EF4-FFF2-40B4-BE49-F238E27FC236}">
                <a16:creationId xmlns:a16="http://schemas.microsoft.com/office/drawing/2014/main" id="{5DA0EBBE-2B94-7317-B5F0-2E9997CE09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086350"/>
          <a:ext cx="472440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6629400" imgH="2667000" progId="RFFlow4">
                  <p:embed/>
                </p:oleObj>
              </mc:Choice>
              <mc:Fallback>
                <p:oleObj name="RFFlow" r:id="rId6" imgW="6629400" imgH="2667000" progId="RFFlow4">
                  <p:embed/>
                  <p:pic>
                    <p:nvPicPr>
                      <p:cNvPr id="252934" name="Object 6">
                        <a:extLst>
                          <a:ext uri="{FF2B5EF4-FFF2-40B4-BE49-F238E27FC236}">
                            <a16:creationId xmlns:a16="http://schemas.microsoft.com/office/drawing/2014/main" id="{5DA0EBBE-2B94-7317-B5F0-2E9997CE09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086350"/>
                        <a:ext cx="4724400" cy="1771650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294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41" name="Line 13">
            <a:extLst>
              <a:ext uri="{FF2B5EF4-FFF2-40B4-BE49-F238E27FC236}">
                <a16:creationId xmlns:a16="http://schemas.microsoft.com/office/drawing/2014/main" id="{94897973-8867-5D4C-95AE-80F8A5CC6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724400"/>
            <a:ext cx="0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942" name="Line 14">
            <a:extLst>
              <a:ext uri="{FF2B5EF4-FFF2-40B4-BE49-F238E27FC236}">
                <a16:creationId xmlns:a16="http://schemas.microsoft.com/office/drawing/2014/main" id="{592B9025-BE20-8521-71E5-9C951F2CF3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1219200"/>
            <a:ext cx="18288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F77D9838-8852-2934-4A1A-FA048F7A526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362200"/>
            <a:ext cx="3200400" cy="2311400"/>
            <a:chOff x="2832" y="1875"/>
            <a:chExt cx="2810" cy="2477"/>
          </a:xfrm>
        </p:grpSpPr>
        <p:graphicFrame>
          <p:nvGraphicFramePr>
            <p:cNvPr id="13322" name="Object 22">
              <a:extLst>
                <a:ext uri="{FF2B5EF4-FFF2-40B4-BE49-F238E27FC236}">
                  <a16:creationId xmlns:a16="http://schemas.microsoft.com/office/drawing/2014/main" id="{6857DC9B-FDBE-2F54-275E-BFB0F68C5E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1875"/>
            <a:ext cx="2810" cy="2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RFFlow" r:id="rId8" imgW="3886200" imgH="3390900" progId="RFFlow4">
                    <p:embed/>
                  </p:oleObj>
                </mc:Choice>
                <mc:Fallback>
                  <p:oleObj name="RFFlow" r:id="rId8" imgW="3886200" imgH="3390900" progId="RFFlow4">
                    <p:embed/>
                    <p:pic>
                      <p:nvPicPr>
                        <p:cNvPr id="13322" name="Object 22">
                          <a:extLst>
                            <a:ext uri="{FF2B5EF4-FFF2-40B4-BE49-F238E27FC236}">
                              <a16:creationId xmlns:a16="http://schemas.microsoft.com/office/drawing/2014/main" id="{6857DC9B-FDBE-2F54-275E-BFB0F68C5E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875"/>
                          <a:ext cx="2810" cy="2445"/>
                        </a:xfrm>
                        <a:prstGeom prst="rect">
                          <a:avLst/>
                        </a:prstGeom>
                        <a:solidFill>
                          <a:srgbClr val="FFCC99">
                            <a:alpha val="6196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3" name="Text Box 23">
              <a:extLst>
                <a:ext uri="{FF2B5EF4-FFF2-40B4-BE49-F238E27FC236}">
                  <a16:creationId xmlns:a16="http://schemas.microsoft.com/office/drawing/2014/main" id="{AFDE1F75-FFE5-8BA4-907F-9F3D73860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601"/>
              <a:ext cx="46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FF0000"/>
                  </a:solidFill>
                  <a:latin typeface="Arial" panose="020B0604020202020204" pitchFamily="34" charset="0"/>
                </a:rPr>
                <a:t>0      0</a:t>
              </a:r>
            </a:p>
          </p:txBody>
        </p:sp>
        <p:sp>
          <p:nvSpPr>
            <p:cNvPr id="13324" name="Text Box 24">
              <a:extLst>
                <a:ext uri="{FF2B5EF4-FFF2-40B4-BE49-F238E27FC236}">
                  <a16:creationId xmlns:a16="http://schemas.microsoft.com/office/drawing/2014/main" id="{8E5DEA5B-0758-453B-6F32-2406F2A90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" y="2601"/>
              <a:ext cx="25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FF0000"/>
                  </a:solidFill>
                  <a:latin typeface="Arial" panose="020B0604020202020204" pitchFamily="34" charset="0"/>
                </a:rPr>
                <a:t>0 </a:t>
              </a:r>
            </a:p>
          </p:txBody>
        </p:sp>
        <p:sp>
          <p:nvSpPr>
            <p:cNvPr id="13325" name="Text Box 25">
              <a:extLst>
                <a:ext uri="{FF2B5EF4-FFF2-40B4-BE49-F238E27FC236}">
                  <a16:creationId xmlns:a16="http://schemas.microsoft.com/office/drawing/2014/main" id="{6D71810D-60D7-BE4F-0F81-885B1794F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794"/>
              <a:ext cx="46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FF0000"/>
                  </a:solidFill>
                  <a:latin typeface="Arial" panose="020B0604020202020204" pitchFamily="34" charset="0"/>
                </a:rPr>
                <a:t>0      1</a:t>
              </a:r>
            </a:p>
          </p:txBody>
        </p:sp>
        <p:sp>
          <p:nvSpPr>
            <p:cNvPr id="13326" name="Text Box 26">
              <a:extLst>
                <a:ext uri="{FF2B5EF4-FFF2-40B4-BE49-F238E27FC236}">
                  <a16:creationId xmlns:a16="http://schemas.microsoft.com/office/drawing/2014/main" id="{0E67C25B-6E35-637A-97E6-0EAE45F3A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" y="2794"/>
              <a:ext cx="25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FF0000"/>
                  </a:solidFill>
                  <a:latin typeface="Arial" panose="020B0604020202020204" pitchFamily="34" charset="0"/>
                </a:rPr>
                <a:t>0 </a:t>
              </a:r>
            </a:p>
          </p:txBody>
        </p:sp>
        <p:sp>
          <p:nvSpPr>
            <p:cNvPr id="13327" name="Text Box 27">
              <a:extLst>
                <a:ext uri="{FF2B5EF4-FFF2-40B4-BE49-F238E27FC236}">
                  <a16:creationId xmlns:a16="http://schemas.microsoft.com/office/drawing/2014/main" id="{00B41A2A-4315-8C81-2549-60499A594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033"/>
              <a:ext cx="46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FF0000"/>
                  </a:solidFill>
                  <a:latin typeface="Arial" panose="020B0604020202020204" pitchFamily="34" charset="0"/>
                </a:rPr>
                <a:t>0      0</a:t>
              </a:r>
            </a:p>
          </p:txBody>
        </p:sp>
        <p:sp>
          <p:nvSpPr>
            <p:cNvPr id="13328" name="Text Box 28">
              <a:extLst>
                <a:ext uri="{FF2B5EF4-FFF2-40B4-BE49-F238E27FC236}">
                  <a16:creationId xmlns:a16="http://schemas.microsoft.com/office/drawing/2014/main" id="{CF73484A-A479-914D-C339-22F100191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" y="3033"/>
              <a:ext cx="25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FF0000"/>
                  </a:solidFill>
                  <a:latin typeface="Arial" panose="020B0604020202020204" pitchFamily="34" charset="0"/>
                </a:rPr>
                <a:t>1 </a:t>
              </a:r>
            </a:p>
          </p:txBody>
        </p:sp>
        <p:sp>
          <p:nvSpPr>
            <p:cNvPr id="13329" name="Text Box 29">
              <a:extLst>
                <a:ext uri="{FF2B5EF4-FFF2-40B4-BE49-F238E27FC236}">
                  <a16:creationId xmlns:a16="http://schemas.microsoft.com/office/drawing/2014/main" id="{5362DE10-7211-1738-0C54-EDFC08A66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226"/>
              <a:ext cx="46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FF0000"/>
                  </a:solidFill>
                  <a:latin typeface="Arial" panose="020B0604020202020204" pitchFamily="34" charset="0"/>
                </a:rPr>
                <a:t>1      1</a:t>
              </a:r>
            </a:p>
          </p:txBody>
        </p:sp>
        <p:sp>
          <p:nvSpPr>
            <p:cNvPr id="13330" name="Text Box 30">
              <a:extLst>
                <a:ext uri="{FF2B5EF4-FFF2-40B4-BE49-F238E27FC236}">
                  <a16:creationId xmlns:a16="http://schemas.microsoft.com/office/drawing/2014/main" id="{10F9F2D3-948B-6CBA-5BA9-7A11296C6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" y="3120"/>
              <a:ext cx="2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FF0000"/>
                  </a:solidFill>
                  <a:latin typeface="Arial" panose="020B0604020202020204" pitchFamily="34" charset="0"/>
                </a:rPr>
                <a:t>0 </a:t>
              </a:r>
            </a:p>
          </p:txBody>
        </p:sp>
        <p:sp>
          <p:nvSpPr>
            <p:cNvPr id="13331" name="Text Box 31">
              <a:extLst>
                <a:ext uri="{FF2B5EF4-FFF2-40B4-BE49-F238E27FC236}">
                  <a16:creationId xmlns:a16="http://schemas.microsoft.com/office/drawing/2014/main" id="{827C64CA-804F-7998-8800-315D1C822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466"/>
              <a:ext cx="46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FF0000"/>
                  </a:solidFill>
                  <a:latin typeface="Arial" panose="020B0604020202020204" pitchFamily="34" charset="0"/>
                </a:rPr>
                <a:t>0      0</a:t>
              </a:r>
            </a:p>
          </p:txBody>
        </p:sp>
        <p:sp>
          <p:nvSpPr>
            <p:cNvPr id="13332" name="Text Box 32">
              <a:extLst>
                <a:ext uri="{FF2B5EF4-FFF2-40B4-BE49-F238E27FC236}">
                  <a16:creationId xmlns:a16="http://schemas.microsoft.com/office/drawing/2014/main" id="{4620AF0C-0941-2FFA-3859-74ACC008D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" y="3418"/>
              <a:ext cx="25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FF0000"/>
                  </a:solidFill>
                  <a:latin typeface="Arial" panose="020B0604020202020204" pitchFamily="34" charset="0"/>
                </a:rPr>
                <a:t>1 </a:t>
              </a:r>
            </a:p>
          </p:txBody>
        </p:sp>
        <p:sp>
          <p:nvSpPr>
            <p:cNvPr id="13333" name="Text Box 33">
              <a:extLst>
                <a:ext uri="{FF2B5EF4-FFF2-40B4-BE49-F238E27FC236}">
                  <a16:creationId xmlns:a16="http://schemas.microsoft.com/office/drawing/2014/main" id="{EB9D0E65-9F94-9FF5-25D1-B100F5BED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658"/>
              <a:ext cx="46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FF0000"/>
                  </a:solidFill>
                  <a:latin typeface="Arial" panose="020B0604020202020204" pitchFamily="34" charset="0"/>
                </a:rPr>
                <a:t>1      0</a:t>
              </a:r>
            </a:p>
          </p:txBody>
        </p:sp>
        <p:sp>
          <p:nvSpPr>
            <p:cNvPr id="13334" name="Text Box 34">
              <a:extLst>
                <a:ext uri="{FF2B5EF4-FFF2-40B4-BE49-F238E27FC236}">
                  <a16:creationId xmlns:a16="http://schemas.microsoft.com/office/drawing/2014/main" id="{937A2084-AD5A-AE41-DCC1-62499CA1D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" y="3608"/>
              <a:ext cx="25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FF0000"/>
                  </a:solidFill>
                  <a:latin typeface="Arial" panose="020B0604020202020204" pitchFamily="34" charset="0"/>
                </a:rPr>
                <a:t>0 </a:t>
              </a:r>
            </a:p>
          </p:txBody>
        </p:sp>
        <p:sp>
          <p:nvSpPr>
            <p:cNvPr id="13335" name="Text Box 35">
              <a:extLst>
                <a:ext uri="{FF2B5EF4-FFF2-40B4-BE49-F238E27FC236}">
                  <a16:creationId xmlns:a16="http://schemas.microsoft.com/office/drawing/2014/main" id="{9582CBEE-CC4E-8CC5-F008-BC8F953BE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898"/>
              <a:ext cx="46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FF0000"/>
                  </a:solidFill>
                  <a:latin typeface="Arial" panose="020B0604020202020204" pitchFamily="34" charset="0"/>
                </a:rPr>
                <a:t>0      0</a:t>
              </a:r>
            </a:p>
          </p:txBody>
        </p:sp>
        <p:sp>
          <p:nvSpPr>
            <p:cNvPr id="13336" name="Text Box 36">
              <a:extLst>
                <a:ext uri="{FF2B5EF4-FFF2-40B4-BE49-F238E27FC236}">
                  <a16:creationId xmlns:a16="http://schemas.microsoft.com/office/drawing/2014/main" id="{85E2228E-AB3C-5493-E6DE-AE1501D7F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" y="3898"/>
              <a:ext cx="25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FF0000"/>
                  </a:solidFill>
                  <a:latin typeface="Arial" panose="020B0604020202020204" pitchFamily="34" charset="0"/>
                </a:rPr>
                <a:t>1 </a:t>
              </a:r>
            </a:p>
          </p:txBody>
        </p:sp>
        <p:sp>
          <p:nvSpPr>
            <p:cNvPr id="13337" name="Text Box 37">
              <a:extLst>
                <a:ext uri="{FF2B5EF4-FFF2-40B4-BE49-F238E27FC236}">
                  <a16:creationId xmlns:a16="http://schemas.microsoft.com/office/drawing/2014/main" id="{1CFF0431-7CEE-1C83-68A1-3ED4E6D60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4088"/>
              <a:ext cx="46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FF0000"/>
                  </a:solidFill>
                  <a:latin typeface="Arial" panose="020B0604020202020204" pitchFamily="34" charset="0"/>
                </a:rPr>
                <a:t>1      0</a:t>
              </a:r>
            </a:p>
          </p:txBody>
        </p:sp>
        <p:sp>
          <p:nvSpPr>
            <p:cNvPr id="13338" name="Text Box 38">
              <a:extLst>
                <a:ext uri="{FF2B5EF4-FFF2-40B4-BE49-F238E27FC236}">
                  <a16:creationId xmlns:a16="http://schemas.microsoft.com/office/drawing/2014/main" id="{605CCDDD-9ECC-CE43-E94B-326E6AAE8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" y="4090"/>
              <a:ext cx="25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FF0000"/>
                  </a:solidFill>
                  <a:latin typeface="Arial" panose="020B0604020202020204" pitchFamily="34" charset="0"/>
                </a:rPr>
                <a:t>0 </a:t>
              </a:r>
            </a:p>
          </p:txBody>
        </p:sp>
      </p:grpSp>
      <p:sp>
        <p:nvSpPr>
          <p:cNvPr id="252967" name="Line 39">
            <a:extLst>
              <a:ext uri="{FF2B5EF4-FFF2-40B4-BE49-F238E27FC236}">
                <a16:creationId xmlns:a16="http://schemas.microsoft.com/office/drawing/2014/main" id="{1E627E78-7D28-FACC-85CD-E94208882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905000"/>
            <a:ext cx="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2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5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5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7" name="Object 2">
            <a:extLst>
              <a:ext uri="{FF2B5EF4-FFF2-40B4-BE49-F238E27FC236}">
                <a16:creationId xmlns:a16="http://schemas.microsoft.com/office/drawing/2014/main" id="{EF9E73F5-F7FD-5109-0016-EF49365D35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066800"/>
          <a:ext cx="23399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727200" imgH="1155700" progId="RFFlow4">
                  <p:embed/>
                </p:oleObj>
              </mc:Choice>
              <mc:Fallback>
                <p:oleObj name="RFFlow" r:id="rId2" imgW="1727200" imgH="1155700" progId="RFFlow4">
                  <p:embed/>
                  <p:pic>
                    <p:nvPicPr>
                      <p:cNvPr id="24577" name="Object 2">
                        <a:extLst>
                          <a:ext uri="{FF2B5EF4-FFF2-40B4-BE49-F238E27FC236}">
                            <a16:creationId xmlns:a16="http://schemas.microsoft.com/office/drawing/2014/main" id="{EF9E73F5-F7FD-5109-0016-EF49365D35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6800"/>
                        <a:ext cx="2339975" cy="15557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8" name="Object 3">
            <a:extLst>
              <a:ext uri="{FF2B5EF4-FFF2-40B4-BE49-F238E27FC236}">
                <a16:creationId xmlns:a16="http://schemas.microsoft.com/office/drawing/2014/main" id="{D8CB4248-AC48-AF79-3F00-2C9307EF50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619125"/>
          <a:ext cx="338137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451100" imgH="1155700" progId="RFFlow4">
                  <p:embed/>
                </p:oleObj>
              </mc:Choice>
              <mc:Fallback>
                <p:oleObj name="RFFlow" r:id="rId4" imgW="2451100" imgH="1155700" progId="RFFlow4">
                  <p:embed/>
                  <p:pic>
                    <p:nvPicPr>
                      <p:cNvPr id="24578" name="Object 3">
                        <a:extLst>
                          <a:ext uri="{FF2B5EF4-FFF2-40B4-BE49-F238E27FC236}">
                            <a16:creationId xmlns:a16="http://schemas.microsoft.com/office/drawing/2014/main" id="{D8CB4248-AC48-AF79-3F00-2C9307EF50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619125"/>
                        <a:ext cx="3381375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6196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4">
            <a:extLst>
              <a:ext uri="{FF2B5EF4-FFF2-40B4-BE49-F238E27FC236}">
                <a16:creationId xmlns:a16="http://schemas.microsoft.com/office/drawing/2014/main" id="{E865CADC-0B8A-5BEF-CD30-1F9614DF8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847725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(T)</a:t>
            </a:r>
          </a:p>
        </p:txBody>
      </p:sp>
      <p:sp>
        <p:nvSpPr>
          <p:cNvPr id="24580" name="Text Box 5">
            <a:extLst>
              <a:ext uri="{FF2B5EF4-FFF2-40B4-BE49-F238E27FC236}">
                <a16:creationId xmlns:a16="http://schemas.microsoft.com/office/drawing/2014/main" id="{3BAC6A73-0385-1171-CB7D-173E2E2FC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2287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581" name="Text Box 6">
            <a:extLst>
              <a:ext uri="{FF2B5EF4-FFF2-40B4-BE49-F238E27FC236}">
                <a16:creationId xmlns:a16="http://schemas.microsoft.com/office/drawing/2014/main" id="{DB152A4D-EE19-73E4-87D3-65A803183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228725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Q(t)</a:t>
            </a:r>
          </a:p>
        </p:txBody>
      </p:sp>
      <p:sp>
        <p:nvSpPr>
          <p:cNvPr id="24582" name="Text Box 7">
            <a:extLst>
              <a:ext uri="{FF2B5EF4-FFF2-40B4-BE49-F238E27FC236}">
                <a16:creationId xmlns:a16="http://schemas.microsoft.com/office/drawing/2014/main" id="{1ED85E4A-D26D-D18F-731A-A06448648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6097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583" name="Text Box 9">
            <a:extLst>
              <a:ext uri="{FF2B5EF4-FFF2-40B4-BE49-F238E27FC236}">
                <a16:creationId xmlns:a16="http://schemas.microsoft.com/office/drawing/2014/main" id="{CDFFA317-684D-A63F-2718-57B672FE2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321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Toggle or T Flip-flop</a:t>
            </a:r>
          </a:p>
        </p:txBody>
      </p:sp>
      <p:grpSp>
        <p:nvGrpSpPr>
          <p:cNvPr id="24584" name="Group 10">
            <a:extLst>
              <a:ext uri="{FF2B5EF4-FFF2-40B4-BE49-F238E27FC236}">
                <a16:creationId xmlns:a16="http://schemas.microsoft.com/office/drawing/2014/main" id="{F1E066A5-1730-1250-61C9-685C27962836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685925"/>
            <a:ext cx="590550" cy="366713"/>
            <a:chOff x="5088" y="3120"/>
            <a:chExt cx="372" cy="231"/>
          </a:xfrm>
        </p:grpSpPr>
        <p:sp>
          <p:nvSpPr>
            <p:cNvPr id="24624" name="Text Box 11">
              <a:extLst>
                <a:ext uri="{FF2B5EF4-FFF2-40B4-BE49-F238E27FC236}">
                  <a16:creationId xmlns:a16="http://schemas.microsoft.com/office/drawing/2014/main" id="{7FF40DA1-0058-106C-A98E-784FC2130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120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Q(t)</a:t>
              </a:r>
            </a:p>
          </p:txBody>
        </p:sp>
        <p:sp>
          <p:nvSpPr>
            <p:cNvPr id="24625" name="Line 12">
              <a:extLst>
                <a:ext uri="{FF2B5EF4-FFF2-40B4-BE49-F238E27FC236}">
                  <a16:creationId xmlns:a16="http://schemas.microsoft.com/office/drawing/2014/main" id="{F941FCEB-2815-AC4A-7B8D-3F86DEDED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3120"/>
              <a:ext cx="24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800" name="Text Box 16">
            <a:extLst>
              <a:ext uri="{FF2B5EF4-FFF2-40B4-BE49-F238E27FC236}">
                <a16:creationId xmlns:a16="http://schemas.microsoft.com/office/drawing/2014/main" id="{60563B92-7A34-D90F-5C10-A19A49654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3806954"/>
            <a:ext cx="612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What inputs are required to affect a particular state change</a:t>
            </a:r>
          </a:p>
        </p:txBody>
      </p:sp>
      <p:graphicFrame>
        <p:nvGraphicFramePr>
          <p:cNvPr id="24587" name="Object 25">
            <a:extLst>
              <a:ext uri="{FF2B5EF4-FFF2-40B4-BE49-F238E27FC236}">
                <a16:creationId xmlns:a16="http://schemas.microsoft.com/office/drawing/2014/main" id="{EFA9635B-1BFB-F68E-9E4F-F266C1EC04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514600"/>
          <a:ext cx="30368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11300" imgH="4686300" progId="Equation.3">
                  <p:embed/>
                </p:oleObj>
              </mc:Choice>
              <mc:Fallback>
                <p:oleObj name="Equation" r:id="rId6" imgW="26911300" imgH="4686300" progId="Equation.3">
                  <p:embed/>
                  <p:pic>
                    <p:nvPicPr>
                      <p:cNvPr id="24587" name="Object 25">
                        <a:extLst>
                          <a:ext uri="{FF2B5EF4-FFF2-40B4-BE49-F238E27FC236}">
                            <a16:creationId xmlns:a16="http://schemas.microsoft.com/office/drawing/2014/main" id="{EFA9635B-1BFB-F68E-9E4F-F266C1EC04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514600"/>
                        <a:ext cx="3036888" cy="53022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2">
            <a:extLst>
              <a:ext uri="{FF2B5EF4-FFF2-40B4-BE49-F238E27FC236}">
                <a16:creationId xmlns:a16="http://schemas.microsoft.com/office/drawing/2014/main" id="{96D68129-D853-BF4E-204B-7C986CA9E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590800"/>
            <a:ext cx="3117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Characteristic equation:</a:t>
            </a:r>
          </a:p>
        </p:txBody>
      </p:sp>
      <p:graphicFrame>
        <p:nvGraphicFramePr>
          <p:cNvPr id="25" name="Object 14">
            <a:extLst>
              <a:ext uri="{FF2B5EF4-FFF2-40B4-BE49-F238E27FC236}">
                <a16:creationId xmlns:a16="http://schemas.microsoft.com/office/drawing/2014/main" id="{50E91B7D-BB42-765A-8AE4-180B73AE52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9038" y="4121150"/>
          <a:ext cx="3382962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2451100" imgH="1879600" progId="RFFlow4">
                  <p:embed/>
                </p:oleObj>
              </mc:Choice>
              <mc:Fallback>
                <p:oleObj name="RFFlow" r:id="rId8" imgW="2451100" imgH="1879600" progId="RFFlow4">
                  <p:embed/>
                  <p:pic>
                    <p:nvPicPr>
                      <p:cNvPr id="25" name="Object 14">
                        <a:extLst>
                          <a:ext uri="{FF2B5EF4-FFF2-40B4-BE49-F238E27FC236}">
                            <a16:creationId xmlns:a16="http://schemas.microsoft.com/office/drawing/2014/main" id="{50E91B7D-BB42-765A-8AE4-180B73AE52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038" y="4121150"/>
                        <a:ext cx="3382962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6196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5">
            <a:extLst>
              <a:ext uri="{FF2B5EF4-FFF2-40B4-BE49-F238E27FC236}">
                <a16:creationId xmlns:a16="http://schemas.microsoft.com/office/drawing/2014/main" id="{DCB1130A-6CD7-14DD-16B7-9BEA43334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45021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3BC7C607-7FE3-A55E-3E3F-E04E0A646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638" y="61023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C7B01686-5FEE-F3EB-AAE2-F5F8AB154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7438" y="49593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9" name="Text Box 19">
            <a:extLst>
              <a:ext uri="{FF2B5EF4-FFF2-40B4-BE49-F238E27FC236}">
                <a16:creationId xmlns:a16="http://schemas.microsoft.com/office/drawing/2014/main" id="{376DDB1B-EC4E-4172-E8AB-AB8D0AD19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7438" y="57213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0" name="Text Box 20">
            <a:extLst>
              <a:ext uri="{FF2B5EF4-FFF2-40B4-BE49-F238E27FC236}">
                <a16:creationId xmlns:a16="http://schemas.microsoft.com/office/drawing/2014/main" id="{CD61DE2B-98AA-5FCA-E562-E35641AC2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7438" y="53403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FCBB8AE-443D-6E19-B24E-934BCF35B84F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4343400"/>
          <a:ext cx="30099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Text Box 2">
            <a:extLst>
              <a:ext uri="{FF2B5EF4-FFF2-40B4-BE49-F238E27FC236}">
                <a16:creationId xmlns:a16="http://schemas.microsoft.com/office/drawing/2014/main" id="{BAAFEE30-3E39-77AE-924E-25F8B45E4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429000"/>
            <a:ext cx="2001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Arial" panose="020B0604020202020204" pitchFamily="34" charset="0"/>
              </a:rPr>
              <a:t>Excitation Table:</a:t>
            </a:r>
          </a:p>
        </p:txBody>
      </p:sp>
      <p:sp>
        <p:nvSpPr>
          <p:cNvPr id="24623" name="Slide Number Placeholder 32">
            <a:extLst>
              <a:ext uri="{FF2B5EF4-FFF2-40B4-BE49-F238E27FC236}">
                <a16:creationId xmlns:a16="http://schemas.microsoft.com/office/drawing/2014/main" id="{E484965B-F574-A3FA-7B1A-28B4ECF33C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582490-BC1B-CB42-9D66-2F14E6CE738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B0EAE35-100B-3944-63EA-BFFDEE43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7161" y="342870"/>
            <a:ext cx="26468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Characteristic table: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00" grpId="0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747" name="Object 2">
            <a:extLst>
              <a:ext uri="{FF2B5EF4-FFF2-40B4-BE49-F238E27FC236}">
                <a16:creationId xmlns:a16="http://schemas.microsoft.com/office/drawing/2014/main" id="{CDBFF0E9-0EB4-39D4-9569-0DC90986FB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838200"/>
          <a:ext cx="6324600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4102100" imgH="939800" progId="RFFlow4">
                  <p:embed/>
                </p:oleObj>
              </mc:Choice>
              <mc:Fallback>
                <p:oleObj name="RFFlow" r:id="rId2" imgW="4102100" imgH="939800" progId="RFFlow4">
                  <p:embed/>
                  <p:pic>
                    <p:nvPicPr>
                      <p:cNvPr id="287747" name="Object 2">
                        <a:extLst>
                          <a:ext uri="{FF2B5EF4-FFF2-40B4-BE49-F238E27FC236}">
                            <a16:creationId xmlns:a16="http://schemas.microsoft.com/office/drawing/2014/main" id="{CDBFF0E9-0EB4-39D4-9569-0DC90986FB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838200"/>
                        <a:ext cx="6324600" cy="1443038"/>
                      </a:xfrm>
                      <a:prstGeom prst="rect">
                        <a:avLst/>
                      </a:prstGeom>
                      <a:solidFill>
                        <a:srgbClr val="CCFFCC">
                          <a:alpha val="74117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48" name="TextBox 3">
            <a:extLst>
              <a:ext uri="{FF2B5EF4-FFF2-40B4-BE49-F238E27FC236}">
                <a16:creationId xmlns:a16="http://schemas.microsoft.com/office/drawing/2014/main" id="{34CA36D3-B1FB-205C-2560-5751F8636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438400"/>
            <a:ext cx="5640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Detect 3 or more consecutive 1’s in the input stream</a:t>
            </a:r>
          </a:p>
        </p:txBody>
      </p:sp>
      <p:sp>
        <p:nvSpPr>
          <p:cNvPr id="14340" name="Text Box 5">
            <a:extLst>
              <a:ext uri="{FF2B5EF4-FFF2-40B4-BE49-F238E27FC236}">
                <a16:creationId xmlns:a16="http://schemas.microsoft.com/office/drawing/2014/main" id="{E3FF73AB-650D-D494-01C8-23C580B88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502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System specification to State diagram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80204197-BE9C-77C5-DC9C-8990752991C3}"/>
              </a:ext>
            </a:extLst>
          </p:cNvPr>
          <p:cNvGrpSpPr>
            <a:grpSpLocks/>
          </p:cNvGrpSpPr>
          <p:nvPr/>
        </p:nvGrpSpPr>
        <p:grpSpPr bwMode="auto">
          <a:xfrm>
            <a:off x="2835275" y="4002088"/>
            <a:ext cx="762000" cy="685800"/>
            <a:chOff x="1584" y="2256"/>
            <a:chExt cx="480" cy="432"/>
          </a:xfrm>
        </p:grpSpPr>
        <p:sp>
          <p:nvSpPr>
            <p:cNvPr id="14367" name="Oval 7">
              <a:extLst>
                <a:ext uri="{FF2B5EF4-FFF2-40B4-BE49-F238E27FC236}">
                  <a16:creationId xmlns:a16="http://schemas.microsoft.com/office/drawing/2014/main" id="{1EF1B300-0D77-2E61-87C8-07404AEAE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56"/>
              <a:ext cx="480" cy="432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4368" name="Text Box 8">
              <a:extLst>
                <a:ext uri="{FF2B5EF4-FFF2-40B4-BE49-F238E27FC236}">
                  <a16:creationId xmlns:a16="http://schemas.microsoft.com/office/drawing/2014/main" id="{717FA697-0BC5-D13E-8DBB-994F7B76F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2375"/>
              <a:ext cx="2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S</a:t>
              </a:r>
              <a:r>
                <a:rPr lang="en-US" altLang="en-US" sz="2000" b="1" baseline="-25000">
                  <a:latin typeface="Arial" panose="020B0604020202020204" pitchFamily="34" charset="0"/>
                </a:rPr>
                <a:t>0</a:t>
              </a:r>
              <a:endParaRPr lang="en-US" altLang="en-US" sz="2000" b="1">
                <a:latin typeface="Arial" panose="020B0604020202020204" pitchFamily="34" charset="0"/>
              </a:endParaRPr>
            </a:p>
          </p:txBody>
        </p:sp>
      </p:grpSp>
      <p:sp>
        <p:nvSpPr>
          <p:cNvPr id="287753" name="Freeform 9">
            <a:extLst>
              <a:ext uri="{FF2B5EF4-FFF2-40B4-BE49-F238E27FC236}">
                <a16:creationId xmlns:a16="http://schemas.microsoft.com/office/drawing/2014/main" id="{8C93472A-CB13-144C-4A68-CA7AEF234211}"/>
              </a:ext>
            </a:extLst>
          </p:cNvPr>
          <p:cNvSpPr>
            <a:spLocks/>
          </p:cNvSpPr>
          <p:nvPr/>
        </p:nvSpPr>
        <p:spPr bwMode="auto">
          <a:xfrm rot="-3627858">
            <a:off x="2682082" y="3339306"/>
            <a:ext cx="762000" cy="735013"/>
          </a:xfrm>
          <a:custGeom>
            <a:avLst/>
            <a:gdLst>
              <a:gd name="T0" fmla="*/ 2147483646 w 480"/>
              <a:gd name="T1" fmla="*/ 2147483646 h 440"/>
              <a:gd name="T2" fmla="*/ 2147483646 w 480"/>
              <a:gd name="T3" fmla="*/ 2147483646 h 440"/>
              <a:gd name="T4" fmla="*/ 2147483646 w 480"/>
              <a:gd name="T5" fmla="*/ 2147483646 h 440"/>
              <a:gd name="T6" fmla="*/ 0 w 480"/>
              <a:gd name="T7" fmla="*/ 2147483646 h 440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440"/>
              <a:gd name="T14" fmla="*/ 480 w 480"/>
              <a:gd name="T15" fmla="*/ 440 h 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440">
                <a:moveTo>
                  <a:pt x="192" y="440"/>
                </a:moveTo>
                <a:cubicBezTo>
                  <a:pt x="336" y="356"/>
                  <a:pt x="480" y="272"/>
                  <a:pt x="480" y="200"/>
                </a:cubicBezTo>
                <a:cubicBezTo>
                  <a:pt x="480" y="128"/>
                  <a:pt x="272" y="0"/>
                  <a:pt x="192" y="8"/>
                </a:cubicBezTo>
                <a:cubicBezTo>
                  <a:pt x="112" y="16"/>
                  <a:pt x="32" y="208"/>
                  <a:pt x="0" y="248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54" name="Text Box 10">
            <a:extLst>
              <a:ext uri="{FF2B5EF4-FFF2-40B4-BE49-F238E27FC236}">
                <a16:creationId xmlns:a16="http://schemas.microsoft.com/office/drawing/2014/main" id="{F0402C74-0274-7C95-F608-52852925C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581400"/>
            <a:ext cx="539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0/0</a:t>
            </a:r>
          </a:p>
        </p:txBody>
      </p:sp>
      <p:sp>
        <p:nvSpPr>
          <p:cNvPr id="287755" name="Line 11">
            <a:extLst>
              <a:ext uri="{FF2B5EF4-FFF2-40B4-BE49-F238E27FC236}">
                <a16:creationId xmlns:a16="http://schemas.microsoft.com/office/drawing/2014/main" id="{1FAFCBA2-839F-FC13-2CF8-441929FBC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7275" y="4383088"/>
            <a:ext cx="1965325" cy="3651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30E6C2D2-7E22-1C99-12F1-803501EBAC2F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038600"/>
            <a:ext cx="762000" cy="685800"/>
            <a:chOff x="1584" y="2256"/>
            <a:chExt cx="480" cy="432"/>
          </a:xfrm>
        </p:grpSpPr>
        <p:sp>
          <p:nvSpPr>
            <p:cNvPr id="14365" name="Oval 13">
              <a:extLst>
                <a:ext uri="{FF2B5EF4-FFF2-40B4-BE49-F238E27FC236}">
                  <a16:creationId xmlns:a16="http://schemas.microsoft.com/office/drawing/2014/main" id="{A0440977-E5D9-119E-9899-933052636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56"/>
              <a:ext cx="480" cy="432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4366" name="Text Box 14">
              <a:extLst>
                <a:ext uri="{FF2B5EF4-FFF2-40B4-BE49-F238E27FC236}">
                  <a16:creationId xmlns:a16="http://schemas.microsoft.com/office/drawing/2014/main" id="{FDF9D1F5-0C7B-BFE4-BA18-324E59D15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2375"/>
              <a:ext cx="2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S</a:t>
              </a:r>
              <a:r>
                <a:rPr lang="en-US" altLang="en-US" sz="2000" b="1" baseline="-25000">
                  <a:latin typeface="Arial" panose="020B0604020202020204" pitchFamily="34" charset="0"/>
                </a:rPr>
                <a:t>1</a:t>
              </a:r>
              <a:endParaRPr lang="en-US" altLang="en-US" sz="2000" b="1">
                <a:latin typeface="Arial" panose="020B0604020202020204" pitchFamily="34" charset="0"/>
              </a:endParaRPr>
            </a:p>
          </p:txBody>
        </p:sp>
      </p:grpSp>
      <p:sp>
        <p:nvSpPr>
          <p:cNvPr id="287759" name="Text Box 15">
            <a:extLst>
              <a:ext uri="{FF2B5EF4-FFF2-40B4-BE49-F238E27FC236}">
                <a16:creationId xmlns:a16="http://schemas.microsoft.com/office/drawing/2014/main" id="{C5FAB8CA-15FF-F67D-32A0-07DA2DB80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075" y="4383088"/>
            <a:ext cx="539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1/0</a:t>
            </a:r>
          </a:p>
        </p:txBody>
      </p:sp>
      <p:sp>
        <p:nvSpPr>
          <p:cNvPr id="287760" name="Freeform 16">
            <a:extLst>
              <a:ext uri="{FF2B5EF4-FFF2-40B4-BE49-F238E27FC236}">
                <a16:creationId xmlns:a16="http://schemas.microsoft.com/office/drawing/2014/main" id="{A0D2C414-28C0-E8CE-F620-44625065B9DC}"/>
              </a:ext>
            </a:extLst>
          </p:cNvPr>
          <p:cNvSpPr>
            <a:spLocks/>
          </p:cNvSpPr>
          <p:nvPr/>
        </p:nvSpPr>
        <p:spPr bwMode="auto">
          <a:xfrm>
            <a:off x="3505200" y="3797300"/>
            <a:ext cx="2514600" cy="317500"/>
          </a:xfrm>
          <a:custGeom>
            <a:avLst/>
            <a:gdLst>
              <a:gd name="T0" fmla="*/ 2147483646 w 1584"/>
              <a:gd name="T1" fmla="*/ 2147483646 h 200"/>
              <a:gd name="T2" fmla="*/ 2147483646 w 1584"/>
              <a:gd name="T3" fmla="*/ 2147483646 h 200"/>
              <a:gd name="T4" fmla="*/ 0 w 1584"/>
              <a:gd name="T5" fmla="*/ 2147483646 h 200"/>
              <a:gd name="T6" fmla="*/ 0 60000 65536"/>
              <a:gd name="T7" fmla="*/ 0 60000 65536"/>
              <a:gd name="T8" fmla="*/ 0 60000 65536"/>
              <a:gd name="T9" fmla="*/ 0 w 1584"/>
              <a:gd name="T10" fmla="*/ 0 h 200"/>
              <a:gd name="T11" fmla="*/ 1584 w 1584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200">
                <a:moveTo>
                  <a:pt x="1584" y="152"/>
                </a:moveTo>
                <a:cubicBezTo>
                  <a:pt x="1284" y="76"/>
                  <a:pt x="984" y="0"/>
                  <a:pt x="720" y="8"/>
                </a:cubicBezTo>
                <a:cubicBezTo>
                  <a:pt x="456" y="16"/>
                  <a:pt x="112" y="168"/>
                  <a:pt x="0" y="200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61" name="Text Box 17">
            <a:extLst>
              <a:ext uri="{FF2B5EF4-FFF2-40B4-BE49-F238E27FC236}">
                <a16:creationId xmlns:a16="http://schemas.microsoft.com/office/drawing/2014/main" id="{172A7139-A95B-22E8-8DFC-2DCCA2ED0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429000"/>
            <a:ext cx="539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0/0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B598EDC2-BF81-5270-66A7-4C360DCC649B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5638800"/>
            <a:ext cx="762000" cy="685800"/>
            <a:chOff x="1584" y="2256"/>
            <a:chExt cx="480" cy="432"/>
          </a:xfrm>
        </p:grpSpPr>
        <p:sp>
          <p:nvSpPr>
            <p:cNvPr id="14363" name="Oval 19">
              <a:extLst>
                <a:ext uri="{FF2B5EF4-FFF2-40B4-BE49-F238E27FC236}">
                  <a16:creationId xmlns:a16="http://schemas.microsoft.com/office/drawing/2014/main" id="{F633D314-99D9-C73F-9453-F4DA4413C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56"/>
              <a:ext cx="480" cy="432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4364" name="Text Box 20">
              <a:extLst>
                <a:ext uri="{FF2B5EF4-FFF2-40B4-BE49-F238E27FC236}">
                  <a16:creationId xmlns:a16="http://schemas.microsoft.com/office/drawing/2014/main" id="{F5A1B93C-4B61-C241-67E7-A1F1CB87B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2375"/>
              <a:ext cx="2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S</a:t>
              </a:r>
              <a:r>
                <a:rPr lang="en-US" altLang="en-US" sz="2000" b="1" baseline="-25000">
                  <a:latin typeface="Arial" panose="020B0604020202020204" pitchFamily="34" charset="0"/>
                </a:rPr>
                <a:t>2</a:t>
              </a:r>
              <a:endParaRPr lang="en-US" altLang="en-US" sz="2000" b="1">
                <a:latin typeface="Arial" panose="020B0604020202020204" pitchFamily="34" charset="0"/>
              </a:endParaRPr>
            </a:p>
          </p:txBody>
        </p:sp>
      </p:grpSp>
      <p:sp>
        <p:nvSpPr>
          <p:cNvPr id="287765" name="Line 21">
            <a:extLst>
              <a:ext uri="{FF2B5EF4-FFF2-40B4-BE49-F238E27FC236}">
                <a16:creationId xmlns:a16="http://schemas.microsoft.com/office/drawing/2014/main" id="{73E91508-DFE5-9BBB-4F0B-5BF8104ED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724400"/>
            <a:ext cx="0" cy="914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66" name="Text Box 22">
            <a:extLst>
              <a:ext uri="{FF2B5EF4-FFF2-40B4-BE49-F238E27FC236}">
                <a16:creationId xmlns:a16="http://schemas.microsoft.com/office/drawing/2014/main" id="{78657412-4281-5B26-DE64-036E929C2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800600"/>
            <a:ext cx="539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1/0</a:t>
            </a:r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04D41398-AE04-ACFC-714F-D232DFC7F64E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715000"/>
            <a:ext cx="762000" cy="685800"/>
            <a:chOff x="1584" y="2256"/>
            <a:chExt cx="480" cy="432"/>
          </a:xfrm>
        </p:grpSpPr>
        <p:sp>
          <p:nvSpPr>
            <p:cNvPr id="14361" name="Oval 24">
              <a:extLst>
                <a:ext uri="{FF2B5EF4-FFF2-40B4-BE49-F238E27FC236}">
                  <a16:creationId xmlns:a16="http://schemas.microsoft.com/office/drawing/2014/main" id="{5F4822C2-C91A-76C0-704C-1A45EE5CD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56"/>
              <a:ext cx="480" cy="432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4362" name="Text Box 25">
              <a:extLst>
                <a:ext uri="{FF2B5EF4-FFF2-40B4-BE49-F238E27FC236}">
                  <a16:creationId xmlns:a16="http://schemas.microsoft.com/office/drawing/2014/main" id="{6D5CF2CC-636F-C463-D456-AA9EDAF8F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2375"/>
              <a:ext cx="2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S</a:t>
              </a:r>
              <a:r>
                <a:rPr lang="en-US" altLang="en-US" sz="2000" b="1" baseline="-25000">
                  <a:latin typeface="Arial" panose="020B0604020202020204" pitchFamily="34" charset="0"/>
                </a:rPr>
                <a:t>3</a:t>
              </a:r>
              <a:endParaRPr lang="en-US" altLang="en-US" sz="2000" b="1">
                <a:latin typeface="Arial" panose="020B0604020202020204" pitchFamily="34" charset="0"/>
              </a:endParaRPr>
            </a:p>
          </p:txBody>
        </p:sp>
      </p:grpSp>
      <p:sp>
        <p:nvSpPr>
          <p:cNvPr id="287770" name="Line 26">
            <a:extLst>
              <a:ext uri="{FF2B5EF4-FFF2-40B4-BE49-F238E27FC236}">
                <a16:creationId xmlns:a16="http://schemas.microsoft.com/office/drawing/2014/main" id="{4A1585B8-E60B-0B2C-E8E3-4E9FAFF383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6019800"/>
            <a:ext cx="1905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71" name="Text Box 27">
            <a:extLst>
              <a:ext uri="{FF2B5EF4-FFF2-40B4-BE49-F238E27FC236}">
                <a16:creationId xmlns:a16="http://schemas.microsoft.com/office/drawing/2014/main" id="{263FF39B-C3E9-16C4-18C2-0FD83BADE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019800"/>
            <a:ext cx="539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1/1</a:t>
            </a:r>
          </a:p>
        </p:txBody>
      </p:sp>
      <p:sp>
        <p:nvSpPr>
          <p:cNvPr id="287772" name="Line 28">
            <a:extLst>
              <a:ext uri="{FF2B5EF4-FFF2-40B4-BE49-F238E27FC236}">
                <a16:creationId xmlns:a16="http://schemas.microsoft.com/office/drawing/2014/main" id="{92A8124A-2229-CD94-4A88-C8EAE46AA2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4648200"/>
            <a:ext cx="2286000" cy="114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73" name="Text Box 29">
            <a:extLst>
              <a:ext uri="{FF2B5EF4-FFF2-40B4-BE49-F238E27FC236}">
                <a16:creationId xmlns:a16="http://schemas.microsoft.com/office/drawing/2014/main" id="{6870A059-607B-DA08-573A-4E99BD30C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105400"/>
            <a:ext cx="539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0/0</a:t>
            </a:r>
          </a:p>
        </p:txBody>
      </p:sp>
      <p:sp>
        <p:nvSpPr>
          <p:cNvPr id="287774" name="Line 30">
            <a:extLst>
              <a:ext uri="{FF2B5EF4-FFF2-40B4-BE49-F238E27FC236}">
                <a16:creationId xmlns:a16="http://schemas.microsoft.com/office/drawing/2014/main" id="{6B53611A-FFBF-91A2-D5AF-90A093D2B5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648200"/>
            <a:ext cx="0" cy="1066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75" name="Text Box 31">
            <a:extLst>
              <a:ext uri="{FF2B5EF4-FFF2-40B4-BE49-F238E27FC236}">
                <a16:creationId xmlns:a16="http://schemas.microsoft.com/office/drawing/2014/main" id="{7F5B5D76-1DF2-7134-68F8-20B332A36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029200"/>
            <a:ext cx="539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0/0</a:t>
            </a:r>
          </a:p>
        </p:txBody>
      </p:sp>
      <p:sp>
        <p:nvSpPr>
          <p:cNvPr id="287776" name="Freeform 32">
            <a:extLst>
              <a:ext uri="{FF2B5EF4-FFF2-40B4-BE49-F238E27FC236}">
                <a16:creationId xmlns:a16="http://schemas.microsoft.com/office/drawing/2014/main" id="{EBF04185-E123-A8A6-831E-1C595B503D1D}"/>
              </a:ext>
            </a:extLst>
          </p:cNvPr>
          <p:cNvSpPr>
            <a:spLocks/>
          </p:cNvSpPr>
          <p:nvPr/>
        </p:nvSpPr>
        <p:spPr bwMode="auto">
          <a:xfrm>
            <a:off x="2514600" y="5943600"/>
            <a:ext cx="698500" cy="622300"/>
          </a:xfrm>
          <a:custGeom>
            <a:avLst/>
            <a:gdLst>
              <a:gd name="T0" fmla="*/ 2147483646 w 440"/>
              <a:gd name="T1" fmla="*/ 0 h 392"/>
              <a:gd name="T2" fmla="*/ 2147483646 w 440"/>
              <a:gd name="T3" fmla="*/ 2147483646 h 392"/>
              <a:gd name="T4" fmla="*/ 2147483646 w 440"/>
              <a:gd name="T5" fmla="*/ 2147483646 h 392"/>
              <a:gd name="T6" fmla="*/ 2147483646 w 440"/>
              <a:gd name="T7" fmla="*/ 2147483646 h 392"/>
              <a:gd name="T8" fmla="*/ 0 60000 65536"/>
              <a:gd name="T9" fmla="*/ 0 60000 65536"/>
              <a:gd name="T10" fmla="*/ 0 60000 65536"/>
              <a:gd name="T11" fmla="*/ 0 60000 65536"/>
              <a:gd name="T12" fmla="*/ 0 w 440"/>
              <a:gd name="T13" fmla="*/ 0 h 392"/>
              <a:gd name="T14" fmla="*/ 440 w 440"/>
              <a:gd name="T15" fmla="*/ 392 h 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" h="392">
                <a:moveTo>
                  <a:pt x="296" y="0"/>
                </a:moveTo>
                <a:cubicBezTo>
                  <a:pt x="156" y="64"/>
                  <a:pt x="16" y="128"/>
                  <a:pt x="8" y="192"/>
                </a:cubicBezTo>
                <a:cubicBezTo>
                  <a:pt x="0" y="256"/>
                  <a:pt x="176" y="376"/>
                  <a:pt x="248" y="384"/>
                </a:cubicBezTo>
                <a:cubicBezTo>
                  <a:pt x="320" y="392"/>
                  <a:pt x="408" y="264"/>
                  <a:pt x="440" y="240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77" name="Text Box 33">
            <a:extLst>
              <a:ext uri="{FF2B5EF4-FFF2-40B4-BE49-F238E27FC236}">
                <a16:creationId xmlns:a16="http://schemas.microsoft.com/office/drawing/2014/main" id="{9E75A36E-2733-3B9D-28B2-5C409C668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096000"/>
            <a:ext cx="539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1/1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8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8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8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8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8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8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8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8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28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28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8" grpId="0"/>
      <p:bldP spid="287759" grpId="0"/>
      <p:bldP spid="287761" grpId="0"/>
      <p:bldP spid="287766" grpId="0"/>
      <p:bldP spid="287771" grpId="0"/>
      <p:bldP spid="287773" grpId="0"/>
      <p:bldP spid="287775" grpId="0"/>
      <p:bldP spid="2877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577B63A4-E0AA-97A5-A0CC-059F873F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06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Conversion of  State transition graph to a circuit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BEC34FFF-0993-C6A1-8E21-992B81BCD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838200"/>
          <a:ext cx="2895600" cy="251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082800" imgH="1943100" progId="RFFlow4">
                  <p:embed/>
                </p:oleObj>
              </mc:Choice>
              <mc:Fallback>
                <p:oleObj name="RFFlow" r:id="rId2" imgW="2082800" imgH="1943100" progId="RFFlow4">
                  <p:embed/>
                  <p:pic>
                    <p:nvPicPr>
                      <p:cNvPr id="15363" name="Object 3">
                        <a:extLst>
                          <a:ext uri="{FF2B5EF4-FFF2-40B4-BE49-F238E27FC236}">
                            <a16:creationId xmlns:a16="http://schemas.microsoft.com/office/drawing/2014/main" id="{BEC34FFF-0993-C6A1-8E21-992B81BCD0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2895600" cy="25130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8" name="Object 4">
            <a:extLst>
              <a:ext uri="{FF2B5EF4-FFF2-40B4-BE49-F238E27FC236}">
                <a16:creationId xmlns:a16="http://schemas.microsoft.com/office/drawing/2014/main" id="{2732BD76-717F-1ED0-11D3-79D6A6D823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143000"/>
          <a:ext cx="4495800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5257800" imgH="2235200" progId="RFFlow4">
                  <p:embed/>
                </p:oleObj>
              </mc:Choice>
              <mc:Fallback>
                <p:oleObj name="RFFlow" r:id="rId4" imgW="5257800" imgH="2235200" progId="RFFlow4">
                  <p:embed/>
                  <p:pic>
                    <p:nvPicPr>
                      <p:cNvPr id="272388" name="Object 4">
                        <a:extLst>
                          <a:ext uri="{FF2B5EF4-FFF2-40B4-BE49-F238E27FC236}">
                            <a16:creationId xmlns:a16="http://schemas.microsoft.com/office/drawing/2014/main" id="{2732BD76-717F-1ED0-11D3-79D6A6D823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143000"/>
                        <a:ext cx="4495800" cy="1908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89" name="Text Box 5">
            <a:extLst>
              <a:ext uri="{FF2B5EF4-FFF2-40B4-BE49-F238E27FC236}">
                <a16:creationId xmlns:a16="http://schemas.microsoft.com/office/drawing/2014/main" id="{BB9CE0CA-D1B7-C76D-94D0-7328BC478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33800"/>
            <a:ext cx="3802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1.  How many FFs do we need?</a:t>
            </a:r>
          </a:p>
        </p:txBody>
      </p:sp>
      <p:sp>
        <p:nvSpPr>
          <p:cNvPr id="272390" name="Text Box 6">
            <a:extLst>
              <a:ext uri="{FF2B5EF4-FFF2-40B4-BE49-F238E27FC236}">
                <a16:creationId xmlns:a16="http://schemas.microsoft.com/office/drawing/2014/main" id="{568C4BC6-1A9D-F35F-F190-78CE2C6B3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733800"/>
            <a:ext cx="480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N FFS can represent 2</a:t>
            </a:r>
            <a:r>
              <a:rPr lang="en-US" altLang="en-US" sz="2000" b="1" baseline="3000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 states so Minimum is 1</a:t>
            </a:r>
          </a:p>
        </p:txBody>
      </p:sp>
      <p:sp>
        <p:nvSpPr>
          <p:cNvPr id="272391" name="Text Box 7">
            <a:extLst>
              <a:ext uri="{FF2B5EF4-FFF2-40B4-BE49-F238E27FC236}">
                <a16:creationId xmlns:a16="http://schemas.microsoft.com/office/drawing/2014/main" id="{9A026695-3F79-FF51-73FC-AA5F04584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19600"/>
            <a:ext cx="3362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2. Which FF do we choose?</a:t>
            </a:r>
          </a:p>
        </p:txBody>
      </p:sp>
      <p:sp>
        <p:nvSpPr>
          <p:cNvPr id="272392" name="Text Box 8">
            <a:extLst>
              <a:ext uri="{FF2B5EF4-FFF2-40B4-BE49-F238E27FC236}">
                <a16:creationId xmlns:a16="http://schemas.microsoft.com/office/drawing/2014/main" id="{96EA17CB-18C3-9612-4BF3-AD5A14BF1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419600"/>
            <a:ext cx="1282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Say D FF</a:t>
            </a:r>
          </a:p>
        </p:txBody>
      </p:sp>
      <p:sp>
        <p:nvSpPr>
          <p:cNvPr id="272393" name="Text Box 9">
            <a:extLst>
              <a:ext uri="{FF2B5EF4-FFF2-40B4-BE49-F238E27FC236}">
                <a16:creationId xmlns:a16="http://schemas.microsoft.com/office/drawing/2014/main" id="{45D22779-49BE-D48F-36F9-185899234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29200"/>
            <a:ext cx="3800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3. How are the states encoded?</a:t>
            </a:r>
          </a:p>
        </p:txBody>
      </p:sp>
      <p:sp>
        <p:nvSpPr>
          <p:cNvPr id="272394" name="Text Box 10">
            <a:extLst>
              <a:ext uri="{FF2B5EF4-FFF2-40B4-BE49-F238E27FC236}">
                <a16:creationId xmlns:a16="http://schemas.microsoft.com/office/drawing/2014/main" id="{E2B47166-1534-56E3-04F2-0DF077B17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029200"/>
            <a:ext cx="487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Say FF output Q=0 represents S</a:t>
            </a:r>
            <a:r>
              <a:rPr lang="en-US" altLang="en-US" sz="2000" b="1" baseline="-250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 and Q=1 represents S</a:t>
            </a:r>
            <a:r>
              <a:rPr lang="en-US" altLang="en-US" sz="2000" b="1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 state</a:t>
            </a:r>
          </a:p>
        </p:txBody>
      </p:sp>
      <p:sp>
        <p:nvSpPr>
          <p:cNvPr id="272395" name="Oval 11">
            <a:extLst>
              <a:ext uri="{FF2B5EF4-FFF2-40B4-BE49-F238E27FC236}">
                <a16:creationId xmlns:a16="http://schemas.microsoft.com/office/drawing/2014/main" id="{97B1D4FF-301E-CDFE-4028-F871E23AD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057400"/>
            <a:ext cx="2057400" cy="11430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72396" name="Text Box 12">
            <a:extLst>
              <a:ext uri="{FF2B5EF4-FFF2-40B4-BE49-F238E27FC236}">
                <a16:creationId xmlns:a16="http://schemas.microsoft.com/office/drawing/2014/main" id="{95CF90A7-F808-CE89-6732-8EF8B5BCD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200400"/>
            <a:ext cx="3519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 blocks need to be designed</a:t>
            </a:r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A8A034BB-B301-47F1-FD7C-0CCE31A98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341313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Example-1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7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7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9" grpId="0"/>
      <p:bldP spid="272390" grpId="0"/>
      <p:bldP spid="272391" grpId="0"/>
      <p:bldP spid="272392" grpId="0"/>
      <p:bldP spid="272393" grpId="0"/>
      <p:bldP spid="272394" grpId="0"/>
      <p:bldP spid="272395" grpId="0" animBg="1"/>
      <p:bldP spid="2723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>
            <a:extLst>
              <a:ext uri="{FF2B5EF4-FFF2-40B4-BE49-F238E27FC236}">
                <a16:creationId xmlns:a16="http://schemas.microsoft.com/office/drawing/2014/main" id="{DA09FF11-9961-B4B9-BB6B-88A640E0B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04800"/>
          <a:ext cx="2895600" cy="251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082800" imgH="1943100" progId="RFFlow4">
                  <p:embed/>
                </p:oleObj>
              </mc:Choice>
              <mc:Fallback>
                <p:oleObj name="RFFlow" r:id="rId2" imgW="2082800" imgH="1943100" progId="RFFlow4">
                  <p:embed/>
                  <p:pic>
                    <p:nvPicPr>
                      <p:cNvPr id="16386" name="Object 2">
                        <a:extLst>
                          <a:ext uri="{FF2B5EF4-FFF2-40B4-BE49-F238E27FC236}">
                            <a16:creationId xmlns:a16="http://schemas.microsoft.com/office/drawing/2014/main" id="{DA09FF11-9961-B4B9-BB6B-88A640E0B7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"/>
                        <a:ext cx="2895600" cy="25130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5" name="Object 3">
            <a:extLst>
              <a:ext uri="{FF2B5EF4-FFF2-40B4-BE49-F238E27FC236}">
                <a16:creationId xmlns:a16="http://schemas.microsoft.com/office/drawing/2014/main" id="{31F2BAE3-0F46-697B-14AD-D7D1A8F744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685800"/>
          <a:ext cx="4967288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5118100" imgH="2095500" progId="RFFlow4">
                  <p:embed/>
                </p:oleObj>
              </mc:Choice>
              <mc:Fallback>
                <p:oleObj name="RFFlow" r:id="rId4" imgW="5118100" imgH="2095500" progId="RFFlow4">
                  <p:embed/>
                  <p:pic>
                    <p:nvPicPr>
                      <p:cNvPr id="269315" name="Object 3">
                        <a:extLst>
                          <a:ext uri="{FF2B5EF4-FFF2-40B4-BE49-F238E27FC236}">
                            <a16:creationId xmlns:a16="http://schemas.microsoft.com/office/drawing/2014/main" id="{31F2BAE3-0F46-697B-14AD-D7D1A8F744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85800"/>
                        <a:ext cx="4967288" cy="20304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6" name="Oval 4">
            <a:extLst>
              <a:ext uri="{FF2B5EF4-FFF2-40B4-BE49-F238E27FC236}">
                <a16:creationId xmlns:a16="http://schemas.microsoft.com/office/drawing/2014/main" id="{B2661714-1510-5C18-1D06-4AFF75C83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"/>
            <a:ext cx="1981200" cy="13716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69317" name="Oval 5">
            <a:extLst>
              <a:ext uri="{FF2B5EF4-FFF2-40B4-BE49-F238E27FC236}">
                <a16:creationId xmlns:a16="http://schemas.microsoft.com/office/drawing/2014/main" id="{E114DC58-79F8-1C69-55BF-809A7972F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219200"/>
            <a:ext cx="1981200" cy="13716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graphicFrame>
        <p:nvGraphicFramePr>
          <p:cNvPr id="269318" name="Object 6">
            <a:extLst>
              <a:ext uri="{FF2B5EF4-FFF2-40B4-BE49-F238E27FC236}">
                <a16:creationId xmlns:a16="http://schemas.microsoft.com/office/drawing/2014/main" id="{9B572C1C-4ED7-85BC-D34A-ED6123EEEF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429000"/>
          <a:ext cx="4876800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4254500" imgH="2311400" progId="RFFlow4">
                  <p:embed/>
                </p:oleObj>
              </mc:Choice>
              <mc:Fallback>
                <p:oleObj name="RFFlow" r:id="rId6" imgW="4254500" imgH="2311400" progId="RFFlow4">
                  <p:embed/>
                  <p:pic>
                    <p:nvPicPr>
                      <p:cNvPr id="269318" name="Object 6">
                        <a:extLst>
                          <a:ext uri="{FF2B5EF4-FFF2-40B4-BE49-F238E27FC236}">
                            <a16:creationId xmlns:a16="http://schemas.microsoft.com/office/drawing/2014/main" id="{9B572C1C-4ED7-85BC-D34A-ED6123EEEF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29000"/>
                        <a:ext cx="4876800" cy="2644775"/>
                      </a:xfrm>
                      <a:prstGeom prst="rect">
                        <a:avLst/>
                      </a:prstGeom>
                      <a:solidFill>
                        <a:srgbClr val="FFCC99">
                          <a:alpha val="6196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69F565-5644-5D7D-D10D-32AE07D825B6}"/>
              </a:ext>
            </a:extLst>
          </p:cNvPr>
          <p:cNvSpPr txBox="1"/>
          <p:nvPr/>
        </p:nvSpPr>
        <p:spPr>
          <a:xfrm>
            <a:off x="5410200" y="41910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need the excitation table of D FF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6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nimBg="1"/>
      <p:bldP spid="269317" grpId="0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4EEEA1D2-0F82-1E1D-E429-D79A381BA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130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Excitation Table</a:t>
            </a:r>
          </a:p>
        </p:txBody>
      </p:sp>
      <p:graphicFrame>
        <p:nvGraphicFramePr>
          <p:cNvPr id="17411" name="Object 5">
            <a:extLst>
              <a:ext uri="{FF2B5EF4-FFF2-40B4-BE49-F238E27FC236}">
                <a16:creationId xmlns:a16="http://schemas.microsoft.com/office/drawing/2014/main" id="{877EE221-66C6-2318-8184-A4AFC66F8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835150"/>
          <a:ext cx="23399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727200" imgH="1155700" progId="RFFlow4">
                  <p:embed/>
                </p:oleObj>
              </mc:Choice>
              <mc:Fallback>
                <p:oleObj name="RFFlow" r:id="rId2" imgW="1727200" imgH="1155700" progId="RFFlow4">
                  <p:embed/>
                  <p:pic>
                    <p:nvPicPr>
                      <p:cNvPr id="17411" name="Object 5">
                        <a:extLst>
                          <a:ext uri="{FF2B5EF4-FFF2-40B4-BE49-F238E27FC236}">
                            <a16:creationId xmlns:a16="http://schemas.microsoft.com/office/drawing/2014/main" id="{877EE221-66C6-2318-8184-A4AFC66F86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35150"/>
                        <a:ext cx="2339975" cy="15557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7">
            <a:extLst>
              <a:ext uri="{FF2B5EF4-FFF2-40B4-BE49-F238E27FC236}">
                <a16:creationId xmlns:a16="http://schemas.microsoft.com/office/drawing/2014/main" id="{F4C2A698-BC10-B351-91E5-ABBD078064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2175" y="1606550"/>
          <a:ext cx="3382963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451100" imgH="1879600" progId="RFFlow4">
                  <p:embed/>
                </p:oleObj>
              </mc:Choice>
              <mc:Fallback>
                <p:oleObj name="RFFlow" r:id="rId4" imgW="2451100" imgH="1879600" progId="RFFlow4">
                  <p:embed/>
                  <p:pic>
                    <p:nvPicPr>
                      <p:cNvPr id="17412" name="Object 7">
                        <a:extLst>
                          <a:ext uri="{FF2B5EF4-FFF2-40B4-BE49-F238E27FC236}">
                            <a16:creationId xmlns:a16="http://schemas.microsoft.com/office/drawing/2014/main" id="{F4C2A698-BC10-B351-91E5-ABBD078064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1606550"/>
                        <a:ext cx="3382963" cy="258445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196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14">
            <a:extLst>
              <a:ext uri="{FF2B5EF4-FFF2-40B4-BE49-F238E27FC236}">
                <a16:creationId xmlns:a16="http://schemas.microsoft.com/office/drawing/2014/main" id="{F7B02AA9-9E2A-707D-4C83-7EF3112F8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2063750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7414" name="Text Box 15">
            <a:extLst>
              <a:ext uri="{FF2B5EF4-FFF2-40B4-BE49-F238E27FC236}">
                <a16:creationId xmlns:a16="http://schemas.microsoft.com/office/drawing/2014/main" id="{72166912-4CB8-1D3B-3E4E-BF8BEDEE2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244475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15" name="Text Box 16">
            <a:extLst>
              <a:ext uri="{FF2B5EF4-FFF2-40B4-BE49-F238E27FC236}">
                <a16:creationId xmlns:a16="http://schemas.microsoft.com/office/drawing/2014/main" id="{06A5E1DE-A314-88EA-FA81-2F2ADBA0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282575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7416" name="Text Box 17">
            <a:extLst>
              <a:ext uri="{FF2B5EF4-FFF2-40B4-BE49-F238E27FC236}">
                <a16:creationId xmlns:a16="http://schemas.microsoft.com/office/drawing/2014/main" id="{9FD76DA1-42CC-8337-79CA-094F3880C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320675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17" name="Text Box 18">
            <a:extLst>
              <a:ext uri="{FF2B5EF4-FFF2-40B4-BE49-F238E27FC236}">
                <a16:creationId xmlns:a16="http://schemas.microsoft.com/office/drawing/2014/main" id="{6BDBE98E-6C93-E1E6-F3F8-1A79F5989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358775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0CEC61E4-A64D-ABD7-C2B4-67BEC11CE7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04800"/>
          <a:ext cx="2895600" cy="251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082800" imgH="1943100" progId="RFFlow4">
                  <p:embed/>
                </p:oleObj>
              </mc:Choice>
              <mc:Fallback>
                <p:oleObj name="RFFlow" r:id="rId2" imgW="2082800" imgH="1943100" progId="RFFlow4">
                  <p:embed/>
                  <p:pic>
                    <p:nvPicPr>
                      <p:cNvPr id="18434" name="Object 2">
                        <a:extLst>
                          <a:ext uri="{FF2B5EF4-FFF2-40B4-BE49-F238E27FC236}">
                            <a16:creationId xmlns:a16="http://schemas.microsoft.com/office/drawing/2014/main" id="{0CEC61E4-A64D-ABD7-C2B4-67BEC11CE7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"/>
                        <a:ext cx="2895600" cy="25130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5" name="Object 3">
            <a:extLst>
              <a:ext uri="{FF2B5EF4-FFF2-40B4-BE49-F238E27FC236}">
                <a16:creationId xmlns:a16="http://schemas.microsoft.com/office/drawing/2014/main" id="{05B546B8-FEBE-1FD7-8275-2C7A9B4648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685800"/>
          <a:ext cx="4967288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5118100" imgH="2095500" progId="RFFlow4">
                  <p:embed/>
                </p:oleObj>
              </mc:Choice>
              <mc:Fallback>
                <p:oleObj name="RFFlow" r:id="rId4" imgW="5118100" imgH="2095500" progId="RFFlow4">
                  <p:embed/>
                  <p:pic>
                    <p:nvPicPr>
                      <p:cNvPr id="269315" name="Object 3">
                        <a:extLst>
                          <a:ext uri="{FF2B5EF4-FFF2-40B4-BE49-F238E27FC236}">
                            <a16:creationId xmlns:a16="http://schemas.microsoft.com/office/drawing/2014/main" id="{05B546B8-FEBE-1FD7-8275-2C7A9B4648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85800"/>
                        <a:ext cx="4967288" cy="20304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6" name="Oval 4">
            <a:extLst>
              <a:ext uri="{FF2B5EF4-FFF2-40B4-BE49-F238E27FC236}">
                <a16:creationId xmlns:a16="http://schemas.microsoft.com/office/drawing/2014/main" id="{7FB79356-D568-988D-ABF0-128E4F084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"/>
            <a:ext cx="1981200" cy="13716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69317" name="Oval 5">
            <a:extLst>
              <a:ext uri="{FF2B5EF4-FFF2-40B4-BE49-F238E27FC236}">
                <a16:creationId xmlns:a16="http://schemas.microsoft.com/office/drawing/2014/main" id="{8D9EB951-94AE-F970-5213-897524B76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219200"/>
            <a:ext cx="1981200" cy="13716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graphicFrame>
        <p:nvGraphicFramePr>
          <p:cNvPr id="269318" name="Object 6">
            <a:extLst>
              <a:ext uri="{FF2B5EF4-FFF2-40B4-BE49-F238E27FC236}">
                <a16:creationId xmlns:a16="http://schemas.microsoft.com/office/drawing/2014/main" id="{C1B70E86-60BE-AFCB-B13D-3E3F86B1ED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352800"/>
          <a:ext cx="4876800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4254500" imgH="2311400" progId="RFFlow4">
                  <p:embed/>
                </p:oleObj>
              </mc:Choice>
              <mc:Fallback>
                <p:oleObj name="RFFlow" r:id="rId6" imgW="4254500" imgH="2311400" progId="RFFlow4">
                  <p:embed/>
                  <p:pic>
                    <p:nvPicPr>
                      <p:cNvPr id="269318" name="Object 6">
                        <a:extLst>
                          <a:ext uri="{FF2B5EF4-FFF2-40B4-BE49-F238E27FC236}">
                            <a16:creationId xmlns:a16="http://schemas.microsoft.com/office/drawing/2014/main" id="{C1B70E86-60BE-AFCB-B13D-3E3F86B1ED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52800"/>
                        <a:ext cx="4876800" cy="2644775"/>
                      </a:xfrm>
                      <a:prstGeom prst="rect">
                        <a:avLst/>
                      </a:prstGeom>
                      <a:solidFill>
                        <a:srgbClr val="FFCC99">
                          <a:alpha val="6196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9" name="Text Box 7">
            <a:extLst>
              <a:ext uri="{FF2B5EF4-FFF2-40B4-BE49-F238E27FC236}">
                <a16:creationId xmlns:a16="http://schemas.microsoft.com/office/drawing/2014/main" id="{BF906548-560E-EC2B-3E43-61FED96A0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4102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69321" name="Text Box 9">
            <a:extLst>
              <a:ext uri="{FF2B5EF4-FFF2-40B4-BE49-F238E27FC236}">
                <a16:creationId xmlns:a16="http://schemas.microsoft.com/office/drawing/2014/main" id="{01B1E72F-6389-68EE-8400-75EA3E92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419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69322" name="Text Box 10">
            <a:extLst>
              <a:ext uri="{FF2B5EF4-FFF2-40B4-BE49-F238E27FC236}">
                <a16:creationId xmlns:a16="http://schemas.microsoft.com/office/drawing/2014/main" id="{AB78B262-A9E6-4022-3FD3-D883C53C6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724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9323" name="Text Box 11">
            <a:extLst>
              <a:ext uri="{FF2B5EF4-FFF2-40B4-BE49-F238E27FC236}">
                <a16:creationId xmlns:a16="http://schemas.microsoft.com/office/drawing/2014/main" id="{08D4B960-5CF6-1C20-CDFB-608E493C0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105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D8BCD88-E650-260A-831E-CCC00A5F90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724297"/>
              </p:ext>
            </p:extLst>
          </p:nvPr>
        </p:nvGraphicFramePr>
        <p:xfrm>
          <a:off x="5562600" y="4711946"/>
          <a:ext cx="26384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699700" imgH="5562600" progId="Equation.DSMT4">
                  <p:embed/>
                </p:oleObj>
              </mc:Choice>
              <mc:Fallback>
                <p:oleObj name="Equation" r:id="rId8" imgW="356997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0D8BCD88-E650-260A-831E-CCC00A5F90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11946"/>
                        <a:ext cx="2638425" cy="4079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5" name="Object 13">
            <a:extLst>
              <a:ext uri="{FF2B5EF4-FFF2-40B4-BE49-F238E27FC236}">
                <a16:creationId xmlns:a16="http://schemas.microsoft.com/office/drawing/2014/main" id="{7EA5B755-0E26-B4DE-44B1-8C09468FF8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814743"/>
              </p:ext>
            </p:extLst>
          </p:nvPr>
        </p:nvGraphicFramePr>
        <p:xfrm>
          <a:off x="5029200" y="5422611"/>
          <a:ext cx="4114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0" imgW="5118100" imgH="1511300" progId="RFFlow4">
                  <p:embed/>
                </p:oleObj>
              </mc:Choice>
              <mc:Fallback>
                <p:oleObj name="RFFlow" r:id="rId10" imgW="5118100" imgH="1511300" progId="RFFlow4">
                  <p:embed/>
                  <p:pic>
                    <p:nvPicPr>
                      <p:cNvPr id="269325" name="Object 13">
                        <a:extLst>
                          <a:ext uri="{FF2B5EF4-FFF2-40B4-BE49-F238E27FC236}">
                            <a16:creationId xmlns:a16="http://schemas.microsoft.com/office/drawing/2014/main" id="{7EA5B755-0E26-B4DE-44B1-8C09468FF8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422611"/>
                        <a:ext cx="4114800" cy="1219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8079E8-2E22-ADDC-F855-0D8D46AFDC3C}"/>
                  </a:ext>
                </a:extLst>
              </p:cNvPr>
              <p:cNvSpPr txBox="1"/>
              <p:nvPr/>
            </p:nvSpPr>
            <p:spPr>
              <a:xfrm>
                <a:off x="5410200" y="3429000"/>
                <a:ext cx="3124200" cy="1094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Now write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8079E8-2E22-ADDC-F855-0D8D46AFD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429000"/>
                <a:ext cx="3124200" cy="1094915"/>
              </a:xfrm>
              <a:prstGeom prst="rect">
                <a:avLst/>
              </a:prstGeom>
              <a:blipFill>
                <a:blip r:embed="rId12"/>
                <a:stretch>
                  <a:fillRect l="-2439" t="-3448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6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6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nimBg="1"/>
      <p:bldP spid="269317" grpId="0" animBg="1"/>
      <p:bldP spid="269319" grpId="0"/>
      <p:bldP spid="269321" grpId="0"/>
      <p:bldP spid="269322" grpId="0"/>
      <p:bldP spid="269323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A0A7525B-F00A-6E7E-909F-8CDFA6C37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Example-2</a:t>
            </a:r>
          </a:p>
        </p:txBody>
      </p:sp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BFFA00EB-718B-B47C-B513-DF6B55F877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09600"/>
          <a:ext cx="31242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082800" imgH="1943100" progId="RFFlow4">
                  <p:embed/>
                </p:oleObj>
              </mc:Choice>
              <mc:Fallback>
                <p:oleObj name="RFFlow" r:id="rId2" imgW="2082800" imgH="1943100" progId="RFFlow4">
                  <p:embed/>
                  <p:pic>
                    <p:nvPicPr>
                      <p:cNvPr id="19459" name="Object 3">
                        <a:extLst>
                          <a:ext uri="{FF2B5EF4-FFF2-40B4-BE49-F238E27FC236}">
                            <a16:creationId xmlns:a16="http://schemas.microsoft.com/office/drawing/2014/main" id="{BFFA00EB-718B-B47C-B513-DF6B55F87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09600"/>
                        <a:ext cx="3124200" cy="25781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2" name="Object 4">
            <a:extLst>
              <a:ext uri="{FF2B5EF4-FFF2-40B4-BE49-F238E27FC236}">
                <a16:creationId xmlns:a16="http://schemas.microsoft.com/office/drawing/2014/main" id="{2D1AFE5C-E814-048C-01EF-36D7775EDF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7838" y="685800"/>
          <a:ext cx="6126162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5257800" imgH="2235200" progId="RFFlow4">
                  <p:embed/>
                </p:oleObj>
              </mc:Choice>
              <mc:Fallback>
                <p:oleObj name="RFFlow" r:id="rId4" imgW="5257800" imgH="2235200" progId="RFFlow4">
                  <p:embed/>
                  <p:pic>
                    <p:nvPicPr>
                      <p:cNvPr id="268292" name="Object 4">
                        <a:extLst>
                          <a:ext uri="{FF2B5EF4-FFF2-40B4-BE49-F238E27FC236}">
                            <a16:creationId xmlns:a16="http://schemas.microsoft.com/office/drawing/2014/main" id="{2D1AFE5C-E814-048C-01EF-36D7775EDF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685800"/>
                        <a:ext cx="6126162" cy="2438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3" name="Text Box 5">
            <a:extLst>
              <a:ext uri="{FF2B5EF4-FFF2-40B4-BE49-F238E27FC236}">
                <a16:creationId xmlns:a16="http://schemas.microsoft.com/office/drawing/2014/main" id="{A4BF7486-3398-6C77-A2B6-53EAE6382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846513"/>
            <a:ext cx="3802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1.  How many FFs do we need?</a:t>
            </a:r>
          </a:p>
        </p:txBody>
      </p:sp>
      <p:sp>
        <p:nvSpPr>
          <p:cNvPr id="268294" name="Text Box 6">
            <a:extLst>
              <a:ext uri="{FF2B5EF4-FFF2-40B4-BE49-F238E27FC236}">
                <a16:creationId xmlns:a16="http://schemas.microsoft.com/office/drawing/2014/main" id="{E001DF2D-45BD-F18E-C904-1A4B76BCD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84651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8295" name="Text Box 7">
            <a:extLst>
              <a:ext uri="{FF2B5EF4-FFF2-40B4-BE49-F238E27FC236}">
                <a16:creationId xmlns:a16="http://schemas.microsoft.com/office/drawing/2014/main" id="{36DD227C-B5C3-D703-99B5-85F049AAB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456113"/>
            <a:ext cx="3362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2. Which FF do we choose?</a:t>
            </a:r>
          </a:p>
        </p:txBody>
      </p:sp>
      <p:sp>
        <p:nvSpPr>
          <p:cNvPr id="268296" name="Text Box 8">
            <a:extLst>
              <a:ext uri="{FF2B5EF4-FFF2-40B4-BE49-F238E27FC236}">
                <a16:creationId xmlns:a16="http://schemas.microsoft.com/office/drawing/2014/main" id="{D7FEF537-8A0F-B39C-03A6-223DC0F60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4456113"/>
            <a:ext cx="1425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Say JK FF</a:t>
            </a:r>
          </a:p>
        </p:txBody>
      </p:sp>
      <p:sp>
        <p:nvSpPr>
          <p:cNvPr id="268297" name="Text Box 9">
            <a:extLst>
              <a:ext uri="{FF2B5EF4-FFF2-40B4-BE49-F238E27FC236}">
                <a16:creationId xmlns:a16="http://schemas.microsoft.com/office/drawing/2014/main" id="{37F02141-3BBE-2DD8-8433-6425B346A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141913"/>
            <a:ext cx="3800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3. How are the states encoded?</a:t>
            </a:r>
          </a:p>
        </p:txBody>
      </p:sp>
      <p:sp>
        <p:nvSpPr>
          <p:cNvPr id="268298" name="Text Box 10">
            <a:extLst>
              <a:ext uri="{FF2B5EF4-FFF2-40B4-BE49-F238E27FC236}">
                <a16:creationId xmlns:a16="http://schemas.microsoft.com/office/drawing/2014/main" id="{B5866CB3-755C-F4D9-5CCB-D3D960AF8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105400"/>
            <a:ext cx="487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Say FF output Q=0 represents S</a:t>
            </a:r>
            <a:r>
              <a:rPr lang="en-US" altLang="en-US" sz="2000" b="1" baseline="-250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 and Q=1 represents S</a:t>
            </a:r>
            <a:r>
              <a:rPr lang="en-US" altLang="en-US" sz="2000" b="1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/>
      <p:bldP spid="268294" grpId="0"/>
      <p:bldP spid="268295" grpId="0"/>
      <p:bldP spid="268296" grpId="0"/>
      <p:bldP spid="268297" grpId="0"/>
      <p:bldP spid="2682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78C1AB8A-4849-C2C1-40D4-9682FC827E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04800"/>
          <a:ext cx="2895600" cy="251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082800" imgH="1943100" progId="RFFlow4">
                  <p:embed/>
                </p:oleObj>
              </mc:Choice>
              <mc:Fallback>
                <p:oleObj name="RFFlow" r:id="rId2" imgW="2082800" imgH="1943100" progId="RFFlow4">
                  <p:embed/>
                  <p:pic>
                    <p:nvPicPr>
                      <p:cNvPr id="20482" name="Object 2">
                        <a:extLst>
                          <a:ext uri="{FF2B5EF4-FFF2-40B4-BE49-F238E27FC236}">
                            <a16:creationId xmlns:a16="http://schemas.microsoft.com/office/drawing/2014/main" id="{78C1AB8A-4849-C2C1-40D4-9682FC827E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"/>
                        <a:ext cx="2895600" cy="25130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5" name="Object 3">
            <a:extLst>
              <a:ext uri="{FF2B5EF4-FFF2-40B4-BE49-F238E27FC236}">
                <a16:creationId xmlns:a16="http://schemas.microsoft.com/office/drawing/2014/main" id="{E9D42342-6635-88B9-4F7E-4B867C2E9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04800"/>
          <a:ext cx="5316538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5473700" imgH="2095500" progId="RFFlow4">
                  <p:embed/>
                </p:oleObj>
              </mc:Choice>
              <mc:Fallback>
                <p:oleObj name="RFFlow" r:id="rId4" imgW="5473700" imgH="2095500" progId="RFFlow4">
                  <p:embed/>
                  <p:pic>
                    <p:nvPicPr>
                      <p:cNvPr id="274435" name="Object 3">
                        <a:extLst>
                          <a:ext uri="{FF2B5EF4-FFF2-40B4-BE49-F238E27FC236}">
                            <a16:creationId xmlns:a16="http://schemas.microsoft.com/office/drawing/2014/main" id="{E9D42342-6635-88B9-4F7E-4B867C2E9B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4800"/>
                        <a:ext cx="5316538" cy="20304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6" name="Oval 4">
            <a:extLst>
              <a:ext uri="{FF2B5EF4-FFF2-40B4-BE49-F238E27FC236}">
                <a16:creationId xmlns:a16="http://schemas.microsoft.com/office/drawing/2014/main" id="{D28785B8-917B-0BDF-5D02-3EA4D38D9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0"/>
            <a:ext cx="1981200" cy="13716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74437" name="Oval 5">
            <a:extLst>
              <a:ext uri="{FF2B5EF4-FFF2-40B4-BE49-F238E27FC236}">
                <a16:creationId xmlns:a16="http://schemas.microsoft.com/office/drawing/2014/main" id="{D1AFF9E3-2C73-A9DC-E82E-E0C13495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914400"/>
            <a:ext cx="1981200" cy="13716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graphicFrame>
        <p:nvGraphicFramePr>
          <p:cNvPr id="274438" name="Object 6">
            <a:extLst>
              <a:ext uri="{FF2B5EF4-FFF2-40B4-BE49-F238E27FC236}">
                <a16:creationId xmlns:a16="http://schemas.microsoft.com/office/drawing/2014/main" id="{CD73F018-2645-E66C-4E9C-0E269982C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352800"/>
          <a:ext cx="4876800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4254500" imgH="2311400" progId="RFFlow4">
                  <p:embed/>
                </p:oleObj>
              </mc:Choice>
              <mc:Fallback>
                <p:oleObj name="RFFlow" r:id="rId6" imgW="4254500" imgH="2311400" progId="RFFlow4">
                  <p:embed/>
                  <p:pic>
                    <p:nvPicPr>
                      <p:cNvPr id="274438" name="Object 6">
                        <a:extLst>
                          <a:ext uri="{FF2B5EF4-FFF2-40B4-BE49-F238E27FC236}">
                            <a16:creationId xmlns:a16="http://schemas.microsoft.com/office/drawing/2014/main" id="{CD73F018-2645-E66C-4E9C-0E269982C6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52800"/>
                        <a:ext cx="4876800" cy="2644775"/>
                      </a:xfrm>
                      <a:prstGeom prst="rect">
                        <a:avLst/>
                      </a:prstGeom>
                      <a:solidFill>
                        <a:srgbClr val="FFCC99">
                          <a:alpha val="6196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9" name="Text Box 7">
            <a:extLst>
              <a:ext uri="{FF2B5EF4-FFF2-40B4-BE49-F238E27FC236}">
                <a16:creationId xmlns:a16="http://schemas.microsoft.com/office/drawing/2014/main" id="{A9BB1962-0570-6BA2-CD97-93B18C019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410200"/>
            <a:ext cx="639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X  1</a:t>
            </a:r>
          </a:p>
        </p:txBody>
      </p:sp>
      <p:sp>
        <p:nvSpPr>
          <p:cNvPr id="274440" name="Text Box 8">
            <a:extLst>
              <a:ext uri="{FF2B5EF4-FFF2-40B4-BE49-F238E27FC236}">
                <a16:creationId xmlns:a16="http://schemas.microsoft.com/office/drawing/2014/main" id="{A41C712D-75FD-7ED7-2F04-A5C3ADDA0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19600"/>
            <a:ext cx="639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  X</a:t>
            </a:r>
          </a:p>
        </p:txBody>
      </p:sp>
      <p:sp>
        <p:nvSpPr>
          <p:cNvPr id="274441" name="Text Box 9">
            <a:extLst>
              <a:ext uri="{FF2B5EF4-FFF2-40B4-BE49-F238E27FC236}">
                <a16:creationId xmlns:a16="http://schemas.microsoft.com/office/drawing/2014/main" id="{ED04B082-73BA-B397-D163-A9F0B674B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724400"/>
            <a:ext cx="639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  X</a:t>
            </a:r>
          </a:p>
        </p:txBody>
      </p:sp>
      <p:sp>
        <p:nvSpPr>
          <p:cNvPr id="274442" name="Text Box 10">
            <a:extLst>
              <a:ext uri="{FF2B5EF4-FFF2-40B4-BE49-F238E27FC236}">
                <a16:creationId xmlns:a16="http://schemas.microsoft.com/office/drawing/2014/main" id="{65F9A884-AB31-AF7F-2D05-498AC4AB2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639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X  0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6A39D27-292D-178A-EC34-6531E29C29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3275" y="6134100"/>
          <a:ext cx="28130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181800" imgH="4686300" progId="Equation.DSMT4">
                  <p:embed/>
                </p:oleObj>
              </mc:Choice>
              <mc:Fallback>
                <p:oleObj name="Equation" r:id="rId8" imgW="32181800" imgH="46863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A6A39D27-292D-178A-EC34-6531E29C29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6134100"/>
                        <a:ext cx="2813050" cy="4064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4" name="Object 12">
            <a:extLst>
              <a:ext uri="{FF2B5EF4-FFF2-40B4-BE49-F238E27FC236}">
                <a16:creationId xmlns:a16="http://schemas.microsoft.com/office/drawing/2014/main" id="{60541751-9357-E547-B1D2-30DFA97152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1100" y="4953000"/>
          <a:ext cx="41529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0" imgW="3746500" imgH="1231900" progId="RFFlow4">
                  <p:embed/>
                </p:oleObj>
              </mc:Choice>
              <mc:Fallback>
                <p:oleObj name="RFFlow" r:id="rId10" imgW="3746500" imgH="1231900" progId="RFFlow4">
                  <p:embed/>
                  <p:pic>
                    <p:nvPicPr>
                      <p:cNvPr id="274444" name="Object 12">
                        <a:extLst>
                          <a:ext uri="{FF2B5EF4-FFF2-40B4-BE49-F238E27FC236}">
                            <a16:creationId xmlns:a16="http://schemas.microsoft.com/office/drawing/2014/main" id="{60541751-9357-E547-B1D2-30DFA97152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4953000"/>
                        <a:ext cx="4152900" cy="1358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5" name="Object 13">
            <a:extLst>
              <a:ext uri="{FF2B5EF4-FFF2-40B4-BE49-F238E27FC236}">
                <a16:creationId xmlns:a16="http://schemas.microsoft.com/office/drawing/2014/main" id="{DFEB6813-A10C-3E42-F531-49B05BAAD9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4813" y="2603500"/>
          <a:ext cx="3048000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2" imgW="2451100" imgH="1727200" progId="RFFlow4">
                  <p:embed/>
                </p:oleObj>
              </mc:Choice>
              <mc:Fallback>
                <p:oleObj name="RFFlow" r:id="rId12" imgW="2451100" imgH="1727200" progId="RFFlow4">
                  <p:embed/>
                  <p:pic>
                    <p:nvPicPr>
                      <p:cNvPr id="274445" name="Object 13">
                        <a:extLst>
                          <a:ext uri="{FF2B5EF4-FFF2-40B4-BE49-F238E27FC236}">
                            <a16:creationId xmlns:a16="http://schemas.microsoft.com/office/drawing/2014/main" id="{DFEB6813-A10C-3E42-F531-49B05BAAD9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2603500"/>
                        <a:ext cx="3048000" cy="2151063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196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7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7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7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7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7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7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animBg="1"/>
      <p:bldP spid="274437" grpId="0" animBg="1"/>
      <p:bldP spid="274439" grpId="0"/>
      <p:bldP spid="274440" grpId="0"/>
      <p:bldP spid="274441" grpId="0"/>
      <p:bldP spid="2744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5D974AEF-BDF4-2C13-39AA-A6FB107D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Example-3</a:t>
            </a: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C4B335B7-A3FD-D913-A502-08EC210CFB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33400"/>
          <a:ext cx="3840163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454400" imgH="3022600" progId="RFFlow4">
                  <p:embed/>
                </p:oleObj>
              </mc:Choice>
              <mc:Fallback>
                <p:oleObj name="RFFlow" r:id="rId2" imgW="3454400" imgH="3022600" progId="RFFlow4">
                  <p:embed/>
                  <p:pic>
                    <p:nvPicPr>
                      <p:cNvPr id="21507" name="Object 3">
                        <a:extLst>
                          <a:ext uri="{FF2B5EF4-FFF2-40B4-BE49-F238E27FC236}">
                            <a16:creationId xmlns:a16="http://schemas.microsoft.com/office/drawing/2014/main" id="{C4B335B7-A3FD-D913-A502-08EC210CFB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3400"/>
                        <a:ext cx="3840163" cy="31337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68" name="Text Box 4">
            <a:extLst>
              <a:ext uri="{FF2B5EF4-FFF2-40B4-BE49-F238E27FC236}">
                <a16:creationId xmlns:a16="http://schemas.microsoft.com/office/drawing/2014/main" id="{B438E76F-60AC-4026-077B-07D06DEE0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0"/>
            <a:ext cx="502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For 4 states a minimum of two FFs will be required. Let us choose 2 D FFs A &amp;B</a:t>
            </a:r>
          </a:p>
        </p:txBody>
      </p:sp>
      <p:graphicFrame>
        <p:nvGraphicFramePr>
          <p:cNvPr id="267269" name="Object 5">
            <a:extLst>
              <a:ext uri="{FF2B5EF4-FFF2-40B4-BE49-F238E27FC236}">
                <a16:creationId xmlns:a16="http://schemas.microsoft.com/office/drawing/2014/main" id="{40E2AAD0-E473-807C-8E9B-349D09A25B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9250" y="1266825"/>
          <a:ext cx="4270375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4394200" imgH="2311400" progId="RFFlow4">
                  <p:embed/>
                </p:oleObj>
              </mc:Choice>
              <mc:Fallback>
                <p:oleObj name="RFFlow" r:id="rId4" imgW="4394200" imgH="2311400" progId="RFFlow4">
                  <p:embed/>
                  <p:pic>
                    <p:nvPicPr>
                      <p:cNvPr id="267269" name="Object 5">
                        <a:extLst>
                          <a:ext uri="{FF2B5EF4-FFF2-40B4-BE49-F238E27FC236}">
                            <a16:creationId xmlns:a16="http://schemas.microsoft.com/office/drawing/2014/main" id="{40E2AAD0-E473-807C-8E9B-349D09A25B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1266825"/>
                        <a:ext cx="4270375" cy="223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0" name="Object 6">
            <a:extLst>
              <a:ext uri="{FF2B5EF4-FFF2-40B4-BE49-F238E27FC236}">
                <a16:creationId xmlns:a16="http://schemas.microsoft.com/office/drawing/2014/main" id="{87B5C42B-B25C-18F7-CFB7-B49E7B3954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689317"/>
              </p:ext>
            </p:extLst>
          </p:nvPr>
        </p:nvGraphicFramePr>
        <p:xfrm>
          <a:off x="3200400" y="3681248"/>
          <a:ext cx="4038600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3886200" imgH="3175000" progId="RFFlow4">
                  <p:embed/>
                </p:oleObj>
              </mc:Choice>
              <mc:Fallback>
                <p:oleObj name="RFFlow" r:id="rId6" imgW="3886200" imgH="3175000" progId="RFFlow4">
                  <p:embed/>
                  <p:pic>
                    <p:nvPicPr>
                      <p:cNvPr id="267270" name="Object 6">
                        <a:extLst>
                          <a:ext uri="{FF2B5EF4-FFF2-40B4-BE49-F238E27FC236}">
                            <a16:creationId xmlns:a16="http://schemas.microsoft.com/office/drawing/2014/main" id="{87B5C42B-B25C-18F7-CFB7-B49E7B3954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81248"/>
                        <a:ext cx="4038600" cy="3289300"/>
                      </a:xfrm>
                      <a:prstGeom prst="rect">
                        <a:avLst/>
                      </a:prstGeom>
                      <a:solidFill>
                        <a:srgbClr val="FFCC99">
                          <a:alpha val="6196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1" name="Object 7">
            <a:extLst>
              <a:ext uri="{FF2B5EF4-FFF2-40B4-BE49-F238E27FC236}">
                <a16:creationId xmlns:a16="http://schemas.microsoft.com/office/drawing/2014/main" id="{F889E6F3-C3FC-34F8-A144-6655627170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568700"/>
          <a:ext cx="2093913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2019300" imgH="3175000" progId="RFFlow4">
                  <p:embed/>
                </p:oleObj>
              </mc:Choice>
              <mc:Fallback>
                <p:oleObj name="RFFlow" r:id="rId8" imgW="2019300" imgH="3175000" progId="RFFlow4">
                  <p:embed/>
                  <p:pic>
                    <p:nvPicPr>
                      <p:cNvPr id="267271" name="Object 7">
                        <a:extLst>
                          <a:ext uri="{FF2B5EF4-FFF2-40B4-BE49-F238E27FC236}">
                            <a16:creationId xmlns:a16="http://schemas.microsoft.com/office/drawing/2014/main" id="{F889E6F3-C3FC-34F8-A144-6655627170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68700"/>
                        <a:ext cx="2093913" cy="3289300"/>
                      </a:xfrm>
                      <a:prstGeom prst="rect">
                        <a:avLst/>
                      </a:prstGeom>
                      <a:solidFill>
                        <a:srgbClr val="FFCC99">
                          <a:alpha val="6196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26109CE-F3ED-919D-F659-8905400A2DEF}"/>
              </a:ext>
            </a:extLst>
          </p:cNvPr>
          <p:cNvSpPr txBox="1"/>
          <p:nvPr/>
        </p:nvSpPr>
        <p:spPr>
          <a:xfrm>
            <a:off x="6348867" y="4437013"/>
            <a:ext cx="966334" cy="2369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50" dirty="0"/>
              <a:t>0    1</a:t>
            </a:r>
          </a:p>
          <a:p>
            <a:r>
              <a:rPr lang="en-US" sz="1850" dirty="0"/>
              <a:t>0    0</a:t>
            </a:r>
          </a:p>
          <a:p>
            <a:r>
              <a:rPr lang="en-US" sz="1850" dirty="0"/>
              <a:t>1    1</a:t>
            </a:r>
          </a:p>
          <a:p>
            <a:r>
              <a:rPr lang="en-US" sz="1850" dirty="0"/>
              <a:t>1    0</a:t>
            </a:r>
          </a:p>
          <a:p>
            <a:r>
              <a:rPr lang="en-US" sz="1850" dirty="0"/>
              <a:t>1    1</a:t>
            </a:r>
          </a:p>
          <a:p>
            <a:r>
              <a:rPr lang="en-US" sz="1850" dirty="0"/>
              <a:t>1    0</a:t>
            </a:r>
          </a:p>
          <a:p>
            <a:r>
              <a:rPr lang="en-US" sz="1850" dirty="0"/>
              <a:t>0    0</a:t>
            </a:r>
          </a:p>
          <a:p>
            <a:r>
              <a:rPr lang="en-US" sz="1850" dirty="0"/>
              <a:t>1    1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>
            <a:extLst>
              <a:ext uri="{FF2B5EF4-FFF2-40B4-BE49-F238E27FC236}">
                <a16:creationId xmlns:a16="http://schemas.microsoft.com/office/drawing/2014/main" id="{6DA65B79-A9D7-6105-1766-01C846FEA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4038600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886200" imgH="3175000" progId="RFFlow4">
                  <p:embed/>
                </p:oleObj>
              </mc:Choice>
              <mc:Fallback>
                <p:oleObj name="RFFlow" r:id="rId2" imgW="3886200" imgH="3175000" progId="RFFlow4">
                  <p:embed/>
                  <p:pic>
                    <p:nvPicPr>
                      <p:cNvPr id="22530" name="Object 2">
                        <a:extLst>
                          <a:ext uri="{FF2B5EF4-FFF2-40B4-BE49-F238E27FC236}">
                            <a16:creationId xmlns:a16="http://schemas.microsoft.com/office/drawing/2014/main" id="{6DA65B79-A9D7-6105-1766-01C846FEA9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4038600" cy="3289300"/>
                      </a:xfrm>
                      <a:prstGeom prst="rect">
                        <a:avLst/>
                      </a:prstGeom>
                      <a:solidFill>
                        <a:srgbClr val="FFCC99">
                          <a:alpha val="6196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4">
            <a:extLst>
              <a:ext uri="{FF2B5EF4-FFF2-40B4-BE49-F238E27FC236}">
                <a16:creationId xmlns:a16="http://schemas.microsoft.com/office/drawing/2014/main" id="{73ACE6FD-E7BA-D376-A71A-842CCDA0C1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28600"/>
          <a:ext cx="3429000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311400" imgH="1587500" progId="RFFlow4">
                  <p:embed/>
                </p:oleObj>
              </mc:Choice>
              <mc:Fallback>
                <p:oleObj name="RFFlow" r:id="rId4" imgW="2311400" imgH="1587500" progId="RFFlow4">
                  <p:embed/>
                  <p:pic>
                    <p:nvPicPr>
                      <p:cNvPr id="22531" name="Object 4">
                        <a:extLst>
                          <a:ext uri="{FF2B5EF4-FFF2-40B4-BE49-F238E27FC236}">
                            <a16:creationId xmlns:a16="http://schemas.microsoft.com/office/drawing/2014/main" id="{73ACE6FD-E7BA-D376-A71A-842CCDA0C1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8600"/>
                        <a:ext cx="3429000" cy="2354263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5">
            <a:extLst>
              <a:ext uri="{FF2B5EF4-FFF2-40B4-BE49-F238E27FC236}">
                <a16:creationId xmlns:a16="http://schemas.microsoft.com/office/drawing/2014/main" id="{6E24ED6A-2E88-73AD-521D-F5EA22B7C0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962400"/>
          <a:ext cx="3429000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2311400" imgH="1587500" progId="RFFlow4">
                  <p:embed/>
                </p:oleObj>
              </mc:Choice>
              <mc:Fallback>
                <p:oleObj name="RFFlow" r:id="rId6" imgW="2311400" imgH="1587500" progId="RFFlow4">
                  <p:embed/>
                  <p:pic>
                    <p:nvPicPr>
                      <p:cNvPr id="22532" name="Object 5">
                        <a:extLst>
                          <a:ext uri="{FF2B5EF4-FFF2-40B4-BE49-F238E27FC236}">
                            <a16:creationId xmlns:a16="http://schemas.microsoft.com/office/drawing/2014/main" id="{6E24ED6A-2E88-73AD-521D-F5EA22B7C0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3429000" cy="2354263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501EA7CF-A61F-3879-F0A9-170D925CF7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895600"/>
          <a:ext cx="24812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384500" imgH="11112500" progId="Equation.DSMT4">
                  <p:embed/>
                </p:oleObj>
              </mc:Choice>
              <mc:Fallback>
                <p:oleObj name="Equation" r:id="rId8" imgW="28384500" imgH="111125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501EA7CF-A61F-3879-F0A9-170D925CF7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895600"/>
                        <a:ext cx="2481263" cy="9652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8EF379B8-C922-C7D7-7A66-A4F2B511D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572000"/>
          <a:ext cx="3556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665400" imgH="17551400" progId="Equation.DSMT4">
                  <p:embed/>
                </p:oleObj>
              </mc:Choice>
              <mc:Fallback>
                <p:oleObj name="Equation" r:id="rId10" imgW="40665400" imgH="175514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8EF379B8-C922-C7D7-7A66-A4F2B511DD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572000"/>
                        <a:ext cx="3556000" cy="15240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>
            <a:extLst>
              <a:ext uri="{FF2B5EF4-FFF2-40B4-BE49-F238E27FC236}">
                <a16:creationId xmlns:a16="http://schemas.microsoft.com/office/drawing/2014/main" id="{8EE1DE75-4EF0-E914-5454-45DC424E9E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600200"/>
          <a:ext cx="3840163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454400" imgH="3022600" progId="RFFlow4">
                  <p:embed/>
                </p:oleObj>
              </mc:Choice>
              <mc:Fallback>
                <p:oleObj name="RFFlow" r:id="rId2" imgW="3454400" imgH="3022600" progId="RFFlow4">
                  <p:embed/>
                  <p:pic>
                    <p:nvPicPr>
                      <p:cNvPr id="23554" name="Object 2">
                        <a:extLst>
                          <a:ext uri="{FF2B5EF4-FFF2-40B4-BE49-F238E27FC236}">
                            <a16:creationId xmlns:a16="http://schemas.microsoft.com/office/drawing/2014/main" id="{8EE1DE75-4EF0-E914-5454-45DC424E9E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0200"/>
                        <a:ext cx="3840163" cy="31337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19" name="Object 3">
            <a:extLst>
              <a:ext uri="{FF2B5EF4-FFF2-40B4-BE49-F238E27FC236}">
                <a16:creationId xmlns:a16="http://schemas.microsoft.com/office/drawing/2014/main" id="{D112A99E-3413-5975-FA34-53459F358C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143000"/>
          <a:ext cx="5105400" cy="485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4470400" imgH="4254500" progId="RFFlow4">
                  <p:embed/>
                </p:oleObj>
              </mc:Choice>
              <mc:Fallback>
                <p:oleObj name="RFFlow" r:id="rId4" imgW="4470400" imgH="4254500" progId="RFFlow4">
                  <p:embed/>
                  <p:pic>
                    <p:nvPicPr>
                      <p:cNvPr id="265219" name="Object 3">
                        <a:extLst>
                          <a:ext uri="{FF2B5EF4-FFF2-40B4-BE49-F238E27FC236}">
                            <a16:creationId xmlns:a16="http://schemas.microsoft.com/office/drawing/2014/main" id="{D112A99E-3413-5975-FA34-53459F358C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143000"/>
                        <a:ext cx="5105400" cy="48593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28D933D6-9172-813B-C2BC-B8AE65E29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57200"/>
          <a:ext cx="2200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158700" imgH="5270500" progId="Equation.DSMT4">
                  <p:embed/>
                </p:oleObj>
              </mc:Choice>
              <mc:Fallback>
                <p:oleObj name="Equation" r:id="rId6" imgW="25158700" imgH="5270500" progId="Equation.DSMT4">
                  <p:embed/>
                  <p:pic>
                    <p:nvPicPr>
                      <p:cNvPr id="23556" name="Object 4">
                        <a:extLst>
                          <a:ext uri="{FF2B5EF4-FFF2-40B4-BE49-F238E27FC236}">
                            <a16:creationId xmlns:a16="http://schemas.microsoft.com/office/drawing/2014/main" id="{28D933D6-9172-813B-C2BC-B8AE65E295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200275" cy="4572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4">
            <a:extLst>
              <a:ext uri="{FF2B5EF4-FFF2-40B4-BE49-F238E27FC236}">
                <a16:creationId xmlns:a16="http://schemas.microsoft.com/office/drawing/2014/main" id="{D8AFBA73-D3A2-E656-AD3E-02C33F77CA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57200"/>
          <a:ext cx="1765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193000" imgH="5854700" progId="Equation.DSMT4">
                  <p:embed/>
                </p:oleObj>
              </mc:Choice>
              <mc:Fallback>
                <p:oleObj name="Equation" r:id="rId8" imgW="20193000" imgH="5854700" progId="Equation.DSMT4">
                  <p:embed/>
                  <p:pic>
                    <p:nvPicPr>
                      <p:cNvPr id="23557" name="Object 4">
                        <a:extLst>
                          <a:ext uri="{FF2B5EF4-FFF2-40B4-BE49-F238E27FC236}">
                            <a16:creationId xmlns:a16="http://schemas.microsoft.com/office/drawing/2014/main" id="{D8AFBA73-D3A2-E656-AD3E-02C33F77CA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57200"/>
                        <a:ext cx="1765300" cy="5080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2">
            <a:extLst>
              <a:ext uri="{FF2B5EF4-FFF2-40B4-BE49-F238E27FC236}">
                <a16:creationId xmlns:a16="http://schemas.microsoft.com/office/drawing/2014/main" id="{AFA7216D-5810-980C-D299-266428C7D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180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JK Flip-flop excitation table (recap)</a:t>
            </a:r>
          </a:p>
        </p:txBody>
      </p:sp>
      <p:graphicFrame>
        <p:nvGraphicFramePr>
          <p:cNvPr id="25602" name="Object 3">
            <a:extLst>
              <a:ext uri="{FF2B5EF4-FFF2-40B4-BE49-F238E27FC236}">
                <a16:creationId xmlns:a16="http://schemas.microsoft.com/office/drawing/2014/main" id="{93AE0BED-F9F8-2A71-2319-44DCFC4BE7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838200"/>
          <a:ext cx="23399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727200" imgH="1155700" progId="RFFlow4">
                  <p:embed/>
                </p:oleObj>
              </mc:Choice>
              <mc:Fallback>
                <p:oleObj name="RFFlow" r:id="rId2" imgW="1727200" imgH="1155700" progId="RFFlow4">
                  <p:embed/>
                  <p:pic>
                    <p:nvPicPr>
                      <p:cNvPr id="25602" name="Object 3">
                        <a:extLst>
                          <a:ext uri="{FF2B5EF4-FFF2-40B4-BE49-F238E27FC236}">
                            <a16:creationId xmlns:a16="http://schemas.microsoft.com/office/drawing/2014/main" id="{93AE0BED-F9F8-2A71-2319-44DCFC4BE7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38200"/>
                        <a:ext cx="2339975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>
            <a:extLst>
              <a:ext uri="{FF2B5EF4-FFF2-40B4-BE49-F238E27FC236}">
                <a16:creationId xmlns:a16="http://schemas.microsoft.com/office/drawing/2014/main" id="{210A7F62-1E6E-07F3-0A19-5F9ABCE9C7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609600"/>
          <a:ext cx="2667000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451100" imgH="1727200" progId="RFFlow4">
                  <p:embed/>
                </p:oleObj>
              </mc:Choice>
              <mc:Fallback>
                <p:oleObj name="RFFlow" r:id="rId4" imgW="2451100" imgH="1727200" progId="RFFlow4">
                  <p:embed/>
                  <p:pic>
                    <p:nvPicPr>
                      <p:cNvPr id="25603" name="Object 4">
                        <a:extLst>
                          <a:ext uri="{FF2B5EF4-FFF2-40B4-BE49-F238E27FC236}">
                            <a16:creationId xmlns:a16="http://schemas.microsoft.com/office/drawing/2014/main" id="{210A7F62-1E6E-07F3-0A19-5F9ABCE9C7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609600"/>
                        <a:ext cx="2667000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6196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5" name="Object 5">
            <a:extLst>
              <a:ext uri="{FF2B5EF4-FFF2-40B4-BE49-F238E27FC236}">
                <a16:creationId xmlns:a16="http://schemas.microsoft.com/office/drawing/2014/main" id="{5E83D8AE-BE25-5383-0D59-B58FD67638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304800"/>
          <a:ext cx="3382963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2451100" imgH="1879600" progId="RFFlow4">
                  <p:embed/>
                </p:oleObj>
              </mc:Choice>
              <mc:Fallback>
                <p:oleObj name="RFFlow" r:id="rId6" imgW="2451100" imgH="1879600" progId="RFFlow4">
                  <p:embed/>
                  <p:pic>
                    <p:nvPicPr>
                      <p:cNvPr id="245765" name="Object 5">
                        <a:extLst>
                          <a:ext uri="{FF2B5EF4-FFF2-40B4-BE49-F238E27FC236}">
                            <a16:creationId xmlns:a16="http://schemas.microsoft.com/office/drawing/2014/main" id="{5E83D8AE-BE25-5383-0D59-B58FD67638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04800"/>
                        <a:ext cx="3382963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6196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6" name="Text Box 6">
            <a:extLst>
              <a:ext uri="{FF2B5EF4-FFF2-40B4-BE49-F238E27FC236}">
                <a16:creationId xmlns:a16="http://schemas.microsoft.com/office/drawing/2014/main" id="{C99B3F94-D75B-1063-72E0-881662730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3622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X    0</a:t>
            </a:r>
          </a:p>
        </p:txBody>
      </p:sp>
      <p:sp>
        <p:nvSpPr>
          <p:cNvPr id="245767" name="Text Box 7">
            <a:extLst>
              <a:ext uri="{FF2B5EF4-FFF2-40B4-BE49-F238E27FC236}">
                <a16:creationId xmlns:a16="http://schemas.microsoft.com/office/drawing/2014/main" id="{9AF5A610-4753-D243-6119-BBE1BA0D1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858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J    K</a:t>
            </a:r>
          </a:p>
        </p:txBody>
      </p:sp>
      <p:sp>
        <p:nvSpPr>
          <p:cNvPr id="245768" name="Text Box 8">
            <a:extLst>
              <a:ext uri="{FF2B5EF4-FFF2-40B4-BE49-F238E27FC236}">
                <a16:creationId xmlns:a16="http://schemas.microsoft.com/office/drawing/2014/main" id="{B11EF123-E108-7526-93BD-A00B67B74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1430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    X</a:t>
            </a:r>
          </a:p>
        </p:txBody>
      </p:sp>
      <p:sp>
        <p:nvSpPr>
          <p:cNvPr id="245769" name="Text Box 9">
            <a:extLst>
              <a:ext uri="{FF2B5EF4-FFF2-40B4-BE49-F238E27FC236}">
                <a16:creationId xmlns:a16="http://schemas.microsoft.com/office/drawing/2014/main" id="{162D9A45-B86C-1DD6-556E-5EE06DB8C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5240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    X</a:t>
            </a:r>
          </a:p>
        </p:txBody>
      </p:sp>
      <p:sp>
        <p:nvSpPr>
          <p:cNvPr id="245770" name="Text Box 10">
            <a:extLst>
              <a:ext uri="{FF2B5EF4-FFF2-40B4-BE49-F238E27FC236}">
                <a16:creationId xmlns:a16="http://schemas.microsoft.com/office/drawing/2014/main" id="{DCB347FF-DC75-3A88-CD09-3B0738770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X    1</a:t>
            </a:r>
          </a:p>
        </p:txBody>
      </p:sp>
      <p:sp>
        <p:nvSpPr>
          <p:cNvPr id="25610" name="Text Box 2">
            <a:extLst>
              <a:ext uri="{FF2B5EF4-FFF2-40B4-BE49-F238E27FC236}">
                <a16:creationId xmlns:a16="http://schemas.microsoft.com/office/drawing/2014/main" id="{A4B75B85-BF09-90EF-9D49-8EAA78496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362200"/>
            <a:ext cx="2373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Characteristic Table</a:t>
            </a: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DFB133D8-38D9-798E-DD55-2DCEA00D1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2001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Excitation  Table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EEDD130-455A-20A1-EEA4-DC423146AB07}"/>
              </a:ext>
            </a:extLst>
          </p:cNvPr>
          <p:cNvGraphicFramePr>
            <a:graphicFrameLocks noGrp="1"/>
          </p:cNvGraphicFramePr>
          <p:nvPr/>
        </p:nvGraphicFramePr>
        <p:xfrm>
          <a:off x="0" y="3048000"/>
          <a:ext cx="3124201" cy="3581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933">
                <a:tc>
                  <a:txBody>
                    <a:bodyPr/>
                    <a:lstStyle/>
                    <a:p>
                      <a:r>
                        <a:rPr lang="en-US" sz="20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664" name="Slide Number Placeholder 13">
            <a:extLst>
              <a:ext uri="{FF2B5EF4-FFF2-40B4-BE49-F238E27FC236}">
                <a16:creationId xmlns:a16="http://schemas.microsoft.com/office/drawing/2014/main" id="{D3C781AA-5ACB-5481-4F6B-FA4C66B838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1E595B-34CC-B349-8720-515A44B4D48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6" grpId="0"/>
      <p:bldP spid="245767" grpId="0"/>
      <p:bldP spid="245768" grpId="0"/>
      <p:bldP spid="245769" grpId="0"/>
      <p:bldP spid="245770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2">
            <a:extLst>
              <a:ext uri="{FF2B5EF4-FFF2-40B4-BE49-F238E27FC236}">
                <a16:creationId xmlns:a16="http://schemas.microsoft.com/office/drawing/2014/main" id="{1FD08FDE-6898-DF39-EF41-0A683920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5959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D Flip flop excitation table (recap)</a:t>
            </a:r>
          </a:p>
        </p:txBody>
      </p:sp>
      <p:graphicFrame>
        <p:nvGraphicFramePr>
          <p:cNvPr id="245771" name="Object 11">
            <a:extLst>
              <a:ext uri="{FF2B5EF4-FFF2-40B4-BE49-F238E27FC236}">
                <a16:creationId xmlns:a16="http://schemas.microsoft.com/office/drawing/2014/main" id="{FB203219-654F-B0D2-AA4E-04A7AA6B66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838200"/>
          <a:ext cx="23399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727200" imgH="1155700" progId="RFFlow4">
                  <p:embed/>
                </p:oleObj>
              </mc:Choice>
              <mc:Fallback>
                <p:oleObj name="RFFlow" r:id="rId2" imgW="1727200" imgH="1155700" progId="RFFlow4">
                  <p:embed/>
                  <p:pic>
                    <p:nvPicPr>
                      <p:cNvPr id="245771" name="Object 11">
                        <a:extLst>
                          <a:ext uri="{FF2B5EF4-FFF2-40B4-BE49-F238E27FC236}">
                            <a16:creationId xmlns:a16="http://schemas.microsoft.com/office/drawing/2014/main" id="{FB203219-654F-B0D2-AA4E-04A7AA6B66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838200"/>
                        <a:ext cx="2339975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2" name="Object 12">
            <a:extLst>
              <a:ext uri="{FF2B5EF4-FFF2-40B4-BE49-F238E27FC236}">
                <a16:creationId xmlns:a16="http://schemas.microsoft.com/office/drawing/2014/main" id="{18BCEA0F-79B5-326C-4833-364B775534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667000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451100" imgH="1155700" progId="RFFlow4">
                  <p:embed/>
                </p:oleObj>
              </mc:Choice>
              <mc:Fallback>
                <p:oleObj name="RFFlow" r:id="rId4" imgW="2451100" imgH="1155700" progId="RFFlow4">
                  <p:embed/>
                  <p:pic>
                    <p:nvPicPr>
                      <p:cNvPr id="245772" name="Object 12">
                        <a:extLst>
                          <a:ext uri="{FF2B5EF4-FFF2-40B4-BE49-F238E27FC236}">
                            <a16:creationId xmlns:a16="http://schemas.microsoft.com/office/drawing/2014/main" id="{18BCEA0F-79B5-326C-4833-364B775534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667000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6196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3" name="Object 13">
            <a:extLst>
              <a:ext uri="{FF2B5EF4-FFF2-40B4-BE49-F238E27FC236}">
                <a16:creationId xmlns:a16="http://schemas.microsoft.com/office/drawing/2014/main" id="{C08CCC55-6A02-F036-AA04-3A2E833B9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581400"/>
          <a:ext cx="3382963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2451100" imgH="1879600" progId="RFFlow4">
                  <p:embed/>
                </p:oleObj>
              </mc:Choice>
              <mc:Fallback>
                <p:oleObj name="RFFlow" r:id="rId6" imgW="2451100" imgH="1879600" progId="RFFlow4">
                  <p:embed/>
                  <p:pic>
                    <p:nvPicPr>
                      <p:cNvPr id="245773" name="Object 13">
                        <a:extLst>
                          <a:ext uri="{FF2B5EF4-FFF2-40B4-BE49-F238E27FC236}">
                            <a16:creationId xmlns:a16="http://schemas.microsoft.com/office/drawing/2014/main" id="{C08CCC55-6A02-F036-AA04-3A2E833B94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81400"/>
                        <a:ext cx="3382963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6196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74" name="Text Box 14">
            <a:extLst>
              <a:ext uri="{FF2B5EF4-FFF2-40B4-BE49-F238E27FC236}">
                <a16:creationId xmlns:a16="http://schemas.microsoft.com/office/drawing/2014/main" id="{4D2B39B6-5E7F-FFE2-B7B4-6D7D870FC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0386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45775" name="Text Box 15">
            <a:extLst>
              <a:ext uri="{FF2B5EF4-FFF2-40B4-BE49-F238E27FC236}">
                <a16:creationId xmlns:a16="http://schemas.microsoft.com/office/drawing/2014/main" id="{5E7CF4F3-110F-B5E1-172E-D6DC26AEB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419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5776" name="Text Box 16">
            <a:extLst>
              <a:ext uri="{FF2B5EF4-FFF2-40B4-BE49-F238E27FC236}">
                <a16:creationId xmlns:a16="http://schemas.microsoft.com/office/drawing/2014/main" id="{E7217AEF-5947-6D83-A63F-71F7137FC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800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5777" name="Text Box 17">
            <a:extLst>
              <a:ext uri="{FF2B5EF4-FFF2-40B4-BE49-F238E27FC236}">
                <a16:creationId xmlns:a16="http://schemas.microsoft.com/office/drawing/2014/main" id="{337FA18A-9519-9669-90B6-A462FC91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181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5778" name="Text Box 18">
            <a:extLst>
              <a:ext uri="{FF2B5EF4-FFF2-40B4-BE49-F238E27FC236}">
                <a16:creationId xmlns:a16="http://schemas.microsoft.com/office/drawing/2014/main" id="{987F2607-B545-6AD4-708A-A49E8DFAF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562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3BA8DA62-1D4B-1213-0865-B04DA666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981200"/>
            <a:ext cx="2373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Characteristic Table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68120DF6-94BE-274B-C988-CE1B229DA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30913"/>
            <a:ext cx="2001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Excitation  Table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2C98659-4118-0145-0241-8DE92A670F4B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048000"/>
          <a:ext cx="30099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62" name="Slide Number Placeholder 13">
            <a:extLst>
              <a:ext uri="{FF2B5EF4-FFF2-40B4-BE49-F238E27FC236}">
                <a16:creationId xmlns:a16="http://schemas.microsoft.com/office/drawing/2014/main" id="{651E92FB-44C0-8F32-06D3-0112B6B111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652E4F-89AD-1B4F-A9E7-3F50C0E33DC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4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4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4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4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4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4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4" grpId="0"/>
      <p:bldP spid="245775" grpId="0"/>
      <p:bldP spid="245776" grpId="0"/>
      <p:bldP spid="245777" grpId="0"/>
      <p:bldP spid="245778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2">
            <a:extLst>
              <a:ext uri="{FF2B5EF4-FFF2-40B4-BE49-F238E27FC236}">
                <a16:creationId xmlns:a16="http://schemas.microsoft.com/office/drawing/2014/main" id="{088E5D45-FB08-5FDE-E9D7-2C5CB92C7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2787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Convert a D FF to JK FF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or use D FF to implement JK FF</a:t>
            </a:r>
          </a:p>
        </p:txBody>
      </p:sp>
      <p:graphicFrame>
        <p:nvGraphicFramePr>
          <p:cNvPr id="27650" name="Object 3">
            <a:extLst>
              <a:ext uri="{FF2B5EF4-FFF2-40B4-BE49-F238E27FC236}">
                <a16:creationId xmlns:a16="http://schemas.microsoft.com/office/drawing/2014/main" id="{8B8ECAE4-71A2-5BFB-E036-CE8DD1A94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2428"/>
              </p:ext>
            </p:extLst>
          </p:nvPr>
        </p:nvGraphicFramePr>
        <p:xfrm>
          <a:off x="0" y="980835"/>
          <a:ext cx="4583113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3" imgW="3390900" imgH="1435100" progId="RFFlow4">
                  <p:embed/>
                </p:oleObj>
              </mc:Choice>
              <mc:Fallback>
                <p:oleObj name="RFFlow" r:id="rId3" imgW="3390900" imgH="1435100" progId="RFFlow4">
                  <p:embed/>
                  <p:pic>
                    <p:nvPicPr>
                      <p:cNvPr id="27650" name="Object 3">
                        <a:extLst>
                          <a:ext uri="{FF2B5EF4-FFF2-40B4-BE49-F238E27FC236}">
                            <a16:creationId xmlns:a16="http://schemas.microsoft.com/office/drawing/2014/main" id="{8B8ECAE4-71A2-5BFB-E036-CE8DD1A948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80835"/>
                        <a:ext cx="4583113" cy="19431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19EBFDC-8AD1-22F3-A0DE-3AB8F55E6C75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457200"/>
          <a:ext cx="4267200" cy="2743200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</a:rPr>
                        <a:t>J      K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</a:rPr>
                        <a:t>Q    </a:t>
                      </a:r>
                      <a:r>
                        <a:rPr lang="en-US" sz="2400" dirty="0" err="1">
                          <a:latin typeface="Times New Roman"/>
                          <a:ea typeface="Calibri"/>
                        </a:rPr>
                        <a:t>Q</a:t>
                      </a:r>
                      <a:r>
                        <a:rPr lang="en-US" sz="2400" dirty="0">
                          <a:latin typeface="Times New Roman"/>
                          <a:ea typeface="Calibri"/>
                        </a:rPr>
                        <a:t>(t+1)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</a:rPr>
                        <a:t>D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</a:rPr>
                        <a:t>0       0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</a:rPr>
                        <a:t>0       1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</a:rPr>
                        <a:t> 1      0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</a:rPr>
                        <a:t>1       1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 Box 8">
            <a:extLst>
              <a:ext uri="{FF2B5EF4-FFF2-40B4-BE49-F238E27FC236}">
                <a16:creationId xmlns:a16="http://schemas.microsoft.com/office/drawing/2014/main" id="{F02651DF-70A3-4B10-DF58-051EC1FE5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066800"/>
            <a:ext cx="1133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         X</a:t>
            </a: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E3FA3446-210F-8610-8DB5-2BB20F78E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600200"/>
            <a:ext cx="1133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         X</a:t>
            </a:r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BC7B555D-F22B-153D-0967-BFED57E7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20980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X         1</a:t>
            </a:r>
          </a:p>
        </p:txBody>
      </p:sp>
      <p:sp>
        <p:nvSpPr>
          <p:cNvPr id="33" name="Text Box 8">
            <a:extLst>
              <a:ext uri="{FF2B5EF4-FFF2-40B4-BE49-F238E27FC236}">
                <a16:creationId xmlns:a16="http://schemas.microsoft.com/office/drawing/2014/main" id="{6057E4C1-3935-A733-CCD2-25868088B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724150"/>
            <a:ext cx="1063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X        0</a:t>
            </a:r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1B454120-9A66-00EC-4456-E75EAA71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066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id="{4601FA5C-0DA9-DA98-89A9-CFA686532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6002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6" name="Text Box 8">
            <a:extLst>
              <a:ext uri="{FF2B5EF4-FFF2-40B4-BE49-F238E27FC236}">
                <a16:creationId xmlns:a16="http://schemas.microsoft.com/office/drawing/2014/main" id="{A308C358-7E6B-F21C-A236-7D3609A57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209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7" name="Text Box 8">
            <a:extLst>
              <a:ext uri="{FF2B5EF4-FFF2-40B4-BE49-F238E27FC236}">
                <a16:creationId xmlns:a16="http://schemas.microsoft.com/office/drawing/2014/main" id="{18C75FD9-B2B1-19D5-11A0-F5DE56C1D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6670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43" name="Object 5">
            <a:extLst>
              <a:ext uri="{FF2B5EF4-FFF2-40B4-BE49-F238E27FC236}">
                <a16:creationId xmlns:a16="http://schemas.microsoft.com/office/drawing/2014/main" id="{ACDF31B2-F31A-2CB7-988D-499C1FA4F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744913"/>
          <a:ext cx="3382963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5" imgW="2451100" imgH="1879600" progId="RFFlow4">
                  <p:embed/>
                </p:oleObj>
              </mc:Choice>
              <mc:Fallback>
                <p:oleObj name="RFFlow" r:id="rId5" imgW="2451100" imgH="1879600" progId="RFFlow4">
                  <p:embed/>
                  <p:pic>
                    <p:nvPicPr>
                      <p:cNvPr id="43" name="Object 5">
                        <a:extLst>
                          <a:ext uri="{FF2B5EF4-FFF2-40B4-BE49-F238E27FC236}">
                            <a16:creationId xmlns:a16="http://schemas.microsoft.com/office/drawing/2014/main" id="{ACDF31B2-F31A-2CB7-988D-499C1FA4F7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44913"/>
                        <a:ext cx="3382963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6196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6">
            <a:extLst>
              <a:ext uri="{FF2B5EF4-FFF2-40B4-BE49-F238E27FC236}">
                <a16:creationId xmlns:a16="http://schemas.microsoft.com/office/drawing/2014/main" id="{B0A76FC4-50E8-6336-9046-29847F6F9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0231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X    0</a:t>
            </a:r>
          </a:p>
        </p:txBody>
      </p:sp>
      <p:sp>
        <p:nvSpPr>
          <p:cNvPr id="45" name="Text Box 7">
            <a:extLst>
              <a:ext uri="{FF2B5EF4-FFF2-40B4-BE49-F238E27FC236}">
                <a16:creationId xmlns:a16="http://schemas.microsoft.com/office/drawing/2014/main" id="{1C3AD5D0-D4E3-73B0-FF58-B9CAA2BE1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125913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J    K</a:t>
            </a:r>
          </a:p>
        </p:txBody>
      </p:sp>
      <p:sp>
        <p:nvSpPr>
          <p:cNvPr id="46" name="Text Box 8">
            <a:extLst>
              <a:ext uri="{FF2B5EF4-FFF2-40B4-BE49-F238E27FC236}">
                <a16:creationId xmlns:a16="http://schemas.microsoft.com/office/drawing/2014/main" id="{5B35BD5F-56AE-04A9-801B-12FED4634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58311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0    X</a:t>
            </a:r>
          </a:p>
        </p:txBody>
      </p:sp>
      <p:sp>
        <p:nvSpPr>
          <p:cNvPr id="47" name="Text Box 9">
            <a:extLst>
              <a:ext uri="{FF2B5EF4-FFF2-40B4-BE49-F238E27FC236}">
                <a16:creationId xmlns:a16="http://schemas.microsoft.com/office/drawing/2014/main" id="{D7DA8C83-B3B7-44B5-4344-97D20F4EE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96411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1    X</a:t>
            </a:r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FA4A14C4-5C5F-1E19-16BE-74EA94B3D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42131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X    1</a:t>
            </a:r>
          </a:p>
        </p:txBody>
      </p:sp>
      <p:sp>
        <p:nvSpPr>
          <p:cNvPr id="49" name="Text Box 2">
            <a:extLst>
              <a:ext uri="{FF2B5EF4-FFF2-40B4-BE49-F238E27FC236}">
                <a16:creationId xmlns:a16="http://schemas.microsoft.com/office/drawing/2014/main" id="{54AC3473-08D6-9DFE-7139-E7200D9DF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259513"/>
            <a:ext cx="2001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Arial" panose="020B0604020202020204" pitchFamily="34" charset="0"/>
              </a:rPr>
              <a:t>Excitation  Table</a:t>
            </a:r>
          </a:p>
        </p:txBody>
      </p:sp>
      <p:graphicFrame>
        <p:nvGraphicFramePr>
          <p:cNvPr id="50" name="Object 13">
            <a:extLst>
              <a:ext uri="{FF2B5EF4-FFF2-40B4-BE49-F238E27FC236}">
                <a16:creationId xmlns:a16="http://schemas.microsoft.com/office/drawing/2014/main" id="{4A6FE2C8-57EE-4E0E-4F12-E9B10D8FC3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733800"/>
          <a:ext cx="3382963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7" imgW="2451100" imgH="1879600" progId="RFFlow4">
                  <p:embed/>
                </p:oleObj>
              </mc:Choice>
              <mc:Fallback>
                <p:oleObj name="RFFlow" r:id="rId7" imgW="2451100" imgH="1879600" progId="RFFlow4">
                  <p:embed/>
                  <p:pic>
                    <p:nvPicPr>
                      <p:cNvPr id="50" name="Object 13">
                        <a:extLst>
                          <a:ext uri="{FF2B5EF4-FFF2-40B4-BE49-F238E27FC236}">
                            <a16:creationId xmlns:a16="http://schemas.microsoft.com/office/drawing/2014/main" id="{4A6FE2C8-57EE-4E0E-4F12-E9B10D8FC3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733800"/>
                        <a:ext cx="3382963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6196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14">
            <a:extLst>
              <a:ext uri="{FF2B5EF4-FFF2-40B4-BE49-F238E27FC236}">
                <a16:creationId xmlns:a16="http://schemas.microsoft.com/office/drawing/2014/main" id="{D53517AC-AABC-63F1-84AC-4AD46E891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1910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52" name="Text Box 15">
            <a:extLst>
              <a:ext uri="{FF2B5EF4-FFF2-40B4-BE49-F238E27FC236}">
                <a16:creationId xmlns:a16="http://schemas.microsoft.com/office/drawing/2014/main" id="{EAF18C15-E605-E018-A8E4-9A004513F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572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3" name="Text Box 16">
            <a:extLst>
              <a:ext uri="{FF2B5EF4-FFF2-40B4-BE49-F238E27FC236}">
                <a16:creationId xmlns:a16="http://schemas.microsoft.com/office/drawing/2014/main" id="{A29205D1-C4AF-9873-3A2C-90F2841AD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953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4" name="Text Box 17">
            <a:extLst>
              <a:ext uri="{FF2B5EF4-FFF2-40B4-BE49-F238E27FC236}">
                <a16:creationId xmlns:a16="http://schemas.microsoft.com/office/drawing/2014/main" id="{EB549FE5-2135-6D54-774F-A486C3939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33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5" name="Text Box 18">
            <a:extLst>
              <a:ext uri="{FF2B5EF4-FFF2-40B4-BE49-F238E27FC236}">
                <a16:creationId xmlns:a16="http://schemas.microsoft.com/office/drawing/2014/main" id="{B778937C-0FFF-260C-DF76-08131A5D8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15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6" name="Text Box 2">
            <a:extLst>
              <a:ext uri="{FF2B5EF4-FFF2-40B4-BE49-F238E27FC236}">
                <a16:creationId xmlns:a16="http://schemas.microsoft.com/office/drawing/2014/main" id="{75CF85CF-9E89-F665-80CE-84AE3454A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183313"/>
            <a:ext cx="2001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Arial" panose="020B0604020202020204" pitchFamily="34" charset="0"/>
              </a:rPr>
              <a:t>Excitation  Table</a:t>
            </a:r>
          </a:p>
        </p:txBody>
      </p:sp>
      <p:sp>
        <p:nvSpPr>
          <p:cNvPr id="27699" name="Slide Number Placeholder 56">
            <a:extLst>
              <a:ext uri="{FF2B5EF4-FFF2-40B4-BE49-F238E27FC236}">
                <a16:creationId xmlns:a16="http://schemas.microsoft.com/office/drawing/2014/main" id="{E30904D3-F98B-255E-14A0-C197C5A91F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4CE8D3-2DA7-364C-9A37-B4440DA6ED7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B55D474-8327-B19A-8DCE-2ECFE03F4F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334000"/>
          <a:ext cx="328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653500" imgH="5562600" progId="Equation.DSMT4">
                  <p:embed/>
                </p:oleObj>
              </mc:Choice>
              <mc:Fallback>
                <p:oleObj name="Equation" r:id="rId2" imgW="216535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8B55D474-8327-B19A-8DCE-2ECFE03F4F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3289300" cy="8382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85774F4-1339-D06D-5D6D-B8BE2B91F670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457200"/>
          <a:ext cx="4267200" cy="2743200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</a:rPr>
                        <a:t>J      K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</a:rPr>
                        <a:t>Q    </a:t>
                      </a:r>
                      <a:r>
                        <a:rPr lang="en-US" sz="2400" dirty="0" err="1">
                          <a:latin typeface="Times New Roman"/>
                          <a:ea typeface="Calibri"/>
                        </a:rPr>
                        <a:t>Q</a:t>
                      </a:r>
                      <a:r>
                        <a:rPr lang="en-US" sz="2400" dirty="0">
                          <a:latin typeface="Times New Roman"/>
                          <a:ea typeface="Calibri"/>
                        </a:rPr>
                        <a:t>(t+1)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</a:rPr>
                        <a:t>D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</a:rPr>
                        <a:t>0       0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</a:rPr>
                        <a:t>0       1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</a:rPr>
                        <a:t> 1      0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</a:rPr>
                        <a:t>1       1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4280" name="Picture 8">
            <a:extLst>
              <a:ext uri="{FF2B5EF4-FFF2-40B4-BE49-F238E27FC236}">
                <a16:creationId xmlns:a16="http://schemas.microsoft.com/office/drawing/2014/main" id="{E12FFB7B-76EC-91EA-7FAA-B17252D57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38100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8">
            <a:extLst>
              <a:ext uri="{FF2B5EF4-FFF2-40B4-BE49-F238E27FC236}">
                <a16:creationId xmlns:a16="http://schemas.microsoft.com/office/drawing/2014/main" id="{878C1ED2-3E5C-3892-3EBB-1FCE40A8D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962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C28E8CD0-F705-2672-0802-6F0E4C545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962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8" name="Text Box 8">
            <a:extLst>
              <a:ext uri="{FF2B5EF4-FFF2-40B4-BE49-F238E27FC236}">
                <a16:creationId xmlns:a16="http://schemas.microsoft.com/office/drawing/2014/main" id="{7614BAC6-2A6D-9E4C-8166-8AB966C62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5720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30" name="Text Box 8">
            <a:extLst>
              <a:ext uri="{FF2B5EF4-FFF2-40B4-BE49-F238E27FC236}">
                <a16:creationId xmlns:a16="http://schemas.microsoft.com/office/drawing/2014/main" id="{F6D51A02-CBFF-44A4-3389-847B7E1A2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066800"/>
            <a:ext cx="1133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         X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933C6378-8BF5-6AE5-FE8B-7F0E28ED5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5720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32" name="Text Box 8">
            <a:extLst>
              <a:ext uri="{FF2B5EF4-FFF2-40B4-BE49-F238E27FC236}">
                <a16:creationId xmlns:a16="http://schemas.microsoft.com/office/drawing/2014/main" id="{FCB3DC78-3498-160A-018B-ED1E8D70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600200"/>
            <a:ext cx="1133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         X</a:t>
            </a:r>
          </a:p>
        </p:txBody>
      </p:sp>
      <p:sp>
        <p:nvSpPr>
          <p:cNvPr id="29733" name="Text Box 8">
            <a:extLst>
              <a:ext uri="{FF2B5EF4-FFF2-40B4-BE49-F238E27FC236}">
                <a16:creationId xmlns:a16="http://schemas.microsoft.com/office/drawing/2014/main" id="{B35EB157-8A64-14A0-94E4-50B4B6B87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20980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X         1</a:t>
            </a:r>
          </a:p>
        </p:txBody>
      </p:sp>
      <p:sp>
        <p:nvSpPr>
          <p:cNvPr id="29734" name="Text Box 8">
            <a:extLst>
              <a:ext uri="{FF2B5EF4-FFF2-40B4-BE49-F238E27FC236}">
                <a16:creationId xmlns:a16="http://schemas.microsoft.com/office/drawing/2014/main" id="{9B53633C-8CE5-42A4-7984-855965ACE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724150"/>
            <a:ext cx="1063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X        0</a:t>
            </a:r>
          </a:p>
        </p:txBody>
      </p:sp>
      <p:sp>
        <p:nvSpPr>
          <p:cNvPr id="29735" name="Text Box 8">
            <a:extLst>
              <a:ext uri="{FF2B5EF4-FFF2-40B4-BE49-F238E27FC236}">
                <a16:creationId xmlns:a16="http://schemas.microsoft.com/office/drawing/2014/main" id="{6D4A7CB0-89AE-FD4B-BDED-13F7E2A45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066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9736" name="Text Box 8">
            <a:extLst>
              <a:ext uri="{FF2B5EF4-FFF2-40B4-BE49-F238E27FC236}">
                <a16:creationId xmlns:a16="http://schemas.microsoft.com/office/drawing/2014/main" id="{B095DD15-7CE5-E5E6-4F1A-255740214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6002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37" name="Text Box 8">
            <a:extLst>
              <a:ext uri="{FF2B5EF4-FFF2-40B4-BE49-F238E27FC236}">
                <a16:creationId xmlns:a16="http://schemas.microsoft.com/office/drawing/2014/main" id="{28D1FA83-0F6E-9605-366E-E85D40ACC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209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9738" name="Text Box 8">
            <a:extLst>
              <a:ext uri="{FF2B5EF4-FFF2-40B4-BE49-F238E27FC236}">
                <a16:creationId xmlns:a16="http://schemas.microsoft.com/office/drawing/2014/main" id="{2A8B95BA-95D1-0202-D1DF-0B30D4111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6670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7598B3-A63A-6F57-5977-4B25B5854223}"/>
              </a:ext>
            </a:extLst>
          </p:cNvPr>
          <p:cNvSpPr/>
          <p:nvPr/>
        </p:nvSpPr>
        <p:spPr>
          <a:xfrm>
            <a:off x="2667000" y="3962400"/>
            <a:ext cx="13716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ECB666E5-B790-AAB5-6930-68D1A47F07BE}"/>
              </a:ext>
            </a:extLst>
          </p:cNvPr>
          <p:cNvSpPr/>
          <p:nvPr/>
        </p:nvSpPr>
        <p:spPr>
          <a:xfrm>
            <a:off x="3429000" y="4572000"/>
            <a:ext cx="685800" cy="457200"/>
          </a:xfrm>
          <a:custGeom>
            <a:avLst/>
            <a:gdLst>
              <a:gd name="connsiteX0" fmla="*/ 822036 w 974436"/>
              <a:gd name="connsiteY0" fmla="*/ 60037 h 577273"/>
              <a:gd name="connsiteX1" fmla="*/ 198582 w 974436"/>
              <a:gd name="connsiteY1" fmla="*/ 73891 h 577273"/>
              <a:gd name="connsiteX2" fmla="*/ 129309 w 974436"/>
              <a:gd name="connsiteY2" fmla="*/ 503382 h 577273"/>
              <a:gd name="connsiteX3" fmla="*/ 974436 w 974436"/>
              <a:gd name="connsiteY3" fmla="*/ 517237 h 5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4436" h="577273">
                <a:moveTo>
                  <a:pt x="822036" y="60037"/>
                </a:moveTo>
                <a:cubicBezTo>
                  <a:pt x="568036" y="30018"/>
                  <a:pt x="314037" y="0"/>
                  <a:pt x="198582" y="73891"/>
                </a:cubicBezTo>
                <a:cubicBezTo>
                  <a:pt x="83128" y="147782"/>
                  <a:pt x="0" y="429491"/>
                  <a:pt x="129309" y="503382"/>
                </a:cubicBezTo>
                <a:cubicBezTo>
                  <a:pt x="258618" y="577273"/>
                  <a:pt x="840509" y="524164"/>
                  <a:pt x="974436" y="517237"/>
                </a:cubicBezTo>
              </a:path>
            </a:pathLst>
          </a:custGeom>
          <a:ln w="25400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08038984-4A40-D1B3-9379-9DBEBE47F2FC}"/>
              </a:ext>
            </a:extLst>
          </p:cNvPr>
          <p:cNvSpPr/>
          <p:nvPr/>
        </p:nvSpPr>
        <p:spPr>
          <a:xfrm rot="10800000">
            <a:off x="1066800" y="4495800"/>
            <a:ext cx="609600" cy="457200"/>
          </a:xfrm>
          <a:custGeom>
            <a:avLst/>
            <a:gdLst>
              <a:gd name="connsiteX0" fmla="*/ 822036 w 974436"/>
              <a:gd name="connsiteY0" fmla="*/ 60037 h 577273"/>
              <a:gd name="connsiteX1" fmla="*/ 198582 w 974436"/>
              <a:gd name="connsiteY1" fmla="*/ 73891 h 577273"/>
              <a:gd name="connsiteX2" fmla="*/ 129309 w 974436"/>
              <a:gd name="connsiteY2" fmla="*/ 503382 h 577273"/>
              <a:gd name="connsiteX3" fmla="*/ 974436 w 974436"/>
              <a:gd name="connsiteY3" fmla="*/ 517237 h 5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4436" h="577273">
                <a:moveTo>
                  <a:pt x="822036" y="60037"/>
                </a:moveTo>
                <a:cubicBezTo>
                  <a:pt x="568036" y="30018"/>
                  <a:pt x="314037" y="0"/>
                  <a:pt x="198582" y="73891"/>
                </a:cubicBezTo>
                <a:cubicBezTo>
                  <a:pt x="83128" y="147782"/>
                  <a:pt x="0" y="429491"/>
                  <a:pt x="129309" y="503382"/>
                </a:cubicBezTo>
                <a:cubicBezTo>
                  <a:pt x="258618" y="577273"/>
                  <a:pt x="840509" y="524164"/>
                  <a:pt x="974436" y="517237"/>
                </a:cubicBezTo>
              </a:path>
            </a:pathLst>
          </a:custGeom>
          <a:ln w="25400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5303" name="Picture 7">
            <a:extLst>
              <a:ext uri="{FF2B5EF4-FFF2-40B4-BE49-F238E27FC236}">
                <a16:creationId xmlns:a16="http://schemas.microsoft.com/office/drawing/2014/main" id="{AD72397C-EE2A-A0CD-5820-F1C49DF34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00600"/>
            <a:ext cx="4816475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43" name="Slide Number Placeholder 38">
            <a:extLst>
              <a:ext uri="{FF2B5EF4-FFF2-40B4-BE49-F238E27FC236}">
                <a16:creationId xmlns:a16="http://schemas.microsoft.com/office/drawing/2014/main" id="{E87A297B-4633-B38A-5262-023ED05837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35A86C-F869-7741-A879-7AEC5203357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D6657FFE-C383-9750-FC94-49B1ADAA0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2787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Convert a D FF to JK FF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or use D FF to implement JK FF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A648BC73-AE10-EA52-BCC4-60D84D9863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416596"/>
              </p:ext>
            </p:extLst>
          </p:nvPr>
        </p:nvGraphicFramePr>
        <p:xfrm>
          <a:off x="0" y="980835"/>
          <a:ext cx="4583113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3390900" imgH="1435100" progId="RFFlow4">
                  <p:embed/>
                </p:oleObj>
              </mc:Choice>
              <mc:Fallback>
                <p:oleObj name="RFFlow" r:id="rId6" imgW="3390900" imgH="1435100" progId="RFFlow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A648BC73-AE10-EA52-BCC4-60D84D9863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80835"/>
                        <a:ext cx="4583113" cy="19431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3A4790-D5D2-F3AF-D5CA-C9501CF104C5}"/>
              </a:ext>
            </a:extLst>
          </p:cNvPr>
          <p:cNvSpPr txBox="1"/>
          <p:nvPr/>
        </p:nvSpPr>
        <p:spPr>
          <a:xfrm>
            <a:off x="4419600" y="3429000"/>
            <a:ext cx="449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determine CC, find D in terms of J, K, Q(t), so as to induce the same excitation Q(t+1)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2">
            <a:extLst>
              <a:ext uri="{FF2B5EF4-FFF2-40B4-BE49-F238E27FC236}">
                <a16:creationId xmlns:a16="http://schemas.microsoft.com/office/drawing/2014/main" id="{C32E6991-27BB-8D47-80AF-E7D2532BE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105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Convert a D FF to JK FF</a:t>
            </a:r>
          </a:p>
        </p:txBody>
      </p:sp>
      <p:graphicFrame>
        <p:nvGraphicFramePr>
          <p:cNvPr id="30722" name="Object 4">
            <a:extLst>
              <a:ext uri="{FF2B5EF4-FFF2-40B4-BE49-F238E27FC236}">
                <a16:creationId xmlns:a16="http://schemas.microsoft.com/office/drawing/2014/main" id="{F860CEC3-26CD-B2E9-E157-EA2DC23A5C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200"/>
          <a:ext cx="328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653500" imgH="5562600" progId="Equation.DSMT4">
                  <p:embed/>
                </p:oleObj>
              </mc:Choice>
              <mc:Fallback>
                <p:oleObj name="Equation" r:id="rId2" imgW="21653500" imgH="5562600" progId="Equation.DSMT4">
                  <p:embed/>
                  <p:pic>
                    <p:nvPicPr>
                      <p:cNvPr id="30722" name="Object 4">
                        <a:extLst>
                          <a:ext uri="{FF2B5EF4-FFF2-40B4-BE49-F238E27FC236}">
                            <a16:creationId xmlns:a16="http://schemas.microsoft.com/office/drawing/2014/main" id="{F860CEC3-26CD-B2E9-E157-EA2DC23A5C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"/>
                        <a:ext cx="3289300" cy="8382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3" name="Picture 7">
            <a:extLst>
              <a:ext uri="{FF2B5EF4-FFF2-40B4-BE49-F238E27FC236}">
                <a16:creationId xmlns:a16="http://schemas.microsoft.com/office/drawing/2014/main" id="{0B12E6C4-F58F-6BE4-B0CE-4C8AC9E08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4816475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0761DE7-CA33-9233-4664-AA2074CFAE2F}"/>
              </a:ext>
            </a:extLst>
          </p:cNvPr>
          <p:cNvGraphicFramePr>
            <a:graphicFrameLocks noGrp="1"/>
          </p:cNvGraphicFramePr>
          <p:nvPr/>
        </p:nvGraphicFramePr>
        <p:xfrm>
          <a:off x="5105400" y="914400"/>
          <a:ext cx="403859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4" name="Object 13">
            <a:extLst>
              <a:ext uri="{FF2B5EF4-FFF2-40B4-BE49-F238E27FC236}">
                <a16:creationId xmlns:a16="http://schemas.microsoft.com/office/drawing/2014/main" id="{6968E53B-3290-3A25-91AF-F9F638F10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038600"/>
          <a:ext cx="3381375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5" imgW="2451100" imgH="1727200" progId="RFFlow4">
                  <p:embed/>
                </p:oleObj>
              </mc:Choice>
              <mc:Fallback>
                <p:oleObj name="RFFlow" r:id="rId5" imgW="2451100" imgH="1727200" progId="RFFlow4">
                  <p:embed/>
                  <p:pic>
                    <p:nvPicPr>
                      <p:cNvPr id="24" name="Object 13">
                        <a:extLst>
                          <a:ext uri="{FF2B5EF4-FFF2-40B4-BE49-F238E27FC236}">
                            <a16:creationId xmlns:a16="http://schemas.microsoft.com/office/drawing/2014/main" id="{6968E53B-3290-3A25-91AF-F9F638F106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038600"/>
                        <a:ext cx="3381375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6196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5">
            <a:extLst>
              <a:ext uri="{FF2B5EF4-FFF2-40B4-BE49-F238E27FC236}">
                <a16:creationId xmlns:a16="http://schemas.microsoft.com/office/drawing/2014/main" id="{87C7486D-8EEF-BC37-CB1A-5D64695F5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672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J    K</a:t>
            </a:r>
          </a:p>
        </p:txBody>
      </p:sp>
      <p:sp>
        <p:nvSpPr>
          <p:cNvPr id="39" name="Text Box 16">
            <a:extLst>
              <a:ext uri="{FF2B5EF4-FFF2-40B4-BE49-F238E27FC236}">
                <a16:creationId xmlns:a16="http://schemas.microsoft.com/office/drawing/2014/main" id="{53680025-63AA-B976-FF48-417F28AA4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6482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0    0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1FF1EBA1-2977-AAD7-4D34-2966C414C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Q(t)</a:t>
            </a:r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7D69F403-980C-9E5E-EF93-5984F0A41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029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4" name="Text Box 22">
            <a:extLst>
              <a:ext uri="{FF2B5EF4-FFF2-40B4-BE49-F238E27FC236}">
                <a16:creationId xmlns:a16="http://schemas.microsoft.com/office/drawing/2014/main" id="{A4A01054-FDB7-A354-A9AD-88A92793D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0292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0    1</a:t>
            </a:r>
          </a:p>
        </p:txBody>
      </p:sp>
      <p:sp>
        <p:nvSpPr>
          <p:cNvPr id="45" name="Text Box 23">
            <a:extLst>
              <a:ext uri="{FF2B5EF4-FFF2-40B4-BE49-F238E27FC236}">
                <a16:creationId xmlns:a16="http://schemas.microsoft.com/office/drawing/2014/main" id="{33EB08B5-A28C-06A9-4F97-D160B03A8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4102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1    0</a:t>
            </a:r>
          </a:p>
        </p:txBody>
      </p:sp>
      <p:sp>
        <p:nvSpPr>
          <p:cNvPr id="46" name="Text Box 24">
            <a:extLst>
              <a:ext uri="{FF2B5EF4-FFF2-40B4-BE49-F238E27FC236}">
                <a16:creationId xmlns:a16="http://schemas.microsoft.com/office/drawing/2014/main" id="{8B5D4BF3-2354-F654-3DA3-CE9F9F5FB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410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DCE404A8-8E3A-8244-A98D-FBDDBD7F4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8674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1    1</a:t>
            </a:r>
          </a:p>
        </p:txBody>
      </p:sp>
      <p:grpSp>
        <p:nvGrpSpPr>
          <p:cNvPr id="2" name="Group 29">
            <a:extLst>
              <a:ext uri="{FF2B5EF4-FFF2-40B4-BE49-F238E27FC236}">
                <a16:creationId xmlns:a16="http://schemas.microsoft.com/office/drawing/2014/main" id="{0721F6ED-3C88-3C2D-8C82-2CE89F9F7C6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867400"/>
            <a:ext cx="590550" cy="366713"/>
            <a:chOff x="5088" y="3120"/>
            <a:chExt cx="372" cy="231"/>
          </a:xfrm>
        </p:grpSpPr>
        <p:sp>
          <p:nvSpPr>
            <p:cNvPr id="30805" name="Text Box 30">
              <a:extLst>
                <a:ext uri="{FF2B5EF4-FFF2-40B4-BE49-F238E27FC236}">
                  <a16:creationId xmlns:a16="http://schemas.microsoft.com/office/drawing/2014/main" id="{FFA2B76C-5AC5-7A3B-835B-800A61629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120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Q(t)</a:t>
              </a:r>
            </a:p>
          </p:txBody>
        </p:sp>
        <p:sp>
          <p:nvSpPr>
            <p:cNvPr id="30806" name="Line 31">
              <a:extLst>
                <a:ext uri="{FF2B5EF4-FFF2-40B4-BE49-F238E27FC236}">
                  <a16:creationId xmlns:a16="http://schemas.microsoft.com/office/drawing/2014/main" id="{5B717775-B2AE-929C-596A-E7F98F6C1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3120"/>
              <a:ext cx="24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Text Box 16">
            <a:extLst>
              <a:ext uri="{FF2B5EF4-FFF2-40B4-BE49-F238E27FC236}">
                <a16:creationId xmlns:a16="http://schemas.microsoft.com/office/drawing/2014/main" id="{C70E2C4F-AF57-99F5-E3FE-7397F7183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371600"/>
            <a:ext cx="114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0           0</a:t>
            </a:r>
          </a:p>
        </p:txBody>
      </p:sp>
      <p:sp>
        <p:nvSpPr>
          <p:cNvPr id="52" name="Text Box 16">
            <a:extLst>
              <a:ext uri="{FF2B5EF4-FFF2-40B4-BE49-F238E27FC236}">
                <a16:creationId xmlns:a16="http://schemas.microsoft.com/office/drawing/2014/main" id="{980CD1C7-BD32-7081-17AC-68A6610AC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828800"/>
            <a:ext cx="114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0           0</a:t>
            </a:r>
          </a:p>
        </p:txBody>
      </p:sp>
      <p:sp>
        <p:nvSpPr>
          <p:cNvPr id="53" name="Text Box 16">
            <a:extLst>
              <a:ext uri="{FF2B5EF4-FFF2-40B4-BE49-F238E27FC236}">
                <a16:creationId xmlns:a16="http://schemas.microsoft.com/office/drawing/2014/main" id="{E723C90F-0227-EDB2-4DD5-F89023C19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286000"/>
            <a:ext cx="114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1           1</a:t>
            </a:r>
          </a:p>
        </p:txBody>
      </p:sp>
      <p:sp>
        <p:nvSpPr>
          <p:cNvPr id="54" name="Text Box 16">
            <a:extLst>
              <a:ext uri="{FF2B5EF4-FFF2-40B4-BE49-F238E27FC236}">
                <a16:creationId xmlns:a16="http://schemas.microsoft.com/office/drawing/2014/main" id="{668D2723-574D-96EB-50D0-9B14A40B9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819400"/>
            <a:ext cx="114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1           1</a:t>
            </a:r>
          </a:p>
        </p:txBody>
      </p:sp>
      <p:sp>
        <p:nvSpPr>
          <p:cNvPr id="55" name="Text Box 16">
            <a:extLst>
              <a:ext uri="{FF2B5EF4-FFF2-40B4-BE49-F238E27FC236}">
                <a16:creationId xmlns:a16="http://schemas.microsoft.com/office/drawing/2014/main" id="{AA35DF61-4E85-BF20-A401-8480AC476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0" y="3276600"/>
            <a:ext cx="108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1          1</a:t>
            </a:r>
          </a:p>
        </p:txBody>
      </p:sp>
      <p:sp>
        <p:nvSpPr>
          <p:cNvPr id="56" name="Text Box 16">
            <a:extLst>
              <a:ext uri="{FF2B5EF4-FFF2-40B4-BE49-F238E27FC236}">
                <a16:creationId xmlns:a16="http://schemas.microsoft.com/office/drawing/2014/main" id="{6CE65A7D-EA6F-0987-0EB5-68ED91B8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733800"/>
            <a:ext cx="114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0           0</a:t>
            </a:r>
          </a:p>
        </p:txBody>
      </p:sp>
      <p:sp>
        <p:nvSpPr>
          <p:cNvPr id="57" name="Text Box 16">
            <a:extLst>
              <a:ext uri="{FF2B5EF4-FFF2-40B4-BE49-F238E27FC236}">
                <a16:creationId xmlns:a16="http://schemas.microsoft.com/office/drawing/2014/main" id="{66FDEEC9-6799-C393-526B-082944A15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0" y="4191000"/>
            <a:ext cx="108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1          1</a:t>
            </a:r>
          </a:p>
        </p:txBody>
      </p:sp>
      <p:sp>
        <p:nvSpPr>
          <p:cNvPr id="58" name="Text Box 16">
            <a:extLst>
              <a:ext uri="{FF2B5EF4-FFF2-40B4-BE49-F238E27FC236}">
                <a16:creationId xmlns:a16="http://schemas.microsoft.com/office/drawing/2014/main" id="{E716DF00-C5C7-8AF7-B614-193540589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572000"/>
            <a:ext cx="114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0           0</a:t>
            </a:r>
          </a:p>
        </p:txBody>
      </p:sp>
      <p:sp>
        <p:nvSpPr>
          <p:cNvPr id="30804" name="Slide Number Placeholder 58">
            <a:extLst>
              <a:ext uri="{FF2B5EF4-FFF2-40B4-BE49-F238E27FC236}">
                <a16:creationId xmlns:a16="http://schemas.microsoft.com/office/drawing/2014/main" id="{B27444EC-A643-0D7B-352F-7F7551171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635605-B97B-CA44-A6C5-48EFA720A0D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5098B-113A-60B2-5DC3-75959C7D015C}"/>
              </a:ext>
            </a:extLst>
          </p:cNvPr>
          <p:cNvSpPr txBox="1"/>
          <p:nvPr/>
        </p:nvSpPr>
        <p:spPr>
          <a:xfrm>
            <a:off x="4270744" y="193645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Confirm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/>
      <p:bldP spid="40" grpId="0"/>
      <p:bldP spid="43" grpId="0"/>
      <p:bldP spid="44" grpId="0"/>
      <p:bldP spid="45" grpId="0"/>
      <p:bldP spid="46" grpId="0"/>
      <p:bldP spid="47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761D2AF9-05B5-3274-2A89-0D5A8D18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State</a:t>
            </a:r>
            <a:r>
              <a:rPr lang="en-US" altLang="en-US" dirty="0"/>
              <a:t> of Sequential Circuits</a:t>
            </a:r>
          </a:p>
        </p:txBody>
      </p:sp>
      <p:graphicFrame>
        <p:nvGraphicFramePr>
          <p:cNvPr id="31746" name="Object 9">
            <a:extLst>
              <a:ext uri="{FF2B5EF4-FFF2-40B4-BE49-F238E27FC236}">
                <a16:creationId xmlns:a16="http://schemas.microsoft.com/office/drawing/2014/main" id="{5265023E-CA06-1762-A82C-CC0B300439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676400"/>
          <a:ext cx="4114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022600" imgH="2095500" progId="RFFlow4">
                  <p:embed/>
                </p:oleObj>
              </mc:Choice>
              <mc:Fallback>
                <p:oleObj name="RFFlow" r:id="rId2" imgW="3022600" imgH="2095500" progId="RFFlow4">
                  <p:embed/>
                  <p:pic>
                    <p:nvPicPr>
                      <p:cNvPr id="31746" name="Object 9">
                        <a:extLst>
                          <a:ext uri="{FF2B5EF4-FFF2-40B4-BE49-F238E27FC236}">
                            <a16:creationId xmlns:a16="http://schemas.microsoft.com/office/drawing/2014/main" id="{5265023E-CA06-1762-A82C-CC0B300439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76400"/>
                        <a:ext cx="4114800" cy="2438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TextBox 4">
            <a:extLst>
              <a:ext uri="{FF2B5EF4-FFF2-40B4-BE49-F238E27FC236}">
                <a16:creationId xmlns:a16="http://schemas.microsoft.com/office/drawing/2014/main" id="{0425BF66-91EE-CDB1-7584-4125BCD44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00200"/>
            <a:ext cx="4953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The binary information stored in the storage elements at any given time defines the </a:t>
            </a:r>
            <a:r>
              <a:rPr lang="en-US" altLang="en-US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state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of the sequential circuit at that time</a:t>
            </a:r>
          </a:p>
        </p:txBody>
      </p:sp>
      <p:sp>
        <p:nvSpPr>
          <p:cNvPr id="31748" name="TextBox 5">
            <a:extLst>
              <a:ext uri="{FF2B5EF4-FFF2-40B4-BE49-F238E27FC236}">
                <a16:creationId xmlns:a16="http://schemas.microsoft.com/office/drawing/2014/main" id="{1E2E5ED5-70E9-AA85-8527-CAA18BD1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91000"/>
            <a:ext cx="853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Output is a function of inputs and current state.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Next state is also a function of inputs and current state.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E162D43F-2DF9-4BE0-5B2C-8A7D29D0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Synchronous Sequential Circuits</a:t>
            </a:r>
          </a:p>
        </p:txBody>
      </p:sp>
      <p:sp>
        <p:nvSpPr>
          <p:cNvPr id="32770" name="TextBox 5">
            <a:extLst>
              <a:ext uri="{FF2B5EF4-FFF2-40B4-BE49-F238E27FC236}">
                <a16:creationId xmlns:a16="http://schemas.microsoft.com/office/drawing/2014/main" id="{9BB92F95-4CA8-33C6-0EE6-36326752F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19600"/>
            <a:ext cx="8534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Employs signals that affect the storage elements only at discrete instants of time.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Synchronization is achieved via the </a:t>
            </a:r>
            <a:r>
              <a:rPr lang="en-US" altLang="en-US" sz="2400" b="1" i="1">
                <a:solidFill>
                  <a:srgbClr val="FF0000"/>
                </a:solidFill>
                <a:latin typeface="Arial" panose="020B0604020202020204" pitchFamily="34" charset="0"/>
              </a:rPr>
              <a:t>clock pulses</a:t>
            </a:r>
            <a:r>
              <a:rPr lang="en-US" altLang="en-US" sz="2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E69854-089D-B804-3F2B-DC738F74863E}"/>
              </a:ext>
            </a:extLst>
          </p:cNvPr>
          <p:cNvSpPr/>
          <p:nvPr/>
        </p:nvSpPr>
        <p:spPr>
          <a:xfrm>
            <a:off x="5867400" y="2286000"/>
            <a:ext cx="2133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Flip-flops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85999F-40EE-A3C3-4352-B22B51446804}"/>
              </a:ext>
            </a:extLst>
          </p:cNvPr>
          <p:cNvSpPr/>
          <p:nvPr/>
        </p:nvSpPr>
        <p:spPr>
          <a:xfrm>
            <a:off x="1981200" y="1219200"/>
            <a:ext cx="2819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Combinational Circuit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EE1DBE-6757-3FC7-2AAD-FFF9A3D9C44F}"/>
              </a:ext>
            </a:extLst>
          </p:cNvPr>
          <p:cNvCxnSpPr/>
          <p:nvPr/>
        </p:nvCxnSpPr>
        <p:spPr>
          <a:xfrm>
            <a:off x="533400" y="1524000"/>
            <a:ext cx="14478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64EE01-D214-DC7A-7FEE-D9D81F6E569F}"/>
              </a:ext>
            </a:extLst>
          </p:cNvPr>
          <p:cNvCxnSpPr/>
          <p:nvPr/>
        </p:nvCxnSpPr>
        <p:spPr>
          <a:xfrm>
            <a:off x="4800600" y="2590800"/>
            <a:ext cx="10668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00E30E-4DF3-49E7-CA70-098594A936AE}"/>
              </a:ext>
            </a:extLst>
          </p:cNvPr>
          <p:cNvCxnSpPr/>
          <p:nvPr/>
        </p:nvCxnSpPr>
        <p:spPr>
          <a:xfrm>
            <a:off x="4800600" y="3352800"/>
            <a:ext cx="10668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AA7EC9-2AB8-D972-02BD-6F69F307E6B9}"/>
              </a:ext>
            </a:extLst>
          </p:cNvPr>
          <p:cNvCxnSpPr/>
          <p:nvPr/>
        </p:nvCxnSpPr>
        <p:spPr>
          <a:xfrm>
            <a:off x="8001000" y="2895600"/>
            <a:ext cx="4572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DF1840-5EDE-8A1E-CE64-68356F99D33F}"/>
              </a:ext>
            </a:extLst>
          </p:cNvPr>
          <p:cNvCxnSpPr/>
          <p:nvPr/>
        </p:nvCxnSpPr>
        <p:spPr>
          <a:xfrm rot="5400000">
            <a:off x="7811294" y="3542506"/>
            <a:ext cx="1295400" cy="1588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EA9AC6-FF62-2656-5EB9-C1EDCB2F4FD6}"/>
              </a:ext>
            </a:extLst>
          </p:cNvPr>
          <p:cNvCxnSpPr/>
          <p:nvPr/>
        </p:nvCxnSpPr>
        <p:spPr>
          <a:xfrm rot="10800000">
            <a:off x="1219200" y="4191000"/>
            <a:ext cx="72390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EB2AFA-6FE8-448C-318D-4B70376DAF50}"/>
              </a:ext>
            </a:extLst>
          </p:cNvPr>
          <p:cNvCxnSpPr/>
          <p:nvPr/>
        </p:nvCxnSpPr>
        <p:spPr>
          <a:xfrm rot="5400000" flipH="1" flipV="1">
            <a:off x="304801" y="3276600"/>
            <a:ext cx="18288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ECFD9F-2D09-66BF-B987-A5CBEF261DBB}"/>
              </a:ext>
            </a:extLst>
          </p:cNvPr>
          <p:cNvCxnSpPr/>
          <p:nvPr/>
        </p:nvCxnSpPr>
        <p:spPr>
          <a:xfrm>
            <a:off x="1219200" y="2362200"/>
            <a:ext cx="7620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1" name="TextBox 40">
            <a:extLst>
              <a:ext uri="{FF2B5EF4-FFF2-40B4-BE49-F238E27FC236}">
                <a16:creationId xmlns:a16="http://schemas.microsoft.com/office/drawing/2014/main" id="{55C3B8A7-7427-F219-099A-DCBAD1966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12420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Clock</a:t>
            </a:r>
          </a:p>
        </p:txBody>
      </p:sp>
      <p:sp>
        <p:nvSpPr>
          <p:cNvPr id="32782" name="TextBox 41">
            <a:extLst>
              <a:ext uri="{FF2B5EF4-FFF2-40B4-BE49-F238E27FC236}">
                <a16:creationId xmlns:a16="http://schemas.microsoft.com/office/drawing/2014/main" id="{745191CD-9A7E-29CA-4153-374C0FC53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7640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Input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F4EC72-7361-9E57-C857-864F21967A17}"/>
              </a:ext>
            </a:extLst>
          </p:cNvPr>
          <p:cNvCxnSpPr/>
          <p:nvPr/>
        </p:nvCxnSpPr>
        <p:spPr>
          <a:xfrm>
            <a:off x="4953000" y="1524000"/>
            <a:ext cx="35814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4" name="TextBox 46">
            <a:extLst>
              <a:ext uri="{FF2B5EF4-FFF2-40B4-BE49-F238E27FC236}">
                <a16:creationId xmlns:a16="http://schemas.microsoft.com/office/drawing/2014/main" id="{406DF149-3425-B6AF-F96D-58F6B445B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60020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Output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47610075-90F5-F90A-5483-4D88A52E8BCD}"/>
              </a:ext>
            </a:extLst>
          </p:cNvPr>
          <p:cNvSpPr txBox="1">
            <a:spLocks/>
          </p:cNvSpPr>
          <p:nvPr/>
        </p:nvSpPr>
        <p:spPr bwMode="auto">
          <a:xfrm>
            <a:off x="533400" y="5715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Synchronous Clocked Sequential Circuits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7764</TotalTime>
  <Words>1081</Words>
  <Application>Microsoft Macintosh PowerPoint</Application>
  <PresentationFormat>On-screen Show (4:3)</PresentationFormat>
  <Paragraphs>405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Times New Roman</vt:lpstr>
      <vt:lpstr>Office Theme</vt:lpstr>
      <vt:lpstr>RFFlow</vt:lpstr>
      <vt:lpstr>Equation</vt:lpstr>
      <vt:lpstr>RFFlow Chart</vt:lpstr>
      <vt:lpstr>MathType 5.0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of Sequential Circuits</vt:lpstr>
      <vt:lpstr>Synchronous Sequential Circuits</vt:lpstr>
      <vt:lpstr>PowerPoint Presentation</vt:lpstr>
      <vt:lpstr>PowerPoint Presentation</vt:lpstr>
      <vt:lpstr>State Transition Table</vt:lpstr>
      <vt:lpstr>PowerPoint Presentation</vt:lpstr>
      <vt:lpstr>State Transition Graph</vt:lpstr>
      <vt:lpstr>PowerPoint Presentation</vt:lpstr>
      <vt:lpstr>PowerPoint Presentation</vt:lpstr>
      <vt:lpstr>PowerPoint Presentation</vt:lpstr>
      <vt:lpstr>Circuit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Shilpi Gupta</dc:creator>
  <cp:lastModifiedBy>Vipul Arora</cp:lastModifiedBy>
  <cp:revision>555</cp:revision>
  <dcterms:created xsi:type="dcterms:W3CDTF">2006-08-16T00:00:00Z</dcterms:created>
  <dcterms:modified xsi:type="dcterms:W3CDTF">2023-04-19T11:04:50Z</dcterms:modified>
</cp:coreProperties>
</file>