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9" r:id="rId3"/>
    <p:sldId id="258" r:id="rId4"/>
    <p:sldId id="257"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2" d="100"/>
          <a:sy n="102" d="100"/>
        </p:scale>
        <p:origin x="58" y="-5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F46F20-62C8-4D7B-A4DB-6FFB6875E96B}" type="datetimeFigureOut">
              <a:rPr lang="en-IN" smtClean="0"/>
              <a:t>11-02-2023</a:t>
            </a:fld>
            <a:endParaRPr lang="en-IN"/>
          </a:p>
        </p:txBody>
      </p:sp>
      <p:sp>
        <p:nvSpPr>
          <p:cNvPr id="5" name="Footer Placeholder 4"/>
          <p:cNvSpPr>
            <a:spLocks noGrp="1"/>
          </p:cNvSpPr>
          <p:nvPr>
            <p:ph type="ftr" sz="quarter" idx="11"/>
          </p:nvPr>
        </p:nvSpPr>
        <p:spPr>
          <a:xfrm>
            <a:off x="1127124" y="329307"/>
            <a:ext cx="5943668" cy="309201"/>
          </a:xfrm>
        </p:spPr>
        <p:txBody>
          <a:bodyPr/>
          <a:lstStyle/>
          <a:p>
            <a:endParaRPr lang="en-IN"/>
          </a:p>
        </p:txBody>
      </p:sp>
      <p:sp>
        <p:nvSpPr>
          <p:cNvPr id="6" name="Slide Number Placeholder 5"/>
          <p:cNvSpPr>
            <a:spLocks noGrp="1"/>
          </p:cNvSpPr>
          <p:nvPr>
            <p:ph type="sldNum" sz="quarter" idx="12"/>
          </p:nvPr>
        </p:nvSpPr>
        <p:spPr>
          <a:xfrm>
            <a:off x="9924392" y="134930"/>
            <a:ext cx="811019" cy="503578"/>
          </a:xfrm>
        </p:spPr>
        <p:txBody>
          <a:bodyPr/>
          <a:lstStyle/>
          <a:p>
            <a:fld id="{B1839EFA-E90F-4F22-9313-CAF9B85F4258}"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005512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F46F20-62C8-4D7B-A4DB-6FFB6875E96B}" type="datetimeFigureOut">
              <a:rPr lang="en-IN" smtClean="0"/>
              <a:t>11-02-2023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39EFA-E90F-4F22-9313-CAF9B85F4258}" type="slidenum">
              <a:rPr lang="en-IN" smtClean="0"/>
              <a:t>‹#›</a:t>
            </a:fld>
            <a:endParaRPr lang="en-IN"/>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177819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F46F20-62C8-4D7B-A4DB-6FFB6875E96B}" type="datetimeFigureOut">
              <a:rPr lang="en-IN" smtClean="0"/>
              <a:t>11-02-2023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39EFA-E90F-4F22-9313-CAF9B85F4258}" type="slidenum">
              <a:rPr lang="en-IN" smtClean="0"/>
              <a:t>‹#›</a:t>
            </a:fld>
            <a:endParaRPr lang="en-IN"/>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1490016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66F46F20-62C8-4D7B-A4DB-6FFB6875E96B}" type="datetimeFigureOut">
              <a:rPr lang="en-IN" smtClean="0"/>
              <a:t>11-02-2023</a:t>
            </a:fld>
            <a:endParaRPr lang="en-IN"/>
          </a:p>
        </p:txBody>
      </p:sp>
      <p:sp>
        <p:nvSpPr>
          <p:cNvPr id="5" name="Footer Placeholder 4"/>
          <p:cNvSpPr>
            <a:spLocks noGrp="1"/>
          </p:cNvSpPr>
          <p:nvPr>
            <p:ph type="ftr" sz="quarter" idx="11"/>
          </p:nvPr>
        </p:nvSpPr>
        <p:spPr/>
        <p:txBody>
          <a:bodyPr/>
          <a:lstStyle>
            <a:lvl1pPr>
              <a:defRPr sz="1200"/>
            </a:lvl1pPr>
          </a:lstStyle>
          <a:p>
            <a:endParaRPr lang="en-IN"/>
          </a:p>
        </p:txBody>
      </p:sp>
      <p:sp>
        <p:nvSpPr>
          <p:cNvPr id="6" name="Slide Number Placeholder 5"/>
          <p:cNvSpPr>
            <a:spLocks noGrp="1"/>
          </p:cNvSpPr>
          <p:nvPr>
            <p:ph type="sldNum" sz="quarter" idx="12"/>
          </p:nvPr>
        </p:nvSpPr>
        <p:spPr/>
        <p:txBody>
          <a:bodyPr/>
          <a:lstStyle/>
          <a:p>
            <a:fld id="{B1839EFA-E90F-4F22-9313-CAF9B85F4258}" type="slidenum">
              <a:rPr lang="en-IN" smtClean="0"/>
              <a:t>‹#›</a:t>
            </a:fld>
            <a:endParaRPr lang="en-IN"/>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073619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66F46F20-62C8-4D7B-A4DB-6FFB6875E96B}" type="datetimeFigureOut">
              <a:rPr lang="en-IN" smtClean="0"/>
              <a:t>11-02-2023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39EFA-E90F-4F22-9313-CAF9B85F4258}"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872238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F46F20-62C8-4D7B-A4DB-6FFB6875E96B}" type="datetimeFigureOut">
              <a:rPr lang="en-IN" smtClean="0"/>
              <a:t>11-02-2023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839EFA-E90F-4F22-9313-CAF9B85F4258}"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821026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F46F20-62C8-4D7B-A4DB-6FFB6875E96B}" type="datetimeFigureOut">
              <a:rPr lang="en-IN" smtClean="0"/>
              <a:t>11-02-2023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1839EFA-E90F-4F22-9313-CAF9B85F4258}" type="slidenum">
              <a:rPr lang="en-IN" smtClean="0"/>
              <a:t>‹#›</a:t>
            </a:fld>
            <a:endParaRPr lang="en-IN"/>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960279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F46F20-62C8-4D7B-A4DB-6FFB6875E96B}" type="datetimeFigureOut">
              <a:rPr lang="en-IN" smtClean="0"/>
              <a:t>11-02-2023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1839EFA-E90F-4F22-9313-CAF9B85F4258}" type="slidenum">
              <a:rPr lang="en-IN" smtClean="0"/>
              <a:t>‹#›</a:t>
            </a:fld>
            <a:endParaRPr lang="en-IN"/>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723932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F46F20-62C8-4D7B-A4DB-6FFB6875E96B}" type="datetimeFigureOut">
              <a:rPr lang="en-IN" smtClean="0"/>
              <a:t>11-02-2023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1839EFA-E90F-4F22-9313-CAF9B85F4258}" type="slidenum">
              <a:rPr lang="en-IN" smtClean="0"/>
              <a:t>‹#›</a:t>
            </a:fld>
            <a:endParaRPr lang="en-IN"/>
          </a:p>
        </p:txBody>
      </p:sp>
    </p:spTree>
    <p:extLst>
      <p:ext uri="{BB962C8B-B14F-4D97-AF65-F5344CB8AC3E}">
        <p14:creationId xmlns:p14="http://schemas.microsoft.com/office/powerpoint/2010/main" val="4092254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F46F20-62C8-4D7B-A4DB-6FFB6875E96B}" type="datetimeFigureOut">
              <a:rPr lang="en-IN" smtClean="0"/>
              <a:t>11-02-2023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839EFA-E90F-4F22-9313-CAF9B85F4258}"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715392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66F46F20-62C8-4D7B-A4DB-6FFB6875E96B}" type="datetimeFigureOut">
              <a:rPr lang="en-IN" smtClean="0"/>
              <a:t>11-02-2023</a:t>
            </a:fld>
            <a:endParaRPr lang="en-IN"/>
          </a:p>
        </p:txBody>
      </p:sp>
      <p:sp>
        <p:nvSpPr>
          <p:cNvPr id="6" name="Footer Placeholder 5"/>
          <p:cNvSpPr>
            <a:spLocks noGrp="1"/>
          </p:cNvSpPr>
          <p:nvPr>
            <p:ph type="ftr" sz="quarter" idx="11"/>
          </p:nvPr>
        </p:nvSpPr>
        <p:spPr>
          <a:xfrm>
            <a:off x="1125300" y="318640"/>
            <a:ext cx="4877818" cy="320931"/>
          </a:xfrm>
        </p:spPr>
        <p:txBody>
          <a:bodyPr/>
          <a:lstStyle/>
          <a:p>
            <a:endParaRPr lang="en-IN"/>
          </a:p>
        </p:txBody>
      </p:sp>
      <p:sp>
        <p:nvSpPr>
          <p:cNvPr id="7" name="Slide Number Placeholder 6"/>
          <p:cNvSpPr>
            <a:spLocks noGrp="1"/>
          </p:cNvSpPr>
          <p:nvPr>
            <p:ph type="sldNum" sz="quarter" idx="12"/>
          </p:nvPr>
        </p:nvSpPr>
        <p:spPr>
          <a:xfrm>
            <a:off x="6176794" y="137408"/>
            <a:ext cx="811019" cy="503578"/>
          </a:xfrm>
        </p:spPr>
        <p:txBody>
          <a:bodyPr/>
          <a:lstStyle/>
          <a:p>
            <a:fld id="{B1839EFA-E90F-4F22-9313-CAF9B85F4258}" type="slidenum">
              <a:rPr lang="en-IN" smtClean="0"/>
              <a:t>‹#›</a:t>
            </a:fld>
            <a:endParaRPr lang="en-IN"/>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745647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6F46F20-62C8-4D7B-A4DB-6FFB6875E96B}" type="datetimeFigureOut">
              <a:rPr lang="en-IN" smtClean="0"/>
              <a:t>11-02-2023</a:t>
            </a:fld>
            <a:endParaRPr lang="en-IN"/>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B1839EFA-E90F-4F22-9313-CAF9B85F4258}" type="slidenum">
              <a:rPr lang="en-IN" smtClean="0"/>
              <a:t>‹#›</a:t>
            </a:fld>
            <a:endParaRPr lang="en-IN"/>
          </a:p>
        </p:txBody>
      </p:sp>
    </p:spTree>
    <p:extLst>
      <p:ext uri="{BB962C8B-B14F-4D97-AF65-F5344CB8AC3E}">
        <p14:creationId xmlns:p14="http://schemas.microsoft.com/office/powerpoint/2010/main" val="3800619282"/>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8A2FF3-E38C-C62F-F096-274FF59D8F38}"/>
              </a:ext>
            </a:extLst>
          </p:cNvPr>
          <p:cNvSpPr>
            <a:spLocks noGrp="1"/>
          </p:cNvSpPr>
          <p:nvPr>
            <p:ph type="ctrTitle"/>
          </p:nvPr>
        </p:nvSpPr>
        <p:spPr>
          <a:xfrm>
            <a:off x="1130404" y="924244"/>
            <a:ext cx="7926355" cy="1116983"/>
          </a:xfrm>
        </p:spPr>
        <p:txBody>
          <a:bodyPr>
            <a:normAutofit/>
          </a:bodyPr>
          <a:lstStyle/>
          <a:p>
            <a:r>
              <a:rPr lang="en-IN" sz="4000" dirty="0">
                <a:solidFill>
                  <a:schemeClr val="accent2">
                    <a:lumMod val="60000"/>
                    <a:lumOff val="40000"/>
                  </a:schemeClr>
                </a:solidFill>
                <a:latin typeface="Bahnschrift SemiBold" panose="020B0502040204020203" pitchFamily="34" charset="0"/>
              </a:rPr>
              <a:t>EDA On Nifty50 Companies</a:t>
            </a:r>
          </a:p>
        </p:txBody>
      </p:sp>
      <p:sp>
        <p:nvSpPr>
          <p:cNvPr id="3" name="TextBox 2">
            <a:extLst>
              <a:ext uri="{FF2B5EF4-FFF2-40B4-BE49-F238E27FC236}">
                <a16:creationId xmlns:a16="http://schemas.microsoft.com/office/drawing/2014/main" id="{148C6108-98CE-D64A-BA4D-862597BCD7E7}"/>
              </a:ext>
            </a:extLst>
          </p:cNvPr>
          <p:cNvSpPr txBox="1"/>
          <p:nvPr/>
        </p:nvSpPr>
        <p:spPr>
          <a:xfrm>
            <a:off x="1130404" y="2536667"/>
            <a:ext cx="6800616" cy="923330"/>
          </a:xfrm>
          <a:prstGeom prst="rect">
            <a:avLst/>
          </a:prstGeom>
          <a:noFill/>
        </p:spPr>
        <p:txBody>
          <a:bodyPr wrap="square">
            <a:spAutoFit/>
          </a:bodyPr>
          <a:lstStyle/>
          <a:p>
            <a:r>
              <a:rPr lang="en-US" i="0" dirty="0">
                <a:solidFill>
                  <a:srgbClr val="686868"/>
                </a:solidFill>
                <a:effectLst/>
                <a:latin typeface="Arial Narrow" panose="020B0606020202030204" pitchFamily="34" charset="0"/>
              </a:rPr>
              <a:t>Nifty 50 is a or a basket of the 50 most active stocks on the NSE</a:t>
            </a:r>
            <a:r>
              <a:rPr lang="en-US" dirty="0">
                <a:solidFill>
                  <a:srgbClr val="686868"/>
                </a:solidFill>
                <a:latin typeface="Arial Narrow" panose="020B0606020202030204" pitchFamily="34" charset="0"/>
              </a:rPr>
              <a:t>. </a:t>
            </a:r>
            <a:r>
              <a:rPr lang="en-US" b="0" i="0" dirty="0">
                <a:solidFill>
                  <a:srgbClr val="222222"/>
                </a:solidFill>
                <a:effectLst/>
                <a:latin typeface="Arial Narrow" panose="020B0606020202030204" pitchFamily="34" charset="0"/>
              </a:rPr>
              <a:t>. </a:t>
            </a:r>
            <a:endParaRPr lang="en-US" dirty="0">
              <a:solidFill>
                <a:srgbClr val="686868"/>
              </a:solidFill>
              <a:latin typeface="Arial Narrow" panose="020B0606020202030204" pitchFamily="34" charset="0"/>
            </a:endParaRPr>
          </a:p>
          <a:p>
            <a:r>
              <a:rPr lang="en-US" i="0" dirty="0">
                <a:solidFill>
                  <a:srgbClr val="686868"/>
                </a:solidFill>
                <a:effectLst/>
                <a:latin typeface="Arial Narrow" panose="020B0606020202030204" pitchFamily="34" charset="0"/>
              </a:rPr>
              <a:t>The stocks in Nifty 50 index keeps on changing</a:t>
            </a:r>
            <a:r>
              <a:rPr lang="en-US" b="0" i="0" dirty="0">
                <a:solidFill>
                  <a:srgbClr val="686868"/>
                </a:solidFill>
                <a:effectLst/>
                <a:latin typeface="-apple-system"/>
              </a:rPr>
              <a:t>.</a:t>
            </a:r>
          </a:p>
          <a:p>
            <a:r>
              <a:rPr lang="en-US" dirty="0">
                <a:solidFill>
                  <a:srgbClr val="686868"/>
                </a:solidFill>
                <a:latin typeface="-apple-system"/>
              </a:rPr>
              <a:t>These nifty 50 have stocks from all 13 major sectors of economy </a:t>
            </a:r>
            <a:endParaRPr lang="en-IN" dirty="0">
              <a:latin typeface="-apple-system"/>
            </a:endParaRPr>
          </a:p>
        </p:txBody>
      </p:sp>
    </p:spTree>
    <p:extLst>
      <p:ext uri="{BB962C8B-B14F-4D97-AF65-F5344CB8AC3E}">
        <p14:creationId xmlns:p14="http://schemas.microsoft.com/office/powerpoint/2010/main" val="118194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4DCD6E4-ADDF-A0FF-0FA3-83FD99439842}"/>
              </a:ext>
            </a:extLst>
          </p:cNvPr>
          <p:cNvSpPr txBox="1"/>
          <p:nvPr/>
        </p:nvSpPr>
        <p:spPr>
          <a:xfrm>
            <a:off x="157396" y="77662"/>
            <a:ext cx="6100996" cy="646331"/>
          </a:xfrm>
          <a:prstGeom prst="rect">
            <a:avLst/>
          </a:prstGeom>
          <a:noFill/>
        </p:spPr>
        <p:txBody>
          <a:bodyPr wrap="square">
            <a:spAutoFit/>
          </a:bodyPr>
          <a:lstStyle/>
          <a:p>
            <a:pPr algn="l"/>
            <a:r>
              <a:rPr lang="en-US" b="1" i="0" dirty="0">
                <a:solidFill>
                  <a:srgbClr val="000000"/>
                </a:solidFill>
                <a:effectLst/>
                <a:latin typeface="Helvetica Neue"/>
              </a:rPr>
              <a:t>Does a high volatile stock have high volume also ?</a:t>
            </a:r>
          </a:p>
          <a:p>
            <a:pPr algn="l"/>
            <a:endParaRPr lang="en-US" b="1" i="0" dirty="0">
              <a:solidFill>
                <a:srgbClr val="000000"/>
              </a:solidFill>
              <a:effectLst/>
              <a:latin typeface="Helvetica Neue"/>
            </a:endParaRPr>
          </a:p>
        </p:txBody>
      </p:sp>
      <p:pic>
        <p:nvPicPr>
          <p:cNvPr id="6149" name="Picture 5">
            <a:extLst>
              <a:ext uri="{FF2B5EF4-FFF2-40B4-BE49-F238E27FC236}">
                <a16:creationId xmlns:a16="http://schemas.microsoft.com/office/drawing/2014/main" id="{44779B59-4E87-6D9C-B518-D0BC433FB3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396" y="723993"/>
            <a:ext cx="8171617" cy="329034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F567C44-428A-0C1F-8520-A6B15F16A5FA}"/>
              </a:ext>
            </a:extLst>
          </p:cNvPr>
          <p:cNvSpPr txBox="1"/>
          <p:nvPr/>
        </p:nvSpPr>
        <p:spPr>
          <a:xfrm>
            <a:off x="457200" y="4116235"/>
            <a:ext cx="6100996" cy="738664"/>
          </a:xfrm>
          <a:prstGeom prst="rect">
            <a:avLst/>
          </a:prstGeom>
          <a:noFill/>
        </p:spPr>
        <p:txBody>
          <a:bodyPr wrap="square">
            <a:spAutoFit/>
          </a:bodyPr>
          <a:lstStyle/>
          <a:p>
            <a:r>
              <a:rPr lang="en-US" sz="1400" b="0" i="0" dirty="0">
                <a:solidFill>
                  <a:srgbClr val="000000"/>
                </a:solidFill>
                <a:effectLst/>
                <a:latin typeface="Helvetica Neue"/>
              </a:rPr>
              <a:t>As we can through this regression plot even if th</a:t>
            </a:r>
            <a:r>
              <a:rPr lang="en-US" sz="1400" dirty="0">
                <a:solidFill>
                  <a:srgbClr val="000000"/>
                </a:solidFill>
                <a:latin typeface="Helvetica Neue"/>
              </a:rPr>
              <a:t>e price volatility percent increases there is no change in volume with respect to volatility.</a:t>
            </a:r>
            <a:endParaRPr lang="en-US" sz="1400" b="0" i="0" dirty="0">
              <a:solidFill>
                <a:srgbClr val="000000"/>
              </a:solidFill>
              <a:effectLst/>
              <a:latin typeface="Helvetica Neue"/>
            </a:endParaRPr>
          </a:p>
          <a:p>
            <a:r>
              <a:rPr lang="en-US" sz="1400" b="0" i="0" dirty="0">
                <a:solidFill>
                  <a:srgbClr val="000000"/>
                </a:solidFill>
                <a:effectLst/>
                <a:latin typeface="Helvetica Neue"/>
              </a:rPr>
              <a:t>Clearly volume traded is independent of price volatility</a:t>
            </a:r>
            <a:endParaRPr lang="en-IN" sz="1400" dirty="0"/>
          </a:p>
        </p:txBody>
      </p:sp>
    </p:spTree>
    <p:extLst>
      <p:ext uri="{BB962C8B-B14F-4D97-AF65-F5344CB8AC3E}">
        <p14:creationId xmlns:p14="http://schemas.microsoft.com/office/powerpoint/2010/main" val="4222347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6E0E44B-F014-B5A7-EA42-2D3AC666549C}"/>
              </a:ext>
            </a:extLst>
          </p:cNvPr>
          <p:cNvSpPr txBox="1"/>
          <p:nvPr/>
        </p:nvSpPr>
        <p:spPr>
          <a:xfrm>
            <a:off x="0" y="177284"/>
            <a:ext cx="6099810" cy="461665"/>
          </a:xfrm>
          <a:prstGeom prst="rect">
            <a:avLst/>
          </a:prstGeom>
          <a:noFill/>
        </p:spPr>
        <p:txBody>
          <a:bodyPr wrap="square">
            <a:spAutoFit/>
          </a:bodyPr>
          <a:lstStyle/>
          <a:p>
            <a:r>
              <a:rPr lang="en-IN" b="0" i="0" dirty="0">
                <a:solidFill>
                  <a:srgbClr val="151515"/>
                </a:solidFill>
                <a:effectLst/>
                <a:latin typeface="Roboto" panose="020B0604020202020204" pitchFamily="2" charset="0"/>
              </a:rPr>
              <a:t> </a:t>
            </a:r>
            <a:r>
              <a:rPr lang="en-IN" sz="2400" dirty="0">
                <a:solidFill>
                  <a:srgbClr val="151515"/>
                </a:solidFill>
                <a:latin typeface="Roboto" panose="020B0604020202020204" pitchFamily="2" charset="0"/>
              </a:rPr>
              <a:t>C</a:t>
            </a:r>
            <a:r>
              <a:rPr lang="en-IN" sz="2400" b="0" i="0" dirty="0">
                <a:solidFill>
                  <a:srgbClr val="151515"/>
                </a:solidFill>
                <a:effectLst/>
                <a:latin typeface="Roboto" panose="020B0604020202020204" pitchFamily="2" charset="0"/>
              </a:rPr>
              <a:t>orelation between variables</a:t>
            </a:r>
            <a:endParaRPr lang="en-IN" sz="2400" dirty="0"/>
          </a:p>
        </p:txBody>
      </p:sp>
      <p:pic>
        <p:nvPicPr>
          <p:cNvPr id="2" name="Picture 1">
            <a:extLst>
              <a:ext uri="{FF2B5EF4-FFF2-40B4-BE49-F238E27FC236}">
                <a16:creationId xmlns:a16="http://schemas.microsoft.com/office/drawing/2014/main" id="{DA9BE536-0260-671E-E83F-59FD5ADA88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811" y="2239348"/>
            <a:ext cx="8434875" cy="3846182"/>
          </a:xfrm>
          <a:prstGeom prst="rect">
            <a:avLst/>
          </a:prstGeom>
        </p:spPr>
      </p:pic>
      <p:sp>
        <p:nvSpPr>
          <p:cNvPr id="8" name="Rectangle 3">
            <a:extLst>
              <a:ext uri="{FF2B5EF4-FFF2-40B4-BE49-F238E27FC236}">
                <a16:creationId xmlns:a16="http://schemas.microsoft.com/office/drawing/2014/main" id="{56F64050-21F0-9126-4E36-AFFBB8A2B75E}"/>
              </a:ext>
            </a:extLst>
          </p:cNvPr>
          <p:cNvSpPr>
            <a:spLocks noChangeArrowheads="1"/>
          </p:cNvSpPr>
          <p:nvPr/>
        </p:nvSpPr>
        <p:spPr bwMode="auto">
          <a:xfrm rot="10800000" flipV="1">
            <a:off x="335900" y="638949"/>
            <a:ext cx="5673012"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000000"/>
                </a:solidFill>
                <a:effectLst/>
                <a:latin typeface="Helvetica Neue"/>
              </a:rPr>
              <a:t>A positive correlation shows both variables moves in same direction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000000"/>
                </a:solidFill>
                <a:effectLst/>
                <a:latin typeface="Helvetica Neue"/>
              </a:rPr>
              <a:t>A negative correlation shows both variables moves in opposite direction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000000"/>
                </a:solidFill>
                <a:effectLst/>
                <a:latin typeface="Helvetica Neue"/>
              </a:rPr>
              <a:t>Zero correlation means there is no relation at all</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67613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5AD9AE8-AA6E-A257-FD0C-FCDD07A126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 y="1648918"/>
            <a:ext cx="11541571" cy="3729369"/>
          </a:xfrm>
          <a:prstGeom prst="rect">
            <a:avLst/>
          </a:prstGeom>
        </p:spPr>
      </p:pic>
      <p:sp>
        <p:nvSpPr>
          <p:cNvPr id="5" name="TextBox 4">
            <a:extLst>
              <a:ext uri="{FF2B5EF4-FFF2-40B4-BE49-F238E27FC236}">
                <a16:creationId xmlns:a16="http://schemas.microsoft.com/office/drawing/2014/main" id="{877D7A9D-9F28-59D2-BF46-28C990492712}"/>
              </a:ext>
            </a:extLst>
          </p:cNvPr>
          <p:cNvSpPr txBox="1"/>
          <p:nvPr/>
        </p:nvSpPr>
        <p:spPr>
          <a:xfrm>
            <a:off x="114300" y="25102"/>
            <a:ext cx="6911340" cy="461665"/>
          </a:xfrm>
          <a:prstGeom prst="rect">
            <a:avLst/>
          </a:prstGeom>
          <a:noFill/>
        </p:spPr>
        <p:txBody>
          <a:bodyPr wrap="square">
            <a:spAutoFit/>
          </a:bodyPr>
          <a:lstStyle/>
          <a:p>
            <a:pPr algn="l"/>
            <a:r>
              <a:rPr lang="en-US" sz="2400" b="0" i="0" dirty="0">
                <a:solidFill>
                  <a:srgbClr val="151515"/>
                </a:solidFill>
                <a:effectLst/>
                <a:latin typeface="Inter"/>
              </a:rPr>
              <a:t>Average Volume Of Stocks</a:t>
            </a:r>
          </a:p>
        </p:txBody>
      </p:sp>
      <p:sp>
        <p:nvSpPr>
          <p:cNvPr id="4" name="TextBox 3">
            <a:extLst>
              <a:ext uri="{FF2B5EF4-FFF2-40B4-BE49-F238E27FC236}">
                <a16:creationId xmlns:a16="http://schemas.microsoft.com/office/drawing/2014/main" id="{F73D6426-8953-72DB-5CEF-5C81A00FB31A}"/>
              </a:ext>
            </a:extLst>
          </p:cNvPr>
          <p:cNvSpPr txBox="1"/>
          <p:nvPr/>
        </p:nvSpPr>
        <p:spPr>
          <a:xfrm>
            <a:off x="114300" y="486767"/>
            <a:ext cx="11197652" cy="1015663"/>
          </a:xfrm>
          <a:prstGeom prst="rect">
            <a:avLst/>
          </a:prstGeom>
          <a:noFill/>
        </p:spPr>
        <p:txBody>
          <a:bodyPr wrap="square">
            <a:spAutoFit/>
          </a:bodyPr>
          <a:lstStyle/>
          <a:p>
            <a:pPr algn="l">
              <a:buFont typeface="Arial" panose="020B0604020202020204" pitchFamily="34" charset="0"/>
              <a:buChar char="•"/>
            </a:pPr>
            <a:r>
              <a:rPr lang="en-US" sz="1200" b="0" i="0" dirty="0">
                <a:solidFill>
                  <a:srgbClr val="000000"/>
                </a:solidFill>
                <a:effectLst/>
                <a:latin typeface="Helvetica Neue"/>
              </a:rPr>
              <a:t>IN below bar chart We can see average volume of stocks with their volume volatility.</a:t>
            </a:r>
          </a:p>
          <a:p>
            <a:pPr algn="l">
              <a:buFont typeface="Arial" panose="020B0604020202020204" pitchFamily="34" charset="0"/>
              <a:buChar char="•"/>
            </a:pPr>
            <a:r>
              <a:rPr lang="en-US" sz="1200" b="0" i="0" dirty="0">
                <a:solidFill>
                  <a:srgbClr val="000000"/>
                </a:solidFill>
                <a:effectLst/>
                <a:latin typeface="Helvetica Neue"/>
              </a:rPr>
              <a:t>More the volume it means more people are trading in that stock</a:t>
            </a:r>
            <a:r>
              <a:rPr lang="en-US" sz="1200" dirty="0">
                <a:solidFill>
                  <a:srgbClr val="000000"/>
                </a:solidFill>
                <a:latin typeface="Helvetica Neue"/>
              </a:rPr>
              <a:t> and</a:t>
            </a:r>
            <a:r>
              <a:rPr lang="en-US" sz="1200" b="0" i="0" dirty="0">
                <a:solidFill>
                  <a:srgbClr val="000000"/>
                </a:solidFill>
                <a:effectLst/>
                <a:latin typeface="Helvetica Neue"/>
              </a:rPr>
              <a:t> it has high liquidity that makes it easy to buy and sell.</a:t>
            </a:r>
          </a:p>
          <a:p>
            <a:pPr algn="l">
              <a:buFont typeface="Arial" panose="020B0604020202020204" pitchFamily="34" charset="0"/>
              <a:buChar char="•"/>
            </a:pPr>
            <a:r>
              <a:rPr lang="en-US" sz="1200" b="0" i="0" dirty="0">
                <a:solidFill>
                  <a:srgbClr val="000000"/>
                </a:solidFill>
                <a:effectLst/>
                <a:latin typeface="Helvetica Neue"/>
              </a:rPr>
              <a:t>High volume stocks are good for intraday trading.</a:t>
            </a:r>
          </a:p>
          <a:p>
            <a:pPr algn="l">
              <a:buFont typeface="Arial" panose="020B0604020202020204" pitchFamily="34" charset="0"/>
              <a:buChar char="•"/>
            </a:pPr>
            <a:r>
              <a:rPr lang="en-US" sz="1200" b="0" i="0" dirty="0">
                <a:solidFill>
                  <a:srgbClr val="000000"/>
                </a:solidFill>
                <a:effectLst/>
                <a:latin typeface="Helvetica Neue"/>
              </a:rPr>
              <a:t>High volume indicates more interest in the stock and the presence of buyers and sellers in that stock. When the stock is in an uptrend, and there is an increase in volume along with the ongoing uptrend, the stocks will continue to go up. It indicates that more and more buyers are interested in buying that stock.</a:t>
            </a:r>
          </a:p>
        </p:txBody>
      </p:sp>
    </p:spTree>
    <p:extLst>
      <p:ext uri="{BB962C8B-B14F-4D97-AF65-F5344CB8AC3E}">
        <p14:creationId xmlns:p14="http://schemas.microsoft.com/office/powerpoint/2010/main" val="3568873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340F03-61A2-3C28-273A-971339278763}"/>
              </a:ext>
            </a:extLst>
          </p:cNvPr>
          <p:cNvSpPr txBox="1"/>
          <p:nvPr/>
        </p:nvSpPr>
        <p:spPr>
          <a:xfrm>
            <a:off x="803223" y="165778"/>
            <a:ext cx="4071414" cy="461665"/>
          </a:xfrm>
          <a:prstGeom prst="rect">
            <a:avLst/>
          </a:prstGeom>
          <a:noFill/>
        </p:spPr>
        <p:txBody>
          <a:bodyPr wrap="square">
            <a:spAutoFit/>
          </a:bodyPr>
          <a:lstStyle/>
          <a:p>
            <a:pPr algn="l"/>
            <a:r>
              <a:rPr lang="en-US" sz="2400" b="0" i="0" dirty="0">
                <a:effectLst/>
                <a:latin typeface="Inter"/>
              </a:rPr>
              <a:t>All time high of stocks</a:t>
            </a:r>
          </a:p>
        </p:txBody>
      </p:sp>
      <p:pic>
        <p:nvPicPr>
          <p:cNvPr id="9" name="Picture 8">
            <a:extLst>
              <a:ext uri="{FF2B5EF4-FFF2-40B4-BE49-F238E27FC236}">
                <a16:creationId xmlns:a16="http://schemas.microsoft.com/office/drawing/2014/main" id="{6F3FA58E-B692-34D9-F06D-D7ABCE39B9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735" y="704537"/>
            <a:ext cx="9540595" cy="3184473"/>
          </a:xfrm>
          <a:prstGeom prst="rect">
            <a:avLst/>
          </a:prstGeom>
        </p:spPr>
      </p:pic>
      <p:sp>
        <p:nvSpPr>
          <p:cNvPr id="2" name="Rectangle 1">
            <a:extLst>
              <a:ext uri="{FF2B5EF4-FFF2-40B4-BE49-F238E27FC236}">
                <a16:creationId xmlns:a16="http://schemas.microsoft.com/office/drawing/2014/main" id="{9E9D076E-90F7-F8B8-8CBE-775C453E3260}"/>
              </a:ext>
            </a:extLst>
          </p:cNvPr>
          <p:cNvSpPr>
            <a:spLocks noChangeArrowheads="1"/>
          </p:cNvSpPr>
          <p:nvPr/>
        </p:nvSpPr>
        <p:spPr bwMode="auto">
          <a:xfrm rot="10800000" flipV="1">
            <a:off x="731106" y="4092635"/>
            <a:ext cx="8287062"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rgbClr val="000000"/>
                </a:solidFill>
                <a:effectLst/>
                <a:latin typeface="Helvetica Neue"/>
              </a:rPr>
              <a:t>The highest price at which the stock was traded is known as all time high.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rgbClr val="000000"/>
                </a:solidFill>
                <a:effectLst/>
                <a:latin typeface="Helvetica Neue"/>
              </a:rPr>
              <a:t>Here we can see the highest traded price (till the data available ) of Eicher Motors is near 340000 .</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38888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5568BE-959C-E478-695B-465C6EBD62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445" y="714254"/>
            <a:ext cx="4503420" cy="1844200"/>
          </a:xfrm>
          <a:prstGeom prst="rect">
            <a:avLst/>
          </a:prstGeom>
        </p:spPr>
      </p:pic>
      <p:pic>
        <p:nvPicPr>
          <p:cNvPr id="3" name="Picture 2">
            <a:extLst>
              <a:ext uri="{FF2B5EF4-FFF2-40B4-BE49-F238E27FC236}">
                <a16:creationId xmlns:a16="http://schemas.microsoft.com/office/drawing/2014/main" id="{01A6DF37-97E9-AC52-A435-748CE9B8EB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643" y="604419"/>
            <a:ext cx="4559026" cy="3197620"/>
          </a:xfrm>
          <a:prstGeom prst="rect">
            <a:avLst/>
          </a:prstGeom>
        </p:spPr>
      </p:pic>
      <p:sp>
        <p:nvSpPr>
          <p:cNvPr id="7" name="TextBox 6">
            <a:extLst>
              <a:ext uri="{FF2B5EF4-FFF2-40B4-BE49-F238E27FC236}">
                <a16:creationId xmlns:a16="http://schemas.microsoft.com/office/drawing/2014/main" id="{020E32B1-F70B-B753-D313-A1E9333CA0DC}"/>
              </a:ext>
            </a:extLst>
          </p:cNvPr>
          <p:cNvSpPr txBox="1"/>
          <p:nvPr/>
        </p:nvSpPr>
        <p:spPr>
          <a:xfrm>
            <a:off x="131445" y="142754"/>
            <a:ext cx="6099810" cy="461665"/>
          </a:xfrm>
          <a:prstGeom prst="rect">
            <a:avLst/>
          </a:prstGeom>
          <a:noFill/>
        </p:spPr>
        <p:txBody>
          <a:bodyPr wrap="square">
            <a:spAutoFit/>
          </a:bodyPr>
          <a:lstStyle/>
          <a:p>
            <a:pPr algn="l"/>
            <a:r>
              <a:rPr lang="en-US" sz="2400" b="0" i="0" dirty="0">
                <a:solidFill>
                  <a:srgbClr val="151515"/>
                </a:solidFill>
                <a:effectLst/>
                <a:latin typeface="Inter"/>
              </a:rPr>
              <a:t>Stocks Which </a:t>
            </a:r>
            <a:r>
              <a:rPr lang="en-US" sz="2400" dirty="0">
                <a:solidFill>
                  <a:srgbClr val="151515"/>
                </a:solidFill>
                <a:latin typeface="Inter"/>
              </a:rPr>
              <a:t>H</a:t>
            </a:r>
            <a:r>
              <a:rPr lang="en-US" sz="2400" b="0" i="0" dirty="0">
                <a:solidFill>
                  <a:srgbClr val="151515"/>
                </a:solidFill>
                <a:effectLst/>
                <a:latin typeface="Inter"/>
              </a:rPr>
              <a:t>ave </a:t>
            </a:r>
            <a:r>
              <a:rPr lang="en-US" sz="2400" dirty="0">
                <a:solidFill>
                  <a:srgbClr val="151515"/>
                </a:solidFill>
                <a:latin typeface="Inter"/>
              </a:rPr>
              <a:t>G</a:t>
            </a:r>
            <a:r>
              <a:rPr lang="en-US" sz="2400" b="0" i="0" dirty="0">
                <a:solidFill>
                  <a:srgbClr val="151515"/>
                </a:solidFill>
                <a:effectLst/>
                <a:latin typeface="Inter"/>
              </a:rPr>
              <a:t>iven Max </a:t>
            </a:r>
            <a:r>
              <a:rPr lang="en-US" sz="2400" dirty="0">
                <a:solidFill>
                  <a:srgbClr val="151515"/>
                </a:solidFill>
                <a:latin typeface="Inter"/>
              </a:rPr>
              <a:t>R</a:t>
            </a:r>
            <a:r>
              <a:rPr lang="en-US" sz="2400" b="0" i="0" dirty="0">
                <a:solidFill>
                  <a:srgbClr val="151515"/>
                </a:solidFill>
                <a:effectLst/>
                <a:latin typeface="Inter"/>
              </a:rPr>
              <a:t>eturn </a:t>
            </a:r>
            <a:r>
              <a:rPr lang="en-US" sz="2400" dirty="0">
                <a:solidFill>
                  <a:srgbClr val="151515"/>
                </a:solidFill>
                <a:latin typeface="Inter"/>
              </a:rPr>
              <a:t>I</a:t>
            </a:r>
            <a:r>
              <a:rPr lang="en-US" sz="2400" b="0" i="0" dirty="0">
                <a:solidFill>
                  <a:srgbClr val="151515"/>
                </a:solidFill>
                <a:effectLst/>
                <a:latin typeface="Inter"/>
              </a:rPr>
              <a:t>n 2021</a:t>
            </a:r>
          </a:p>
        </p:txBody>
      </p:sp>
      <p:sp>
        <p:nvSpPr>
          <p:cNvPr id="9" name="TextBox 8">
            <a:extLst>
              <a:ext uri="{FF2B5EF4-FFF2-40B4-BE49-F238E27FC236}">
                <a16:creationId xmlns:a16="http://schemas.microsoft.com/office/drawing/2014/main" id="{02E5A8CD-BDDA-8D0F-1454-A4454CA0498E}"/>
              </a:ext>
            </a:extLst>
          </p:cNvPr>
          <p:cNvSpPr txBox="1"/>
          <p:nvPr/>
        </p:nvSpPr>
        <p:spPr>
          <a:xfrm>
            <a:off x="57150" y="2668289"/>
            <a:ext cx="4652010" cy="646331"/>
          </a:xfrm>
          <a:prstGeom prst="rect">
            <a:avLst/>
          </a:prstGeom>
          <a:noFill/>
        </p:spPr>
        <p:txBody>
          <a:bodyPr wrap="square" rtlCol="0">
            <a:spAutoFit/>
          </a:bodyPr>
          <a:lstStyle/>
          <a:p>
            <a:r>
              <a:rPr lang="en-IN" dirty="0"/>
              <a:t>As we can see Tata Motors has given max return 66.40%. </a:t>
            </a:r>
          </a:p>
        </p:txBody>
      </p:sp>
    </p:spTree>
    <p:extLst>
      <p:ext uri="{BB962C8B-B14F-4D97-AF65-F5344CB8AC3E}">
        <p14:creationId xmlns:p14="http://schemas.microsoft.com/office/powerpoint/2010/main" val="3049255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879601-560F-5F4C-DEE2-1B3A004D60FA}"/>
              </a:ext>
            </a:extLst>
          </p:cNvPr>
          <p:cNvSpPr txBox="1"/>
          <p:nvPr/>
        </p:nvSpPr>
        <p:spPr>
          <a:xfrm>
            <a:off x="127416" y="62671"/>
            <a:ext cx="6100996" cy="369332"/>
          </a:xfrm>
          <a:prstGeom prst="rect">
            <a:avLst/>
          </a:prstGeom>
          <a:noFill/>
        </p:spPr>
        <p:txBody>
          <a:bodyPr wrap="square">
            <a:spAutoFit/>
          </a:bodyPr>
          <a:lstStyle/>
          <a:p>
            <a:pPr algn="l"/>
            <a:r>
              <a:rPr lang="en-US" b="1" i="0" dirty="0">
                <a:solidFill>
                  <a:srgbClr val="000000"/>
                </a:solidFill>
                <a:effectLst/>
                <a:latin typeface="Helvetica Neue"/>
              </a:rPr>
              <a:t>Stocks which have given max loss</a:t>
            </a:r>
          </a:p>
        </p:txBody>
      </p:sp>
      <p:pic>
        <p:nvPicPr>
          <p:cNvPr id="5" name="Picture 4">
            <a:extLst>
              <a:ext uri="{FF2B5EF4-FFF2-40B4-BE49-F238E27FC236}">
                <a16:creationId xmlns:a16="http://schemas.microsoft.com/office/drawing/2014/main" id="{B692AE79-AF66-DF98-9814-57605C55CE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514" y="585730"/>
            <a:ext cx="3147333" cy="1684166"/>
          </a:xfrm>
          <a:prstGeom prst="rect">
            <a:avLst/>
          </a:prstGeom>
        </p:spPr>
      </p:pic>
      <p:pic>
        <p:nvPicPr>
          <p:cNvPr id="2050" name="Picture 2">
            <a:extLst>
              <a:ext uri="{FF2B5EF4-FFF2-40B4-BE49-F238E27FC236}">
                <a16:creationId xmlns:a16="http://schemas.microsoft.com/office/drawing/2014/main" id="{9C3CDC1C-9CB3-E620-7702-F55D9BAA8B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7385" y="585730"/>
            <a:ext cx="7410450" cy="30289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DDA5B32-9C7F-1D60-D84C-3BE11729D489}"/>
              </a:ext>
            </a:extLst>
          </p:cNvPr>
          <p:cNvSpPr txBox="1"/>
          <p:nvPr/>
        </p:nvSpPr>
        <p:spPr>
          <a:xfrm>
            <a:off x="4819338" y="3907967"/>
            <a:ext cx="6100996" cy="923330"/>
          </a:xfrm>
          <a:prstGeom prst="rect">
            <a:avLst/>
          </a:prstGeom>
          <a:noFill/>
        </p:spPr>
        <p:txBody>
          <a:bodyPr wrap="square">
            <a:spAutoFit/>
          </a:bodyPr>
          <a:lstStyle/>
          <a:p>
            <a:r>
              <a:rPr lang="en-IN" dirty="0"/>
              <a:t>Here we can see in all these years HINDLEVER has given max loss followed by HINDALCO and MUNDRAPORT.</a:t>
            </a:r>
          </a:p>
        </p:txBody>
      </p:sp>
    </p:spTree>
    <p:extLst>
      <p:ext uri="{BB962C8B-B14F-4D97-AF65-F5344CB8AC3E}">
        <p14:creationId xmlns:p14="http://schemas.microsoft.com/office/powerpoint/2010/main" val="1614513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B893E2E-85CF-21A9-DF31-33C778A6BE1C}"/>
              </a:ext>
            </a:extLst>
          </p:cNvPr>
          <p:cNvSpPr txBox="1"/>
          <p:nvPr/>
        </p:nvSpPr>
        <p:spPr>
          <a:xfrm>
            <a:off x="157396" y="216799"/>
            <a:ext cx="2833141" cy="923330"/>
          </a:xfrm>
          <a:prstGeom prst="rect">
            <a:avLst/>
          </a:prstGeom>
          <a:noFill/>
        </p:spPr>
        <p:txBody>
          <a:bodyPr wrap="square">
            <a:spAutoFit/>
          </a:bodyPr>
          <a:lstStyle/>
          <a:p>
            <a:pPr rtl="0"/>
            <a:r>
              <a:rPr lang="en-IN" b="1" dirty="0">
                <a:solidFill>
                  <a:srgbClr val="000000"/>
                </a:solidFill>
                <a:effectLst/>
                <a:latin typeface="inherit"/>
              </a:rPr>
              <a:t>Volatility Range of Market</a:t>
            </a:r>
            <a:endParaRPr lang="en-IN" b="0" i="0" dirty="0">
              <a:solidFill>
                <a:srgbClr val="303F9F"/>
              </a:solidFill>
              <a:effectLst/>
              <a:latin typeface="Courier New" panose="02070309020205020404" pitchFamily="49" charset="0"/>
            </a:endParaRPr>
          </a:p>
          <a:p>
            <a:br>
              <a:rPr lang="en-IN" b="0" i="0" dirty="0">
                <a:solidFill>
                  <a:srgbClr val="000000"/>
                </a:solidFill>
                <a:effectLst/>
                <a:latin typeface="Courier New" panose="02070309020205020404" pitchFamily="49" charset="0"/>
              </a:rPr>
            </a:br>
            <a:endParaRPr lang="en-IN" dirty="0"/>
          </a:p>
        </p:txBody>
      </p:sp>
      <p:sp>
        <p:nvSpPr>
          <p:cNvPr id="6" name="Rectangle 1">
            <a:extLst>
              <a:ext uri="{FF2B5EF4-FFF2-40B4-BE49-F238E27FC236}">
                <a16:creationId xmlns:a16="http://schemas.microsoft.com/office/drawing/2014/main" id="{D0167AC1-302F-A9F3-A945-F6F96F2D23CA}"/>
              </a:ext>
            </a:extLst>
          </p:cNvPr>
          <p:cNvSpPr>
            <a:spLocks noChangeArrowheads="1"/>
          </p:cNvSpPr>
          <p:nvPr/>
        </p:nvSpPr>
        <p:spPr bwMode="auto">
          <a:xfrm>
            <a:off x="217358" y="565122"/>
            <a:ext cx="6340840" cy="9387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000000"/>
                </a:solidFill>
                <a:effectLst/>
                <a:latin typeface="Helvetica Neue"/>
              </a:rPr>
              <a:t>Market volatility is the frequency and magnitude of price movements, up or down. The bigger and more frequent the price swings, the more volatile the market is said to be.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000000"/>
                </a:solidFill>
                <a:effectLst/>
                <a:latin typeface="Helvetica Neue"/>
              </a:rPr>
              <a:t>As we can see most of the times volatility is between 0 to 5%.The number of times when volatility is above 10% is very less.</a:t>
            </a:r>
            <a:r>
              <a:rPr kumimoji="0" lang="en-US" altLang="en-US" sz="1100" b="0" i="0" u="none" strike="noStrike" cap="none" normalizeH="0" baseline="0" dirty="0">
                <a:ln>
                  <a:noFill/>
                </a:ln>
                <a:solidFill>
                  <a:schemeClr val="tx1"/>
                </a:solidFill>
                <a:effectLst/>
              </a:rPr>
              <a:t> </a:t>
            </a: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pic>
        <p:nvPicPr>
          <p:cNvPr id="3075" name="Picture 3">
            <a:extLst>
              <a:ext uri="{FF2B5EF4-FFF2-40B4-BE49-F238E27FC236}">
                <a16:creationId xmlns:a16="http://schemas.microsoft.com/office/drawing/2014/main" id="{D110CD90-EB06-DE2F-0EF6-AFA2EC84F7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047" y="1852164"/>
            <a:ext cx="7124700" cy="323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5890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5F881B-CE61-2677-5EB2-3618B7079520}"/>
              </a:ext>
            </a:extLst>
          </p:cNvPr>
          <p:cNvSpPr txBox="1"/>
          <p:nvPr/>
        </p:nvSpPr>
        <p:spPr>
          <a:xfrm>
            <a:off x="157396" y="122631"/>
            <a:ext cx="3147935" cy="369332"/>
          </a:xfrm>
          <a:prstGeom prst="rect">
            <a:avLst/>
          </a:prstGeom>
          <a:noFill/>
        </p:spPr>
        <p:txBody>
          <a:bodyPr wrap="square">
            <a:spAutoFit/>
          </a:bodyPr>
          <a:lstStyle/>
          <a:p>
            <a:pPr algn="l"/>
            <a:r>
              <a:rPr lang="en-IN" b="1" i="0" dirty="0">
                <a:solidFill>
                  <a:srgbClr val="000000"/>
                </a:solidFill>
                <a:effectLst/>
                <a:latin typeface="Helvetica Neue"/>
              </a:rPr>
              <a:t>Most volatile Stocks</a:t>
            </a:r>
          </a:p>
        </p:txBody>
      </p:sp>
      <p:sp>
        <p:nvSpPr>
          <p:cNvPr id="7" name="TextBox 6">
            <a:extLst>
              <a:ext uri="{FF2B5EF4-FFF2-40B4-BE49-F238E27FC236}">
                <a16:creationId xmlns:a16="http://schemas.microsoft.com/office/drawing/2014/main" id="{9939D22B-98DE-1D75-1F55-48298B520325}"/>
              </a:ext>
            </a:extLst>
          </p:cNvPr>
          <p:cNvSpPr txBox="1"/>
          <p:nvPr/>
        </p:nvSpPr>
        <p:spPr>
          <a:xfrm>
            <a:off x="157396" y="563167"/>
            <a:ext cx="6100996" cy="1384995"/>
          </a:xfrm>
          <a:prstGeom prst="rect">
            <a:avLst/>
          </a:prstGeom>
          <a:noFill/>
        </p:spPr>
        <p:txBody>
          <a:bodyPr wrap="square">
            <a:spAutoFit/>
          </a:bodyPr>
          <a:lstStyle/>
          <a:p>
            <a:r>
              <a:rPr lang="en-US" sz="1200" b="0" i="0" dirty="0">
                <a:solidFill>
                  <a:srgbClr val="000000"/>
                </a:solidFill>
                <a:effectLst/>
                <a:latin typeface="Helvetica Neue"/>
              </a:rPr>
              <a:t>Stock volatility is the frequency and magnitude of price movements, up or down. The bigger and more frequent the price swings, the more volatile the Stock is said to be.</a:t>
            </a:r>
          </a:p>
          <a:p>
            <a:r>
              <a:rPr lang="en-US" sz="1200" dirty="0">
                <a:solidFill>
                  <a:srgbClr val="000000"/>
                </a:solidFill>
                <a:latin typeface="Helvetica Neue"/>
              </a:rPr>
              <a:t>Volatility of a stock is the percentage difference between the low price and high price of a stock for the day.</a:t>
            </a:r>
          </a:p>
          <a:p>
            <a:r>
              <a:rPr lang="en-US" sz="1200" dirty="0"/>
              <a:t>Higher the volatility of a stock is, the riskier the security will be. Volatile stocks are stocks that are simply considered to be highly risky and fluctuate in value more than other investments.</a:t>
            </a:r>
            <a:endParaRPr lang="en-IN" sz="1200" dirty="0"/>
          </a:p>
        </p:txBody>
      </p:sp>
      <p:pic>
        <p:nvPicPr>
          <p:cNvPr id="4098" name="Picture 2">
            <a:extLst>
              <a:ext uri="{FF2B5EF4-FFF2-40B4-BE49-F238E27FC236}">
                <a16:creationId xmlns:a16="http://schemas.microsoft.com/office/drawing/2014/main" id="{CFD49052-9D3F-7079-7766-8A76B31AC2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8976" y="341025"/>
            <a:ext cx="3390900" cy="287655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C16B35F-4354-D614-04C1-ECE71AABA6AC}"/>
              </a:ext>
            </a:extLst>
          </p:cNvPr>
          <p:cNvSpPr txBox="1"/>
          <p:nvPr/>
        </p:nvSpPr>
        <p:spPr>
          <a:xfrm>
            <a:off x="5733737" y="3429000"/>
            <a:ext cx="6100996" cy="923330"/>
          </a:xfrm>
          <a:prstGeom prst="rect">
            <a:avLst/>
          </a:prstGeom>
          <a:noFill/>
        </p:spPr>
        <p:txBody>
          <a:bodyPr wrap="square">
            <a:spAutoFit/>
          </a:bodyPr>
          <a:lstStyle/>
          <a:p>
            <a:r>
              <a:rPr lang="en-IN" dirty="0"/>
              <a:t>Here we can see KOTAKMAH is the most volatile stock in these years with the average volatility of 5.73% followed by ZEETELE and UTIBANK.</a:t>
            </a:r>
          </a:p>
        </p:txBody>
      </p:sp>
    </p:spTree>
    <p:extLst>
      <p:ext uri="{BB962C8B-B14F-4D97-AF65-F5344CB8AC3E}">
        <p14:creationId xmlns:p14="http://schemas.microsoft.com/office/powerpoint/2010/main" val="1600524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CA58D2-1A29-5FAB-09FD-DB4E10090B3A}"/>
              </a:ext>
            </a:extLst>
          </p:cNvPr>
          <p:cNvSpPr txBox="1"/>
          <p:nvPr/>
        </p:nvSpPr>
        <p:spPr>
          <a:xfrm>
            <a:off x="119921" y="324999"/>
            <a:ext cx="6100996" cy="369332"/>
          </a:xfrm>
          <a:prstGeom prst="rect">
            <a:avLst/>
          </a:prstGeom>
          <a:noFill/>
        </p:spPr>
        <p:txBody>
          <a:bodyPr wrap="square">
            <a:spAutoFit/>
          </a:bodyPr>
          <a:lstStyle/>
          <a:p>
            <a:pPr algn="l"/>
            <a:r>
              <a:rPr lang="en-US" b="1" i="0" dirty="0">
                <a:solidFill>
                  <a:srgbClr val="000000"/>
                </a:solidFill>
                <a:effectLst/>
                <a:latin typeface="Helvetica Neue"/>
              </a:rPr>
              <a:t>what is coal </a:t>
            </a:r>
            <a:r>
              <a:rPr lang="en-US" b="1" dirty="0">
                <a:solidFill>
                  <a:srgbClr val="000000"/>
                </a:solidFill>
                <a:latin typeface="Helvetica Neue"/>
              </a:rPr>
              <a:t>I</a:t>
            </a:r>
            <a:r>
              <a:rPr lang="en-US" b="1" i="0" dirty="0">
                <a:solidFill>
                  <a:srgbClr val="000000"/>
                </a:solidFill>
                <a:effectLst/>
                <a:latin typeface="Helvetica Neue"/>
              </a:rPr>
              <a:t>ndia</a:t>
            </a:r>
            <a:r>
              <a:rPr lang="en-US" b="1" dirty="0">
                <a:solidFill>
                  <a:srgbClr val="000000"/>
                </a:solidFill>
                <a:latin typeface="Helvetica Neue"/>
              </a:rPr>
              <a:t> stock</a:t>
            </a:r>
            <a:r>
              <a:rPr lang="en-US" b="1" i="0" dirty="0">
                <a:solidFill>
                  <a:srgbClr val="000000"/>
                </a:solidFill>
                <a:effectLst/>
                <a:latin typeface="Helvetica Neue"/>
              </a:rPr>
              <a:t> doing ?</a:t>
            </a:r>
          </a:p>
        </p:txBody>
      </p:sp>
      <p:pic>
        <p:nvPicPr>
          <p:cNvPr id="5122" name="Picture 2">
            <a:extLst>
              <a:ext uri="{FF2B5EF4-FFF2-40B4-BE49-F238E27FC236}">
                <a16:creationId xmlns:a16="http://schemas.microsoft.com/office/drawing/2014/main" id="{78FBCFB4-3EC9-FDE9-D5C6-96409D928B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44" y="943679"/>
            <a:ext cx="6896100" cy="31718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BFEC8C0-7D83-EC0C-1096-B50D050F4D6F}"/>
              </a:ext>
            </a:extLst>
          </p:cNvPr>
          <p:cNvSpPr txBox="1"/>
          <p:nvPr/>
        </p:nvSpPr>
        <p:spPr>
          <a:xfrm>
            <a:off x="479685" y="4424812"/>
            <a:ext cx="6798040" cy="646331"/>
          </a:xfrm>
          <a:prstGeom prst="rect">
            <a:avLst/>
          </a:prstGeom>
          <a:noFill/>
        </p:spPr>
        <p:txBody>
          <a:bodyPr wrap="square">
            <a:spAutoFit/>
          </a:bodyPr>
          <a:lstStyle/>
          <a:p>
            <a:r>
              <a:rPr lang="en-IN" dirty="0"/>
              <a:t>Here we can see coal India is going in downtrend from the year 2015 but it has become constant from the year 2020.</a:t>
            </a:r>
          </a:p>
        </p:txBody>
      </p:sp>
    </p:spTree>
    <p:extLst>
      <p:ext uri="{BB962C8B-B14F-4D97-AF65-F5344CB8AC3E}">
        <p14:creationId xmlns:p14="http://schemas.microsoft.com/office/powerpoint/2010/main" val="263091529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Gallery</Template>
  <TotalTime>493</TotalTime>
  <Words>544</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-apple-system</vt:lpstr>
      <vt:lpstr>Arial</vt:lpstr>
      <vt:lpstr>Arial Narrow</vt:lpstr>
      <vt:lpstr>Bahnschrift SemiBold</vt:lpstr>
      <vt:lpstr>Century Gothic</vt:lpstr>
      <vt:lpstr>Courier New</vt:lpstr>
      <vt:lpstr>Helvetica Neue</vt:lpstr>
      <vt:lpstr>inherit</vt:lpstr>
      <vt:lpstr>Inter</vt:lpstr>
      <vt:lpstr>Roboto</vt:lpstr>
      <vt:lpstr>Gallery</vt:lpstr>
      <vt:lpstr>EDA On Nifty50 Companies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On Nifty50 Companies</dc:title>
  <dc:creator>MOHIT YADAV</dc:creator>
  <cp:lastModifiedBy>MOHIT YADAV</cp:lastModifiedBy>
  <cp:revision>3</cp:revision>
  <dcterms:created xsi:type="dcterms:W3CDTF">2023-02-01T10:16:12Z</dcterms:created>
  <dcterms:modified xsi:type="dcterms:W3CDTF">2023-02-11T04:24:19Z</dcterms:modified>
</cp:coreProperties>
</file>