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C0E4ED-5B8C-4B85-9EA4-1965100E735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794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0E4ED-5B8C-4B85-9EA4-1965100E735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273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0E4ED-5B8C-4B85-9EA4-1965100E735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3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0E4ED-5B8C-4B85-9EA4-1965100E735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036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0E4ED-5B8C-4B85-9EA4-1965100E735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24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34192-7D17-43EF-AC2D-6F6E25D10639}"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0E4ED-5B8C-4B85-9EA4-1965100E735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73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34192-7D17-43EF-AC2D-6F6E25D10639}"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0E4ED-5B8C-4B85-9EA4-1965100E735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214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34192-7D17-43EF-AC2D-6F6E25D10639}"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0E4ED-5B8C-4B85-9EA4-1965100E735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92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34192-7D17-43EF-AC2D-6F6E25D10639}"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0E4ED-5B8C-4B85-9EA4-1965100E7355}" type="slidenum">
              <a:rPr lang="en-US" smtClean="0"/>
              <a:t>‹#›</a:t>
            </a:fld>
            <a:endParaRPr lang="en-US"/>
          </a:p>
        </p:txBody>
      </p:sp>
    </p:spTree>
    <p:extLst>
      <p:ext uri="{BB962C8B-B14F-4D97-AF65-F5344CB8AC3E}">
        <p14:creationId xmlns:p14="http://schemas.microsoft.com/office/powerpoint/2010/main" val="245868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34192-7D17-43EF-AC2D-6F6E25D10639}"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0E4ED-5B8C-4B85-9EA4-1965100E735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1490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E34192-7D17-43EF-AC2D-6F6E25D10639}" type="datetimeFigureOut">
              <a:rPr lang="en-US" smtClean="0"/>
              <a:t>10/7/2023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C0E4ED-5B8C-4B85-9EA4-1965100E735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754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E34192-7D17-43EF-AC2D-6F6E25D10639}" type="datetimeFigureOut">
              <a:rPr lang="en-US" smtClean="0"/>
              <a:t>10/7/2023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C0E4ED-5B8C-4B85-9EA4-1965100E735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14863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C8D8-C094-DF95-C964-1669D53F8AE9}"/>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F7357D65-C8D6-08AF-E8C2-43718E549F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250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5" name="Straight Connector 4104">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921EF7B-3A3F-C2FD-4F0F-BE665D5591DD}"/>
              </a:ext>
            </a:extLst>
          </p:cNvPr>
          <p:cNvSpPr>
            <a:spLocks noGrp="1"/>
          </p:cNvSpPr>
          <p:nvPr>
            <p:ph type="title"/>
          </p:nvPr>
        </p:nvSpPr>
        <p:spPr>
          <a:xfrm>
            <a:off x="1451580" y="804520"/>
            <a:ext cx="5550355" cy="1049235"/>
          </a:xfrm>
        </p:spPr>
        <p:txBody>
          <a:bodyPr>
            <a:normAutofit/>
          </a:bodyPr>
          <a:lstStyle/>
          <a:p>
            <a:r>
              <a:rPr lang="en-US" sz="3000"/>
              <a:t>Affect of home ownership on default rate</a:t>
            </a:r>
          </a:p>
        </p:txBody>
      </p:sp>
      <p:sp>
        <p:nvSpPr>
          <p:cNvPr id="4107" name="Rectangle 4106">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4EFD44D-F33F-2938-316C-C2627C51B684}"/>
              </a:ext>
            </a:extLst>
          </p:cNvPr>
          <p:cNvSpPr>
            <a:spLocks noGrp="1"/>
          </p:cNvSpPr>
          <p:nvPr>
            <p:ph idx="1"/>
          </p:nvPr>
        </p:nvSpPr>
        <p:spPr>
          <a:xfrm>
            <a:off x="1451580" y="2015732"/>
            <a:ext cx="5550355" cy="3450613"/>
          </a:xfrm>
        </p:spPr>
        <p:txBody>
          <a:bodyPr>
            <a:normAutofit fontScale="77500" lnSpcReduction="20000"/>
          </a:bodyPr>
          <a:lstStyle/>
          <a:p>
            <a:pPr marL="0" indent="0">
              <a:buNone/>
            </a:pPr>
            <a:r>
              <a:rPr lang="en-US" dirty="0"/>
              <a:t>To study affect of home ownership i.e. own house, rented house, mortgaged house on loan default rate we removed home ownership ‘NONE’ from dataset because it seems that homeownership information was not available with banks for those records and then we grouped defaulters by home ownership and plotted a bar graph as shown along side.</a:t>
            </a:r>
          </a:p>
          <a:p>
            <a:pPr marL="0" indent="0">
              <a:buNone/>
            </a:pPr>
            <a:r>
              <a:rPr lang="en-US" b="1" dirty="0"/>
              <a:t>Conclusion: There is no clear correlation between home ownership and default rate.</a:t>
            </a:r>
          </a:p>
          <a:p>
            <a:pPr marL="0" indent="0">
              <a:buNone/>
            </a:pPr>
            <a:r>
              <a:rPr lang="en-US" b="1" dirty="0"/>
              <a:t>Recommendation: Homeownership status has no significant affect on default rate so it should not be considered as an important factor while lending out loans.</a:t>
            </a:r>
          </a:p>
          <a:p>
            <a:pPr marL="0" indent="0">
              <a:buNone/>
            </a:pPr>
            <a:endParaRPr lang="en-US" b="1" dirty="0"/>
          </a:p>
          <a:p>
            <a:pPr marL="0" indent="0">
              <a:buNone/>
            </a:pPr>
            <a:endParaRPr lang="en-US" dirty="0"/>
          </a:p>
        </p:txBody>
      </p:sp>
      <p:grpSp>
        <p:nvGrpSpPr>
          <p:cNvPr id="4109" name="Group 4108">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4110" name="Rectangle 4109">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13" name="Rectangle 4112">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9928B2A7-19B2-8C10-4B01-F29768290F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6373" y="1989271"/>
            <a:ext cx="2799103" cy="2120320"/>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4114">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17" name="Straight Connector 4116">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45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8169-F017-5D05-93E0-CD9B723DE832}"/>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ADBC9BB1-892F-7D55-07F4-BA9D88C61896}"/>
              </a:ext>
            </a:extLst>
          </p:cNvPr>
          <p:cNvSpPr>
            <a:spLocks noGrp="1"/>
          </p:cNvSpPr>
          <p:nvPr>
            <p:ph idx="1"/>
          </p:nvPr>
        </p:nvSpPr>
        <p:spPr/>
        <p:txBody>
          <a:bodyPr/>
          <a:lstStyle/>
          <a:p>
            <a:r>
              <a:rPr lang="en-US" dirty="0"/>
              <a:t>Python</a:t>
            </a:r>
          </a:p>
          <a:p>
            <a:r>
              <a:rPr lang="en-US" dirty="0" err="1"/>
              <a:t>Numpy</a:t>
            </a:r>
            <a:endParaRPr lang="en-US" dirty="0"/>
          </a:p>
          <a:p>
            <a:r>
              <a:rPr lang="en-US" dirty="0"/>
              <a:t>Pandas</a:t>
            </a:r>
          </a:p>
          <a:p>
            <a:r>
              <a:rPr lang="en-US" dirty="0"/>
              <a:t>Matplotlib</a:t>
            </a:r>
          </a:p>
          <a:p>
            <a:r>
              <a:rPr lang="en-US" dirty="0"/>
              <a:t>Seaborn</a:t>
            </a:r>
          </a:p>
          <a:p>
            <a:endParaRPr lang="en-US" dirty="0"/>
          </a:p>
        </p:txBody>
      </p:sp>
    </p:spTree>
    <p:extLst>
      <p:ext uri="{BB962C8B-B14F-4D97-AF65-F5344CB8AC3E}">
        <p14:creationId xmlns:p14="http://schemas.microsoft.com/office/powerpoint/2010/main" val="70701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DDBE-54B5-8F6D-FD9F-28C062EA8D37}"/>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E5F2D3EF-F675-CDCD-3059-6AC51A0C7F6F}"/>
              </a:ext>
            </a:extLst>
          </p:cNvPr>
          <p:cNvSpPr>
            <a:spLocks noGrp="1"/>
          </p:cNvSpPr>
          <p:nvPr>
            <p:ph idx="1"/>
          </p:nvPr>
        </p:nvSpPr>
        <p:spPr/>
        <p:txBody>
          <a:bodyPr/>
          <a:lstStyle/>
          <a:p>
            <a:r>
              <a:rPr lang="en-US" dirty="0"/>
              <a:t>Sincere thanks to </a:t>
            </a:r>
            <a:r>
              <a:rPr lang="en-US" dirty="0" err="1"/>
              <a:t>Upgrad</a:t>
            </a:r>
            <a:r>
              <a:rPr lang="en-US" dirty="0"/>
              <a:t>/IIITB teachers, buddies for very clear and informative sessions and resolving our doubts everyday.</a:t>
            </a:r>
          </a:p>
          <a:p>
            <a:r>
              <a:rPr lang="en-US" dirty="0"/>
              <a:t>Entire </a:t>
            </a:r>
            <a:r>
              <a:rPr lang="en-US" dirty="0" err="1"/>
              <a:t>Upgrad</a:t>
            </a:r>
            <a:r>
              <a:rPr lang="en-US" dirty="0"/>
              <a:t> team for bringing to us such an awesome learning platform </a:t>
            </a:r>
          </a:p>
        </p:txBody>
      </p:sp>
    </p:spTree>
    <p:extLst>
      <p:ext uri="{BB962C8B-B14F-4D97-AF65-F5344CB8AC3E}">
        <p14:creationId xmlns:p14="http://schemas.microsoft.com/office/powerpoint/2010/main" val="83518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506-194D-2B40-CEA9-CA0668375B71}"/>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60EA2EAB-41BA-9582-5EBC-756A70B3E2E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22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DAA1-751A-10B4-F06D-36F62E40335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98F134C-59A8-CF8D-6E96-16BC8A8EC363}"/>
              </a:ext>
            </a:extLst>
          </p:cNvPr>
          <p:cNvSpPr>
            <a:spLocks noGrp="1"/>
          </p:cNvSpPr>
          <p:nvPr>
            <p:ph idx="1"/>
          </p:nvPr>
        </p:nvSpPr>
        <p:spPr/>
        <p:txBody>
          <a:bodyPr/>
          <a:lstStyle/>
          <a:p>
            <a:r>
              <a:rPr lang="en-US" dirty="0"/>
              <a:t>General information about case study</a:t>
            </a:r>
          </a:p>
          <a:p>
            <a:r>
              <a:rPr lang="en-US" dirty="0"/>
              <a:t>Factors affecting loan default rate</a:t>
            </a:r>
          </a:p>
          <a:p>
            <a:r>
              <a:rPr lang="en-US" dirty="0"/>
              <a:t>Technologies used</a:t>
            </a:r>
          </a:p>
          <a:p>
            <a:r>
              <a:rPr lang="en-US" dirty="0"/>
              <a:t>Acknowledgements</a:t>
            </a:r>
          </a:p>
        </p:txBody>
      </p:sp>
    </p:spTree>
    <p:extLst>
      <p:ext uri="{BB962C8B-B14F-4D97-AF65-F5344CB8AC3E}">
        <p14:creationId xmlns:p14="http://schemas.microsoft.com/office/powerpoint/2010/main" val="173099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473-E429-B7E4-107C-ED8F2F9D3243}"/>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703D582C-6A1A-1F37-74DD-5172242EC477}"/>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rgbClr val="1F2328"/>
                </a:solidFill>
                <a:effectLst/>
                <a:latin typeface="-apple-system"/>
              </a:rPr>
              <a:t>Lending club case study is analysis of various factors on loan repayment. The insights of this analysis will help banks to identify if a person is likely to replay loan or not.</a:t>
            </a:r>
          </a:p>
          <a:p>
            <a:pPr algn="l">
              <a:buFont typeface="Arial" panose="020B0604020202020204" pitchFamily="34" charset="0"/>
              <a:buChar char="•"/>
            </a:pPr>
            <a:r>
              <a:rPr lang="en-US" b="0" i="0" dirty="0">
                <a:solidFill>
                  <a:srgbClr val="1F2328"/>
                </a:solidFill>
                <a:effectLst/>
                <a:latin typeface="-apple-system"/>
              </a:rPr>
              <a:t>The idea behind implementing this project is to understand how real business problems are solved using EDA. Apart from applying EDA techniques, we also learnt about risk analytics in banking and financial services.</a:t>
            </a:r>
          </a:p>
          <a:p>
            <a:pPr algn="l">
              <a:buFont typeface="Arial" panose="020B0604020202020204" pitchFamily="34" charset="0"/>
              <a:buChar char="•"/>
            </a:pPr>
            <a:r>
              <a:rPr lang="en-US" b="0" i="0" dirty="0">
                <a:solidFill>
                  <a:srgbClr val="1F2328"/>
                </a:solidFill>
                <a:effectLst/>
                <a:latin typeface="-apple-system"/>
              </a:rPr>
              <a:t>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If one is able to identify these risky loan applicants, then such loans can be reduced thereby cutting down the amount of credit loss. Identification of such applicants using EDA is the aim of this case study.</a:t>
            </a:r>
          </a:p>
          <a:p>
            <a:pPr algn="l">
              <a:buFont typeface="Arial" panose="020B0604020202020204" pitchFamily="34" charset="0"/>
              <a:buChar char="•"/>
            </a:pPr>
            <a:r>
              <a:rPr lang="en-US" b="0" i="0" dirty="0">
                <a:solidFill>
                  <a:srgbClr val="1F2328"/>
                </a:solidFill>
                <a:effectLst/>
                <a:latin typeface="-apple-system"/>
              </a:rPr>
              <a:t>Loan data set contains the complete loan data for all loans issued through the time period 2007 to 2011.</a:t>
            </a:r>
          </a:p>
          <a:p>
            <a:pPr marL="0" indent="0">
              <a:buNone/>
            </a:pPr>
            <a:endParaRPr lang="en-US" dirty="0"/>
          </a:p>
        </p:txBody>
      </p:sp>
    </p:spTree>
    <p:extLst>
      <p:ext uri="{BB962C8B-B14F-4D97-AF65-F5344CB8AC3E}">
        <p14:creationId xmlns:p14="http://schemas.microsoft.com/office/powerpoint/2010/main" val="180642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8B2F-9FC1-77D6-09D3-859179A25388}"/>
              </a:ext>
            </a:extLst>
          </p:cNvPr>
          <p:cNvSpPr>
            <a:spLocks noGrp="1"/>
          </p:cNvSpPr>
          <p:nvPr>
            <p:ph type="title"/>
          </p:nvPr>
        </p:nvSpPr>
        <p:spPr/>
        <p:txBody>
          <a:bodyPr/>
          <a:lstStyle/>
          <a:p>
            <a:r>
              <a:rPr lang="en-US" dirty="0"/>
              <a:t>Driving factors for loan default rate</a:t>
            </a:r>
          </a:p>
        </p:txBody>
      </p:sp>
      <p:sp>
        <p:nvSpPr>
          <p:cNvPr id="3" name="Content Placeholder 2">
            <a:extLst>
              <a:ext uri="{FF2B5EF4-FFF2-40B4-BE49-F238E27FC236}">
                <a16:creationId xmlns:a16="http://schemas.microsoft.com/office/drawing/2014/main" id="{DA299407-C1CB-C1A5-9062-A7CE73837E12}"/>
              </a:ext>
            </a:extLst>
          </p:cNvPr>
          <p:cNvSpPr>
            <a:spLocks noGrp="1"/>
          </p:cNvSpPr>
          <p:nvPr>
            <p:ph idx="1"/>
          </p:nvPr>
        </p:nvSpPr>
        <p:spPr/>
        <p:txBody>
          <a:bodyPr>
            <a:normAutofit fontScale="92500" lnSpcReduction="10000"/>
          </a:bodyPr>
          <a:lstStyle/>
          <a:p>
            <a:pPr marL="0" indent="0">
              <a:buNone/>
            </a:pPr>
            <a:r>
              <a:rPr lang="en-US" dirty="0"/>
              <a:t>Below are the driving factors which affect the default rate.  We will discuss each one them one by one.</a:t>
            </a:r>
          </a:p>
          <a:p>
            <a:r>
              <a:rPr lang="en-US" dirty="0"/>
              <a:t> Annual income</a:t>
            </a:r>
          </a:p>
          <a:p>
            <a:r>
              <a:rPr lang="en-US" dirty="0"/>
              <a:t>Home ownership</a:t>
            </a:r>
          </a:p>
          <a:p>
            <a:r>
              <a:rPr lang="en-US" dirty="0"/>
              <a:t>Loan term </a:t>
            </a:r>
          </a:p>
          <a:p>
            <a:r>
              <a:rPr lang="en-US" dirty="0"/>
              <a:t>Debt to income ratio</a:t>
            </a:r>
          </a:p>
          <a:p>
            <a:r>
              <a:rPr lang="en-US" dirty="0"/>
              <a:t>Loan purpose</a:t>
            </a:r>
          </a:p>
          <a:p>
            <a:r>
              <a:rPr lang="en-US" dirty="0"/>
              <a:t>Interest rate</a:t>
            </a:r>
          </a:p>
        </p:txBody>
      </p:sp>
    </p:spTree>
    <p:extLst>
      <p:ext uri="{BB962C8B-B14F-4D97-AF65-F5344CB8AC3E}">
        <p14:creationId xmlns:p14="http://schemas.microsoft.com/office/powerpoint/2010/main" val="21888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6" name="Straight Connector 1045">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899C887-E66F-72C4-8316-A260A21D29F5}"/>
              </a:ext>
            </a:extLst>
          </p:cNvPr>
          <p:cNvSpPr>
            <a:spLocks noGrp="1"/>
          </p:cNvSpPr>
          <p:nvPr>
            <p:ph type="title"/>
          </p:nvPr>
        </p:nvSpPr>
        <p:spPr>
          <a:xfrm>
            <a:off x="1451580" y="804520"/>
            <a:ext cx="3530157" cy="1049235"/>
          </a:xfrm>
        </p:spPr>
        <p:txBody>
          <a:bodyPr>
            <a:normAutofit/>
          </a:bodyPr>
          <a:lstStyle/>
          <a:p>
            <a:r>
              <a:rPr lang="en-US" sz="2200"/>
              <a:t>Affect of annual income on loan default rate</a:t>
            </a:r>
          </a:p>
        </p:txBody>
      </p:sp>
      <p:sp>
        <p:nvSpPr>
          <p:cNvPr id="1048" name="Rectangle 1047">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1978700-7E52-FC88-A842-6AC69BE4B278}"/>
              </a:ext>
            </a:extLst>
          </p:cNvPr>
          <p:cNvSpPr>
            <a:spLocks noGrp="1"/>
          </p:cNvSpPr>
          <p:nvPr>
            <p:ph idx="1"/>
          </p:nvPr>
        </p:nvSpPr>
        <p:spPr>
          <a:xfrm>
            <a:off x="1451581" y="2015732"/>
            <a:ext cx="3526523" cy="3450613"/>
          </a:xfrm>
        </p:spPr>
        <p:txBody>
          <a:bodyPr>
            <a:normAutofit fontScale="85000" lnSpcReduction="20000"/>
          </a:bodyPr>
          <a:lstStyle/>
          <a:p>
            <a:pPr marL="0" indent="0">
              <a:lnSpc>
                <a:spcPct val="110000"/>
              </a:lnSpc>
              <a:buNone/>
            </a:pPr>
            <a:r>
              <a:rPr lang="en-US" sz="1700" dirty="0"/>
              <a:t>For studying the impact of annual income on loan default rate, we removed incomes which were not made by most people from the data set so that our analysis do not get skewed.</a:t>
            </a:r>
          </a:p>
          <a:p>
            <a:pPr marL="0" indent="0">
              <a:lnSpc>
                <a:spcPct val="110000"/>
              </a:lnSpc>
              <a:buNone/>
            </a:pPr>
            <a:r>
              <a:rPr lang="en-US" sz="1700" dirty="0"/>
              <a:t>Incomes were clubbed into ranges of 20k i.e. ‘20k-40k’, ‘40k-60k’ and so on.</a:t>
            </a:r>
          </a:p>
          <a:p>
            <a:pPr marL="0" indent="0">
              <a:lnSpc>
                <a:spcPct val="110000"/>
              </a:lnSpc>
              <a:buNone/>
            </a:pPr>
            <a:r>
              <a:rPr lang="en-US" sz="1700" dirty="0"/>
              <a:t>Defaulters were grouped by income ranges and following trend was observed .</a:t>
            </a:r>
          </a:p>
          <a:p>
            <a:pPr marL="0" indent="0">
              <a:lnSpc>
                <a:spcPct val="110000"/>
              </a:lnSpc>
              <a:buNone/>
            </a:pPr>
            <a:r>
              <a:rPr lang="en-US" sz="1700" b="1" dirty="0"/>
              <a:t>Conclusion : The loan default rate goes down with increase in income.</a:t>
            </a:r>
          </a:p>
          <a:p>
            <a:pPr marL="0" indent="0">
              <a:lnSpc>
                <a:spcPct val="110000"/>
              </a:lnSpc>
              <a:buNone/>
            </a:pPr>
            <a:r>
              <a:rPr lang="en-US" sz="1700" b="1" dirty="0"/>
              <a:t>Recommendation: This analysis suggest that it is safe to give loans to people with decent annual income than people with low income.</a:t>
            </a:r>
          </a:p>
          <a:p>
            <a:pPr marL="0" indent="0">
              <a:lnSpc>
                <a:spcPct val="110000"/>
              </a:lnSpc>
              <a:buNone/>
            </a:pPr>
            <a:endParaRPr lang="en-US" sz="1700" dirty="0"/>
          </a:p>
          <a:p>
            <a:pPr marL="0" indent="0">
              <a:lnSpc>
                <a:spcPct val="110000"/>
              </a:lnSpc>
              <a:buNone/>
            </a:pPr>
            <a:endParaRPr lang="en-US" sz="1700" dirty="0"/>
          </a:p>
        </p:txBody>
      </p:sp>
      <p:grpSp>
        <p:nvGrpSpPr>
          <p:cNvPr id="1050" name="Group 1049">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051" name="Rectangle 1050">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88B9697-B92E-3886-EEA6-914FB6EC6C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99" b="4"/>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1053">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6" name="Straight Connector 1055">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73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3D2D114-4A43-1ADA-5E6D-B886D4E7D27A}"/>
              </a:ext>
            </a:extLst>
          </p:cNvPr>
          <p:cNvSpPr>
            <a:spLocks noGrp="1"/>
          </p:cNvSpPr>
          <p:nvPr>
            <p:ph type="title"/>
          </p:nvPr>
        </p:nvSpPr>
        <p:spPr>
          <a:xfrm>
            <a:off x="1451580" y="804520"/>
            <a:ext cx="3530157" cy="1049235"/>
          </a:xfrm>
        </p:spPr>
        <p:txBody>
          <a:bodyPr>
            <a:normAutofit/>
          </a:bodyPr>
          <a:lstStyle/>
          <a:p>
            <a:r>
              <a:rPr lang="en-US" sz="2200"/>
              <a:t>Affect of loan term on default rate</a:t>
            </a:r>
          </a:p>
        </p:txBody>
      </p:sp>
      <p:sp>
        <p:nvSpPr>
          <p:cNvPr id="13" name="Rectangle 1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FF7663C-DDFC-DAEA-BFEC-76D8D4069343}"/>
              </a:ext>
            </a:extLst>
          </p:cNvPr>
          <p:cNvSpPr>
            <a:spLocks noGrp="1"/>
          </p:cNvSpPr>
          <p:nvPr>
            <p:ph idx="1"/>
          </p:nvPr>
        </p:nvSpPr>
        <p:spPr>
          <a:xfrm>
            <a:off x="1451581" y="2015732"/>
            <a:ext cx="3526523" cy="3450613"/>
          </a:xfrm>
        </p:spPr>
        <p:txBody>
          <a:bodyPr>
            <a:normAutofit fontScale="77500" lnSpcReduction="20000"/>
          </a:bodyPr>
          <a:lstStyle/>
          <a:p>
            <a:pPr marL="0" indent="0">
              <a:buNone/>
            </a:pPr>
            <a:r>
              <a:rPr lang="en-US" dirty="0"/>
              <a:t>To study the impact of type of loan term i.e. 36 or 60 months, on default rate we grouped defaulters by loan term and plotted a pie chart shown alongside.</a:t>
            </a:r>
          </a:p>
          <a:p>
            <a:pPr marL="0" indent="0">
              <a:buNone/>
            </a:pPr>
            <a:r>
              <a:rPr lang="en-US" b="1" dirty="0"/>
              <a:t>Conclusion: The chart suggests that people who take loan for longer period default more than people who take loan for short period.</a:t>
            </a:r>
          </a:p>
          <a:p>
            <a:pPr marL="0" indent="0">
              <a:buNone/>
            </a:pPr>
            <a:r>
              <a:rPr lang="en-US" b="1" dirty="0"/>
              <a:t>Recommendation: It is safe to give loan for short period than for long period.</a:t>
            </a:r>
          </a:p>
          <a:p>
            <a:pPr marL="0" indent="0">
              <a:buNone/>
            </a:pPr>
            <a:endParaRPr lang="en-US" dirty="0"/>
          </a:p>
          <a:p>
            <a:pPr marL="0" indent="0">
              <a:buNone/>
            </a:pPr>
            <a:endParaRPr lang="en-US" dirty="0"/>
          </a:p>
        </p:txBody>
      </p:sp>
      <p:grpSp>
        <p:nvGrpSpPr>
          <p:cNvPr id="15" name="Group 1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6" name="Rectangle 1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85DC1C2-0650-7A1A-836B-F5CFDEDCAE22}"/>
              </a:ext>
            </a:extLst>
          </p:cNvPr>
          <p:cNvPicPr>
            <a:picLocks noChangeAspect="1"/>
          </p:cNvPicPr>
          <p:nvPr/>
        </p:nvPicPr>
        <p:blipFill rotWithShape="1">
          <a:blip r:embed="rId2"/>
          <a:srcRect r="3" b="8636"/>
          <a:stretch/>
        </p:blipFill>
        <p:spPr>
          <a:xfrm>
            <a:off x="6093926" y="1116345"/>
            <a:ext cx="4821551" cy="3866172"/>
          </a:xfrm>
          <a:prstGeom prst="rect">
            <a:avLst/>
          </a:prstGeom>
        </p:spPr>
      </p:pic>
      <p:pic>
        <p:nvPicPr>
          <p:cNvPr id="19" name="Picture 1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77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4" name="Straight Connector 2063">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DFEE3CA-549E-430E-E3B3-840AD599E9BA}"/>
              </a:ext>
            </a:extLst>
          </p:cNvPr>
          <p:cNvSpPr>
            <a:spLocks noGrp="1"/>
          </p:cNvSpPr>
          <p:nvPr>
            <p:ph type="title"/>
          </p:nvPr>
        </p:nvSpPr>
        <p:spPr>
          <a:xfrm>
            <a:off x="1451580" y="804520"/>
            <a:ext cx="3530157" cy="1049235"/>
          </a:xfrm>
        </p:spPr>
        <p:txBody>
          <a:bodyPr>
            <a:normAutofit/>
          </a:bodyPr>
          <a:lstStyle/>
          <a:p>
            <a:r>
              <a:rPr lang="en-US" sz="2200"/>
              <a:t>Affect of debt to income ratio on loan default rate</a:t>
            </a:r>
          </a:p>
        </p:txBody>
      </p:sp>
      <p:sp>
        <p:nvSpPr>
          <p:cNvPr id="2066" name="Rectangle 2065">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490825B-5EE9-8467-A6AA-46F5E629EAD6}"/>
              </a:ext>
            </a:extLst>
          </p:cNvPr>
          <p:cNvSpPr>
            <a:spLocks noGrp="1"/>
          </p:cNvSpPr>
          <p:nvPr>
            <p:ph idx="1"/>
          </p:nvPr>
        </p:nvSpPr>
        <p:spPr>
          <a:xfrm>
            <a:off x="1451581" y="2015732"/>
            <a:ext cx="3526523" cy="3450613"/>
          </a:xfrm>
        </p:spPr>
        <p:txBody>
          <a:bodyPr>
            <a:normAutofit/>
          </a:bodyPr>
          <a:lstStyle/>
          <a:p>
            <a:pPr marL="0" indent="0">
              <a:lnSpc>
                <a:spcPct val="110000"/>
              </a:lnSpc>
              <a:buNone/>
            </a:pPr>
            <a:r>
              <a:rPr lang="en-US" sz="1300"/>
              <a:t>People in loan dataset were having debt to income ratio between 0 to 30.  We made 6 ranges of debt to income ratio </a:t>
            </a:r>
            <a:r>
              <a:rPr lang="en-US" sz="1300" err="1"/>
              <a:t>i.e</a:t>
            </a:r>
            <a:r>
              <a:rPr lang="en-US" sz="1300"/>
              <a:t> 0-5, 5-10, 10-15, 15-20, 20-25, 25-30  and we categorized each person in dataset by range of debt to income ratio they fall in.</a:t>
            </a:r>
          </a:p>
          <a:p>
            <a:pPr marL="0" indent="0">
              <a:lnSpc>
                <a:spcPct val="110000"/>
              </a:lnSpc>
              <a:buNone/>
            </a:pPr>
            <a:r>
              <a:rPr lang="en-US" sz="1300"/>
              <a:t>On grouping defaulters by debt to income ratio ranges we get observation as shown alongside.</a:t>
            </a:r>
          </a:p>
          <a:p>
            <a:pPr marL="0" indent="0">
              <a:lnSpc>
                <a:spcPct val="110000"/>
              </a:lnSpc>
              <a:buNone/>
            </a:pPr>
            <a:r>
              <a:rPr lang="en-US" sz="1300" b="1"/>
              <a:t>Conclusion: Default rate increases with increase in debt to income ratio until 20-25 range than drops for 25-30 range.  </a:t>
            </a:r>
          </a:p>
          <a:p>
            <a:pPr marL="0" indent="0">
              <a:lnSpc>
                <a:spcPct val="110000"/>
              </a:lnSpc>
              <a:buNone/>
            </a:pPr>
            <a:r>
              <a:rPr lang="en-US" sz="1300" b="1"/>
              <a:t>Recommendation: It is safe to give loans to people with low debt to income ratio.</a:t>
            </a:r>
          </a:p>
          <a:p>
            <a:pPr marL="0" indent="0">
              <a:lnSpc>
                <a:spcPct val="110000"/>
              </a:lnSpc>
              <a:buNone/>
            </a:pPr>
            <a:endParaRPr lang="en-US" sz="1300"/>
          </a:p>
        </p:txBody>
      </p:sp>
      <p:grpSp>
        <p:nvGrpSpPr>
          <p:cNvPr id="2068" name="Group 2067">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069" name="Rectangle 2068">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B2114924-46BD-67AC-DAAD-1519CFE6EB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00" r="15426" b="1"/>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071">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74" name="Straight Connector 2073">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23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1" name="Straight Connector 3080">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BFD24A1-212A-F0F4-B975-4A84B13562E1}"/>
              </a:ext>
            </a:extLst>
          </p:cNvPr>
          <p:cNvSpPr>
            <a:spLocks noGrp="1"/>
          </p:cNvSpPr>
          <p:nvPr>
            <p:ph type="title"/>
          </p:nvPr>
        </p:nvSpPr>
        <p:spPr>
          <a:xfrm>
            <a:off x="1451580" y="804520"/>
            <a:ext cx="5550355" cy="1049235"/>
          </a:xfrm>
        </p:spPr>
        <p:txBody>
          <a:bodyPr>
            <a:normAutofit/>
          </a:bodyPr>
          <a:lstStyle/>
          <a:p>
            <a:r>
              <a:rPr lang="en-US" dirty="0"/>
              <a:t>Affect of loan purpose on default rate</a:t>
            </a:r>
          </a:p>
        </p:txBody>
      </p:sp>
      <p:sp>
        <p:nvSpPr>
          <p:cNvPr id="3083" name="Rectangle 3082">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7570788-C40A-DC57-3CE2-3CCF6D393E09}"/>
              </a:ext>
            </a:extLst>
          </p:cNvPr>
          <p:cNvSpPr>
            <a:spLocks noGrp="1"/>
          </p:cNvSpPr>
          <p:nvPr>
            <p:ph idx="1"/>
          </p:nvPr>
        </p:nvSpPr>
        <p:spPr>
          <a:xfrm>
            <a:off x="1451580" y="2015732"/>
            <a:ext cx="5550355" cy="3450613"/>
          </a:xfrm>
        </p:spPr>
        <p:txBody>
          <a:bodyPr>
            <a:normAutofit/>
          </a:bodyPr>
          <a:lstStyle/>
          <a:p>
            <a:pPr marL="0" indent="0">
              <a:buNone/>
            </a:pPr>
            <a:r>
              <a:rPr lang="en-US" dirty="0"/>
              <a:t>We grouped default rate by the purpose of loan and found results as shown alongside.</a:t>
            </a:r>
          </a:p>
          <a:p>
            <a:pPr marL="0" indent="0">
              <a:buNone/>
            </a:pPr>
            <a:r>
              <a:rPr lang="en-US" b="1" dirty="0"/>
              <a:t>Conclusions: Loan taken for the purpose of small business has the highest default rate and loan taken for the wedding has the lowest default rate.</a:t>
            </a:r>
          </a:p>
          <a:p>
            <a:pPr marL="0" indent="0">
              <a:buNone/>
            </a:pPr>
            <a:r>
              <a:rPr lang="en-US" b="1" dirty="0"/>
              <a:t>Recommendations: It is very risky to give loan to fund small businesses. </a:t>
            </a:r>
          </a:p>
          <a:p>
            <a:pPr marL="0" indent="0">
              <a:buNone/>
            </a:pPr>
            <a:endParaRPr lang="en-US" b="1" dirty="0"/>
          </a:p>
        </p:txBody>
      </p:sp>
      <p:grpSp>
        <p:nvGrpSpPr>
          <p:cNvPr id="3085" name="Group 3084">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3086" name="Rectangle 3085">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89" name="Rectangle 3088">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6B97F8A-9280-4DAA-8288-20458A58F1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27077" y="1116345"/>
            <a:ext cx="2377695" cy="3866172"/>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3090">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93" name="Straight Connector 3092">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F0A47C3-D43D-22D4-85EF-010C93EAE599}"/>
              </a:ext>
            </a:extLst>
          </p:cNvPr>
          <p:cNvSpPr>
            <a:spLocks noGrp="1"/>
          </p:cNvSpPr>
          <p:nvPr>
            <p:ph type="title"/>
          </p:nvPr>
        </p:nvSpPr>
        <p:spPr>
          <a:xfrm>
            <a:off x="1451580" y="804520"/>
            <a:ext cx="5550355" cy="1049235"/>
          </a:xfrm>
        </p:spPr>
        <p:txBody>
          <a:bodyPr>
            <a:normAutofit/>
          </a:bodyPr>
          <a:lstStyle/>
          <a:p>
            <a:r>
              <a:rPr lang="en-US"/>
              <a:t>Affect of interest rate on loan default rate</a:t>
            </a:r>
            <a:endParaRPr lang="en-US" dirty="0"/>
          </a:p>
        </p:txBody>
      </p:sp>
      <p:sp>
        <p:nvSpPr>
          <p:cNvPr id="26" name="Rectangle 25">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85E32C4-5907-814A-55DC-3BE2C34F8310}"/>
              </a:ext>
            </a:extLst>
          </p:cNvPr>
          <p:cNvSpPr>
            <a:spLocks noGrp="1"/>
          </p:cNvSpPr>
          <p:nvPr>
            <p:ph idx="1"/>
          </p:nvPr>
        </p:nvSpPr>
        <p:spPr>
          <a:xfrm>
            <a:off x="1451580" y="2015732"/>
            <a:ext cx="5550355" cy="3450613"/>
          </a:xfrm>
        </p:spPr>
        <p:txBody>
          <a:bodyPr>
            <a:normAutofit fontScale="92500" lnSpcReduction="20000"/>
          </a:bodyPr>
          <a:lstStyle/>
          <a:p>
            <a:pPr marL="0" indent="0">
              <a:buNone/>
            </a:pPr>
            <a:r>
              <a:rPr lang="en-US" dirty="0"/>
              <a:t>To study affect of interest rate on loan default rate we divided interest rate into ranges i.e.  5-7.5%, 7.5-10%, 10-12.5% and so on. Then we grouped defaulters by interest range and plotted line graph shown alongside.</a:t>
            </a:r>
          </a:p>
          <a:p>
            <a:pPr marL="0" indent="0">
              <a:buNone/>
            </a:pPr>
            <a:endParaRPr lang="en-US" dirty="0"/>
          </a:p>
          <a:p>
            <a:pPr marL="0" indent="0">
              <a:buNone/>
            </a:pPr>
            <a:r>
              <a:rPr lang="en-US" b="1" dirty="0"/>
              <a:t>Conclusion:  The default rate is proportional to rate of interest.</a:t>
            </a:r>
          </a:p>
          <a:p>
            <a:pPr marL="0" indent="0">
              <a:buNone/>
            </a:pPr>
            <a:r>
              <a:rPr lang="en-US" b="1" dirty="0"/>
              <a:t>Recommendation: It is safe to provide loans on lower rate of interest than on higher rate of interest.</a:t>
            </a:r>
          </a:p>
          <a:p>
            <a:pPr marL="0" indent="0">
              <a:buNone/>
            </a:pPr>
            <a:endParaRPr lang="en-US" dirty="0"/>
          </a:p>
        </p:txBody>
      </p:sp>
      <p:grpSp>
        <p:nvGrpSpPr>
          <p:cNvPr id="27" name="Group 26">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28" name="Rectangle 27">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39345C-7EBB-D22A-3A28-B490E7431679}"/>
              </a:ext>
            </a:extLst>
          </p:cNvPr>
          <p:cNvPicPr>
            <a:picLocks noChangeAspect="1"/>
          </p:cNvPicPr>
          <p:nvPr/>
        </p:nvPicPr>
        <p:blipFill>
          <a:blip r:embed="rId2"/>
          <a:stretch>
            <a:fillRect/>
          </a:stretch>
        </p:blipFill>
        <p:spPr>
          <a:xfrm>
            <a:off x="8116373" y="1316240"/>
            <a:ext cx="2799103" cy="3466382"/>
          </a:xfrm>
          <a:prstGeom prst="rect">
            <a:avLst/>
          </a:prstGeom>
        </p:spPr>
      </p:pic>
      <p:pic>
        <p:nvPicPr>
          <p:cNvPr id="31" name="Picture 30">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2745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2294</TotalTime>
  <Words>885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-apple-system</vt:lpstr>
      <vt:lpstr>Arial</vt:lpstr>
      <vt:lpstr>Gill Sans MT</vt:lpstr>
      <vt:lpstr>Gallery</vt:lpstr>
      <vt:lpstr>Lending Club Case Study</vt:lpstr>
      <vt:lpstr>Table of contents</vt:lpstr>
      <vt:lpstr>General information</vt:lpstr>
      <vt:lpstr>Driving factors for loan default rate</vt:lpstr>
      <vt:lpstr>Affect of annual income on loan default rate</vt:lpstr>
      <vt:lpstr>Affect of loan term on default rate</vt:lpstr>
      <vt:lpstr>Affect of debt to income ratio on loan default rate</vt:lpstr>
      <vt:lpstr>Affect of loan purpose on default rate</vt:lpstr>
      <vt:lpstr>Affect of interest rate on loan default rate</vt:lpstr>
      <vt:lpstr>Affect of home ownership on default rate</vt:lpstr>
      <vt:lpstr>Technologies used</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Mohammad Monis Javed (Publicis Sapient)</dc:creator>
  <cp:lastModifiedBy>Mohammad Monis Javed (Publicis Sapient)</cp:lastModifiedBy>
  <cp:revision>2</cp:revision>
  <dcterms:created xsi:type="dcterms:W3CDTF">2023-10-07T06:18:37Z</dcterms:created>
  <dcterms:modified xsi:type="dcterms:W3CDTF">2023-10-08T20:33:10Z</dcterms:modified>
</cp:coreProperties>
</file>