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6"/>
  </p:notesMasterIdLst>
  <p:handoutMasterIdLst>
    <p:handoutMasterId r:id="rId17"/>
  </p:handoutMasterIdLst>
  <p:sldIdLst>
    <p:sldId id="257" r:id="rId2"/>
    <p:sldId id="274" r:id="rId3"/>
    <p:sldId id="256" r:id="rId4"/>
    <p:sldId id="260" r:id="rId5"/>
    <p:sldId id="261" r:id="rId6"/>
    <p:sldId id="262" r:id="rId7"/>
    <p:sldId id="263" r:id="rId8"/>
    <p:sldId id="264" r:id="rId9"/>
    <p:sldId id="265" r:id="rId10"/>
    <p:sldId id="266" r:id="rId11"/>
    <p:sldId id="272" r:id="rId12"/>
    <p:sldId id="273" r:id="rId13"/>
    <p:sldId id="270" r:id="rId14"/>
    <p:sldId id="268" r:id="rId15"/>
  </p:sldIdLst>
  <p:sldSz cx="9906000" cy="6858000" type="A4"/>
  <p:notesSz cx="6797675" cy="9926638"/>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BC25"/>
    <a:srgbClr val="000000"/>
    <a:srgbClr val="62B5E5"/>
    <a:srgbClr val="00A1DE"/>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59" autoAdjust="0"/>
  </p:normalViewPr>
  <p:slideViewPr>
    <p:cSldViewPr snapToGrid="0" snapToObjects="1">
      <p:cViewPr>
        <p:scale>
          <a:sx n="125" d="100"/>
          <a:sy n="125" d="100"/>
        </p:scale>
        <p:origin x="930" y="-192"/>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snapToObjects="1" showGuides="1">
      <p:cViewPr varScale="1">
        <p:scale>
          <a:sx n="63" d="100"/>
          <a:sy n="63" d="100"/>
        </p:scale>
        <p:origin x="221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6A8D2B28-A4DD-4DE0-90B5-F858E18FECB0}" type="datetimeFigureOut">
              <a:rPr lang="nl-NL" smtClean="0"/>
              <a:t>14-01-2018</a:t>
            </a:fld>
            <a:endParaRPr lang="nl-NL"/>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14145E7A-0C5D-4846-8F0F-6C67EBAC496E}" type="slidenum">
              <a:rPr lang="nl-NL" smtClean="0"/>
              <a:t>‹#›</a:t>
            </a:fld>
            <a:endParaRPr lang="nl-NL"/>
          </a:p>
        </p:txBody>
      </p:sp>
    </p:spTree>
    <p:extLst>
      <p:ext uri="{BB962C8B-B14F-4D97-AF65-F5344CB8AC3E}">
        <p14:creationId xmlns:p14="http://schemas.microsoft.com/office/powerpoint/2010/main" val="2617391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A1BC65-3BCC-4E9B-9B82-4B7192AC52E3}" type="datetimeFigureOut">
              <a:rPr lang="en-GB" smtClean="0"/>
              <a:t>14/01/2018</a:t>
            </a:fld>
            <a:endParaRPr lang="en-GB" dirty="0"/>
          </a:p>
        </p:txBody>
      </p:sp>
      <p:sp>
        <p:nvSpPr>
          <p:cNvPr id="4" name="Folienbildplatzhalt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GB" dirty="0" err="1" smtClean="0"/>
              <a:t>Textmasterformat</a:t>
            </a:r>
            <a:r>
              <a:rPr lang="en-GB" dirty="0" smtClean="0"/>
              <a:t> </a:t>
            </a:r>
            <a:r>
              <a:rPr lang="en-GB" dirty="0" err="1" smtClean="0"/>
              <a:t>bearbeiten</a:t>
            </a:r>
            <a:endParaRPr lang="en-GB" dirty="0" smtClean="0"/>
          </a:p>
          <a:p>
            <a:pPr lvl="1"/>
            <a:r>
              <a:rPr lang="en-GB" dirty="0" err="1" smtClean="0"/>
              <a:t>Zweite</a:t>
            </a:r>
            <a:r>
              <a:rPr lang="en-GB" dirty="0" smtClean="0"/>
              <a:t> </a:t>
            </a:r>
            <a:r>
              <a:rPr lang="en-GB" dirty="0" err="1" smtClean="0"/>
              <a:t>Ebene</a:t>
            </a:r>
            <a:endParaRPr lang="en-GB" dirty="0" smtClean="0"/>
          </a:p>
          <a:p>
            <a:pPr lvl="2"/>
            <a:r>
              <a:rPr lang="en-GB" dirty="0" err="1" smtClean="0"/>
              <a:t>Dritte</a:t>
            </a:r>
            <a:r>
              <a:rPr lang="en-GB" dirty="0" smtClean="0"/>
              <a:t> </a:t>
            </a:r>
            <a:r>
              <a:rPr lang="en-GB" dirty="0" err="1" smtClean="0"/>
              <a:t>Ebene</a:t>
            </a:r>
            <a:endParaRPr lang="en-GB" dirty="0" smtClean="0"/>
          </a:p>
          <a:p>
            <a:pPr lvl="3"/>
            <a:r>
              <a:rPr lang="en-GB" dirty="0" err="1" smtClean="0"/>
              <a:t>Vierte</a:t>
            </a:r>
            <a:r>
              <a:rPr lang="en-GB" dirty="0" smtClean="0"/>
              <a:t> </a:t>
            </a:r>
            <a:r>
              <a:rPr lang="en-GB" dirty="0" err="1" smtClean="0"/>
              <a:t>Ebene</a:t>
            </a:r>
            <a:endParaRPr lang="en-GB" dirty="0" smtClean="0"/>
          </a:p>
          <a:p>
            <a:pPr lvl="4"/>
            <a:r>
              <a:rPr lang="en-GB" dirty="0" err="1" smtClean="0"/>
              <a:t>Fünfte</a:t>
            </a:r>
            <a:r>
              <a:rPr lang="en-GB" dirty="0" smtClean="0"/>
              <a:t> </a:t>
            </a:r>
            <a:r>
              <a:rPr lang="en-GB" dirty="0" err="1" smtClean="0"/>
              <a:t>Ebene</a:t>
            </a:r>
            <a:endParaRPr lang="en-GB" dirty="0"/>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35CC3DB-B3BC-456D-B636-76ABCF0B059A}" type="slidenum">
              <a:rPr lang="en-GB" smtClean="0"/>
              <a:t>‹#›</a:t>
            </a:fld>
            <a:endParaRPr lang="en-GB" dirty="0"/>
          </a:p>
        </p:txBody>
      </p:sp>
    </p:spTree>
    <p:extLst>
      <p:ext uri="{BB962C8B-B14F-4D97-AF65-F5344CB8AC3E}">
        <p14:creationId xmlns:p14="http://schemas.microsoft.com/office/powerpoint/2010/main" val="4146117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BD3D6C5-6EE7-4E7B-8C96-0611E12D9FDF}" type="slidenum">
              <a:rPr lang="en-US" smtClean="0">
                <a:solidFill>
                  <a:prstClr val="black"/>
                </a:solidFill>
              </a:rPr>
              <a:pPr>
                <a:defRPr/>
              </a:pPr>
              <a:t>0</a:t>
            </a:fld>
            <a:endParaRPr lang="en-US" dirty="0">
              <a:solidFill>
                <a:prstClr val="black"/>
              </a:solidFill>
            </a:endParaRPr>
          </a:p>
        </p:txBody>
      </p:sp>
    </p:spTree>
    <p:extLst>
      <p:ext uri="{BB962C8B-B14F-4D97-AF65-F5344CB8AC3E}">
        <p14:creationId xmlns:p14="http://schemas.microsoft.com/office/powerpoint/2010/main" val="503638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5CC3DB-B3BC-456D-B636-76ABCF0B059A}" type="slidenum">
              <a:rPr lang="en-US" smtClean="0"/>
              <a:t>9</a:t>
            </a:fld>
            <a:endParaRPr lang="en-US" dirty="0"/>
          </a:p>
        </p:txBody>
      </p:sp>
    </p:spTree>
    <p:extLst>
      <p:ext uri="{BB962C8B-B14F-4D97-AF65-F5344CB8AC3E}">
        <p14:creationId xmlns:p14="http://schemas.microsoft.com/office/powerpoint/2010/main" val="2606243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5CC3DB-B3BC-456D-B636-76ABCF0B059A}" type="slidenum">
              <a:rPr lang="en-US" smtClean="0"/>
              <a:t>13</a:t>
            </a:fld>
            <a:endParaRPr lang="en-US" dirty="0"/>
          </a:p>
        </p:txBody>
      </p:sp>
    </p:spTree>
    <p:extLst>
      <p:ext uri="{BB962C8B-B14F-4D97-AF65-F5344CB8AC3E}">
        <p14:creationId xmlns:p14="http://schemas.microsoft.com/office/powerpoint/2010/main" val="1968317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BD3D6C5-6EE7-4E7B-8C96-0611E12D9FDF}"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83272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BD3D6C5-6EE7-4E7B-8C96-0611E12D9FDF}"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812147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5CC3DB-B3BC-456D-B636-76ABCF0B059A}" type="slidenum">
              <a:rPr lang="en-US" smtClean="0"/>
              <a:t>3</a:t>
            </a:fld>
            <a:endParaRPr lang="en-US" dirty="0"/>
          </a:p>
        </p:txBody>
      </p:sp>
    </p:spTree>
    <p:extLst>
      <p:ext uri="{BB962C8B-B14F-4D97-AF65-F5344CB8AC3E}">
        <p14:creationId xmlns:p14="http://schemas.microsoft.com/office/powerpoint/2010/main" val="817504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5CC3DB-B3BC-456D-B636-76ABCF0B059A}" type="slidenum">
              <a:rPr lang="en-US" smtClean="0"/>
              <a:t>4</a:t>
            </a:fld>
            <a:endParaRPr lang="en-US" dirty="0"/>
          </a:p>
        </p:txBody>
      </p:sp>
    </p:spTree>
    <p:extLst>
      <p:ext uri="{BB962C8B-B14F-4D97-AF65-F5344CB8AC3E}">
        <p14:creationId xmlns:p14="http://schemas.microsoft.com/office/powerpoint/2010/main" val="2917383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5CC3DB-B3BC-456D-B636-76ABCF0B059A}" type="slidenum">
              <a:rPr lang="en-US" smtClean="0"/>
              <a:t>5</a:t>
            </a:fld>
            <a:endParaRPr lang="en-US" dirty="0"/>
          </a:p>
        </p:txBody>
      </p:sp>
    </p:spTree>
    <p:extLst>
      <p:ext uri="{BB962C8B-B14F-4D97-AF65-F5344CB8AC3E}">
        <p14:creationId xmlns:p14="http://schemas.microsoft.com/office/powerpoint/2010/main" val="3114890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5CC3DB-B3BC-456D-B636-76ABCF0B059A}" type="slidenum">
              <a:rPr lang="en-US" smtClean="0"/>
              <a:t>6</a:t>
            </a:fld>
            <a:endParaRPr lang="en-US" dirty="0"/>
          </a:p>
        </p:txBody>
      </p:sp>
    </p:spTree>
    <p:extLst>
      <p:ext uri="{BB962C8B-B14F-4D97-AF65-F5344CB8AC3E}">
        <p14:creationId xmlns:p14="http://schemas.microsoft.com/office/powerpoint/2010/main" val="2910963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5CC3DB-B3BC-456D-B636-76ABCF0B059A}" type="slidenum">
              <a:rPr lang="en-US" smtClean="0"/>
              <a:t>7</a:t>
            </a:fld>
            <a:endParaRPr lang="en-US" dirty="0"/>
          </a:p>
        </p:txBody>
      </p:sp>
    </p:spTree>
    <p:extLst>
      <p:ext uri="{BB962C8B-B14F-4D97-AF65-F5344CB8AC3E}">
        <p14:creationId xmlns:p14="http://schemas.microsoft.com/office/powerpoint/2010/main" val="121098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5CC3DB-B3BC-456D-B636-76ABCF0B059A}" type="slidenum">
              <a:rPr lang="en-US" smtClean="0"/>
              <a:t>8</a:t>
            </a:fld>
            <a:endParaRPr lang="en-US" dirty="0"/>
          </a:p>
        </p:txBody>
      </p:sp>
    </p:spTree>
    <p:extLst>
      <p:ext uri="{BB962C8B-B14F-4D97-AF65-F5344CB8AC3E}">
        <p14:creationId xmlns:p14="http://schemas.microsoft.com/office/powerpoint/2010/main" val="1054486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Image">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userDrawn="1">
            <p:custDataLst>
              <p:tags r:id="rId2"/>
            </p:custDataLst>
            <p:extLst>
              <p:ext uri="{D42A27DB-BD31-4B8C-83A1-F6EECF244321}">
                <p14:modId xmlns:p14="http://schemas.microsoft.com/office/powerpoint/2010/main" val="40708061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3" name="think-cell Slide" r:id="rId4" imgW="492" imgH="504" progId="TCLayout.ActiveDocument.1">
                  <p:embed/>
                </p:oleObj>
              </mc:Choice>
              <mc:Fallback>
                <p:oleObj name="think-cell Slide" r:id="rId4" imgW="492" imgH="50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Title 1"/>
          <p:cNvSpPr>
            <a:spLocks noGrp="1"/>
          </p:cNvSpPr>
          <p:nvPr>
            <p:ph type="ctrTitle"/>
          </p:nvPr>
        </p:nvSpPr>
        <p:spPr bwMode="gray">
          <a:xfrm>
            <a:off x="431942" y="5748868"/>
            <a:ext cx="4521058" cy="259844"/>
          </a:xfrm>
        </p:spPr>
        <p:txBody>
          <a:bodyPr lIns="0" tIns="0" rIns="0" bIns="0" anchor="t" anchorCtr="0">
            <a:noAutofit/>
          </a:bodyPr>
          <a:lstStyle>
            <a:lvl1pPr algn="l">
              <a:lnSpc>
                <a:spcPct val="100000"/>
              </a:lnSpc>
              <a:defRPr sz="1800" b="1">
                <a:solidFill>
                  <a:schemeClr val="tx1"/>
                </a:solidFill>
                <a:latin typeface="+mn-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12" name="Subtitle 2"/>
          <p:cNvSpPr>
            <a:spLocks noGrp="1"/>
          </p:cNvSpPr>
          <p:nvPr>
            <p:ph type="subTitle" idx="1"/>
          </p:nvPr>
        </p:nvSpPr>
        <p:spPr bwMode="gray">
          <a:xfrm>
            <a:off x="431942" y="6026727"/>
            <a:ext cx="4521058" cy="275211"/>
          </a:xfrm>
          <a:prstGeom prst="rect">
            <a:avLst/>
          </a:prstGeom>
        </p:spPr>
        <p:txBody>
          <a:bodyPr lIns="0" tIns="0" rIns="0" bIns="0">
            <a:noAutofit/>
          </a:bodyPr>
          <a:lstStyle>
            <a:lvl1pPr marL="0" indent="0" algn="l">
              <a:lnSpc>
                <a:spcPct val="100000"/>
              </a:lnSpc>
              <a:spcBef>
                <a:spcPts val="0"/>
              </a:spcBef>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Text Placeholder 4"/>
          <p:cNvSpPr>
            <a:spLocks noGrp="1"/>
          </p:cNvSpPr>
          <p:nvPr>
            <p:ph type="body" sz="quarter" idx="10"/>
          </p:nvPr>
        </p:nvSpPr>
        <p:spPr>
          <a:xfrm>
            <a:off x="431942" y="6313814"/>
            <a:ext cx="4521058" cy="298450"/>
          </a:xfrm>
          <a:prstGeom prst="rect">
            <a:avLst/>
          </a:prstGeom>
        </p:spPr>
        <p:txBody>
          <a:bodyPr lIns="0" tIns="0" rIns="0" bIns="0"/>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sp>
        <p:nvSpPr>
          <p:cNvPr id="7" name="Picture Placeholder 8"/>
          <p:cNvSpPr>
            <a:spLocks noGrp="1" noChangeAspect="1"/>
          </p:cNvSpPr>
          <p:nvPr>
            <p:ph type="pic" sz="quarter" idx="11"/>
          </p:nvPr>
        </p:nvSpPr>
        <p:spPr>
          <a:xfrm>
            <a:off x="2431634" y="667541"/>
            <a:ext cx="5040000" cy="5040000"/>
          </a:xfrm>
          <a:prstGeom prst="rect">
            <a:avLst/>
          </a:prstGeom>
        </p:spPr>
        <p:txBody>
          <a:bodyPr/>
          <a:lstStyle/>
          <a:p>
            <a:r>
              <a:rPr lang="en-US" noProof="0" smtClean="0"/>
              <a:t>Click icon to add picture</a:t>
            </a:r>
            <a:endParaRPr lang="en-US" noProof="0" dirty="0"/>
          </a:p>
        </p:txBody>
      </p:sp>
      <p:grpSp>
        <p:nvGrpSpPr>
          <p:cNvPr id="24" name="Group 23"/>
          <p:cNvGrpSpPr/>
          <p:nvPr userDrawn="1"/>
        </p:nvGrpSpPr>
        <p:grpSpPr>
          <a:xfrm>
            <a:off x="431942" y="349249"/>
            <a:ext cx="1620000" cy="307976"/>
            <a:chOff x="398463" y="404813"/>
            <a:chExt cx="1627187" cy="307976"/>
          </a:xfrm>
          <a:solidFill>
            <a:schemeClr val="tx1"/>
          </a:solidFill>
        </p:grpSpPr>
        <p:sp>
          <p:nvSpPr>
            <p:cNvPr id="25"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27"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29"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0"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3"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7321249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3"/>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bwMode="gray">
          <a:xfrm>
            <a:off x="415925"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10" name="Text Placeholder 2"/>
          <p:cNvSpPr>
            <a:spLocks noGrp="1"/>
          </p:cNvSpPr>
          <p:nvPr>
            <p:ph type="body" idx="1"/>
          </p:nvPr>
        </p:nvSpPr>
        <p:spPr bwMode="gray">
          <a:xfrm>
            <a:off x="415925"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7" name="Fußzeilenplatzhalter 7"/>
          <p:cNvSpPr txBox="1">
            <a:spLocks/>
          </p:cNvSpPr>
          <p:nvPr userDrawn="1"/>
        </p:nvSpPr>
        <p:spPr>
          <a:xfrm>
            <a:off x="415925" y="6515399"/>
            <a:ext cx="1782112"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GB" sz="800" dirty="0" smtClean="0">
                <a:solidFill>
                  <a:schemeClr val="bg1"/>
                </a:solidFill>
              </a:rPr>
              <a:t>© </a:t>
            </a:r>
            <a:r>
              <a:rPr lang="en-US" sz="800" dirty="0" smtClean="0">
                <a:solidFill>
                  <a:schemeClr val="bg1"/>
                </a:solidFill>
              </a:rPr>
              <a:t>2017 Deloitte The Netherlands</a:t>
            </a:r>
          </a:p>
        </p:txBody>
      </p:sp>
      <p:sp>
        <p:nvSpPr>
          <p:cNvPr id="13" name="Slide Number Placeholder 26"/>
          <p:cNvSpPr>
            <a:spLocks noGrp="1"/>
          </p:cNvSpPr>
          <p:nvPr>
            <p:ph type="sldNum" sz="quarter" idx="4"/>
          </p:nvPr>
        </p:nvSpPr>
        <p:spPr>
          <a:xfrm>
            <a:off x="9313744" y="6515399"/>
            <a:ext cx="176330" cy="123111"/>
          </a:xfrm>
          <a:prstGeom prst="rect">
            <a:avLst/>
          </a:prstGeom>
        </p:spPr>
        <p:txBody>
          <a:bodyPr vert="horz" wrap="none" lIns="0" tIns="0" rIns="0" bIns="0" rtlCol="0" anchor="ctr">
            <a:spAutoFit/>
          </a:bodyPr>
          <a:lstStyle>
            <a:lvl1pPr algn="r">
              <a:defRPr sz="800">
                <a:solidFill>
                  <a:schemeClr val="bg1"/>
                </a:solidFill>
              </a:defRPr>
            </a:lvl1pPr>
          </a:lstStyle>
          <a:p>
            <a:fld id="{E7E69083-84D8-4E59-86E6-37E14A15C756}" type="slidenum">
              <a:rPr lang="en-GB" smtClean="0"/>
              <a:pPr/>
              <a:t>‹#›</a:t>
            </a:fld>
            <a:endParaRPr lang="en-GB" dirty="0"/>
          </a:p>
        </p:txBody>
      </p:sp>
      <p:sp>
        <p:nvSpPr>
          <p:cNvPr id="14" name="Footer Placeholder 2"/>
          <p:cNvSpPr>
            <a:spLocks noGrp="1"/>
          </p:cNvSpPr>
          <p:nvPr>
            <p:ph type="ftr" sz="quarter" idx="3"/>
          </p:nvPr>
        </p:nvSpPr>
        <p:spPr>
          <a:xfrm>
            <a:off x="5457056" y="6515399"/>
            <a:ext cx="3531369" cy="123111"/>
          </a:xfrm>
          <a:prstGeom prst="rect">
            <a:avLst/>
          </a:prstGeom>
        </p:spPr>
        <p:txBody>
          <a:bodyPr vert="horz" wrap="square" lIns="0" tIns="0" rIns="0" bIns="0" rtlCol="0" anchor="ctr">
            <a:spAutoFit/>
          </a:bodyPr>
          <a:lstStyle>
            <a:lvl1pPr algn="r">
              <a:defRPr sz="800">
                <a:solidFill>
                  <a:schemeClr val="bg1"/>
                </a:solidFill>
              </a:defRPr>
            </a:lvl1pPr>
          </a:lstStyle>
          <a:p>
            <a:r>
              <a:rPr lang="en-GB" smtClean="0"/>
              <a:t>Insert your footer here</a:t>
            </a:r>
            <a:endParaRPr lang="en-GB" dirty="0"/>
          </a:p>
        </p:txBody>
      </p:sp>
    </p:spTree>
    <p:extLst>
      <p:ext uri="{BB962C8B-B14F-4D97-AF65-F5344CB8AC3E}">
        <p14:creationId xmlns:p14="http://schemas.microsoft.com/office/powerpoint/2010/main" val="331119354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Black">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bwMode="gray">
          <a:xfrm>
            <a:off x="415925"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10" name="Text Placeholder 2"/>
          <p:cNvSpPr>
            <a:spLocks noGrp="1"/>
          </p:cNvSpPr>
          <p:nvPr>
            <p:ph type="body" idx="1"/>
          </p:nvPr>
        </p:nvSpPr>
        <p:spPr bwMode="gray">
          <a:xfrm>
            <a:off x="415925"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7" name="Fußzeilenplatzhalter 7"/>
          <p:cNvSpPr txBox="1">
            <a:spLocks/>
          </p:cNvSpPr>
          <p:nvPr userDrawn="1"/>
        </p:nvSpPr>
        <p:spPr>
          <a:xfrm>
            <a:off x="415925" y="6515399"/>
            <a:ext cx="1782112"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GB" sz="800" dirty="0" smtClean="0">
                <a:solidFill>
                  <a:schemeClr val="bg1"/>
                </a:solidFill>
              </a:rPr>
              <a:t>© </a:t>
            </a:r>
            <a:r>
              <a:rPr lang="en-US" sz="800" dirty="0" smtClean="0">
                <a:solidFill>
                  <a:schemeClr val="bg1"/>
                </a:solidFill>
              </a:rPr>
              <a:t>2016 Deloitte The Netherlands</a:t>
            </a:r>
          </a:p>
        </p:txBody>
      </p:sp>
      <p:sp>
        <p:nvSpPr>
          <p:cNvPr id="13" name="Slide Number Placeholder 26"/>
          <p:cNvSpPr>
            <a:spLocks noGrp="1"/>
          </p:cNvSpPr>
          <p:nvPr>
            <p:ph type="sldNum" sz="quarter" idx="4"/>
          </p:nvPr>
        </p:nvSpPr>
        <p:spPr>
          <a:xfrm>
            <a:off x="9313744" y="6515399"/>
            <a:ext cx="176330" cy="123111"/>
          </a:xfrm>
          <a:prstGeom prst="rect">
            <a:avLst/>
          </a:prstGeom>
        </p:spPr>
        <p:txBody>
          <a:bodyPr vert="horz" wrap="none" lIns="0" tIns="0" rIns="0" bIns="0" rtlCol="0" anchor="ctr">
            <a:spAutoFit/>
          </a:bodyPr>
          <a:lstStyle>
            <a:lvl1pPr algn="r">
              <a:defRPr sz="800">
                <a:solidFill>
                  <a:schemeClr val="bg1"/>
                </a:solidFill>
              </a:defRPr>
            </a:lvl1pPr>
          </a:lstStyle>
          <a:p>
            <a:fld id="{E7E69083-84D8-4E59-86E6-37E14A15C756}" type="slidenum">
              <a:rPr lang="en-GB" smtClean="0"/>
              <a:pPr/>
              <a:t>‹#›</a:t>
            </a:fld>
            <a:endParaRPr lang="en-GB" dirty="0"/>
          </a:p>
        </p:txBody>
      </p:sp>
      <p:sp>
        <p:nvSpPr>
          <p:cNvPr id="14" name="Footer Placeholder 2"/>
          <p:cNvSpPr>
            <a:spLocks noGrp="1"/>
          </p:cNvSpPr>
          <p:nvPr>
            <p:ph type="ftr" sz="quarter" idx="3"/>
          </p:nvPr>
        </p:nvSpPr>
        <p:spPr>
          <a:xfrm>
            <a:off x="5457056" y="6515399"/>
            <a:ext cx="3531369" cy="123111"/>
          </a:xfrm>
          <a:prstGeom prst="rect">
            <a:avLst/>
          </a:prstGeom>
        </p:spPr>
        <p:txBody>
          <a:bodyPr vert="horz" wrap="square" lIns="0" tIns="0" rIns="0" bIns="0" rtlCol="0" anchor="ctr">
            <a:spAutoFit/>
          </a:bodyPr>
          <a:lstStyle>
            <a:lvl1pPr algn="r">
              <a:defRPr sz="800">
                <a:solidFill>
                  <a:schemeClr val="bg1"/>
                </a:solidFill>
              </a:defRPr>
            </a:lvl1pPr>
          </a:lstStyle>
          <a:p>
            <a:r>
              <a:rPr lang="en-GB" smtClean="0"/>
              <a:t>Insert your footer here</a:t>
            </a:r>
            <a:endParaRPr lang="en-GB" dirty="0"/>
          </a:p>
        </p:txBody>
      </p:sp>
    </p:spTree>
    <p:extLst>
      <p:ext uri="{BB962C8B-B14F-4D97-AF65-F5344CB8AC3E}">
        <p14:creationId xmlns:p14="http://schemas.microsoft.com/office/powerpoint/2010/main" val="862586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Statement Slide">
    <p:bg>
      <p:bgPr>
        <a:solidFill>
          <a:schemeClr val="accent2"/>
        </a:solidFill>
        <a:effectLst/>
      </p:bgPr>
    </p:bg>
    <p:spTree>
      <p:nvGrpSpPr>
        <p:cNvPr id="1" name=""/>
        <p:cNvGrpSpPr/>
        <p:nvPr/>
      </p:nvGrpSpPr>
      <p:grpSpPr>
        <a:xfrm>
          <a:off x="0" y="0"/>
          <a:ext cx="0" cy="0"/>
          <a:chOff x="0" y="0"/>
          <a:chExt cx="0" cy="0"/>
        </a:xfrm>
      </p:grpSpPr>
      <p:sp>
        <p:nvSpPr>
          <p:cNvPr id="10" name="Text Placeholder 3"/>
          <p:cNvSpPr>
            <a:spLocks noGrp="1"/>
          </p:cNvSpPr>
          <p:nvPr>
            <p:ph type="body" sz="quarter" idx="10"/>
          </p:nvPr>
        </p:nvSpPr>
        <p:spPr>
          <a:xfrm>
            <a:off x="415925" y="1484313"/>
            <a:ext cx="6864277" cy="4752975"/>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6" name="Fußzeilenplatzhalter 7"/>
          <p:cNvSpPr txBox="1">
            <a:spLocks/>
          </p:cNvSpPr>
          <p:nvPr userDrawn="1"/>
        </p:nvSpPr>
        <p:spPr>
          <a:xfrm>
            <a:off x="415925" y="6515399"/>
            <a:ext cx="1782112"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GB" sz="800" dirty="0" smtClean="0">
                <a:solidFill>
                  <a:schemeClr val="bg1"/>
                </a:solidFill>
              </a:rPr>
              <a:t>© </a:t>
            </a:r>
            <a:r>
              <a:rPr lang="en-US" sz="800" dirty="0" smtClean="0">
                <a:solidFill>
                  <a:schemeClr val="bg1"/>
                </a:solidFill>
              </a:rPr>
              <a:t>2017 Deloitte The Netherlands</a:t>
            </a:r>
          </a:p>
        </p:txBody>
      </p:sp>
      <p:sp>
        <p:nvSpPr>
          <p:cNvPr id="7" name="Slide Number Placeholder 26"/>
          <p:cNvSpPr>
            <a:spLocks noGrp="1"/>
          </p:cNvSpPr>
          <p:nvPr>
            <p:ph type="sldNum" sz="quarter" idx="4"/>
          </p:nvPr>
        </p:nvSpPr>
        <p:spPr>
          <a:xfrm>
            <a:off x="9313744" y="6515399"/>
            <a:ext cx="176330" cy="123111"/>
          </a:xfrm>
          <a:prstGeom prst="rect">
            <a:avLst/>
          </a:prstGeom>
        </p:spPr>
        <p:txBody>
          <a:bodyPr vert="horz" wrap="none" lIns="0" tIns="0" rIns="0" bIns="0" rtlCol="0" anchor="ctr">
            <a:spAutoFit/>
          </a:bodyPr>
          <a:lstStyle>
            <a:lvl1pPr algn="r">
              <a:defRPr sz="800">
                <a:solidFill>
                  <a:schemeClr val="bg1"/>
                </a:solidFill>
              </a:defRPr>
            </a:lvl1pPr>
          </a:lstStyle>
          <a:p>
            <a:fld id="{E7E69083-84D8-4E59-86E6-37E14A15C756}" type="slidenum">
              <a:rPr lang="en-GB" smtClean="0"/>
              <a:pPr/>
              <a:t>‹#›</a:t>
            </a:fld>
            <a:endParaRPr lang="en-GB" dirty="0"/>
          </a:p>
        </p:txBody>
      </p:sp>
      <p:sp>
        <p:nvSpPr>
          <p:cNvPr id="12" name="Footer Placeholder 2"/>
          <p:cNvSpPr>
            <a:spLocks noGrp="1"/>
          </p:cNvSpPr>
          <p:nvPr>
            <p:ph type="ftr" sz="quarter" idx="3"/>
          </p:nvPr>
        </p:nvSpPr>
        <p:spPr>
          <a:xfrm>
            <a:off x="5457056" y="6515399"/>
            <a:ext cx="3531369" cy="123111"/>
          </a:xfrm>
          <a:prstGeom prst="rect">
            <a:avLst/>
          </a:prstGeom>
        </p:spPr>
        <p:txBody>
          <a:bodyPr vert="horz" wrap="square" lIns="0" tIns="0" rIns="0" bIns="0" rtlCol="0" anchor="ctr">
            <a:spAutoFit/>
          </a:bodyPr>
          <a:lstStyle>
            <a:lvl1pPr algn="r">
              <a:defRPr sz="800">
                <a:solidFill>
                  <a:schemeClr val="bg1"/>
                </a:solidFill>
              </a:defRPr>
            </a:lvl1pPr>
          </a:lstStyle>
          <a:p>
            <a:r>
              <a:rPr lang="en-GB" smtClean="0"/>
              <a:t>Insert your footer here</a:t>
            </a:r>
            <a:endParaRPr lang="en-GB" dirty="0"/>
          </a:p>
        </p:txBody>
      </p:sp>
    </p:spTree>
    <p:extLst>
      <p:ext uri="{BB962C8B-B14F-4D97-AF65-F5344CB8AC3E}">
        <p14:creationId xmlns:p14="http://schemas.microsoft.com/office/powerpoint/2010/main" val="11083924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claimer Client">
    <p:spTree>
      <p:nvGrpSpPr>
        <p:cNvPr id="1" name=""/>
        <p:cNvGrpSpPr/>
        <p:nvPr/>
      </p:nvGrpSpPr>
      <p:grpSpPr>
        <a:xfrm>
          <a:off x="0" y="0"/>
          <a:ext cx="0" cy="0"/>
          <a:chOff x="0" y="0"/>
          <a:chExt cx="0" cy="0"/>
        </a:xfrm>
      </p:grpSpPr>
      <p:grpSp>
        <p:nvGrpSpPr>
          <p:cNvPr id="5" name="Group 4"/>
          <p:cNvGrpSpPr/>
          <p:nvPr userDrawn="1"/>
        </p:nvGrpSpPr>
        <p:grpSpPr>
          <a:xfrm>
            <a:off x="431942" y="349249"/>
            <a:ext cx="1620000" cy="307976"/>
            <a:chOff x="398463" y="404813"/>
            <a:chExt cx="1627187" cy="307976"/>
          </a:xfrm>
          <a:solidFill>
            <a:schemeClr val="tx1"/>
          </a:solidFill>
        </p:grpSpPr>
        <p:sp>
          <p:nvSpPr>
            <p:cNvPr id="6"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7"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8"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9"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10"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11"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12"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13"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14"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15"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grpSp>
      <p:sp>
        <p:nvSpPr>
          <p:cNvPr id="22" name="TextBox 21"/>
          <p:cNvSpPr txBox="1"/>
          <p:nvPr userDrawn="1"/>
        </p:nvSpPr>
        <p:spPr>
          <a:xfrm>
            <a:off x="415924" y="4936922"/>
            <a:ext cx="9074150" cy="1508105"/>
          </a:xfrm>
          <a:prstGeom prst="rect">
            <a:avLst/>
          </a:prstGeom>
          <a:noFill/>
        </p:spPr>
        <p:txBody>
          <a:bodyPr wrap="square" lIns="0" tIns="0" rIns="0" bIns="0" rtlCol="0">
            <a:spAutoFit/>
          </a:bodyPr>
          <a:lstStyle/>
          <a:p>
            <a:pPr algn="just">
              <a:spcBef>
                <a:spcPts val="600"/>
              </a:spcBef>
              <a:buClr>
                <a:schemeClr val="tx2"/>
              </a:buClr>
            </a:pPr>
            <a:r>
              <a:rPr lang="en-US" sz="800" dirty="0" smtClean="0">
                <a:solidFill>
                  <a:schemeClr val="tx1"/>
                </a:solidFill>
              </a:rPr>
              <a:t>Deloitte refers to one or more of Deloitte </a:t>
            </a:r>
            <a:r>
              <a:rPr lang="en-US" sz="800" dirty="0" err="1" smtClean="0">
                <a:solidFill>
                  <a:schemeClr val="tx1"/>
                </a:solidFill>
              </a:rPr>
              <a:t>Touche</a:t>
            </a:r>
            <a:r>
              <a:rPr lang="en-US" sz="800" dirty="0" smtClean="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www.deloitte.nl/about to learn more about our global network of member firms.</a:t>
            </a:r>
          </a:p>
          <a:p>
            <a:pPr algn="just">
              <a:spcBef>
                <a:spcPts val="600"/>
              </a:spcBef>
              <a:buClr>
                <a:schemeClr val="tx2"/>
              </a:buClr>
            </a:pPr>
            <a:r>
              <a:rPr lang="en-US" sz="800" dirty="0" smtClean="0">
                <a:solidFill>
                  <a:schemeClr val="tx1"/>
                </a:solidFill>
              </a:rPr>
              <a:t>Deloitte provides audit, consulting, financial advisory, risk advisory, tax and related services to public and private clients spanning multiple industries. Deloitte serves four out of five Fortune Global 500® companies through a globally connected network of member firms in more than 150 countries and territories bringing world-class capabilities, insights, and high-quality service to address clients’ most complex business challenges. To learn more about how Deloitte’s approximately 245,000 professionals make an impact that matters, please connect with us on Facebook, LinkedIn, or Twitter.</a:t>
            </a:r>
          </a:p>
          <a:p>
            <a:pPr algn="just">
              <a:spcBef>
                <a:spcPts val="600"/>
              </a:spcBef>
              <a:buClr>
                <a:schemeClr val="tx2"/>
              </a:buClr>
            </a:pPr>
            <a:r>
              <a:rPr lang="en-US" sz="800" dirty="0" smtClean="0">
                <a:solidFill>
                  <a:schemeClr val="tx1"/>
                </a:solidFill>
              </a:rPr>
              <a:t>This communication contains general information only, and none of Deloitte </a:t>
            </a:r>
            <a:r>
              <a:rPr lang="en-US" sz="800" dirty="0" err="1" smtClean="0">
                <a:solidFill>
                  <a:schemeClr val="tx1"/>
                </a:solidFill>
              </a:rPr>
              <a:t>Touche</a:t>
            </a:r>
            <a:r>
              <a:rPr lang="en-US" sz="800" dirty="0" smtClean="0">
                <a:solidFill>
                  <a:schemeClr val="tx1"/>
                </a:solidFill>
              </a:rPr>
              <a:t> Tohmatsu Limited, its member firms, or their related entities (collectively, the “Deloitte Network”) is, by means of this communication, rendering professional advice or services. Before making any decision or taking any action that may affect your finances or your business, you should consult a qualified professional adviser. No entity in the Deloitte Network shall be responsible for any loss whatsoever sustained by any person who relies on this communication.</a:t>
            </a:r>
          </a:p>
        </p:txBody>
      </p:sp>
      <p:sp>
        <p:nvSpPr>
          <p:cNvPr id="20" name="Fußzeilenplatzhalter 7"/>
          <p:cNvSpPr txBox="1">
            <a:spLocks/>
          </p:cNvSpPr>
          <p:nvPr userDrawn="1"/>
        </p:nvSpPr>
        <p:spPr>
          <a:xfrm>
            <a:off x="415925" y="6515399"/>
            <a:ext cx="1782112"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GB" sz="800" dirty="0" smtClean="0">
                <a:solidFill>
                  <a:schemeClr val="tx1"/>
                </a:solidFill>
              </a:rPr>
              <a:t>© </a:t>
            </a:r>
            <a:r>
              <a:rPr lang="en-US" sz="800" dirty="0" smtClean="0">
                <a:solidFill>
                  <a:schemeClr val="tx1"/>
                </a:solidFill>
              </a:rPr>
              <a:t>2017 Deloitte The Netherlands</a:t>
            </a:r>
          </a:p>
        </p:txBody>
      </p:sp>
    </p:spTree>
    <p:extLst>
      <p:ext uri="{BB962C8B-B14F-4D97-AF65-F5344CB8AC3E}">
        <p14:creationId xmlns:p14="http://schemas.microsoft.com/office/powerpoint/2010/main" val="1820585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0387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Text">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userDrawn="1">
            <p:custDataLst>
              <p:tags r:id="rId2"/>
            </p:custDataLst>
            <p:extLst>
              <p:ext uri="{D42A27DB-BD31-4B8C-83A1-F6EECF244321}">
                <p14:modId xmlns:p14="http://schemas.microsoft.com/office/powerpoint/2010/main" val="32968374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55" name="think-cell Slide" r:id="rId4" imgW="492" imgH="504" progId="TCLayout.ActiveDocument.1">
                  <p:embed/>
                </p:oleObj>
              </mc:Choice>
              <mc:Fallback>
                <p:oleObj name="think-cell Slide" r:id="rId4" imgW="492" imgH="50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2" name="Subtitle 2"/>
          <p:cNvSpPr>
            <a:spLocks noGrp="1"/>
          </p:cNvSpPr>
          <p:nvPr>
            <p:ph type="subTitle" idx="1"/>
          </p:nvPr>
        </p:nvSpPr>
        <p:spPr bwMode="gray">
          <a:xfrm>
            <a:off x="431942" y="5765800"/>
            <a:ext cx="4521058" cy="536137"/>
          </a:xfrm>
          <a:prstGeom prst="rect">
            <a:avLst/>
          </a:prstGeom>
        </p:spPr>
        <p:txBody>
          <a:bodyPr lIns="0" tIns="0" rIns="0" bIns="0" anchor="b">
            <a:noAutofit/>
          </a:bodyPr>
          <a:lstStyle>
            <a:lvl1pPr marL="0" indent="0" algn="l">
              <a:lnSpc>
                <a:spcPct val="100000"/>
              </a:lnSpc>
              <a:spcBef>
                <a:spcPts val="0"/>
              </a:spcBef>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Text Placeholder 4"/>
          <p:cNvSpPr>
            <a:spLocks noGrp="1"/>
          </p:cNvSpPr>
          <p:nvPr>
            <p:ph type="body" sz="quarter" idx="10"/>
          </p:nvPr>
        </p:nvSpPr>
        <p:spPr>
          <a:xfrm>
            <a:off x="431942" y="6313814"/>
            <a:ext cx="4521058" cy="298450"/>
          </a:xfrm>
          <a:prstGeom prst="rect">
            <a:avLst/>
          </a:prstGeom>
        </p:spPr>
        <p:txBody>
          <a:bodyPr lIns="0" tIns="0" rIns="0" bIns="0"/>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4" name="Group 23"/>
          <p:cNvGrpSpPr/>
          <p:nvPr userDrawn="1"/>
        </p:nvGrpSpPr>
        <p:grpSpPr>
          <a:xfrm>
            <a:off x="431942" y="349249"/>
            <a:ext cx="1620000" cy="307976"/>
            <a:chOff x="398463" y="404813"/>
            <a:chExt cx="1627187" cy="307976"/>
          </a:xfrm>
          <a:solidFill>
            <a:schemeClr val="tx1"/>
          </a:solidFill>
        </p:grpSpPr>
        <p:sp>
          <p:nvSpPr>
            <p:cNvPr id="25"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27"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29"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0"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3"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grpSp>
      <p:sp>
        <p:nvSpPr>
          <p:cNvPr id="19" name="Title 1"/>
          <p:cNvSpPr txBox="1">
            <a:spLocks/>
          </p:cNvSpPr>
          <p:nvPr userDrawn="1"/>
        </p:nvSpPr>
        <p:spPr bwMode="gray">
          <a:xfrm>
            <a:off x="2880363" y="1203125"/>
            <a:ext cx="4140000" cy="4140000"/>
          </a:xfrm>
          <a:prstGeom prst="ellipse">
            <a:avLst/>
          </a:prstGeom>
          <a:ln w="25400">
            <a:solidFill>
              <a:schemeClr val="accent1"/>
            </a:solidFill>
          </a:ln>
        </p:spPr>
        <p:txBody>
          <a:bodyPr vert="horz" lIns="108000" tIns="108000" rIns="108000" bIns="108000" rtlCol="0" anchor="ctr" anchorCtr="0">
            <a:normAutofit/>
          </a:bodyPr>
          <a:lstStyle>
            <a:lvl1pPr algn="ctr" defTabSz="1005083" rtl="0" eaLnBrk="1" latinLnBrk="0" hangingPunct="1">
              <a:lnSpc>
                <a:spcPts val="4200"/>
              </a:lnSpc>
              <a:spcBef>
                <a:spcPct val="0"/>
              </a:spcBef>
              <a:buNone/>
              <a:defRPr lang="de-DE" sz="3600" b="0" kern="1200" baseline="0">
                <a:solidFill>
                  <a:schemeClr val="bg1"/>
                </a:solidFill>
                <a:latin typeface="+mj-lt"/>
                <a:ea typeface="Open Sans" panose="020B0606030504020204" pitchFamily="34" charset="0"/>
                <a:cs typeface="Open Sans" panose="020B0606030504020204" pitchFamily="34" charset="0"/>
              </a:defRPr>
            </a:lvl1pPr>
          </a:lstStyle>
          <a:p>
            <a:endParaRPr lang="en-US" dirty="0">
              <a:solidFill>
                <a:schemeClr val="tx1"/>
              </a:solidFill>
            </a:endParaRPr>
          </a:p>
        </p:txBody>
      </p:sp>
      <p:sp>
        <p:nvSpPr>
          <p:cNvPr id="18" name="Title 1"/>
          <p:cNvSpPr>
            <a:spLocks noGrp="1"/>
          </p:cNvSpPr>
          <p:nvPr>
            <p:ph type="ctrTitle"/>
          </p:nvPr>
        </p:nvSpPr>
        <p:spPr bwMode="gray">
          <a:xfrm>
            <a:off x="2880363" y="1194416"/>
            <a:ext cx="4140000" cy="4140000"/>
          </a:xfrm>
        </p:spPr>
        <p:txBody>
          <a:bodyPr lIns="36000" tIns="36000" rIns="36000" bIns="36000" anchor="ctr" anchorCtr="0">
            <a:noAutofit/>
          </a:bodyPr>
          <a:lstStyle>
            <a:lvl1pPr algn="ctr">
              <a:lnSpc>
                <a:spcPct val="1000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0074830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Black Image">
    <p:bg>
      <p:bgPr>
        <a:solidFill>
          <a:schemeClr val="tx1"/>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34" name="think-cell Slide" r:id="rId4" imgW="492" imgH="504" progId="TCLayout.ActiveDocument.1">
                  <p:embed/>
                </p:oleObj>
              </mc:Choice>
              <mc:Fallback>
                <p:oleObj name="think-cell Slide" r:id="rId4" imgW="492" imgH="50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Title 1"/>
          <p:cNvSpPr>
            <a:spLocks noGrp="1"/>
          </p:cNvSpPr>
          <p:nvPr>
            <p:ph type="ctrTitle"/>
          </p:nvPr>
        </p:nvSpPr>
        <p:spPr bwMode="gray">
          <a:xfrm>
            <a:off x="431942" y="5701646"/>
            <a:ext cx="4521058" cy="324000"/>
          </a:xfrm>
        </p:spPr>
        <p:txBody>
          <a:bodyPr lIns="0" tIns="0" rIns="0" bIns="0" anchor="t" anchorCtr="0">
            <a:noAutofit/>
          </a:bodyPr>
          <a:lstStyle>
            <a:lvl1pPr algn="l">
              <a:lnSpc>
                <a:spcPct val="100000"/>
              </a:lnSpc>
              <a:defRPr sz="180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12" name="Subtitle 2"/>
          <p:cNvSpPr>
            <a:spLocks noGrp="1"/>
          </p:cNvSpPr>
          <p:nvPr>
            <p:ph type="subTitle" idx="1"/>
          </p:nvPr>
        </p:nvSpPr>
        <p:spPr bwMode="gray">
          <a:xfrm>
            <a:off x="431942" y="6036733"/>
            <a:ext cx="4521058" cy="265204"/>
          </a:xfrm>
          <a:prstGeom prst="rect">
            <a:avLst/>
          </a:prstGeom>
        </p:spPr>
        <p:txBody>
          <a:bodyPr lIns="0" tIns="0" rIns="0" bIns="0">
            <a:noAutofit/>
          </a:bodyPr>
          <a:lstStyle>
            <a:lvl1pPr marL="0" indent="0" algn="l">
              <a:lnSpc>
                <a:spcPct val="100000"/>
              </a:lnSpc>
              <a:spcBef>
                <a:spcPts val="0"/>
              </a:spcBef>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Text Placeholder 4"/>
          <p:cNvSpPr>
            <a:spLocks noGrp="1"/>
          </p:cNvSpPr>
          <p:nvPr>
            <p:ph type="body" sz="quarter" idx="10"/>
          </p:nvPr>
        </p:nvSpPr>
        <p:spPr>
          <a:xfrm>
            <a:off x="431942" y="6313814"/>
            <a:ext cx="4521058" cy="298450"/>
          </a:xfrm>
          <a:prstGeom prst="rect">
            <a:avLst/>
          </a:prstGeom>
        </p:spPr>
        <p:txBody>
          <a:bodyPr lIns="0" tIns="0" rIns="0" bIns="0"/>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sp>
        <p:nvSpPr>
          <p:cNvPr id="7" name="Picture Placeholder 8"/>
          <p:cNvSpPr>
            <a:spLocks noGrp="1" noChangeAspect="1"/>
          </p:cNvSpPr>
          <p:nvPr>
            <p:ph type="pic" sz="quarter" idx="11"/>
          </p:nvPr>
        </p:nvSpPr>
        <p:spPr>
          <a:xfrm>
            <a:off x="2440091" y="659083"/>
            <a:ext cx="5040000" cy="5040000"/>
          </a:xfrm>
          <a:prstGeom prst="rect">
            <a:avLst/>
          </a:prstGeom>
        </p:spPr>
        <p:txBody>
          <a:bodyPr/>
          <a:lstStyle/>
          <a:p>
            <a:r>
              <a:rPr lang="en-US" noProof="0" smtClean="0"/>
              <a:t>Click icon to add picture</a:t>
            </a:r>
            <a:endParaRPr lang="en-US" noProof="0" dirty="0"/>
          </a:p>
        </p:txBody>
      </p:sp>
      <p:grpSp>
        <p:nvGrpSpPr>
          <p:cNvPr id="24" name="Group 23"/>
          <p:cNvGrpSpPr/>
          <p:nvPr userDrawn="1"/>
        </p:nvGrpSpPr>
        <p:grpSpPr>
          <a:xfrm>
            <a:off x="431942" y="349249"/>
            <a:ext cx="1620000" cy="307976"/>
            <a:chOff x="398463" y="404813"/>
            <a:chExt cx="1627187" cy="307976"/>
          </a:xfrm>
          <a:solidFill>
            <a:schemeClr val="tx1"/>
          </a:solidFill>
        </p:grpSpPr>
        <p:sp>
          <p:nvSpPr>
            <p:cNvPr id="25"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27"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29"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0"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3"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31963986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ack Text">
    <p:bg>
      <p:bgPr>
        <a:solidFill>
          <a:schemeClr val="tx1"/>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79" name="think-cell Slide" r:id="rId4" imgW="492" imgH="504" progId="TCLayout.ActiveDocument.1">
                  <p:embed/>
                </p:oleObj>
              </mc:Choice>
              <mc:Fallback>
                <p:oleObj name="think-cell Slide" r:id="rId4" imgW="492" imgH="50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2" name="Subtitle 2"/>
          <p:cNvSpPr>
            <a:spLocks noGrp="1"/>
          </p:cNvSpPr>
          <p:nvPr>
            <p:ph type="subTitle" idx="1"/>
          </p:nvPr>
        </p:nvSpPr>
        <p:spPr bwMode="gray">
          <a:xfrm>
            <a:off x="431942" y="5805504"/>
            <a:ext cx="4521058" cy="496434"/>
          </a:xfrm>
          <a:prstGeom prst="rect">
            <a:avLst/>
          </a:prstGeom>
        </p:spPr>
        <p:txBody>
          <a:bodyPr lIns="0" tIns="0" rIns="0" bIns="0" anchor="b">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Text Placeholder 4"/>
          <p:cNvSpPr>
            <a:spLocks noGrp="1"/>
          </p:cNvSpPr>
          <p:nvPr>
            <p:ph type="body" sz="quarter" idx="10"/>
          </p:nvPr>
        </p:nvSpPr>
        <p:spPr>
          <a:xfrm>
            <a:off x="431942" y="6313814"/>
            <a:ext cx="4521058" cy="298450"/>
          </a:xfrm>
          <a:prstGeom prst="rect">
            <a:avLst/>
          </a:prstGeom>
        </p:spPr>
        <p:txBody>
          <a:bodyPr lIns="0" tIns="0" rIns="0" bIns="0"/>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4" name="Group 23"/>
          <p:cNvGrpSpPr/>
          <p:nvPr userDrawn="1"/>
        </p:nvGrpSpPr>
        <p:grpSpPr>
          <a:xfrm>
            <a:off x="431942" y="349249"/>
            <a:ext cx="1620000" cy="307976"/>
            <a:chOff x="398463" y="404813"/>
            <a:chExt cx="1627187" cy="307976"/>
          </a:xfrm>
          <a:solidFill>
            <a:schemeClr val="tx1"/>
          </a:solidFill>
        </p:grpSpPr>
        <p:sp>
          <p:nvSpPr>
            <p:cNvPr id="25"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27"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29"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0"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3"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endParaRPr lang="en-US" noProof="0" dirty="0">
                <a:solidFill>
                  <a:schemeClr val="bg1"/>
                </a:solidFill>
              </a:endParaRPr>
            </a:p>
          </p:txBody>
        </p:sp>
      </p:grpSp>
      <p:sp>
        <p:nvSpPr>
          <p:cNvPr id="21" name="Title 1"/>
          <p:cNvSpPr txBox="1">
            <a:spLocks/>
          </p:cNvSpPr>
          <p:nvPr userDrawn="1"/>
        </p:nvSpPr>
        <p:spPr bwMode="gray">
          <a:xfrm>
            <a:off x="2880363" y="1124744"/>
            <a:ext cx="4104000" cy="4104000"/>
          </a:xfrm>
          <a:prstGeom prst="ellipse">
            <a:avLst/>
          </a:prstGeom>
          <a:ln w="25400">
            <a:solidFill>
              <a:schemeClr val="accent1"/>
            </a:solidFill>
          </a:ln>
        </p:spPr>
        <p:txBody>
          <a:bodyPr vert="horz" lIns="108000" tIns="108000" rIns="108000" bIns="108000" rtlCol="0" anchor="ctr" anchorCtr="0">
            <a:normAutofit/>
          </a:bodyPr>
          <a:lstStyle>
            <a:lvl1pPr algn="ctr" defTabSz="1005083" rtl="0" eaLnBrk="1" latinLnBrk="0" hangingPunct="1">
              <a:lnSpc>
                <a:spcPts val="4200"/>
              </a:lnSpc>
              <a:spcBef>
                <a:spcPct val="0"/>
              </a:spcBef>
              <a:buNone/>
              <a:defRPr lang="de-DE" sz="3600" b="0" kern="1200" baseline="0">
                <a:solidFill>
                  <a:schemeClr val="bg1"/>
                </a:solidFill>
                <a:latin typeface="+mj-lt"/>
                <a:ea typeface="Open Sans" panose="020B0606030504020204" pitchFamily="34" charset="0"/>
                <a:cs typeface="Open Sans" panose="020B0606030504020204" pitchFamily="34" charset="0"/>
              </a:defRPr>
            </a:lvl1pPr>
          </a:lstStyle>
          <a:p>
            <a:endParaRPr lang="en-US" dirty="0">
              <a:solidFill>
                <a:schemeClr val="bg1"/>
              </a:solidFill>
            </a:endParaRPr>
          </a:p>
        </p:txBody>
      </p:sp>
      <p:sp>
        <p:nvSpPr>
          <p:cNvPr id="17" name="Title 1"/>
          <p:cNvSpPr>
            <a:spLocks noGrp="1"/>
          </p:cNvSpPr>
          <p:nvPr>
            <p:ph type="ctrTitle"/>
          </p:nvPr>
        </p:nvSpPr>
        <p:spPr bwMode="gray">
          <a:xfrm>
            <a:off x="2880362" y="1124744"/>
            <a:ext cx="4104000" cy="4104000"/>
          </a:xfrm>
        </p:spPr>
        <p:txBody>
          <a:bodyPr lIns="36000" tIns="36000" rIns="36000" bIns="36000" anchor="ctr" anchorCtr="0">
            <a:noAutofit/>
          </a:bodyPr>
          <a:lstStyle>
            <a:lvl1pPr algn="ctr">
              <a:lnSpc>
                <a:spcPct val="1000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4309911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415926" y="728663"/>
            <a:ext cx="9074149" cy="601013"/>
          </a:xfrm>
          <a:prstGeom prst="rect">
            <a:avLst/>
          </a:prstGeom>
          <a:noFill/>
        </p:spPr>
        <p:txBody>
          <a:bodyPr anchor="t"/>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1005083" rtl="0" eaLnBrk="1" latinLnBrk="0" hangingPunct="1">
              <a:lnSpc>
                <a:spcPct val="100000"/>
              </a:lnSpc>
              <a:spcBef>
                <a:spcPts val="0"/>
              </a:spcBef>
              <a:buClr>
                <a:schemeClr val="tx2"/>
              </a:buClr>
              <a:buFontTx/>
              <a:buNone/>
            </a:pPr>
            <a:r>
              <a:rPr lang="en-GB" dirty="0" smtClean="0"/>
              <a:t>Click here to enter slide message</a:t>
            </a:r>
          </a:p>
        </p:txBody>
      </p:sp>
      <p:sp>
        <p:nvSpPr>
          <p:cNvPr id="18" name="Content Placeholder 17"/>
          <p:cNvSpPr>
            <a:spLocks noGrp="1"/>
          </p:cNvSpPr>
          <p:nvPr>
            <p:ph sz="quarter" idx="15" hasCustomPrompt="1"/>
          </p:nvPr>
        </p:nvSpPr>
        <p:spPr>
          <a:xfrm>
            <a:off x="415924" y="1484313"/>
            <a:ext cx="9074149" cy="4824413"/>
          </a:xfrm>
        </p:spPr>
        <p:txBody>
          <a:bodyPr/>
          <a:lstStyle>
            <a:lvl1pPr>
              <a:defRPr/>
            </a:lvl1pPr>
          </a:lstStyle>
          <a:p>
            <a:pPr lvl="0"/>
            <a:r>
              <a:rPr lang="en-GB" dirty="0" smtClean="0"/>
              <a:t>Click here to enter text</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a:p>
            <a:pPr lvl="5"/>
            <a:r>
              <a:rPr lang="en-GB" dirty="0" smtClean="0"/>
              <a:t>Six level</a:t>
            </a:r>
          </a:p>
          <a:p>
            <a:pPr lvl="6"/>
            <a:r>
              <a:rPr lang="en-GB" noProof="0" dirty="0" smtClean="0"/>
              <a:t>Seventh</a:t>
            </a:r>
            <a:r>
              <a:rPr lang="en-GB" dirty="0" smtClean="0"/>
              <a:t> level</a:t>
            </a:r>
          </a:p>
          <a:p>
            <a:pPr lvl="7"/>
            <a:r>
              <a:rPr lang="en-GB" dirty="0" smtClean="0"/>
              <a:t>Eight level</a:t>
            </a:r>
          </a:p>
          <a:p>
            <a:pPr lvl="8"/>
            <a:r>
              <a:rPr lang="en-GB" dirty="0" smtClean="0"/>
              <a:t>Ninth level</a:t>
            </a:r>
            <a:endParaRPr lang="en-GB" dirty="0"/>
          </a:p>
        </p:txBody>
      </p:sp>
      <p:sp>
        <p:nvSpPr>
          <p:cNvPr id="4" name="Title 3"/>
          <p:cNvSpPr>
            <a:spLocks noGrp="1"/>
          </p:cNvSpPr>
          <p:nvPr>
            <p:ph type="title"/>
          </p:nvPr>
        </p:nvSpPr>
        <p:spPr/>
        <p:txBody>
          <a:bodyPr/>
          <a:lstStyle/>
          <a:p>
            <a:r>
              <a:rPr lang="en-US" smtClean="0"/>
              <a:t>Click to edit Master title style</a:t>
            </a:r>
            <a:endParaRPr lang="nl-NL"/>
          </a:p>
        </p:txBody>
      </p:sp>
      <p:sp>
        <p:nvSpPr>
          <p:cNvPr id="11" name="Fußzeilenplatzhalter 7"/>
          <p:cNvSpPr txBox="1">
            <a:spLocks/>
          </p:cNvSpPr>
          <p:nvPr userDrawn="1"/>
        </p:nvSpPr>
        <p:spPr>
          <a:xfrm>
            <a:off x="415925" y="6515399"/>
            <a:ext cx="1782112"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GB" sz="800" dirty="0" smtClean="0">
                <a:solidFill>
                  <a:schemeClr val="tx1"/>
                </a:solidFill>
              </a:rPr>
              <a:t>© </a:t>
            </a:r>
            <a:r>
              <a:rPr lang="en-US" sz="800" dirty="0" smtClean="0">
                <a:solidFill>
                  <a:schemeClr val="tx1"/>
                </a:solidFill>
              </a:rPr>
              <a:t>2017 Deloitte The Netherlands</a:t>
            </a:r>
          </a:p>
        </p:txBody>
      </p:sp>
      <p:sp>
        <p:nvSpPr>
          <p:cNvPr id="12" name="Slide Number Placeholder 26"/>
          <p:cNvSpPr>
            <a:spLocks noGrp="1"/>
          </p:cNvSpPr>
          <p:nvPr>
            <p:ph type="sldNum" sz="quarter" idx="4"/>
          </p:nvPr>
        </p:nvSpPr>
        <p:spPr>
          <a:xfrm>
            <a:off x="9313744" y="6515399"/>
            <a:ext cx="176330" cy="123111"/>
          </a:xfrm>
          <a:prstGeom prst="rect">
            <a:avLst/>
          </a:prstGeom>
        </p:spPr>
        <p:txBody>
          <a:bodyPr vert="horz" wrap="none" lIns="0" tIns="0" rIns="0" bIns="0" rtlCol="0" anchor="ctr">
            <a:spAutoFit/>
          </a:bodyPr>
          <a:lstStyle>
            <a:lvl1pPr algn="r">
              <a:defRPr sz="800">
                <a:solidFill>
                  <a:schemeClr val="tx1"/>
                </a:solidFill>
              </a:defRPr>
            </a:lvl1pPr>
          </a:lstStyle>
          <a:p>
            <a:fld id="{E7E69083-84D8-4E59-86E6-37E14A15C756}" type="slidenum">
              <a:rPr lang="en-GB" smtClean="0"/>
              <a:pPr/>
              <a:t>‹#›</a:t>
            </a:fld>
            <a:endParaRPr lang="en-GB" dirty="0"/>
          </a:p>
        </p:txBody>
      </p:sp>
      <p:sp>
        <p:nvSpPr>
          <p:cNvPr id="13" name="Footer Placeholder 2"/>
          <p:cNvSpPr>
            <a:spLocks noGrp="1"/>
          </p:cNvSpPr>
          <p:nvPr>
            <p:ph type="ftr" sz="quarter" idx="3"/>
          </p:nvPr>
        </p:nvSpPr>
        <p:spPr>
          <a:xfrm>
            <a:off x="5457056" y="6515399"/>
            <a:ext cx="3531369" cy="123111"/>
          </a:xfrm>
          <a:prstGeom prst="rect">
            <a:avLst/>
          </a:prstGeom>
        </p:spPr>
        <p:txBody>
          <a:bodyPr vert="horz" wrap="square" lIns="0" tIns="0" rIns="0" bIns="0" rtlCol="0" anchor="ctr">
            <a:spAutoFit/>
          </a:bodyPr>
          <a:lstStyle>
            <a:lvl1pPr algn="r">
              <a:defRPr sz="800">
                <a:solidFill>
                  <a:schemeClr val="tx1"/>
                </a:solidFill>
              </a:defRPr>
            </a:lvl1pPr>
          </a:lstStyle>
          <a:p>
            <a:r>
              <a:rPr lang="en-GB" smtClean="0"/>
              <a:t>Insert your footer here</a:t>
            </a:r>
            <a:endParaRPr lang="en-GB" dirty="0"/>
          </a:p>
        </p:txBody>
      </p:sp>
    </p:spTree>
    <p:extLst>
      <p:ext uri="{BB962C8B-B14F-4D97-AF65-F5344CB8AC3E}">
        <p14:creationId xmlns:p14="http://schemas.microsoft.com/office/powerpoint/2010/main" val="3357378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18" name="Content Placeholder 17"/>
          <p:cNvSpPr>
            <a:spLocks noGrp="1"/>
          </p:cNvSpPr>
          <p:nvPr>
            <p:ph sz="quarter" idx="15" hasCustomPrompt="1"/>
          </p:nvPr>
        </p:nvSpPr>
        <p:spPr>
          <a:xfrm>
            <a:off x="415925" y="1484313"/>
            <a:ext cx="4393060" cy="4824412"/>
          </a:xfrm>
        </p:spPr>
        <p:txBody>
          <a:bodyPr/>
          <a:lstStyle>
            <a:lvl1pPr>
              <a:defRPr/>
            </a:lvl1pPr>
          </a:lstStyle>
          <a:p>
            <a:pPr lvl="0"/>
            <a:r>
              <a:rPr lang="en-GB" dirty="0" smtClean="0"/>
              <a:t>Click here to enter text</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a:p>
            <a:pPr lvl="5"/>
            <a:r>
              <a:rPr lang="en-GB" dirty="0" smtClean="0"/>
              <a:t>Six level</a:t>
            </a:r>
          </a:p>
          <a:p>
            <a:pPr lvl="6"/>
            <a:r>
              <a:rPr lang="en-GB" noProof="0" dirty="0" smtClean="0"/>
              <a:t>Seventh</a:t>
            </a:r>
            <a:r>
              <a:rPr lang="en-GB" dirty="0" smtClean="0"/>
              <a:t> level</a:t>
            </a:r>
          </a:p>
          <a:p>
            <a:pPr lvl="7"/>
            <a:r>
              <a:rPr lang="en-GB" dirty="0" smtClean="0"/>
              <a:t>Eight level</a:t>
            </a:r>
          </a:p>
          <a:p>
            <a:pPr lvl="8"/>
            <a:r>
              <a:rPr lang="en-GB" dirty="0" smtClean="0"/>
              <a:t>Ninth level</a:t>
            </a:r>
            <a:endParaRPr lang="en-GB" dirty="0"/>
          </a:p>
        </p:txBody>
      </p:sp>
      <p:sp>
        <p:nvSpPr>
          <p:cNvPr id="8" name="Content Placeholder 17"/>
          <p:cNvSpPr>
            <a:spLocks noGrp="1"/>
          </p:cNvSpPr>
          <p:nvPr>
            <p:ph sz="quarter" idx="16" hasCustomPrompt="1"/>
          </p:nvPr>
        </p:nvSpPr>
        <p:spPr>
          <a:xfrm>
            <a:off x="5097463" y="1484313"/>
            <a:ext cx="4393060" cy="4824412"/>
          </a:xfrm>
        </p:spPr>
        <p:txBody>
          <a:bodyPr/>
          <a:lstStyle>
            <a:lvl1pPr>
              <a:defRPr/>
            </a:lvl1pPr>
          </a:lstStyle>
          <a:p>
            <a:pPr lvl="0"/>
            <a:r>
              <a:rPr lang="en-GB" dirty="0" smtClean="0"/>
              <a:t>Click here to enter text</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a:p>
            <a:pPr lvl="5"/>
            <a:r>
              <a:rPr lang="en-GB" dirty="0" smtClean="0"/>
              <a:t>Six level</a:t>
            </a:r>
          </a:p>
          <a:p>
            <a:pPr lvl="6"/>
            <a:r>
              <a:rPr lang="en-GB" noProof="0" dirty="0" smtClean="0"/>
              <a:t>Seventh</a:t>
            </a:r>
            <a:r>
              <a:rPr lang="en-GB" dirty="0" smtClean="0"/>
              <a:t> level</a:t>
            </a:r>
          </a:p>
          <a:p>
            <a:pPr lvl="7"/>
            <a:r>
              <a:rPr lang="en-GB" dirty="0" smtClean="0"/>
              <a:t>Eight level</a:t>
            </a:r>
          </a:p>
          <a:p>
            <a:pPr lvl="8"/>
            <a:r>
              <a:rPr lang="en-GB" dirty="0" smtClean="0"/>
              <a:t>Ninth level</a:t>
            </a:r>
            <a:endParaRPr lang="en-GB" dirty="0"/>
          </a:p>
        </p:txBody>
      </p:sp>
      <p:sp>
        <p:nvSpPr>
          <p:cNvPr id="9" name="Textplatzhalter 2"/>
          <p:cNvSpPr>
            <a:spLocks noGrp="1"/>
          </p:cNvSpPr>
          <p:nvPr>
            <p:ph type="body" idx="1" hasCustomPrompt="1"/>
          </p:nvPr>
        </p:nvSpPr>
        <p:spPr>
          <a:xfrm>
            <a:off x="415926" y="728663"/>
            <a:ext cx="9074149" cy="601013"/>
          </a:xfrm>
          <a:prstGeom prst="rect">
            <a:avLst/>
          </a:prstGeom>
          <a:noFill/>
        </p:spPr>
        <p:txBody>
          <a:bodyPr anchor="t"/>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1005083" rtl="0" eaLnBrk="1" latinLnBrk="0" hangingPunct="1">
              <a:lnSpc>
                <a:spcPct val="100000"/>
              </a:lnSpc>
              <a:spcBef>
                <a:spcPts val="0"/>
              </a:spcBef>
              <a:buClr>
                <a:schemeClr val="tx2"/>
              </a:buClr>
              <a:buFontTx/>
              <a:buNone/>
            </a:pPr>
            <a:r>
              <a:rPr lang="en-GB" dirty="0" smtClean="0"/>
              <a:t>Click here to enter slide message</a:t>
            </a:r>
          </a:p>
        </p:txBody>
      </p:sp>
      <p:sp>
        <p:nvSpPr>
          <p:cNvPr id="3" name="Title 2"/>
          <p:cNvSpPr>
            <a:spLocks noGrp="1"/>
          </p:cNvSpPr>
          <p:nvPr>
            <p:ph type="title"/>
          </p:nvPr>
        </p:nvSpPr>
        <p:spPr/>
        <p:txBody>
          <a:bodyPr/>
          <a:lstStyle/>
          <a:p>
            <a:r>
              <a:rPr lang="en-US" smtClean="0"/>
              <a:t>Click to edit Master title style</a:t>
            </a:r>
            <a:endParaRPr lang="nl-NL"/>
          </a:p>
        </p:txBody>
      </p:sp>
      <p:sp>
        <p:nvSpPr>
          <p:cNvPr id="13" name="Fußzeilenplatzhalter 7"/>
          <p:cNvSpPr txBox="1">
            <a:spLocks/>
          </p:cNvSpPr>
          <p:nvPr userDrawn="1"/>
        </p:nvSpPr>
        <p:spPr>
          <a:xfrm>
            <a:off x="415925" y="6515399"/>
            <a:ext cx="1782112"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GB" sz="800" dirty="0" smtClean="0">
                <a:solidFill>
                  <a:schemeClr val="tx1"/>
                </a:solidFill>
              </a:rPr>
              <a:t>© </a:t>
            </a:r>
            <a:r>
              <a:rPr lang="en-US" sz="800" dirty="0" smtClean="0">
                <a:solidFill>
                  <a:schemeClr val="tx1"/>
                </a:solidFill>
              </a:rPr>
              <a:t>2017 Deloitte The Netherlands</a:t>
            </a:r>
          </a:p>
        </p:txBody>
      </p:sp>
      <p:sp>
        <p:nvSpPr>
          <p:cNvPr id="14" name="Slide Number Placeholder 26"/>
          <p:cNvSpPr>
            <a:spLocks noGrp="1"/>
          </p:cNvSpPr>
          <p:nvPr>
            <p:ph type="sldNum" sz="quarter" idx="4"/>
          </p:nvPr>
        </p:nvSpPr>
        <p:spPr>
          <a:xfrm>
            <a:off x="9313744" y="6515399"/>
            <a:ext cx="176330" cy="123111"/>
          </a:xfrm>
          <a:prstGeom prst="rect">
            <a:avLst/>
          </a:prstGeom>
        </p:spPr>
        <p:txBody>
          <a:bodyPr vert="horz" wrap="none" lIns="0" tIns="0" rIns="0" bIns="0" rtlCol="0" anchor="ctr">
            <a:spAutoFit/>
          </a:bodyPr>
          <a:lstStyle>
            <a:lvl1pPr algn="r">
              <a:defRPr sz="800">
                <a:solidFill>
                  <a:schemeClr val="tx1"/>
                </a:solidFill>
              </a:defRPr>
            </a:lvl1pPr>
          </a:lstStyle>
          <a:p>
            <a:fld id="{E7E69083-84D8-4E59-86E6-37E14A15C756}" type="slidenum">
              <a:rPr lang="en-GB" smtClean="0"/>
              <a:pPr/>
              <a:t>‹#›</a:t>
            </a:fld>
            <a:endParaRPr lang="en-GB" dirty="0"/>
          </a:p>
        </p:txBody>
      </p:sp>
      <p:sp>
        <p:nvSpPr>
          <p:cNvPr id="15" name="Footer Placeholder 2"/>
          <p:cNvSpPr>
            <a:spLocks noGrp="1"/>
          </p:cNvSpPr>
          <p:nvPr>
            <p:ph type="ftr" sz="quarter" idx="3"/>
          </p:nvPr>
        </p:nvSpPr>
        <p:spPr>
          <a:xfrm>
            <a:off x="5457056" y="6515399"/>
            <a:ext cx="3531369" cy="123111"/>
          </a:xfrm>
          <a:prstGeom prst="rect">
            <a:avLst/>
          </a:prstGeom>
        </p:spPr>
        <p:txBody>
          <a:bodyPr vert="horz" wrap="square" lIns="0" tIns="0" rIns="0" bIns="0" rtlCol="0" anchor="ctr">
            <a:spAutoFit/>
          </a:bodyPr>
          <a:lstStyle>
            <a:lvl1pPr algn="r">
              <a:defRPr sz="800">
                <a:solidFill>
                  <a:schemeClr val="tx1"/>
                </a:solidFill>
              </a:defRPr>
            </a:lvl1pPr>
          </a:lstStyle>
          <a:p>
            <a:r>
              <a:rPr lang="en-GB" smtClean="0"/>
              <a:t>Insert your footer here</a:t>
            </a:r>
            <a:endParaRPr lang="en-GB" dirty="0"/>
          </a:p>
        </p:txBody>
      </p:sp>
    </p:spTree>
    <p:extLst>
      <p:ext uri="{BB962C8B-B14F-4D97-AF65-F5344CB8AC3E}">
        <p14:creationId xmlns:p14="http://schemas.microsoft.com/office/powerpoint/2010/main" val="2334599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31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dirty="0"/>
          </a:p>
        </p:txBody>
      </p:sp>
      <p:sp>
        <p:nvSpPr>
          <p:cNvPr id="8" name="Textplatzhalter 2"/>
          <p:cNvSpPr>
            <a:spLocks noGrp="1"/>
          </p:cNvSpPr>
          <p:nvPr>
            <p:ph type="body" idx="1" hasCustomPrompt="1"/>
          </p:nvPr>
        </p:nvSpPr>
        <p:spPr>
          <a:xfrm>
            <a:off x="415926" y="728663"/>
            <a:ext cx="9074149" cy="601013"/>
          </a:xfrm>
          <a:prstGeom prst="rect">
            <a:avLst/>
          </a:prstGeom>
          <a:noFill/>
        </p:spPr>
        <p:txBody>
          <a:bodyPr anchor="t"/>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1005083" rtl="0" eaLnBrk="1" latinLnBrk="0" hangingPunct="1">
              <a:lnSpc>
                <a:spcPct val="100000"/>
              </a:lnSpc>
              <a:spcBef>
                <a:spcPts val="0"/>
              </a:spcBef>
              <a:buClr>
                <a:schemeClr val="tx2"/>
              </a:buClr>
              <a:buFontTx/>
              <a:buNone/>
            </a:pPr>
            <a:r>
              <a:rPr lang="en-GB" dirty="0" smtClean="0"/>
              <a:t>Click here to enter slide message</a:t>
            </a:r>
          </a:p>
        </p:txBody>
      </p:sp>
      <p:sp>
        <p:nvSpPr>
          <p:cNvPr id="7" name="Fußzeilenplatzhalter 7"/>
          <p:cNvSpPr txBox="1">
            <a:spLocks/>
          </p:cNvSpPr>
          <p:nvPr userDrawn="1"/>
        </p:nvSpPr>
        <p:spPr>
          <a:xfrm>
            <a:off x="415925" y="6515399"/>
            <a:ext cx="1782112"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GB" sz="800" dirty="0" smtClean="0">
                <a:solidFill>
                  <a:schemeClr val="tx1"/>
                </a:solidFill>
              </a:rPr>
              <a:t>© </a:t>
            </a:r>
            <a:r>
              <a:rPr lang="en-US" sz="800" dirty="0" smtClean="0">
                <a:solidFill>
                  <a:schemeClr val="tx1"/>
                </a:solidFill>
              </a:rPr>
              <a:t>2017 Deloitte The Netherlands</a:t>
            </a:r>
          </a:p>
        </p:txBody>
      </p:sp>
      <p:sp>
        <p:nvSpPr>
          <p:cNvPr id="9" name="Slide Number Placeholder 26"/>
          <p:cNvSpPr>
            <a:spLocks noGrp="1"/>
          </p:cNvSpPr>
          <p:nvPr>
            <p:ph type="sldNum" sz="quarter" idx="4"/>
          </p:nvPr>
        </p:nvSpPr>
        <p:spPr>
          <a:xfrm>
            <a:off x="9313744" y="6515399"/>
            <a:ext cx="176330" cy="123111"/>
          </a:xfrm>
          <a:prstGeom prst="rect">
            <a:avLst/>
          </a:prstGeom>
        </p:spPr>
        <p:txBody>
          <a:bodyPr vert="horz" wrap="none" lIns="0" tIns="0" rIns="0" bIns="0" rtlCol="0" anchor="ctr">
            <a:spAutoFit/>
          </a:bodyPr>
          <a:lstStyle>
            <a:lvl1pPr algn="r">
              <a:defRPr sz="800">
                <a:solidFill>
                  <a:schemeClr val="tx1"/>
                </a:solidFill>
              </a:defRPr>
            </a:lvl1pPr>
          </a:lstStyle>
          <a:p>
            <a:fld id="{E7E69083-84D8-4E59-86E6-37E14A15C756}" type="slidenum">
              <a:rPr lang="en-GB" smtClean="0"/>
              <a:pPr/>
              <a:t>‹#›</a:t>
            </a:fld>
            <a:endParaRPr lang="en-GB" dirty="0"/>
          </a:p>
        </p:txBody>
      </p:sp>
      <p:sp>
        <p:nvSpPr>
          <p:cNvPr id="10" name="Footer Placeholder 2"/>
          <p:cNvSpPr>
            <a:spLocks noGrp="1"/>
          </p:cNvSpPr>
          <p:nvPr>
            <p:ph type="ftr" sz="quarter" idx="3"/>
          </p:nvPr>
        </p:nvSpPr>
        <p:spPr>
          <a:xfrm>
            <a:off x="5457056" y="6515399"/>
            <a:ext cx="3531369" cy="123111"/>
          </a:xfrm>
          <a:prstGeom prst="rect">
            <a:avLst/>
          </a:prstGeom>
        </p:spPr>
        <p:txBody>
          <a:bodyPr vert="horz" wrap="square" lIns="0" tIns="0" rIns="0" bIns="0" rtlCol="0" anchor="ctr">
            <a:spAutoFit/>
          </a:bodyPr>
          <a:lstStyle>
            <a:lvl1pPr algn="r">
              <a:defRPr sz="800">
                <a:solidFill>
                  <a:schemeClr val="tx1"/>
                </a:solidFill>
              </a:defRPr>
            </a:lvl1pPr>
          </a:lstStyle>
          <a:p>
            <a:r>
              <a:rPr lang="en-GB" smtClean="0"/>
              <a:t>Insert your footer here</a:t>
            </a:r>
            <a:endParaRPr lang="en-GB" dirty="0"/>
          </a:p>
        </p:txBody>
      </p:sp>
    </p:spTree>
    <p:extLst>
      <p:ext uri="{BB962C8B-B14F-4D97-AF65-F5344CB8AC3E}">
        <p14:creationId xmlns:p14="http://schemas.microsoft.com/office/powerpoint/2010/main" val="204754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No Footer">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3665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87" name="think-cell Slide" r:id="rId4" imgW="594" imgH="595" progId="TCLayout.ActiveDocument.1">
                  <p:embed/>
                </p:oleObj>
              </mc:Choice>
              <mc:Fallback>
                <p:oleObj name="think-cell Slide" r:id="rId4" imgW="594" imgH="595"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nl-NL"/>
          </a:p>
        </p:txBody>
      </p:sp>
      <p:sp>
        <p:nvSpPr>
          <p:cNvPr id="5" name="Textplatzhalter 2"/>
          <p:cNvSpPr>
            <a:spLocks noGrp="1"/>
          </p:cNvSpPr>
          <p:nvPr>
            <p:ph type="body" idx="1" hasCustomPrompt="1"/>
          </p:nvPr>
        </p:nvSpPr>
        <p:spPr>
          <a:xfrm>
            <a:off x="415926" y="728663"/>
            <a:ext cx="9074149" cy="601013"/>
          </a:xfrm>
          <a:prstGeom prst="rect">
            <a:avLst/>
          </a:prstGeom>
          <a:noFill/>
        </p:spPr>
        <p:txBody>
          <a:bodyPr anchor="t"/>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1005083" rtl="0" eaLnBrk="1" latinLnBrk="0" hangingPunct="1">
              <a:lnSpc>
                <a:spcPct val="100000"/>
              </a:lnSpc>
              <a:spcBef>
                <a:spcPts val="0"/>
              </a:spcBef>
              <a:buClr>
                <a:schemeClr val="tx2"/>
              </a:buClr>
              <a:buFontTx/>
              <a:buNone/>
            </a:pPr>
            <a:r>
              <a:rPr lang="en-GB" dirty="0" smtClean="0"/>
              <a:t>Click here to enter slide message</a:t>
            </a:r>
          </a:p>
        </p:txBody>
      </p:sp>
    </p:spTree>
    <p:extLst>
      <p:ext uri="{BB962C8B-B14F-4D97-AF65-F5344CB8AC3E}">
        <p14:creationId xmlns:p14="http://schemas.microsoft.com/office/powerpoint/2010/main" val="153747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bwMode="gray">
          <a:xfrm>
            <a:off x="415925"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10" name="Text Placeholder 2"/>
          <p:cNvSpPr>
            <a:spLocks noGrp="1"/>
          </p:cNvSpPr>
          <p:nvPr>
            <p:ph type="body" idx="1"/>
          </p:nvPr>
        </p:nvSpPr>
        <p:spPr bwMode="gray">
          <a:xfrm>
            <a:off x="415925"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7" name="Fußzeilenplatzhalter 7"/>
          <p:cNvSpPr txBox="1">
            <a:spLocks/>
          </p:cNvSpPr>
          <p:nvPr userDrawn="1"/>
        </p:nvSpPr>
        <p:spPr>
          <a:xfrm>
            <a:off x="415925" y="6515399"/>
            <a:ext cx="1782112"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GB" sz="800" dirty="0" smtClean="0">
                <a:solidFill>
                  <a:schemeClr val="bg1"/>
                </a:solidFill>
              </a:rPr>
              <a:t>© </a:t>
            </a:r>
            <a:r>
              <a:rPr lang="en-US" sz="800" dirty="0" smtClean="0">
                <a:solidFill>
                  <a:schemeClr val="bg1"/>
                </a:solidFill>
              </a:rPr>
              <a:t>2017 Deloitte The Netherlands</a:t>
            </a:r>
          </a:p>
        </p:txBody>
      </p:sp>
      <p:sp>
        <p:nvSpPr>
          <p:cNvPr id="13" name="Slide Number Placeholder 26"/>
          <p:cNvSpPr>
            <a:spLocks noGrp="1"/>
          </p:cNvSpPr>
          <p:nvPr>
            <p:ph type="sldNum" sz="quarter" idx="4"/>
          </p:nvPr>
        </p:nvSpPr>
        <p:spPr>
          <a:xfrm>
            <a:off x="9313744" y="6515399"/>
            <a:ext cx="176330" cy="123111"/>
          </a:xfrm>
          <a:prstGeom prst="rect">
            <a:avLst/>
          </a:prstGeom>
        </p:spPr>
        <p:txBody>
          <a:bodyPr vert="horz" wrap="none" lIns="0" tIns="0" rIns="0" bIns="0" rtlCol="0" anchor="ctr">
            <a:spAutoFit/>
          </a:bodyPr>
          <a:lstStyle>
            <a:lvl1pPr algn="r">
              <a:defRPr sz="800">
                <a:solidFill>
                  <a:schemeClr val="bg1"/>
                </a:solidFill>
              </a:defRPr>
            </a:lvl1pPr>
          </a:lstStyle>
          <a:p>
            <a:fld id="{E7E69083-84D8-4E59-86E6-37E14A15C756}" type="slidenum">
              <a:rPr lang="en-GB" smtClean="0"/>
              <a:pPr/>
              <a:t>‹#›</a:t>
            </a:fld>
            <a:endParaRPr lang="en-GB" dirty="0"/>
          </a:p>
        </p:txBody>
      </p:sp>
      <p:sp>
        <p:nvSpPr>
          <p:cNvPr id="14" name="Footer Placeholder 2"/>
          <p:cNvSpPr>
            <a:spLocks noGrp="1"/>
          </p:cNvSpPr>
          <p:nvPr>
            <p:ph type="ftr" sz="quarter" idx="3"/>
          </p:nvPr>
        </p:nvSpPr>
        <p:spPr>
          <a:xfrm>
            <a:off x="5457056" y="6515399"/>
            <a:ext cx="3531369" cy="123111"/>
          </a:xfrm>
          <a:prstGeom prst="rect">
            <a:avLst/>
          </a:prstGeom>
        </p:spPr>
        <p:txBody>
          <a:bodyPr vert="horz" wrap="square" lIns="0" tIns="0" rIns="0" bIns="0" rtlCol="0" anchor="ctr">
            <a:spAutoFit/>
          </a:bodyPr>
          <a:lstStyle>
            <a:lvl1pPr algn="r">
              <a:defRPr sz="800">
                <a:solidFill>
                  <a:schemeClr val="bg1"/>
                </a:solidFill>
              </a:defRPr>
            </a:lvl1pPr>
          </a:lstStyle>
          <a:p>
            <a:r>
              <a:rPr lang="en-GB" smtClean="0"/>
              <a:t>Insert your footer here</a:t>
            </a:r>
            <a:endParaRPr lang="en-GB" dirty="0"/>
          </a:p>
        </p:txBody>
      </p:sp>
    </p:spTree>
    <p:extLst>
      <p:ext uri="{BB962C8B-B14F-4D97-AF65-F5344CB8AC3E}">
        <p14:creationId xmlns:p14="http://schemas.microsoft.com/office/powerpoint/2010/main" val="30179429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userDrawn="1">
            <p:custDataLst>
              <p:tags r:id="rId17"/>
            </p:custDataLst>
            <p:extLst>
              <p:ext uri="{D42A27DB-BD31-4B8C-83A1-F6EECF244321}">
                <p14:modId xmlns:p14="http://schemas.microsoft.com/office/powerpoint/2010/main" val="4813082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67" name="think-cell Slide" r:id="rId19" imgW="492" imgH="504" progId="TCLayout.ActiveDocument.1">
                  <p:embed/>
                </p:oleObj>
              </mc:Choice>
              <mc:Fallback>
                <p:oleObj name="think-cell Slide" r:id="rId19" imgW="492" imgH="504" progId="TCLayout.ActiveDocument.1">
                  <p:embed/>
                  <p:pic>
                    <p:nvPicPr>
                      <p:cNvPr id="0" name=""/>
                      <p:cNvPicPr/>
                      <p:nvPr/>
                    </p:nvPicPr>
                    <p:blipFill>
                      <a:blip r:embed="rId20"/>
                      <a:stretch>
                        <a:fillRect/>
                      </a:stretch>
                    </p:blipFill>
                    <p:spPr>
                      <a:xfrm>
                        <a:off x="1588" y="1588"/>
                        <a:ext cx="1587" cy="1587"/>
                      </a:xfrm>
                      <a:prstGeom prst="rect">
                        <a:avLst/>
                      </a:prstGeom>
                    </p:spPr>
                  </p:pic>
                </p:oleObj>
              </mc:Fallback>
            </mc:AlternateContent>
          </a:graphicData>
        </a:graphic>
      </p:graphicFrame>
      <p:sp>
        <p:nvSpPr>
          <p:cNvPr id="7" name="Rectangle 6" hidden="1"/>
          <p:cNvSpPr/>
          <p:nvPr userDrawn="1">
            <p:custDataLst>
              <p:tags r:id="rId18"/>
            </p:custDataLst>
          </p:nvPr>
        </p:nvSpPr>
        <p:spPr bwMode="auto">
          <a:xfrm>
            <a:off x="0" y="0"/>
            <a:ext cx="158750" cy="158750"/>
          </a:xfrm>
          <a:prstGeom prst="rect">
            <a:avLst/>
          </a:prstGeom>
          <a:solidFill>
            <a:schemeClr val="lt1"/>
          </a:solidFill>
        </p:spPr>
        <p:style>
          <a:lnRef idx="2">
            <a:schemeClr val="accent1"/>
          </a:lnRef>
          <a:fillRef idx="1">
            <a:schemeClr val="lt1"/>
          </a:fillRef>
          <a:effectRef idx="0">
            <a:schemeClr val="accent1"/>
          </a:effectRef>
          <a:fontRef idx="minor">
            <a:schemeClr val="dk1"/>
          </a:fontRef>
        </p:style>
        <p:txBody>
          <a:bodyPr wrap="none" lIns="0" tIns="0" rIns="0" bIns="0" rtlCol="0" anchor="ctr"/>
          <a:lstStyle/>
          <a:p>
            <a:pPr marL="0" lvl="0" indent="0" algn="ctr">
              <a:lnSpc>
                <a:spcPct val="100000"/>
              </a:lnSpc>
              <a:spcBef>
                <a:spcPct val="0"/>
              </a:spcBef>
              <a:spcAft>
                <a:spcPct val="0"/>
              </a:spcAft>
              <a:buFontTx/>
              <a:buNone/>
            </a:pPr>
            <a:endParaRPr lang="nl-NL" sz="1200" b="0" i="0" baseline="0" dirty="0" smtClean="0">
              <a:latin typeface="Verdana" panose="020B0604030504040204" pitchFamily="34" charset="0"/>
              <a:ea typeface="+mn-ea"/>
              <a:cs typeface="+mn-cs"/>
              <a:sym typeface="Verdana" panose="020B0604030504040204" pitchFamily="34" charset="0"/>
            </a:endParaRPr>
          </a:p>
        </p:txBody>
      </p:sp>
      <p:sp>
        <p:nvSpPr>
          <p:cNvPr id="23" name="Title Placeholder 22"/>
          <p:cNvSpPr>
            <a:spLocks noGrp="1"/>
          </p:cNvSpPr>
          <p:nvPr>
            <p:ph type="title"/>
          </p:nvPr>
        </p:nvSpPr>
        <p:spPr>
          <a:xfrm>
            <a:off x="415926" y="333375"/>
            <a:ext cx="9074149" cy="307777"/>
          </a:xfrm>
          <a:prstGeom prst="rect">
            <a:avLst/>
          </a:prstGeom>
        </p:spPr>
        <p:txBody>
          <a:bodyPr vert="horz" lIns="0" tIns="0" rIns="0" bIns="0" rtlCol="0" anchor="ctr">
            <a:spAutoFit/>
          </a:bodyPr>
          <a:lstStyle/>
          <a:p>
            <a:r>
              <a:rPr lang="en-GB" dirty="0" smtClean="0"/>
              <a:t>Click here to enter </a:t>
            </a:r>
            <a:r>
              <a:rPr lang="en-GB" noProof="0" dirty="0" smtClean="0"/>
              <a:t>chapter title</a:t>
            </a:r>
            <a:endParaRPr lang="en-GB" dirty="0"/>
          </a:p>
        </p:txBody>
      </p:sp>
      <p:sp>
        <p:nvSpPr>
          <p:cNvPr id="24" name="Text Placeholder 23"/>
          <p:cNvSpPr>
            <a:spLocks noGrp="1"/>
          </p:cNvSpPr>
          <p:nvPr>
            <p:ph type="body" idx="1"/>
          </p:nvPr>
        </p:nvSpPr>
        <p:spPr>
          <a:xfrm>
            <a:off x="415925" y="1488559"/>
            <a:ext cx="9074149" cy="4820166"/>
          </a:xfrm>
          <a:prstGeom prst="rect">
            <a:avLst/>
          </a:prstGeom>
        </p:spPr>
        <p:txBody>
          <a:bodyPr vert="horz" lIns="0" tIns="0" rIns="0" bIns="0" rtlCol="0">
            <a:noAutofit/>
          </a:bodyPr>
          <a:lstStyle/>
          <a:p>
            <a:pPr lvl="0"/>
            <a:r>
              <a:rPr lang="en-GB" dirty="0" smtClean="0"/>
              <a:t>Click here to enter text</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a:p>
            <a:pPr lvl="5"/>
            <a:r>
              <a:rPr lang="en-GB" dirty="0" smtClean="0"/>
              <a:t>Six level</a:t>
            </a:r>
          </a:p>
          <a:p>
            <a:pPr lvl="6"/>
            <a:r>
              <a:rPr lang="en-GB" noProof="0" dirty="0" smtClean="0"/>
              <a:t>Seventh</a:t>
            </a:r>
            <a:r>
              <a:rPr lang="en-GB" dirty="0" smtClean="0"/>
              <a:t> level</a:t>
            </a:r>
          </a:p>
          <a:p>
            <a:pPr lvl="7"/>
            <a:r>
              <a:rPr lang="en-GB" dirty="0" smtClean="0"/>
              <a:t>Eight level</a:t>
            </a:r>
          </a:p>
          <a:p>
            <a:pPr lvl="8"/>
            <a:r>
              <a:rPr lang="en-GB" dirty="0" smtClean="0"/>
              <a:t>Ninth level</a:t>
            </a:r>
            <a:endParaRPr lang="en-GB" dirty="0"/>
          </a:p>
        </p:txBody>
      </p:sp>
    </p:spTree>
    <p:extLst>
      <p:ext uri="{BB962C8B-B14F-4D97-AF65-F5344CB8AC3E}">
        <p14:creationId xmlns:p14="http://schemas.microsoft.com/office/powerpoint/2010/main" val="1094338210"/>
      </p:ext>
    </p:extLst>
  </p:cSld>
  <p:clrMap bg1="lt1" tx1="dk1" bg2="lt2" tx2="dk2" accent1="accent1" accent2="accent2" accent3="accent3" accent4="accent4" accent5="accent5" accent6="accent6" hlink="hlink" folHlink="folHlink"/>
  <p:sldLayoutIdLst>
    <p:sldLayoutId id="2147483649" r:id="rId1"/>
    <p:sldLayoutId id="2147483697" r:id="rId2"/>
    <p:sldLayoutId id="2147483693" r:id="rId3"/>
    <p:sldLayoutId id="2147483696" r:id="rId4"/>
    <p:sldLayoutId id="2147483686" r:id="rId5"/>
    <p:sldLayoutId id="2147483687" r:id="rId6"/>
    <p:sldLayoutId id="2147483684" r:id="rId7"/>
    <p:sldLayoutId id="2147483695" r:id="rId8"/>
    <p:sldLayoutId id="2147483669" r:id="rId9"/>
    <p:sldLayoutId id="2147483692" r:id="rId10"/>
    <p:sldLayoutId id="2147483694" r:id="rId11"/>
    <p:sldLayoutId id="2147483668" r:id="rId12"/>
    <p:sldLayoutId id="2147483690" r:id="rId13"/>
    <p:sldLayoutId id="2147483698" r:id="rId14"/>
  </p:sldLayoutIdLst>
  <p:timing>
    <p:tnLst>
      <p:par>
        <p:cTn id="1" dur="indefinite" restart="never" nodeType="tmRoot"/>
      </p:par>
    </p:tnLst>
  </p:timing>
  <p:hf hdr="0" dt="0"/>
  <p:txStyles>
    <p:titleStyle>
      <a:lvl1pPr algn="l" defTabSz="1005083" rtl="0" eaLnBrk="1" latinLnBrk="0" hangingPunct="1">
        <a:spcBef>
          <a:spcPct val="0"/>
        </a:spcBef>
        <a:buNone/>
        <a:defRPr lang="de-DE" sz="2000" kern="1200" baseline="0" dirty="0">
          <a:solidFill>
            <a:schemeClr val="tx1"/>
          </a:solidFill>
          <a:latin typeface="+mj-lt"/>
          <a:ea typeface="+mj-ea"/>
          <a:cs typeface="+mj-cs"/>
        </a:defRPr>
      </a:lvl1pPr>
    </p:titleStyle>
    <p:bodyStyle>
      <a:lvl1pPr marL="0" indent="0" algn="l" defTabSz="914400" rtl="0" eaLnBrk="1" latinLnBrk="0" hangingPunct="1">
        <a:spcBef>
          <a:spcPts val="600"/>
        </a:spcBef>
        <a:buClr>
          <a:schemeClr val="tx2"/>
        </a:buClr>
        <a:buFont typeface="Arial" panose="020B0604020202020204" pitchFamily="34" charset="0"/>
        <a:buNone/>
        <a:defRPr sz="1400" kern="1200">
          <a:solidFill>
            <a:schemeClr val="tx1"/>
          </a:solidFill>
          <a:latin typeface="+mn-lt"/>
          <a:ea typeface="+mn-ea"/>
          <a:cs typeface="+mn-cs"/>
        </a:defRPr>
      </a:lvl1pPr>
      <a:lvl2pPr marL="0" indent="0" algn="l" defTabSz="914400" rtl="0" eaLnBrk="1" latinLnBrk="0" hangingPunct="1">
        <a:spcBef>
          <a:spcPts val="600"/>
        </a:spcBef>
        <a:buClr>
          <a:schemeClr val="tx2"/>
        </a:buClr>
        <a:buFont typeface="Arial" panose="020B0604020202020204" pitchFamily="34" charset="0"/>
        <a:buNone/>
        <a:defRPr sz="1400" b="1" kern="1200">
          <a:solidFill>
            <a:schemeClr val="tx1"/>
          </a:solidFill>
          <a:latin typeface="+mn-lt"/>
          <a:ea typeface="+mn-ea"/>
          <a:cs typeface="+mn-cs"/>
        </a:defRPr>
      </a:lvl2pPr>
      <a:lvl3pPr marL="180000" indent="-180000" algn="l" defTabSz="914400" rtl="0" eaLnBrk="1" latinLnBrk="0" hangingPunct="1">
        <a:spcBef>
          <a:spcPts val="600"/>
        </a:spcBef>
        <a:buClrTx/>
        <a:buFont typeface="Arial" panose="020B0604020202020204" pitchFamily="34" charset="0"/>
        <a:buChar char="•"/>
        <a:defRPr sz="1400" kern="1200" baseline="0">
          <a:solidFill>
            <a:schemeClr val="tx1"/>
          </a:solidFill>
          <a:latin typeface="+mn-lt"/>
          <a:ea typeface="+mn-ea"/>
          <a:cs typeface="+mn-cs"/>
        </a:defRPr>
      </a:lvl3pPr>
      <a:lvl4pPr marL="360000" indent="-180000" algn="l" defTabSz="914400" rtl="0" eaLnBrk="1" latinLnBrk="0" hangingPunct="1">
        <a:spcBef>
          <a:spcPts val="600"/>
        </a:spcBef>
        <a:buClrTx/>
        <a:buFont typeface="Arial" panose="020B0604020202020204" pitchFamily="34" charset="0"/>
        <a:buChar char="−"/>
        <a:defRPr lang="de-DE" sz="1400" kern="1200" dirty="0" smtClean="0">
          <a:solidFill>
            <a:schemeClr val="tx1"/>
          </a:solidFill>
          <a:latin typeface="+mn-lt"/>
          <a:ea typeface="+mn-ea"/>
          <a:cs typeface="+mn-cs"/>
        </a:defRPr>
      </a:lvl4pPr>
      <a:lvl5pPr marL="540000" indent="-180000" algn="l" defTabSz="914400" rtl="0" eaLnBrk="1" latinLnBrk="0" hangingPunct="1">
        <a:spcBef>
          <a:spcPts val="600"/>
        </a:spcBef>
        <a:buClrTx/>
        <a:buFont typeface="Verdana" panose="020B0604030504040204" pitchFamily="34" charset="0"/>
        <a:buChar char="−"/>
        <a:defRPr sz="1400" kern="1200">
          <a:solidFill>
            <a:schemeClr val="tx1"/>
          </a:solidFill>
          <a:latin typeface="+mn-lt"/>
          <a:ea typeface="+mn-ea"/>
          <a:cs typeface="+mn-cs"/>
        </a:defRPr>
      </a:lvl5pPr>
      <a:lvl6pPr marL="720000" indent="-180000" algn="l" defTabSz="914400" rtl="0" eaLnBrk="1" latinLnBrk="0" hangingPunct="1">
        <a:spcBef>
          <a:spcPts val="600"/>
        </a:spcBef>
        <a:buClrTx/>
        <a:buFont typeface="Arial" panose="020B0604020202020204" pitchFamily="34" charset="0"/>
        <a:buChar char="−"/>
        <a:defRPr sz="1400" kern="1200">
          <a:solidFill>
            <a:schemeClr val="tx1"/>
          </a:solidFill>
          <a:latin typeface="+mn-lt"/>
          <a:ea typeface="+mn-ea"/>
          <a:cs typeface="+mn-cs"/>
        </a:defRPr>
      </a:lvl6pPr>
      <a:lvl7pPr marL="900000" indent="-179388" algn="l" defTabSz="914400" rtl="0" eaLnBrk="1" latinLnBrk="0" hangingPunct="1">
        <a:spcBef>
          <a:spcPts val="600"/>
        </a:spcBef>
        <a:buClrTx/>
        <a:buFont typeface="Verdana" panose="020B0604030504040204" pitchFamily="34" charset="0"/>
        <a:buChar char="−"/>
        <a:defRPr sz="1400" kern="1200">
          <a:solidFill>
            <a:schemeClr val="tx1"/>
          </a:solidFill>
          <a:latin typeface="+mn-lt"/>
          <a:ea typeface="+mn-ea"/>
          <a:cs typeface="+mn-cs"/>
        </a:defRPr>
      </a:lvl7pPr>
      <a:lvl8pPr marL="1080000" indent="-179388" algn="l" defTabSz="914400" rtl="0" eaLnBrk="1" latinLnBrk="0" hangingPunct="1">
        <a:spcBef>
          <a:spcPts val="600"/>
        </a:spcBef>
        <a:buClrTx/>
        <a:buFont typeface="Arial" panose="020B0604020202020204" pitchFamily="34" charset="0"/>
        <a:buChar char="−"/>
        <a:defRPr sz="1400" kern="1200">
          <a:solidFill>
            <a:schemeClr val="tx1"/>
          </a:solidFill>
          <a:latin typeface="+mn-lt"/>
          <a:ea typeface="+mn-ea"/>
          <a:cs typeface="+mn-cs"/>
        </a:defRPr>
      </a:lvl8pPr>
      <a:lvl9pPr marL="1260000" indent="-180000" algn="l" defTabSz="914400" rtl="0" eaLnBrk="1" latinLnBrk="0" hangingPunct="1">
        <a:spcBef>
          <a:spcPts val="600"/>
        </a:spcBef>
        <a:buClrTx/>
        <a:buFont typeface="Verdana" panose="020B060403050404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0" userDrawn="1">
          <p15:clr>
            <a:srgbClr val="F26B43"/>
          </p15:clr>
        </p15:guide>
        <p15:guide id="2" pos="3120" userDrawn="1">
          <p15:clr>
            <a:srgbClr val="F26B43"/>
          </p15:clr>
        </p15:guide>
        <p15:guide id="6" orient="horz" pos="935" userDrawn="1">
          <p15:clr>
            <a:srgbClr val="F26B43"/>
          </p15:clr>
        </p15:guide>
        <p15:guide id="7" pos="5978" userDrawn="1">
          <p15:clr>
            <a:srgbClr val="F26B43"/>
          </p15:clr>
        </p15:guide>
        <p15:guide id="8" pos="262" userDrawn="1">
          <p15:clr>
            <a:srgbClr val="F26B43"/>
          </p15:clr>
        </p15:guide>
        <p15:guide id="9" orient="horz" pos="3974" userDrawn="1">
          <p15:clr>
            <a:srgbClr val="F26B43"/>
          </p15:clr>
        </p15:guide>
        <p15:guide id="10" orient="horz" pos="414" userDrawn="1">
          <p15:clr>
            <a:srgbClr val="F26B43"/>
          </p15:clr>
        </p15:guide>
        <p15:guide id="11" orient="horz" pos="845" userDrawn="1">
          <p15:clr>
            <a:srgbClr val="F26B43"/>
          </p15:clr>
        </p15:guide>
        <p15:guide id="12" orient="horz" pos="45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8.xml"/><Relationship Id="rId7" Type="http://schemas.openxmlformats.org/officeDocument/2006/relationships/image" Target="../media/image11.png"/><Relationship Id="rId2" Type="http://schemas.openxmlformats.org/officeDocument/2006/relationships/tags" Target="../tags/tag10.xml"/><Relationship Id="rId1" Type="http://schemas.openxmlformats.org/officeDocument/2006/relationships/vmlDrawing" Target="../drawings/vmlDrawing8.vml"/><Relationship Id="rId6" Type="http://schemas.openxmlformats.org/officeDocument/2006/relationships/image" Target="../media/image10.png"/><Relationship Id="rId5" Type="http://schemas.openxmlformats.org/officeDocument/2006/relationships/image" Target="../media/image2.e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8.xml"/><Relationship Id="rId7" Type="http://schemas.openxmlformats.org/officeDocument/2006/relationships/image" Target="../media/image6.png"/><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7.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txBox="1">
            <a:spLocks/>
          </p:cNvSpPr>
          <p:nvPr/>
        </p:nvSpPr>
        <p:spPr>
          <a:xfrm>
            <a:off x="304006" y="299602"/>
            <a:ext cx="2574660" cy="479332"/>
          </a:xfrm>
          <a:prstGeom prst="rect">
            <a:avLst/>
          </a:prstGeom>
        </p:spPr>
        <p:txBody>
          <a:bodyPr lIns="0" tIns="0" rIns="0" bIns="0"/>
          <a:lstStyle>
            <a:lvl1pPr algn="l" rtl="0" eaLnBrk="1" fontAlgn="base" hangingPunct="1">
              <a:spcBef>
                <a:spcPct val="0"/>
              </a:spcBef>
              <a:spcAft>
                <a:spcPct val="0"/>
              </a:spcAft>
              <a:defRPr sz="1800" b="1">
                <a:solidFill>
                  <a:schemeClr val="tx1"/>
                </a:solidFill>
                <a:latin typeface="+mj-lt"/>
                <a:ea typeface="+mj-ea"/>
                <a:cs typeface="+mj-cs"/>
              </a:defRPr>
            </a:lvl1pPr>
            <a:lvl2pPr algn="l" rtl="0" eaLnBrk="1" fontAlgn="base" hangingPunct="1">
              <a:spcBef>
                <a:spcPct val="0"/>
              </a:spcBef>
              <a:spcAft>
                <a:spcPct val="0"/>
              </a:spcAft>
              <a:defRPr sz="1800" b="1">
                <a:solidFill>
                  <a:schemeClr val="tx2"/>
                </a:solidFill>
                <a:latin typeface="Verdana" pitchFamily="34" charset="0"/>
                <a:cs typeface="Arial" charset="0"/>
              </a:defRPr>
            </a:lvl2pPr>
            <a:lvl3pPr algn="l" rtl="0" eaLnBrk="1" fontAlgn="base" hangingPunct="1">
              <a:spcBef>
                <a:spcPct val="0"/>
              </a:spcBef>
              <a:spcAft>
                <a:spcPct val="0"/>
              </a:spcAft>
              <a:defRPr sz="1800" b="1">
                <a:solidFill>
                  <a:schemeClr val="tx2"/>
                </a:solidFill>
                <a:latin typeface="Verdana" pitchFamily="34" charset="0"/>
                <a:cs typeface="Arial" charset="0"/>
              </a:defRPr>
            </a:lvl3pPr>
            <a:lvl4pPr algn="l" rtl="0" eaLnBrk="1" fontAlgn="base" hangingPunct="1">
              <a:spcBef>
                <a:spcPct val="0"/>
              </a:spcBef>
              <a:spcAft>
                <a:spcPct val="0"/>
              </a:spcAft>
              <a:defRPr sz="1800" b="1">
                <a:solidFill>
                  <a:schemeClr val="tx2"/>
                </a:solidFill>
                <a:latin typeface="Verdana" pitchFamily="34" charset="0"/>
                <a:cs typeface="Arial" charset="0"/>
              </a:defRPr>
            </a:lvl4pPr>
            <a:lvl5pPr algn="l" rtl="0" eaLnBrk="1" fontAlgn="base" hangingPunct="1">
              <a:spcBef>
                <a:spcPct val="0"/>
              </a:spcBef>
              <a:spcAft>
                <a:spcPct val="0"/>
              </a:spcAft>
              <a:defRPr sz="1800" b="1">
                <a:solidFill>
                  <a:schemeClr val="tx2"/>
                </a:solidFill>
                <a:latin typeface="Verdana" pitchFamily="34" charset="0"/>
                <a:cs typeface="Arial" charset="0"/>
              </a:defRPr>
            </a:lvl5pPr>
            <a:lvl6pPr marL="342900" algn="l" rtl="0" eaLnBrk="1" fontAlgn="base" hangingPunct="1">
              <a:spcBef>
                <a:spcPct val="0"/>
              </a:spcBef>
              <a:spcAft>
                <a:spcPct val="0"/>
              </a:spcAft>
              <a:defRPr sz="1800" b="1">
                <a:solidFill>
                  <a:schemeClr val="tx2"/>
                </a:solidFill>
                <a:latin typeface="Verdana" pitchFamily="34" charset="0"/>
                <a:cs typeface="Arial" charset="0"/>
              </a:defRPr>
            </a:lvl6pPr>
            <a:lvl7pPr marL="685800" algn="l" rtl="0" eaLnBrk="1" fontAlgn="base" hangingPunct="1">
              <a:spcBef>
                <a:spcPct val="0"/>
              </a:spcBef>
              <a:spcAft>
                <a:spcPct val="0"/>
              </a:spcAft>
              <a:defRPr sz="1800" b="1">
                <a:solidFill>
                  <a:schemeClr val="tx2"/>
                </a:solidFill>
                <a:latin typeface="Verdana" pitchFamily="34" charset="0"/>
                <a:cs typeface="Arial" charset="0"/>
              </a:defRPr>
            </a:lvl7pPr>
            <a:lvl8pPr marL="1028700" algn="l" rtl="0" eaLnBrk="1" fontAlgn="base" hangingPunct="1">
              <a:spcBef>
                <a:spcPct val="0"/>
              </a:spcBef>
              <a:spcAft>
                <a:spcPct val="0"/>
              </a:spcAft>
              <a:defRPr sz="1800" b="1">
                <a:solidFill>
                  <a:schemeClr val="tx2"/>
                </a:solidFill>
                <a:latin typeface="Verdana" pitchFamily="34" charset="0"/>
                <a:cs typeface="Arial" charset="0"/>
              </a:defRPr>
            </a:lvl8pPr>
            <a:lvl9pPr marL="1371600" algn="l" rtl="0" eaLnBrk="1" fontAlgn="base" hangingPunct="1">
              <a:spcBef>
                <a:spcPct val="0"/>
              </a:spcBef>
              <a:spcAft>
                <a:spcPct val="0"/>
              </a:spcAft>
              <a:defRPr sz="1800" b="1">
                <a:solidFill>
                  <a:schemeClr val="tx2"/>
                </a:solidFill>
                <a:latin typeface="Verdana" pitchFamily="34" charset="0"/>
                <a:cs typeface="Arial" charset="0"/>
              </a:defRPr>
            </a:lvl9pPr>
          </a:lstStyle>
          <a:p>
            <a:r>
              <a:rPr lang="en-US" sz="2600" kern="0" dirty="0" smtClean="0">
                <a:solidFill>
                  <a:prstClr val="black"/>
                </a:solidFill>
              </a:rPr>
              <a:t>Introduction</a:t>
            </a:r>
            <a:endParaRPr lang="en-US" sz="2600" kern="0" dirty="0">
              <a:solidFill>
                <a:prstClr val="black"/>
              </a:solidFill>
            </a:endParaRPr>
          </a:p>
        </p:txBody>
      </p:sp>
      <p:sp>
        <p:nvSpPr>
          <p:cNvPr id="11" name="Subtitle 2"/>
          <p:cNvSpPr txBox="1">
            <a:spLocks/>
          </p:cNvSpPr>
          <p:nvPr/>
        </p:nvSpPr>
        <p:spPr>
          <a:xfrm>
            <a:off x="388674" y="5994400"/>
            <a:ext cx="4396902" cy="220664"/>
          </a:xfrm>
          <a:prstGeom prst="rect">
            <a:avLst/>
          </a:prstGeom>
          <a:solidFill>
            <a:schemeClr val="bg1"/>
          </a:solidFill>
        </p:spPr>
        <p:txBody>
          <a:bodyPr lIns="0" tIns="0" rIns="0" bIns="0"/>
          <a:lstStyle>
            <a:lvl1pPr marL="285750" indent="-285750" algn="l" rtl="0" eaLnBrk="1" fontAlgn="base" hangingPunct="1">
              <a:spcBef>
                <a:spcPct val="20000"/>
              </a:spcBef>
              <a:spcAft>
                <a:spcPct val="0"/>
              </a:spcAft>
              <a:buFont typeface="Arial" panose="020B0604020202020204" pitchFamily="34" charset="0"/>
              <a:buChar char="•"/>
              <a:defRPr sz="1500">
                <a:solidFill>
                  <a:schemeClr val="tx1"/>
                </a:solidFill>
                <a:latin typeface="+mn-lt"/>
                <a:ea typeface="+mn-ea"/>
                <a:cs typeface="+mn-cs"/>
              </a:defRPr>
            </a:lvl1pPr>
            <a:lvl2pPr marL="514350" indent="-171450" algn="l" rtl="0" eaLnBrk="1" fontAlgn="base" hangingPunct="1">
              <a:spcBef>
                <a:spcPct val="20000"/>
              </a:spcBef>
              <a:spcAft>
                <a:spcPct val="0"/>
              </a:spcAft>
              <a:buFont typeface="Arial" panose="020B0604020202020204" pitchFamily="34" charset="0"/>
              <a:buChar char="•"/>
              <a:defRPr sz="1000" b="0">
                <a:solidFill>
                  <a:schemeClr val="tx1"/>
                </a:solidFill>
                <a:latin typeface="+mn-lt"/>
                <a:cs typeface="+mn-cs"/>
              </a:defRPr>
            </a:lvl2pPr>
            <a:lvl3pPr marL="857250" indent="-171450" algn="l" rtl="0" eaLnBrk="1" fontAlgn="base" hangingPunct="1">
              <a:spcBef>
                <a:spcPct val="20000"/>
              </a:spcBef>
              <a:spcAft>
                <a:spcPct val="0"/>
              </a:spcAft>
              <a:buFont typeface="Arial" panose="020B0604020202020204" pitchFamily="34" charset="0"/>
              <a:buChar char="•"/>
              <a:defRPr sz="1000" b="0">
                <a:solidFill>
                  <a:schemeClr val="tx1"/>
                </a:solidFill>
                <a:latin typeface="+mn-lt"/>
                <a:cs typeface="+mn-cs"/>
              </a:defRPr>
            </a:lvl3pPr>
            <a:lvl4pPr marL="1200150" indent="-171450" algn="l" rtl="0" eaLnBrk="1" fontAlgn="base" hangingPunct="1">
              <a:spcBef>
                <a:spcPct val="20000"/>
              </a:spcBef>
              <a:spcAft>
                <a:spcPct val="0"/>
              </a:spcAft>
              <a:buFont typeface="Arial" panose="020B0604020202020204" pitchFamily="34" charset="0"/>
              <a:buChar char="•"/>
              <a:defRPr sz="1000" b="0">
                <a:solidFill>
                  <a:schemeClr val="tx1"/>
                </a:solidFill>
                <a:latin typeface="+mn-lt"/>
                <a:cs typeface="+mn-cs"/>
              </a:defRPr>
            </a:lvl4pPr>
            <a:lvl5pPr marL="1657350" indent="-285750" algn="l" rtl="0" eaLnBrk="1" fontAlgn="base" hangingPunct="1">
              <a:spcBef>
                <a:spcPct val="20000"/>
              </a:spcBef>
              <a:spcAft>
                <a:spcPct val="0"/>
              </a:spcAft>
              <a:buFont typeface="Arial" panose="020B0604020202020204" pitchFamily="34" charset="0"/>
              <a:buChar char="•"/>
              <a:defRPr sz="1000" baseline="0">
                <a:solidFill>
                  <a:schemeClr val="tx1"/>
                </a:solidFill>
                <a:latin typeface="+mn-lt"/>
                <a:cs typeface="+mn-cs"/>
              </a:defRPr>
            </a:lvl5pPr>
            <a:lvl6pPr marL="2000250" indent="-285750" algn="l" rtl="0" eaLnBrk="1" fontAlgn="base" hangingPunct="1">
              <a:spcBef>
                <a:spcPct val="20000"/>
              </a:spcBef>
              <a:spcAft>
                <a:spcPct val="0"/>
              </a:spcAft>
              <a:buFont typeface="Arial" panose="020B0604020202020204" pitchFamily="34" charset="0"/>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marL="0" indent="0">
              <a:buNone/>
            </a:pPr>
            <a:r>
              <a:rPr lang="en-US" sz="1192" kern="0" dirty="0" smtClean="0">
                <a:solidFill>
                  <a:prstClr val="black"/>
                </a:solidFill>
              </a:rPr>
              <a:t>Zurich, January 2018</a:t>
            </a:r>
            <a:endParaRPr lang="en-US" sz="1192" kern="0" dirty="0">
              <a:solidFill>
                <a:prstClr val="black"/>
              </a:solidFill>
            </a:endParaRPr>
          </a:p>
        </p:txBody>
      </p:sp>
      <p:sp>
        <p:nvSpPr>
          <p:cNvPr id="12" name="Line 73"/>
          <p:cNvSpPr>
            <a:spLocks noChangeShapeType="1"/>
          </p:cNvSpPr>
          <p:nvPr/>
        </p:nvSpPr>
        <p:spPr bwMode="auto">
          <a:xfrm>
            <a:off x="580712" y="4091345"/>
            <a:ext cx="8824096" cy="0"/>
          </a:xfrm>
          <a:prstGeom prst="line">
            <a:avLst/>
          </a:prstGeom>
          <a:noFill/>
          <a:ln w="9525">
            <a:solidFill>
              <a:schemeClr val="accent3"/>
            </a:solidFill>
            <a:round/>
            <a:headEnd/>
            <a:tailEnd/>
          </a:ln>
        </p:spPr>
        <p:txBody>
          <a:bodyPr wrap="none" lIns="0" tIns="0" rIns="0" bIns="0" anchor="ctr"/>
          <a:lstStyle/>
          <a:p>
            <a:pPr>
              <a:defRPr/>
            </a:pPr>
            <a:endParaRPr lang="en-US" sz="867" dirty="0">
              <a:solidFill>
                <a:srgbClr val="53565A"/>
              </a:solidFill>
            </a:endParaRPr>
          </a:p>
        </p:txBody>
      </p:sp>
      <p:sp>
        <p:nvSpPr>
          <p:cNvPr id="15" name="Line 76"/>
          <p:cNvSpPr>
            <a:spLocks noChangeShapeType="1"/>
          </p:cNvSpPr>
          <p:nvPr/>
        </p:nvSpPr>
        <p:spPr bwMode="auto">
          <a:xfrm>
            <a:off x="2939366" y="4013096"/>
            <a:ext cx="0" cy="311078"/>
          </a:xfrm>
          <a:prstGeom prst="line">
            <a:avLst/>
          </a:prstGeom>
          <a:noFill/>
          <a:ln w="9525">
            <a:solidFill>
              <a:schemeClr val="accent3"/>
            </a:solidFill>
            <a:round/>
            <a:headEnd/>
            <a:tailEnd/>
          </a:ln>
        </p:spPr>
        <p:txBody>
          <a:bodyPr wrap="none" lIns="0" tIns="0" rIns="0" bIns="0" anchor="ctr"/>
          <a:lstStyle/>
          <a:p>
            <a:pPr>
              <a:defRPr/>
            </a:pPr>
            <a:endParaRPr lang="en-US" sz="867" dirty="0">
              <a:solidFill>
                <a:srgbClr val="53565A"/>
              </a:solidFill>
            </a:endParaRPr>
          </a:p>
        </p:txBody>
      </p:sp>
      <p:sp>
        <p:nvSpPr>
          <p:cNvPr id="18" name="Line 79"/>
          <p:cNvSpPr>
            <a:spLocks noChangeShapeType="1"/>
          </p:cNvSpPr>
          <p:nvPr/>
        </p:nvSpPr>
        <p:spPr bwMode="auto">
          <a:xfrm>
            <a:off x="3630486" y="3941295"/>
            <a:ext cx="0" cy="236770"/>
          </a:xfrm>
          <a:prstGeom prst="line">
            <a:avLst/>
          </a:prstGeom>
          <a:noFill/>
          <a:ln w="9525">
            <a:solidFill>
              <a:schemeClr val="accent3"/>
            </a:solidFill>
            <a:round/>
            <a:headEnd/>
            <a:tailEnd/>
          </a:ln>
        </p:spPr>
        <p:txBody>
          <a:bodyPr wrap="none" lIns="0" tIns="0" rIns="0" bIns="0" anchor="ctr"/>
          <a:lstStyle/>
          <a:p>
            <a:pPr>
              <a:defRPr/>
            </a:pPr>
            <a:endParaRPr lang="en-US" sz="867" dirty="0">
              <a:solidFill>
                <a:srgbClr val="53565A"/>
              </a:solidFill>
            </a:endParaRPr>
          </a:p>
        </p:txBody>
      </p:sp>
      <p:sp>
        <p:nvSpPr>
          <p:cNvPr id="19" name="Line 80"/>
          <p:cNvSpPr>
            <a:spLocks noChangeShapeType="1"/>
          </p:cNvSpPr>
          <p:nvPr/>
        </p:nvSpPr>
        <p:spPr bwMode="auto">
          <a:xfrm>
            <a:off x="4699061" y="4013095"/>
            <a:ext cx="0" cy="564609"/>
          </a:xfrm>
          <a:prstGeom prst="line">
            <a:avLst/>
          </a:prstGeom>
          <a:noFill/>
          <a:ln w="9525">
            <a:solidFill>
              <a:schemeClr val="accent3"/>
            </a:solidFill>
            <a:round/>
            <a:headEnd/>
            <a:tailEnd/>
          </a:ln>
        </p:spPr>
        <p:txBody>
          <a:bodyPr wrap="none" lIns="0" tIns="0" rIns="0" bIns="0" anchor="ctr"/>
          <a:lstStyle/>
          <a:p>
            <a:pPr>
              <a:defRPr/>
            </a:pPr>
            <a:endParaRPr lang="en-US" sz="867" dirty="0">
              <a:solidFill>
                <a:srgbClr val="53565A"/>
              </a:solidFill>
            </a:endParaRPr>
          </a:p>
        </p:txBody>
      </p:sp>
      <p:sp>
        <p:nvSpPr>
          <p:cNvPr id="20" name="Line 81"/>
          <p:cNvSpPr>
            <a:spLocks noChangeShapeType="1"/>
          </p:cNvSpPr>
          <p:nvPr/>
        </p:nvSpPr>
        <p:spPr bwMode="auto">
          <a:xfrm>
            <a:off x="5335833" y="3327400"/>
            <a:ext cx="0" cy="842198"/>
          </a:xfrm>
          <a:prstGeom prst="line">
            <a:avLst/>
          </a:prstGeom>
          <a:noFill/>
          <a:ln w="9525">
            <a:solidFill>
              <a:schemeClr val="accent3"/>
            </a:solidFill>
            <a:round/>
            <a:headEnd/>
            <a:tailEnd/>
          </a:ln>
        </p:spPr>
        <p:txBody>
          <a:bodyPr wrap="none" lIns="0" tIns="0" rIns="0" bIns="0" anchor="ctr"/>
          <a:lstStyle/>
          <a:p>
            <a:pPr>
              <a:defRPr/>
            </a:pPr>
            <a:endParaRPr lang="en-US" sz="867" dirty="0">
              <a:solidFill>
                <a:srgbClr val="53565A"/>
              </a:solidFill>
            </a:endParaRPr>
          </a:p>
        </p:txBody>
      </p:sp>
      <p:sp>
        <p:nvSpPr>
          <p:cNvPr id="21" name="Line 82"/>
          <p:cNvSpPr>
            <a:spLocks noChangeShapeType="1"/>
          </p:cNvSpPr>
          <p:nvPr/>
        </p:nvSpPr>
        <p:spPr bwMode="auto">
          <a:xfrm>
            <a:off x="7132569" y="4013096"/>
            <a:ext cx="0" cy="156502"/>
          </a:xfrm>
          <a:prstGeom prst="line">
            <a:avLst/>
          </a:prstGeom>
          <a:noFill/>
          <a:ln w="9525">
            <a:solidFill>
              <a:schemeClr val="accent3"/>
            </a:solidFill>
            <a:round/>
            <a:headEnd/>
            <a:tailEnd/>
          </a:ln>
        </p:spPr>
        <p:txBody>
          <a:bodyPr wrap="none" lIns="0" tIns="0" rIns="0" bIns="0" anchor="ctr"/>
          <a:lstStyle/>
          <a:p>
            <a:pPr>
              <a:defRPr/>
            </a:pPr>
            <a:endParaRPr lang="en-US" sz="867" dirty="0">
              <a:solidFill>
                <a:srgbClr val="53565A"/>
              </a:solidFill>
            </a:endParaRPr>
          </a:p>
        </p:txBody>
      </p:sp>
      <p:sp>
        <p:nvSpPr>
          <p:cNvPr id="22" name="Line 83"/>
          <p:cNvSpPr>
            <a:spLocks noChangeShapeType="1"/>
          </p:cNvSpPr>
          <p:nvPr/>
        </p:nvSpPr>
        <p:spPr bwMode="auto">
          <a:xfrm>
            <a:off x="7997945" y="4013096"/>
            <a:ext cx="0" cy="311078"/>
          </a:xfrm>
          <a:prstGeom prst="line">
            <a:avLst/>
          </a:prstGeom>
          <a:noFill/>
          <a:ln w="9525">
            <a:solidFill>
              <a:schemeClr val="accent3"/>
            </a:solidFill>
            <a:round/>
            <a:headEnd/>
            <a:tailEnd/>
          </a:ln>
        </p:spPr>
        <p:txBody>
          <a:bodyPr wrap="none" lIns="0" tIns="0" rIns="0" bIns="0" anchor="ctr"/>
          <a:lstStyle/>
          <a:p>
            <a:pPr>
              <a:defRPr/>
            </a:pPr>
            <a:endParaRPr lang="en-US" sz="867" dirty="0">
              <a:solidFill>
                <a:srgbClr val="53565A"/>
              </a:solidFill>
            </a:endParaRPr>
          </a:p>
        </p:txBody>
      </p:sp>
      <p:sp>
        <p:nvSpPr>
          <p:cNvPr id="23" name="Line 84"/>
          <p:cNvSpPr>
            <a:spLocks noChangeShapeType="1"/>
          </p:cNvSpPr>
          <p:nvPr/>
        </p:nvSpPr>
        <p:spPr bwMode="auto">
          <a:xfrm>
            <a:off x="8651657" y="4013096"/>
            <a:ext cx="0" cy="156502"/>
          </a:xfrm>
          <a:prstGeom prst="line">
            <a:avLst/>
          </a:prstGeom>
          <a:noFill/>
          <a:ln w="9525">
            <a:solidFill>
              <a:schemeClr val="accent3"/>
            </a:solidFill>
            <a:round/>
            <a:headEnd/>
            <a:tailEnd/>
          </a:ln>
        </p:spPr>
        <p:txBody>
          <a:bodyPr wrap="none" lIns="0" tIns="0" rIns="0" bIns="0" anchor="ctr"/>
          <a:lstStyle/>
          <a:p>
            <a:pPr>
              <a:defRPr/>
            </a:pPr>
            <a:endParaRPr lang="en-US" sz="867" dirty="0">
              <a:solidFill>
                <a:srgbClr val="53565A"/>
              </a:solidFill>
            </a:endParaRPr>
          </a:p>
        </p:txBody>
      </p:sp>
      <p:sp>
        <p:nvSpPr>
          <p:cNvPr id="24" name="Line 85"/>
          <p:cNvSpPr>
            <a:spLocks noChangeShapeType="1"/>
          </p:cNvSpPr>
          <p:nvPr/>
        </p:nvSpPr>
        <p:spPr bwMode="auto">
          <a:xfrm>
            <a:off x="1807999" y="3733800"/>
            <a:ext cx="0" cy="435798"/>
          </a:xfrm>
          <a:prstGeom prst="line">
            <a:avLst/>
          </a:prstGeom>
          <a:noFill/>
          <a:ln w="9525">
            <a:solidFill>
              <a:schemeClr val="accent3"/>
            </a:solidFill>
            <a:round/>
            <a:headEnd/>
            <a:tailEnd/>
          </a:ln>
        </p:spPr>
        <p:txBody>
          <a:bodyPr wrap="none" lIns="0" tIns="0" rIns="0" bIns="0" anchor="ctr"/>
          <a:lstStyle/>
          <a:p>
            <a:pPr>
              <a:defRPr/>
            </a:pPr>
            <a:endParaRPr lang="en-US" sz="867" dirty="0">
              <a:solidFill>
                <a:srgbClr val="53565A"/>
              </a:solidFill>
            </a:endParaRPr>
          </a:p>
        </p:txBody>
      </p:sp>
      <p:sp>
        <p:nvSpPr>
          <p:cNvPr id="37" name="Text Box 98"/>
          <p:cNvSpPr txBox="1">
            <a:spLocks noChangeArrowheads="1"/>
          </p:cNvSpPr>
          <p:nvPr/>
        </p:nvSpPr>
        <p:spPr bwMode="auto">
          <a:xfrm>
            <a:off x="970183" y="2927170"/>
            <a:ext cx="2382621" cy="633828"/>
          </a:xfrm>
          <a:prstGeom prst="rect">
            <a:avLst/>
          </a:prstGeom>
          <a:noFill/>
          <a:ln w="12700" algn="ctr">
            <a:noFill/>
            <a:miter lim="800000"/>
            <a:headEnd/>
            <a:tailEnd/>
          </a:ln>
        </p:spPr>
        <p:txBody>
          <a:bodyPr wrap="square" lIns="0" tIns="0" rIns="0" bIns="0">
            <a:spAutoFit/>
          </a:bodyPr>
          <a:lstStyle/>
          <a:p>
            <a:pPr>
              <a:lnSpc>
                <a:spcPct val="95000"/>
              </a:lnSpc>
            </a:pPr>
            <a:r>
              <a:rPr lang="en-US" sz="867" dirty="0" smtClean="0">
                <a:solidFill>
                  <a:srgbClr val="53565A"/>
                </a:solidFill>
                <a:ea typeface="ＭＳ Ｐゴシック" charset="-128"/>
              </a:rPr>
              <a:t>Masters Degree </a:t>
            </a:r>
          </a:p>
          <a:p>
            <a:pPr>
              <a:lnSpc>
                <a:spcPct val="95000"/>
              </a:lnSpc>
            </a:pPr>
            <a:r>
              <a:rPr lang="en-US" sz="867" dirty="0" smtClean="0">
                <a:solidFill>
                  <a:srgbClr val="53565A"/>
                </a:solidFill>
                <a:ea typeface="ＭＳ Ｐゴシック" charset="-128"/>
              </a:rPr>
              <a:t>Engineering and Management of Information Systems</a:t>
            </a:r>
          </a:p>
          <a:p>
            <a:pPr>
              <a:lnSpc>
                <a:spcPct val="95000"/>
              </a:lnSpc>
            </a:pPr>
            <a:r>
              <a:rPr lang="en-US" sz="867" dirty="0" smtClean="0">
                <a:solidFill>
                  <a:srgbClr val="53565A"/>
                </a:solidFill>
                <a:ea typeface="ＭＳ Ｐゴシック" charset="-128"/>
              </a:rPr>
              <a:t>KTH University of Technology, Stockholm, Sweden, </a:t>
            </a:r>
            <a:r>
              <a:rPr lang="en-US" sz="867" dirty="0" smtClean="0">
                <a:solidFill>
                  <a:srgbClr val="53565A"/>
                </a:solidFill>
                <a:ea typeface="ＭＳ Ｐゴシック" charset="-128"/>
              </a:rPr>
              <a:t>2008-2010</a:t>
            </a:r>
            <a:endParaRPr lang="en-US" sz="867" dirty="0">
              <a:solidFill>
                <a:srgbClr val="53565A"/>
              </a:solidFill>
              <a:ea typeface="ＭＳ Ｐゴシック" charset="-128"/>
            </a:endParaRPr>
          </a:p>
        </p:txBody>
      </p:sp>
      <p:sp>
        <p:nvSpPr>
          <p:cNvPr id="40" name="Text Box 101"/>
          <p:cNvSpPr txBox="1">
            <a:spLocks noChangeArrowheads="1"/>
          </p:cNvSpPr>
          <p:nvPr/>
        </p:nvSpPr>
        <p:spPr bwMode="auto">
          <a:xfrm>
            <a:off x="2317837" y="4362392"/>
            <a:ext cx="1238138" cy="380297"/>
          </a:xfrm>
          <a:prstGeom prst="rect">
            <a:avLst/>
          </a:prstGeom>
          <a:noFill/>
          <a:ln w="12700" algn="ctr">
            <a:noFill/>
            <a:miter lim="800000"/>
            <a:headEnd/>
            <a:tailEnd/>
          </a:ln>
        </p:spPr>
        <p:txBody>
          <a:bodyPr wrap="square" lIns="0" tIns="0" rIns="0" bIns="0">
            <a:spAutoFit/>
          </a:bodyPr>
          <a:lstStyle/>
          <a:p>
            <a:pPr>
              <a:lnSpc>
                <a:spcPct val="95000"/>
              </a:lnSpc>
            </a:pPr>
            <a:r>
              <a:rPr lang="en-US" sz="867" dirty="0" smtClean="0">
                <a:solidFill>
                  <a:srgbClr val="53565A"/>
                </a:solidFill>
                <a:ea typeface="ＭＳ Ｐゴシック" charset="-128"/>
              </a:rPr>
              <a:t>Masters Thesis, </a:t>
            </a:r>
          </a:p>
          <a:p>
            <a:pPr>
              <a:lnSpc>
                <a:spcPct val="95000"/>
              </a:lnSpc>
            </a:pPr>
            <a:r>
              <a:rPr lang="en-US" sz="867" dirty="0" smtClean="0">
                <a:solidFill>
                  <a:srgbClr val="53565A"/>
                </a:solidFill>
                <a:ea typeface="ＭＳ Ｐゴシック" charset="-128"/>
              </a:rPr>
              <a:t>Information Systems, </a:t>
            </a:r>
          </a:p>
          <a:p>
            <a:pPr>
              <a:lnSpc>
                <a:spcPct val="95000"/>
              </a:lnSpc>
            </a:pPr>
            <a:r>
              <a:rPr lang="en-US" sz="867" dirty="0" smtClean="0">
                <a:solidFill>
                  <a:srgbClr val="53565A"/>
                </a:solidFill>
                <a:ea typeface="ＭＳ Ｐゴシック" charset="-128"/>
              </a:rPr>
              <a:t>RWTH, 2010</a:t>
            </a:r>
            <a:endParaRPr lang="en-US" sz="867" dirty="0">
              <a:solidFill>
                <a:srgbClr val="53565A"/>
              </a:solidFill>
              <a:ea typeface="ＭＳ Ｐゴシック" charset="-128"/>
            </a:endParaRPr>
          </a:p>
        </p:txBody>
      </p:sp>
      <p:sp>
        <p:nvSpPr>
          <p:cNvPr id="43" name="Text Box 104"/>
          <p:cNvSpPr txBox="1">
            <a:spLocks noChangeArrowheads="1"/>
          </p:cNvSpPr>
          <p:nvPr/>
        </p:nvSpPr>
        <p:spPr bwMode="auto">
          <a:xfrm>
            <a:off x="3948760" y="4671308"/>
            <a:ext cx="1527550" cy="633828"/>
          </a:xfrm>
          <a:prstGeom prst="rect">
            <a:avLst/>
          </a:prstGeom>
          <a:noFill/>
          <a:ln w="12700" algn="ctr">
            <a:noFill/>
            <a:miter lim="800000"/>
            <a:headEnd/>
            <a:tailEnd/>
          </a:ln>
        </p:spPr>
        <p:txBody>
          <a:bodyPr wrap="square" lIns="0" tIns="0" rIns="0" bIns="0">
            <a:spAutoFit/>
          </a:bodyPr>
          <a:lstStyle/>
          <a:p>
            <a:pPr algn="ctr">
              <a:lnSpc>
                <a:spcPct val="95000"/>
              </a:lnSpc>
            </a:pPr>
            <a:r>
              <a:rPr lang="en-US" sz="867" dirty="0" smtClean="0">
                <a:solidFill>
                  <a:srgbClr val="53565A"/>
                </a:solidFill>
                <a:ea typeface="ＭＳ Ｐゴシック" charset="-128"/>
              </a:rPr>
              <a:t>Doctorate Degree, </a:t>
            </a:r>
          </a:p>
          <a:p>
            <a:pPr algn="ctr">
              <a:lnSpc>
                <a:spcPct val="95000"/>
              </a:lnSpc>
            </a:pPr>
            <a:r>
              <a:rPr lang="en-US" sz="867" dirty="0" smtClean="0">
                <a:solidFill>
                  <a:srgbClr val="53565A"/>
                </a:solidFill>
                <a:ea typeface="ＭＳ Ｐゴシック" charset="-128"/>
              </a:rPr>
              <a:t>Databases Group, University of </a:t>
            </a:r>
            <a:r>
              <a:rPr lang="en-US" sz="867" dirty="0" err="1" smtClean="0">
                <a:solidFill>
                  <a:srgbClr val="53565A"/>
                </a:solidFill>
                <a:ea typeface="ＭＳ Ｐゴシック" charset="-128"/>
              </a:rPr>
              <a:t>Twente</a:t>
            </a:r>
            <a:r>
              <a:rPr lang="en-US" sz="867" dirty="0" smtClean="0">
                <a:solidFill>
                  <a:srgbClr val="53565A"/>
                </a:solidFill>
                <a:ea typeface="ＭＳ Ｐゴシック" charset="-128"/>
              </a:rPr>
              <a:t>, Netherlands</a:t>
            </a:r>
          </a:p>
          <a:p>
            <a:pPr algn="ctr">
              <a:lnSpc>
                <a:spcPct val="95000"/>
              </a:lnSpc>
            </a:pPr>
            <a:r>
              <a:rPr lang="en-US" sz="867" dirty="0" smtClean="0">
                <a:solidFill>
                  <a:srgbClr val="53565A"/>
                </a:solidFill>
                <a:ea typeface="ＭＳ Ｐゴシック" charset="-128"/>
              </a:rPr>
              <a:t>2012-2016</a:t>
            </a:r>
            <a:endParaRPr lang="en-US" sz="867" dirty="0">
              <a:solidFill>
                <a:srgbClr val="53565A"/>
              </a:solidFill>
              <a:ea typeface="ＭＳ Ｐゴシック" charset="-128"/>
            </a:endParaRPr>
          </a:p>
        </p:txBody>
      </p:sp>
      <p:sp>
        <p:nvSpPr>
          <p:cNvPr id="45" name="Text Box 106"/>
          <p:cNvSpPr txBox="1">
            <a:spLocks noChangeArrowheads="1"/>
          </p:cNvSpPr>
          <p:nvPr/>
        </p:nvSpPr>
        <p:spPr bwMode="auto">
          <a:xfrm>
            <a:off x="4514764" y="2783713"/>
            <a:ext cx="1652599" cy="380297"/>
          </a:xfrm>
          <a:prstGeom prst="rect">
            <a:avLst/>
          </a:prstGeom>
          <a:noFill/>
          <a:ln w="12700" algn="ctr">
            <a:noFill/>
            <a:miter lim="800000"/>
            <a:headEnd/>
            <a:tailEnd/>
          </a:ln>
        </p:spPr>
        <p:txBody>
          <a:bodyPr wrap="square" lIns="0" tIns="0" rIns="0" bIns="0">
            <a:spAutoFit/>
          </a:bodyPr>
          <a:lstStyle/>
          <a:p>
            <a:pPr algn="ctr">
              <a:lnSpc>
                <a:spcPct val="95000"/>
              </a:lnSpc>
            </a:pPr>
            <a:r>
              <a:rPr lang="en-US" sz="867" dirty="0" smtClean="0">
                <a:solidFill>
                  <a:srgbClr val="53565A"/>
                </a:solidFill>
                <a:ea typeface="ＭＳ Ｐゴシック" charset="-128"/>
              </a:rPr>
              <a:t>Consultant/Big Data scientist</a:t>
            </a:r>
          </a:p>
          <a:p>
            <a:pPr algn="ctr">
              <a:lnSpc>
                <a:spcPct val="95000"/>
              </a:lnSpc>
            </a:pPr>
            <a:r>
              <a:rPr lang="en-US" sz="867" dirty="0" smtClean="0">
                <a:solidFill>
                  <a:srgbClr val="53565A"/>
                </a:solidFill>
                <a:ea typeface="ＭＳ Ｐゴシック" charset="-128"/>
              </a:rPr>
              <a:t>Deloitte Netherlands</a:t>
            </a:r>
          </a:p>
          <a:p>
            <a:pPr algn="ctr">
              <a:lnSpc>
                <a:spcPct val="95000"/>
              </a:lnSpc>
            </a:pPr>
            <a:r>
              <a:rPr lang="en-US" sz="867" dirty="0" smtClean="0">
                <a:solidFill>
                  <a:srgbClr val="53565A"/>
                </a:solidFill>
                <a:ea typeface="ＭＳ Ｐゴシック" charset="-128"/>
              </a:rPr>
              <a:t>2016-now</a:t>
            </a:r>
            <a:endParaRPr lang="en-US" sz="867" dirty="0">
              <a:solidFill>
                <a:srgbClr val="53565A"/>
              </a:solidFill>
              <a:ea typeface="ＭＳ Ｐゴシック" charset="-128"/>
            </a:endParaRPr>
          </a:p>
        </p:txBody>
      </p:sp>
      <p:sp>
        <p:nvSpPr>
          <p:cNvPr id="47" name="Text Box 108"/>
          <p:cNvSpPr txBox="1">
            <a:spLocks noChangeArrowheads="1"/>
          </p:cNvSpPr>
          <p:nvPr/>
        </p:nvSpPr>
        <p:spPr bwMode="auto">
          <a:xfrm>
            <a:off x="7196667" y="4374976"/>
            <a:ext cx="1609072" cy="507062"/>
          </a:xfrm>
          <a:prstGeom prst="rect">
            <a:avLst/>
          </a:prstGeom>
          <a:noFill/>
          <a:ln w="12700" algn="ctr">
            <a:noFill/>
            <a:miter lim="800000"/>
            <a:headEnd/>
            <a:tailEnd/>
          </a:ln>
        </p:spPr>
        <p:txBody>
          <a:bodyPr wrap="square" lIns="0" tIns="0" rIns="0" bIns="0">
            <a:spAutoFit/>
          </a:bodyPr>
          <a:lstStyle/>
          <a:p>
            <a:pPr algn="ctr">
              <a:lnSpc>
                <a:spcPct val="95000"/>
              </a:lnSpc>
            </a:pPr>
            <a:r>
              <a:rPr lang="en-US" sz="867" dirty="0" smtClean="0">
                <a:solidFill>
                  <a:srgbClr val="53565A"/>
                </a:solidFill>
                <a:ea typeface="ＭＳ Ｐゴシック" charset="-128"/>
              </a:rPr>
              <a:t>Data Engineer / Team Lead</a:t>
            </a:r>
            <a:br>
              <a:rPr lang="en-US" sz="867" dirty="0" smtClean="0">
                <a:solidFill>
                  <a:srgbClr val="53565A"/>
                </a:solidFill>
                <a:ea typeface="ＭＳ Ｐゴシック" charset="-128"/>
              </a:rPr>
            </a:br>
            <a:r>
              <a:rPr lang="en-US" sz="867" dirty="0" smtClean="0">
                <a:solidFill>
                  <a:srgbClr val="53565A"/>
                </a:solidFill>
                <a:ea typeface="ＭＳ Ｐゴシック" charset="-128"/>
              </a:rPr>
              <a:t>Carve-out Analytics</a:t>
            </a:r>
          </a:p>
          <a:p>
            <a:pPr algn="ctr">
              <a:lnSpc>
                <a:spcPct val="95000"/>
              </a:lnSpc>
            </a:pPr>
            <a:r>
              <a:rPr lang="en-US" sz="867" dirty="0" err="1" smtClean="0">
                <a:solidFill>
                  <a:srgbClr val="53565A"/>
                </a:solidFill>
                <a:ea typeface="ＭＳ Ｐゴシック" charset="-128"/>
              </a:rPr>
              <a:t>Akzo</a:t>
            </a:r>
            <a:r>
              <a:rPr lang="en-US" sz="867" dirty="0" smtClean="0">
                <a:solidFill>
                  <a:srgbClr val="53565A"/>
                </a:solidFill>
                <a:ea typeface="ＭＳ Ｐゴシック" charset="-128"/>
              </a:rPr>
              <a:t> Nobel</a:t>
            </a:r>
          </a:p>
          <a:p>
            <a:pPr algn="ctr">
              <a:lnSpc>
                <a:spcPct val="95000"/>
              </a:lnSpc>
            </a:pPr>
            <a:r>
              <a:rPr lang="en-US" sz="867" dirty="0" smtClean="0">
                <a:solidFill>
                  <a:srgbClr val="53565A"/>
                </a:solidFill>
                <a:ea typeface="ＭＳ Ｐゴシック" charset="-128"/>
              </a:rPr>
              <a:t>2017-now</a:t>
            </a:r>
            <a:endParaRPr lang="en-US" sz="867" dirty="0">
              <a:solidFill>
                <a:srgbClr val="53565A"/>
              </a:solidFill>
              <a:ea typeface="ＭＳ Ｐゴシック" charset="-128"/>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2413" t="3003" r="11158" b="14044"/>
          <a:stretch/>
        </p:blipFill>
        <p:spPr>
          <a:xfrm>
            <a:off x="8558692" y="171003"/>
            <a:ext cx="1269659" cy="1378039"/>
          </a:xfrm>
          <a:prstGeom prst="rect">
            <a:avLst/>
          </a:prstGeom>
        </p:spPr>
      </p:pic>
      <p:sp>
        <p:nvSpPr>
          <p:cNvPr id="50" name="Text Box 101"/>
          <p:cNvSpPr txBox="1">
            <a:spLocks noChangeArrowheads="1"/>
          </p:cNvSpPr>
          <p:nvPr/>
        </p:nvSpPr>
        <p:spPr bwMode="auto">
          <a:xfrm>
            <a:off x="3020566" y="3651197"/>
            <a:ext cx="1238138" cy="253531"/>
          </a:xfrm>
          <a:prstGeom prst="rect">
            <a:avLst/>
          </a:prstGeom>
          <a:noFill/>
          <a:ln w="12700" algn="ctr">
            <a:noFill/>
            <a:miter lim="800000"/>
            <a:headEnd/>
            <a:tailEnd/>
          </a:ln>
        </p:spPr>
        <p:txBody>
          <a:bodyPr wrap="square" lIns="0" tIns="0" rIns="0" bIns="0">
            <a:spAutoFit/>
          </a:bodyPr>
          <a:lstStyle/>
          <a:p>
            <a:pPr>
              <a:lnSpc>
                <a:spcPct val="95000"/>
              </a:lnSpc>
            </a:pPr>
            <a:r>
              <a:rPr lang="en-US" sz="867" dirty="0" smtClean="0">
                <a:solidFill>
                  <a:srgbClr val="53565A"/>
                </a:solidFill>
                <a:ea typeface="ＭＳ Ｐゴシック" charset="-128"/>
              </a:rPr>
              <a:t>Researc</a:t>
            </a:r>
            <a:r>
              <a:rPr lang="en-US" sz="867" dirty="0" smtClean="0">
                <a:solidFill>
                  <a:srgbClr val="53565A"/>
                </a:solidFill>
                <a:ea typeface="ＭＳ Ｐゴシック" charset="-128"/>
              </a:rPr>
              <a:t>h assistant</a:t>
            </a:r>
          </a:p>
          <a:p>
            <a:pPr>
              <a:lnSpc>
                <a:spcPct val="95000"/>
              </a:lnSpc>
            </a:pPr>
            <a:r>
              <a:rPr lang="en-US" sz="867" dirty="0" smtClean="0">
                <a:solidFill>
                  <a:srgbClr val="53565A"/>
                </a:solidFill>
                <a:ea typeface="ＭＳ Ｐゴシック" charset="-128"/>
              </a:rPr>
              <a:t>TU </a:t>
            </a:r>
            <a:r>
              <a:rPr lang="en-US" sz="867" dirty="0" smtClean="0">
                <a:solidFill>
                  <a:srgbClr val="53565A"/>
                </a:solidFill>
                <a:ea typeface="ＭＳ Ｐゴシック" charset="-128"/>
              </a:rPr>
              <a:t>V</a:t>
            </a:r>
            <a:r>
              <a:rPr lang="en-US" sz="867" dirty="0" smtClean="0">
                <a:solidFill>
                  <a:srgbClr val="53565A"/>
                </a:solidFill>
                <a:ea typeface="ＭＳ Ｐゴシック" charset="-128"/>
              </a:rPr>
              <a:t>ienna, 2011</a:t>
            </a:r>
            <a:endParaRPr lang="en-US" sz="867" dirty="0">
              <a:solidFill>
                <a:srgbClr val="53565A"/>
              </a:solidFill>
              <a:ea typeface="ＭＳ Ｐゴシック" charset="-128"/>
            </a:endParaRPr>
          </a:p>
        </p:txBody>
      </p:sp>
      <p:sp>
        <p:nvSpPr>
          <p:cNvPr id="51" name="Line 85"/>
          <p:cNvSpPr>
            <a:spLocks noChangeShapeType="1"/>
          </p:cNvSpPr>
          <p:nvPr/>
        </p:nvSpPr>
        <p:spPr bwMode="auto">
          <a:xfrm>
            <a:off x="605731" y="4021562"/>
            <a:ext cx="0" cy="156502"/>
          </a:xfrm>
          <a:prstGeom prst="line">
            <a:avLst/>
          </a:prstGeom>
          <a:noFill/>
          <a:ln w="9525">
            <a:solidFill>
              <a:schemeClr val="accent3"/>
            </a:solidFill>
            <a:round/>
            <a:headEnd/>
            <a:tailEnd/>
          </a:ln>
        </p:spPr>
        <p:txBody>
          <a:bodyPr wrap="none" lIns="0" tIns="0" rIns="0" bIns="0" anchor="ctr"/>
          <a:lstStyle/>
          <a:p>
            <a:pPr>
              <a:defRPr/>
            </a:pPr>
            <a:endParaRPr lang="en-US" sz="867" dirty="0">
              <a:solidFill>
                <a:srgbClr val="53565A"/>
              </a:solidFill>
            </a:endParaRPr>
          </a:p>
        </p:txBody>
      </p:sp>
      <p:sp>
        <p:nvSpPr>
          <p:cNvPr id="52" name="Text Box 101"/>
          <p:cNvSpPr txBox="1">
            <a:spLocks noChangeArrowheads="1"/>
          </p:cNvSpPr>
          <p:nvPr/>
        </p:nvSpPr>
        <p:spPr bwMode="auto">
          <a:xfrm>
            <a:off x="184097" y="4324174"/>
            <a:ext cx="1238138" cy="253531"/>
          </a:xfrm>
          <a:prstGeom prst="rect">
            <a:avLst/>
          </a:prstGeom>
          <a:noFill/>
          <a:ln w="12700" algn="ctr">
            <a:noFill/>
            <a:miter lim="800000"/>
            <a:headEnd/>
            <a:tailEnd/>
          </a:ln>
        </p:spPr>
        <p:txBody>
          <a:bodyPr wrap="square" lIns="0" tIns="0" rIns="0" bIns="0">
            <a:spAutoFit/>
          </a:bodyPr>
          <a:lstStyle/>
          <a:p>
            <a:pPr>
              <a:lnSpc>
                <a:spcPct val="95000"/>
              </a:lnSpc>
            </a:pPr>
            <a:r>
              <a:rPr lang="en-US" sz="867" dirty="0" smtClean="0">
                <a:solidFill>
                  <a:srgbClr val="53565A"/>
                </a:solidFill>
                <a:ea typeface="ＭＳ Ｐゴシック" charset="-128"/>
              </a:rPr>
              <a:t>Born in </a:t>
            </a:r>
            <a:r>
              <a:rPr lang="en-US" sz="867" dirty="0" err="1" smtClean="0">
                <a:solidFill>
                  <a:srgbClr val="53565A"/>
                </a:solidFill>
                <a:ea typeface="ＭＳ Ｐゴシック" charset="-128"/>
              </a:rPr>
              <a:t>Zanjan</a:t>
            </a:r>
            <a:r>
              <a:rPr lang="en-US" sz="867" dirty="0" smtClean="0">
                <a:solidFill>
                  <a:srgbClr val="53565A"/>
                </a:solidFill>
                <a:ea typeface="ＭＳ Ｐゴシック" charset="-128"/>
              </a:rPr>
              <a:t>, Iran</a:t>
            </a:r>
          </a:p>
          <a:p>
            <a:pPr>
              <a:lnSpc>
                <a:spcPct val="95000"/>
              </a:lnSpc>
            </a:pPr>
            <a:r>
              <a:rPr lang="en-US" sz="867" dirty="0" smtClean="0">
                <a:solidFill>
                  <a:srgbClr val="53565A"/>
                </a:solidFill>
                <a:ea typeface="ＭＳ Ｐゴシック" charset="-128"/>
              </a:rPr>
              <a:t>June 1985</a:t>
            </a:r>
            <a:endParaRPr lang="en-US" sz="867" dirty="0">
              <a:solidFill>
                <a:srgbClr val="53565A"/>
              </a:solidFill>
              <a:ea typeface="ＭＳ Ｐゴシック" charset="-128"/>
            </a:endParaRPr>
          </a:p>
        </p:txBody>
      </p:sp>
      <p:sp>
        <p:nvSpPr>
          <p:cNvPr id="53" name="Text Box 106"/>
          <p:cNvSpPr txBox="1">
            <a:spLocks noChangeArrowheads="1"/>
          </p:cNvSpPr>
          <p:nvPr/>
        </p:nvSpPr>
        <p:spPr bwMode="auto">
          <a:xfrm>
            <a:off x="6308017" y="3560998"/>
            <a:ext cx="1652599" cy="380297"/>
          </a:xfrm>
          <a:prstGeom prst="rect">
            <a:avLst/>
          </a:prstGeom>
          <a:noFill/>
          <a:ln w="12700" algn="ctr">
            <a:noFill/>
            <a:miter lim="800000"/>
            <a:headEnd/>
            <a:tailEnd/>
          </a:ln>
        </p:spPr>
        <p:txBody>
          <a:bodyPr wrap="square" lIns="0" tIns="0" rIns="0" bIns="0">
            <a:spAutoFit/>
          </a:bodyPr>
          <a:lstStyle/>
          <a:p>
            <a:pPr algn="ctr">
              <a:lnSpc>
                <a:spcPct val="95000"/>
              </a:lnSpc>
            </a:pPr>
            <a:r>
              <a:rPr lang="en-US" sz="867" dirty="0" smtClean="0">
                <a:solidFill>
                  <a:srgbClr val="53565A"/>
                </a:solidFill>
                <a:ea typeface="ＭＳ Ｐゴシック" charset="-128"/>
              </a:rPr>
              <a:t>Data scientist</a:t>
            </a:r>
          </a:p>
          <a:p>
            <a:pPr algn="ctr">
              <a:lnSpc>
                <a:spcPct val="95000"/>
              </a:lnSpc>
            </a:pPr>
            <a:r>
              <a:rPr lang="en-US" sz="867" dirty="0" smtClean="0">
                <a:solidFill>
                  <a:srgbClr val="53565A"/>
                </a:solidFill>
                <a:ea typeface="ＭＳ Ｐゴシック" charset="-128"/>
              </a:rPr>
              <a:t>Triton Navigation</a:t>
            </a:r>
          </a:p>
          <a:p>
            <a:pPr algn="ctr">
              <a:lnSpc>
                <a:spcPct val="95000"/>
              </a:lnSpc>
            </a:pPr>
            <a:r>
              <a:rPr lang="en-US" sz="867" dirty="0" smtClean="0">
                <a:solidFill>
                  <a:srgbClr val="53565A"/>
                </a:solidFill>
                <a:ea typeface="ＭＳ Ｐゴシック" charset="-128"/>
              </a:rPr>
              <a:t>2016-2017</a:t>
            </a:r>
            <a:endParaRPr lang="en-US" sz="867" dirty="0">
              <a:solidFill>
                <a:srgbClr val="53565A"/>
              </a:solidFill>
              <a:ea typeface="ＭＳ Ｐゴシック" charset="-128"/>
            </a:endParaRPr>
          </a:p>
        </p:txBody>
      </p:sp>
      <p:sp>
        <p:nvSpPr>
          <p:cNvPr id="54" name="Text Box 108"/>
          <p:cNvSpPr txBox="1">
            <a:spLocks noChangeArrowheads="1"/>
          </p:cNvSpPr>
          <p:nvPr/>
        </p:nvSpPr>
        <p:spPr bwMode="auto">
          <a:xfrm>
            <a:off x="7846533" y="3634204"/>
            <a:ext cx="1609072" cy="380297"/>
          </a:xfrm>
          <a:prstGeom prst="rect">
            <a:avLst/>
          </a:prstGeom>
          <a:noFill/>
          <a:ln w="12700" algn="ctr">
            <a:noFill/>
            <a:miter lim="800000"/>
            <a:headEnd/>
            <a:tailEnd/>
          </a:ln>
        </p:spPr>
        <p:txBody>
          <a:bodyPr wrap="square" lIns="0" tIns="0" rIns="0" bIns="0">
            <a:spAutoFit/>
          </a:bodyPr>
          <a:lstStyle/>
          <a:p>
            <a:pPr algn="ctr">
              <a:lnSpc>
                <a:spcPct val="95000"/>
              </a:lnSpc>
            </a:pPr>
            <a:r>
              <a:rPr lang="en-US" sz="867" dirty="0" smtClean="0">
                <a:solidFill>
                  <a:srgbClr val="53565A"/>
                </a:solidFill>
                <a:ea typeface="ＭＳ Ｐゴシック" charset="-128"/>
              </a:rPr>
              <a:t>Data / Team Lead</a:t>
            </a:r>
          </a:p>
          <a:p>
            <a:pPr algn="ctr">
              <a:lnSpc>
                <a:spcPct val="95000"/>
              </a:lnSpc>
            </a:pPr>
            <a:r>
              <a:rPr lang="en-US" sz="867" dirty="0" smtClean="0">
                <a:solidFill>
                  <a:srgbClr val="53565A"/>
                </a:solidFill>
                <a:ea typeface="ＭＳ Ｐゴシック" charset="-128"/>
              </a:rPr>
              <a:t>IKEA</a:t>
            </a:r>
          </a:p>
          <a:p>
            <a:pPr algn="ctr">
              <a:lnSpc>
                <a:spcPct val="95000"/>
              </a:lnSpc>
            </a:pPr>
            <a:r>
              <a:rPr lang="en-US" sz="867" dirty="0" smtClean="0">
                <a:solidFill>
                  <a:srgbClr val="53565A"/>
                </a:solidFill>
                <a:ea typeface="ＭＳ Ｐゴシック" charset="-128"/>
              </a:rPr>
              <a:t>2017-now</a:t>
            </a:r>
            <a:endParaRPr lang="en-US" sz="867" dirty="0">
              <a:solidFill>
                <a:srgbClr val="53565A"/>
              </a:solidFill>
              <a:ea typeface="ＭＳ Ｐゴシック" charset="-128"/>
            </a:endParaRPr>
          </a:p>
        </p:txBody>
      </p:sp>
      <p:sp>
        <p:nvSpPr>
          <p:cNvPr id="55" name="Line 82"/>
          <p:cNvSpPr>
            <a:spLocks noChangeShapeType="1"/>
          </p:cNvSpPr>
          <p:nvPr/>
        </p:nvSpPr>
        <p:spPr bwMode="auto">
          <a:xfrm>
            <a:off x="6141968" y="4021560"/>
            <a:ext cx="0" cy="156502"/>
          </a:xfrm>
          <a:prstGeom prst="line">
            <a:avLst/>
          </a:prstGeom>
          <a:noFill/>
          <a:ln w="9525">
            <a:solidFill>
              <a:schemeClr val="accent3"/>
            </a:solidFill>
            <a:round/>
            <a:headEnd/>
            <a:tailEnd/>
          </a:ln>
        </p:spPr>
        <p:txBody>
          <a:bodyPr wrap="none" lIns="0" tIns="0" rIns="0" bIns="0" anchor="ctr"/>
          <a:lstStyle/>
          <a:p>
            <a:pPr>
              <a:defRPr/>
            </a:pPr>
            <a:endParaRPr lang="en-US" sz="867" dirty="0">
              <a:solidFill>
                <a:srgbClr val="53565A"/>
              </a:solidFill>
            </a:endParaRPr>
          </a:p>
        </p:txBody>
      </p:sp>
      <p:sp>
        <p:nvSpPr>
          <p:cNvPr id="56" name="Text Box 106"/>
          <p:cNvSpPr txBox="1">
            <a:spLocks noChangeArrowheads="1"/>
          </p:cNvSpPr>
          <p:nvPr/>
        </p:nvSpPr>
        <p:spPr bwMode="auto">
          <a:xfrm>
            <a:off x="5317416" y="4331465"/>
            <a:ext cx="1652599" cy="380297"/>
          </a:xfrm>
          <a:prstGeom prst="rect">
            <a:avLst/>
          </a:prstGeom>
          <a:noFill/>
          <a:ln w="12700" algn="ctr">
            <a:noFill/>
            <a:miter lim="800000"/>
            <a:headEnd/>
            <a:tailEnd/>
          </a:ln>
        </p:spPr>
        <p:txBody>
          <a:bodyPr wrap="square" lIns="0" tIns="0" rIns="0" bIns="0">
            <a:spAutoFit/>
          </a:bodyPr>
          <a:lstStyle/>
          <a:p>
            <a:pPr algn="ctr">
              <a:lnSpc>
                <a:spcPct val="95000"/>
              </a:lnSpc>
            </a:pPr>
            <a:r>
              <a:rPr lang="en-US" sz="867" dirty="0" err="1" smtClean="0">
                <a:solidFill>
                  <a:srgbClr val="53565A"/>
                </a:solidFill>
                <a:ea typeface="ＭＳ Ｐゴシック" charset="-128"/>
              </a:rPr>
              <a:t>IoT</a:t>
            </a:r>
            <a:r>
              <a:rPr lang="en-US" sz="867" dirty="0" smtClean="0">
                <a:solidFill>
                  <a:srgbClr val="53565A"/>
                </a:solidFill>
                <a:ea typeface="ＭＳ Ｐゴシック" charset="-128"/>
              </a:rPr>
              <a:t> Analytics, </a:t>
            </a:r>
          </a:p>
          <a:p>
            <a:pPr algn="ctr">
              <a:lnSpc>
                <a:spcPct val="95000"/>
              </a:lnSpc>
            </a:pPr>
            <a:r>
              <a:rPr lang="en-US" sz="867" dirty="0" smtClean="0">
                <a:solidFill>
                  <a:srgbClr val="53565A"/>
                </a:solidFill>
                <a:ea typeface="ＭＳ Ｐゴシック" charset="-128"/>
              </a:rPr>
              <a:t>Edge building </a:t>
            </a:r>
            <a:r>
              <a:rPr lang="en-US" sz="867" dirty="0" smtClean="0">
                <a:solidFill>
                  <a:srgbClr val="53565A"/>
                </a:solidFill>
                <a:ea typeface="ＭＳ Ｐゴシック" charset="-128"/>
              </a:rPr>
              <a:t>Deloitte</a:t>
            </a:r>
          </a:p>
          <a:p>
            <a:pPr algn="ctr">
              <a:lnSpc>
                <a:spcPct val="95000"/>
              </a:lnSpc>
            </a:pPr>
            <a:r>
              <a:rPr lang="en-US" sz="867" dirty="0" smtClean="0">
                <a:solidFill>
                  <a:srgbClr val="53565A"/>
                </a:solidFill>
                <a:ea typeface="ＭＳ Ｐゴシック" charset="-128"/>
              </a:rPr>
              <a:t>2016-2018</a:t>
            </a:r>
            <a:endParaRPr lang="en-US" sz="867" dirty="0">
              <a:solidFill>
                <a:srgbClr val="53565A"/>
              </a:solidFill>
              <a:ea typeface="ＭＳ Ｐゴシック" charset="-128"/>
            </a:endParaRPr>
          </a:p>
        </p:txBody>
      </p:sp>
    </p:spTree>
    <p:extLst>
      <p:ext uri="{BB962C8B-B14F-4D97-AF65-F5344CB8AC3E}">
        <p14:creationId xmlns:p14="http://schemas.microsoft.com/office/powerpoint/2010/main" val="442377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a:spcBef>
                <a:spcPts val="600"/>
              </a:spcBef>
              <a:buClr>
                <a:srgbClr val="44546A"/>
              </a:buClr>
              <a:defRPr/>
            </a:pPr>
            <a:r>
              <a:rPr lang="en-US" dirty="0" smtClean="0"/>
              <a:t>Advanced Analysis</a:t>
            </a:r>
            <a:endParaRPr lang="en-US" dirty="0"/>
          </a:p>
        </p:txBody>
      </p:sp>
      <p:sp>
        <p:nvSpPr>
          <p:cNvPr id="5" name="Text Placeholder 4"/>
          <p:cNvSpPr>
            <a:spLocks noGrp="1"/>
          </p:cNvSpPr>
          <p:nvPr>
            <p:ph type="body" idx="1"/>
          </p:nvPr>
        </p:nvSpPr>
        <p:spPr/>
        <p:txBody>
          <a:bodyPr/>
          <a:lstStyle/>
          <a:p>
            <a:r>
              <a:rPr lang="en-US" dirty="0" smtClean="0"/>
              <a:t>What type of amenities help increase the sales?</a:t>
            </a:r>
            <a:endParaRPr lang="en-US" dirty="0"/>
          </a:p>
        </p:txBody>
      </p:sp>
      <p:sp>
        <p:nvSpPr>
          <p:cNvPr id="8" name="TextBox 7"/>
          <p:cNvSpPr txBox="1"/>
          <p:nvPr/>
        </p:nvSpPr>
        <p:spPr>
          <a:xfrm>
            <a:off x="2342002" y="5305788"/>
            <a:ext cx="5344193" cy="723275"/>
          </a:xfrm>
          <a:prstGeom prst="rect">
            <a:avLst/>
          </a:prstGeom>
          <a:noFill/>
        </p:spPr>
        <p:txBody>
          <a:bodyPr wrap="square" lIns="0" tIns="0" rIns="0" bIns="0" rtlCol="0">
            <a:spAutoFit/>
          </a:bodyPr>
          <a:lstStyle/>
          <a:p>
            <a:pPr algn="ctr">
              <a:spcBef>
                <a:spcPts val="600"/>
              </a:spcBef>
              <a:buClr>
                <a:schemeClr val="tx2"/>
              </a:buClr>
            </a:pPr>
            <a:r>
              <a:rPr lang="en-US" sz="1400" b="1" dirty="0" smtClean="0"/>
              <a:t>If we place Store#1055 in Location A, we gain more  sales or if we place it in Location B?</a:t>
            </a:r>
          </a:p>
          <a:p>
            <a:pPr>
              <a:spcBef>
                <a:spcPts val="600"/>
              </a:spcBef>
              <a:buClr>
                <a:schemeClr val="tx2"/>
              </a:buClr>
            </a:pPr>
            <a:endParaRPr lang="en-US" sz="1400" b="1" dirty="0" smtClean="0">
              <a:solidFill>
                <a:schemeClr val="tx1"/>
              </a:solidFill>
            </a:endParaRPr>
          </a:p>
        </p:txBody>
      </p:sp>
      <p:sp>
        <p:nvSpPr>
          <p:cNvPr id="10" name="Freeform 996"/>
          <p:cNvSpPr>
            <a:spLocks noChangeAspect="1" noEditPoints="1"/>
          </p:cNvSpPr>
          <p:nvPr/>
        </p:nvSpPr>
        <p:spPr bwMode="auto">
          <a:xfrm>
            <a:off x="2759988" y="2239081"/>
            <a:ext cx="400948" cy="399773"/>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362 w 512"/>
              <a:gd name="T21" fmla="*/ 170 h 512"/>
              <a:gd name="T22" fmla="*/ 309 w 512"/>
              <a:gd name="T23" fmla="*/ 170 h 512"/>
              <a:gd name="T24" fmla="*/ 309 w 512"/>
              <a:gd name="T25" fmla="*/ 149 h 512"/>
              <a:gd name="T26" fmla="*/ 256 w 512"/>
              <a:gd name="T27" fmla="*/ 96 h 512"/>
              <a:gd name="T28" fmla="*/ 202 w 512"/>
              <a:gd name="T29" fmla="*/ 149 h 512"/>
              <a:gd name="T30" fmla="*/ 202 w 512"/>
              <a:gd name="T31" fmla="*/ 170 h 512"/>
              <a:gd name="T32" fmla="*/ 149 w 512"/>
              <a:gd name="T33" fmla="*/ 170 h 512"/>
              <a:gd name="T34" fmla="*/ 138 w 512"/>
              <a:gd name="T35" fmla="*/ 181 h 512"/>
              <a:gd name="T36" fmla="*/ 138 w 512"/>
              <a:gd name="T37" fmla="*/ 405 h 512"/>
              <a:gd name="T38" fmla="*/ 149 w 512"/>
              <a:gd name="T39" fmla="*/ 416 h 512"/>
              <a:gd name="T40" fmla="*/ 362 w 512"/>
              <a:gd name="T41" fmla="*/ 416 h 512"/>
              <a:gd name="T42" fmla="*/ 373 w 512"/>
              <a:gd name="T43" fmla="*/ 405 h 512"/>
              <a:gd name="T44" fmla="*/ 373 w 512"/>
              <a:gd name="T45" fmla="*/ 181 h 512"/>
              <a:gd name="T46" fmla="*/ 362 w 512"/>
              <a:gd name="T47" fmla="*/ 170 h 512"/>
              <a:gd name="T48" fmla="*/ 224 w 512"/>
              <a:gd name="T49" fmla="*/ 149 h 512"/>
              <a:gd name="T50" fmla="*/ 256 w 512"/>
              <a:gd name="T51" fmla="*/ 117 h 512"/>
              <a:gd name="T52" fmla="*/ 288 w 512"/>
              <a:gd name="T53" fmla="*/ 149 h 512"/>
              <a:gd name="T54" fmla="*/ 288 w 512"/>
              <a:gd name="T55" fmla="*/ 170 h 512"/>
              <a:gd name="T56" fmla="*/ 224 w 512"/>
              <a:gd name="T57" fmla="*/ 170 h 512"/>
              <a:gd name="T58" fmla="*/ 224 w 512"/>
              <a:gd name="T59" fmla="*/ 149 h 512"/>
              <a:gd name="T60" fmla="*/ 352 w 512"/>
              <a:gd name="T61" fmla="*/ 394 h 512"/>
              <a:gd name="T62" fmla="*/ 160 w 512"/>
              <a:gd name="T63" fmla="*/ 394 h 512"/>
              <a:gd name="T64" fmla="*/ 160 w 512"/>
              <a:gd name="T65" fmla="*/ 192 h 512"/>
              <a:gd name="T66" fmla="*/ 202 w 512"/>
              <a:gd name="T67" fmla="*/ 192 h 512"/>
              <a:gd name="T68" fmla="*/ 202 w 512"/>
              <a:gd name="T69" fmla="*/ 213 h 512"/>
              <a:gd name="T70" fmla="*/ 213 w 512"/>
              <a:gd name="T71" fmla="*/ 224 h 512"/>
              <a:gd name="T72" fmla="*/ 224 w 512"/>
              <a:gd name="T73" fmla="*/ 213 h 512"/>
              <a:gd name="T74" fmla="*/ 224 w 512"/>
              <a:gd name="T75" fmla="*/ 192 h 512"/>
              <a:gd name="T76" fmla="*/ 288 w 512"/>
              <a:gd name="T77" fmla="*/ 192 h 512"/>
              <a:gd name="T78" fmla="*/ 288 w 512"/>
              <a:gd name="T79" fmla="*/ 213 h 512"/>
              <a:gd name="T80" fmla="*/ 298 w 512"/>
              <a:gd name="T81" fmla="*/ 224 h 512"/>
              <a:gd name="T82" fmla="*/ 309 w 512"/>
              <a:gd name="T83" fmla="*/ 213 h 512"/>
              <a:gd name="T84" fmla="*/ 309 w 512"/>
              <a:gd name="T85" fmla="*/ 192 h 512"/>
              <a:gd name="T86" fmla="*/ 352 w 512"/>
              <a:gd name="T87" fmla="*/ 192 h 512"/>
              <a:gd name="T88" fmla="*/ 352 w 512"/>
              <a:gd name="T89"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62" y="170"/>
                </a:moveTo>
                <a:cubicBezTo>
                  <a:pt x="309" y="170"/>
                  <a:pt x="309" y="170"/>
                  <a:pt x="309" y="170"/>
                </a:cubicBezTo>
                <a:cubicBezTo>
                  <a:pt x="309" y="149"/>
                  <a:pt x="309" y="149"/>
                  <a:pt x="309" y="149"/>
                </a:cubicBezTo>
                <a:cubicBezTo>
                  <a:pt x="309" y="120"/>
                  <a:pt x="285" y="96"/>
                  <a:pt x="256" y="96"/>
                </a:cubicBezTo>
                <a:cubicBezTo>
                  <a:pt x="226" y="96"/>
                  <a:pt x="202" y="120"/>
                  <a:pt x="202" y="149"/>
                </a:cubicBezTo>
                <a:cubicBezTo>
                  <a:pt x="202" y="170"/>
                  <a:pt x="202" y="170"/>
                  <a:pt x="202" y="170"/>
                </a:cubicBezTo>
                <a:cubicBezTo>
                  <a:pt x="149" y="170"/>
                  <a:pt x="149" y="170"/>
                  <a:pt x="149" y="170"/>
                </a:cubicBezTo>
                <a:cubicBezTo>
                  <a:pt x="143" y="170"/>
                  <a:pt x="138" y="175"/>
                  <a:pt x="138" y="181"/>
                </a:cubicBezTo>
                <a:cubicBezTo>
                  <a:pt x="138" y="405"/>
                  <a:pt x="138" y="405"/>
                  <a:pt x="138" y="405"/>
                </a:cubicBezTo>
                <a:cubicBezTo>
                  <a:pt x="138" y="411"/>
                  <a:pt x="143" y="416"/>
                  <a:pt x="149" y="416"/>
                </a:cubicBezTo>
                <a:cubicBezTo>
                  <a:pt x="362" y="416"/>
                  <a:pt x="362" y="416"/>
                  <a:pt x="362" y="416"/>
                </a:cubicBezTo>
                <a:cubicBezTo>
                  <a:pt x="368" y="416"/>
                  <a:pt x="373" y="411"/>
                  <a:pt x="373" y="405"/>
                </a:cubicBezTo>
                <a:cubicBezTo>
                  <a:pt x="373" y="181"/>
                  <a:pt x="373" y="181"/>
                  <a:pt x="373" y="181"/>
                </a:cubicBezTo>
                <a:cubicBezTo>
                  <a:pt x="373" y="175"/>
                  <a:pt x="368" y="170"/>
                  <a:pt x="362" y="170"/>
                </a:cubicBezTo>
                <a:close/>
                <a:moveTo>
                  <a:pt x="224" y="149"/>
                </a:moveTo>
                <a:cubicBezTo>
                  <a:pt x="224" y="131"/>
                  <a:pt x="238" y="117"/>
                  <a:pt x="256" y="117"/>
                </a:cubicBezTo>
                <a:cubicBezTo>
                  <a:pt x="273" y="117"/>
                  <a:pt x="288" y="131"/>
                  <a:pt x="288" y="149"/>
                </a:cubicBezTo>
                <a:cubicBezTo>
                  <a:pt x="288" y="170"/>
                  <a:pt x="288" y="170"/>
                  <a:pt x="288" y="170"/>
                </a:cubicBezTo>
                <a:cubicBezTo>
                  <a:pt x="224" y="170"/>
                  <a:pt x="224" y="170"/>
                  <a:pt x="224" y="170"/>
                </a:cubicBezTo>
                <a:lnTo>
                  <a:pt x="224" y="149"/>
                </a:lnTo>
                <a:close/>
                <a:moveTo>
                  <a:pt x="352" y="394"/>
                </a:moveTo>
                <a:cubicBezTo>
                  <a:pt x="160" y="394"/>
                  <a:pt x="160" y="394"/>
                  <a:pt x="160" y="394"/>
                </a:cubicBezTo>
                <a:cubicBezTo>
                  <a:pt x="160" y="192"/>
                  <a:pt x="160" y="192"/>
                  <a:pt x="160" y="192"/>
                </a:cubicBezTo>
                <a:cubicBezTo>
                  <a:pt x="202" y="192"/>
                  <a:pt x="202" y="192"/>
                  <a:pt x="202" y="192"/>
                </a:cubicBezTo>
                <a:cubicBezTo>
                  <a:pt x="202" y="213"/>
                  <a:pt x="202" y="213"/>
                  <a:pt x="202" y="213"/>
                </a:cubicBezTo>
                <a:cubicBezTo>
                  <a:pt x="202" y="219"/>
                  <a:pt x="207" y="224"/>
                  <a:pt x="213" y="224"/>
                </a:cubicBezTo>
                <a:cubicBezTo>
                  <a:pt x="219" y="224"/>
                  <a:pt x="224" y="219"/>
                  <a:pt x="224" y="213"/>
                </a:cubicBezTo>
                <a:cubicBezTo>
                  <a:pt x="224" y="192"/>
                  <a:pt x="224" y="192"/>
                  <a:pt x="224" y="192"/>
                </a:cubicBezTo>
                <a:cubicBezTo>
                  <a:pt x="288" y="192"/>
                  <a:pt x="288" y="192"/>
                  <a:pt x="288" y="192"/>
                </a:cubicBezTo>
                <a:cubicBezTo>
                  <a:pt x="288" y="213"/>
                  <a:pt x="288" y="213"/>
                  <a:pt x="288" y="213"/>
                </a:cubicBezTo>
                <a:cubicBezTo>
                  <a:pt x="288" y="219"/>
                  <a:pt x="292" y="224"/>
                  <a:pt x="298" y="224"/>
                </a:cubicBezTo>
                <a:cubicBezTo>
                  <a:pt x="304" y="224"/>
                  <a:pt x="309" y="219"/>
                  <a:pt x="309" y="213"/>
                </a:cubicBezTo>
                <a:cubicBezTo>
                  <a:pt x="309" y="192"/>
                  <a:pt x="309" y="192"/>
                  <a:pt x="309" y="192"/>
                </a:cubicBezTo>
                <a:cubicBezTo>
                  <a:pt x="352" y="192"/>
                  <a:pt x="352" y="192"/>
                  <a:pt x="352" y="192"/>
                </a:cubicBezTo>
                <a:lnTo>
                  <a:pt x="352" y="394"/>
                </a:lnTo>
                <a:close/>
              </a:path>
            </a:pathLst>
          </a:custGeom>
          <a:solidFill>
            <a:schemeClr val="bg2">
              <a:lumMod val="75000"/>
            </a:schemeClr>
          </a:solidFill>
          <a:ln>
            <a:solidFill>
              <a:schemeClr val="bg1">
                <a:lumMod val="85000"/>
              </a:schemeClr>
            </a:solidFill>
          </a:ln>
          <a:extLst/>
        </p:spPr>
        <p:txBody>
          <a:bodyPr vert="horz" wrap="square" lIns="99060" tIns="49530" rIns="99060" bIns="49530" numCol="1" anchor="t" anchorCtr="0" compatLnSpc="1">
            <a:prstTxWarp prst="textNoShape">
              <a:avLst/>
            </a:prstTxWarp>
          </a:bodyPr>
          <a:lstStyle/>
          <a:p>
            <a:endParaRPr lang="en-GB" sz="1600"/>
          </a:p>
        </p:txBody>
      </p:sp>
      <p:grpSp>
        <p:nvGrpSpPr>
          <p:cNvPr id="14" name="Group 309"/>
          <p:cNvGrpSpPr>
            <a:grpSpLocks noChangeAspect="1"/>
          </p:cNvGrpSpPr>
          <p:nvPr/>
        </p:nvGrpSpPr>
        <p:grpSpPr bwMode="auto">
          <a:xfrm>
            <a:off x="1798207" y="3743201"/>
            <a:ext cx="400948" cy="399773"/>
            <a:chOff x="6585" y="1193"/>
            <a:chExt cx="341" cy="340"/>
          </a:xfrm>
          <a:solidFill>
            <a:schemeClr val="bg2">
              <a:lumMod val="75000"/>
            </a:schemeClr>
          </a:solidFill>
        </p:grpSpPr>
        <p:sp>
          <p:nvSpPr>
            <p:cNvPr id="15" name="Freeform 310"/>
            <p:cNvSpPr>
              <a:spLocks noEditPoints="1"/>
            </p:cNvSpPr>
            <p:nvPr/>
          </p:nvSpPr>
          <p:spPr bwMode="auto">
            <a:xfrm>
              <a:off x="6648" y="1264"/>
              <a:ext cx="206" cy="205"/>
            </a:xfrm>
            <a:custGeom>
              <a:avLst/>
              <a:gdLst>
                <a:gd name="T0" fmla="*/ 117 w 309"/>
                <a:gd name="T1" fmla="*/ 309 h 309"/>
                <a:gd name="T2" fmla="*/ 116 w 309"/>
                <a:gd name="T3" fmla="*/ 309 h 309"/>
                <a:gd name="T4" fmla="*/ 108 w 309"/>
                <a:gd name="T5" fmla="*/ 304 h 309"/>
                <a:gd name="T6" fmla="*/ 68 w 309"/>
                <a:gd name="T7" fmla="*/ 242 h 309"/>
                <a:gd name="T8" fmla="*/ 5 w 309"/>
                <a:gd name="T9" fmla="*/ 201 h 309"/>
                <a:gd name="T10" fmla="*/ 1 w 309"/>
                <a:gd name="T11" fmla="*/ 194 h 309"/>
                <a:gd name="T12" fmla="*/ 4 w 309"/>
                <a:gd name="T13" fmla="*/ 185 h 309"/>
                <a:gd name="T14" fmla="*/ 26 w 309"/>
                <a:gd name="T15" fmla="*/ 163 h 309"/>
                <a:gd name="T16" fmla="*/ 37 w 309"/>
                <a:gd name="T17" fmla="*/ 161 h 309"/>
                <a:gd name="T18" fmla="*/ 84 w 309"/>
                <a:gd name="T19" fmla="*/ 180 h 309"/>
                <a:gd name="T20" fmla="*/ 121 w 309"/>
                <a:gd name="T21" fmla="*/ 143 h 309"/>
                <a:gd name="T22" fmla="*/ 17 w 309"/>
                <a:gd name="T23" fmla="*/ 86 h 309"/>
                <a:gd name="T24" fmla="*/ 11 w 309"/>
                <a:gd name="T25" fmla="*/ 78 h 309"/>
                <a:gd name="T26" fmla="*/ 14 w 309"/>
                <a:gd name="T27" fmla="*/ 69 h 309"/>
                <a:gd name="T28" fmla="*/ 37 w 309"/>
                <a:gd name="T29" fmla="*/ 46 h 309"/>
                <a:gd name="T30" fmla="*/ 48 w 309"/>
                <a:gd name="T31" fmla="*/ 43 h 309"/>
                <a:gd name="T32" fmla="*/ 177 w 309"/>
                <a:gd name="T33" fmla="*/ 87 h 309"/>
                <a:gd name="T34" fmla="*/ 233 w 309"/>
                <a:gd name="T35" fmla="*/ 31 h 309"/>
                <a:gd name="T36" fmla="*/ 234 w 309"/>
                <a:gd name="T37" fmla="*/ 30 h 309"/>
                <a:gd name="T38" fmla="*/ 294 w 309"/>
                <a:gd name="T39" fmla="*/ 16 h 309"/>
                <a:gd name="T40" fmla="*/ 279 w 309"/>
                <a:gd name="T41" fmla="*/ 75 h 309"/>
                <a:gd name="T42" fmla="*/ 278 w 309"/>
                <a:gd name="T43" fmla="*/ 76 h 309"/>
                <a:gd name="T44" fmla="*/ 223 w 309"/>
                <a:gd name="T45" fmla="*/ 132 h 309"/>
                <a:gd name="T46" fmla="*/ 266 w 309"/>
                <a:gd name="T47" fmla="*/ 261 h 309"/>
                <a:gd name="T48" fmla="*/ 263 w 309"/>
                <a:gd name="T49" fmla="*/ 272 h 309"/>
                <a:gd name="T50" fmla="*/ 241 w 309"/>
                <a:gd name="T51" fmla="*/ 295 h 309"/>
                <a:gd name="T52" fmla="*/ 232 w 309"/>
                <a:gd name="T53" fmla="*/ 298 h 309"/>
                <a:gd name="T54" fmla="*/ 224 w 309"/>
                <a:gd name="T55" fmla="*/ 292 h 309"/>
                <a:gd name="T56" fmla="*/ 167 w 309"/>
                <a:gd name="T57" fmla="*/ 188 h 309"/>
                <a:gd name="T58" fmla="*/ 130 w 309"/>
                <a:gd name="T59" fmla="*/ 225 h 309"/>
                <a:gd name="T60" fmla="*/ 149 w 309"/>
                <a:gd name="T61" fmla="*/ 272 h 309"/>
                <a:gd name="T62" fmla="*/ 146 w 309"/>
                <a:gd name="T63" fmla="*/ 284 h 309"/>
                <a:gd name="T64" fmla="*/ 124 w 309"/>
                <a:gd name="T65" fmla="*/ 306 h 309"/>
                <a:gd name="T66" fmla="*/ 117 w 309"/>
                <a:gd name="T67" fmla="*/ 309 h 309"/>
                <a:gd name="T68" fmla="*/ 28 w 309"/>
                <a:gd name="T69" fmla="*/ 191 h 309"/>
                <a:gd name="T70" fmla="*/ 81 w 309"/>
                <a:gd name="T71" fmla="*/ 225 h 309"/>
                <a:gd name="T72" fmla="*/ 84 w 309"/>
                <a:gd name="T73" fmla="*/ 228 h 309"/>
                <a:gd name="T74" fmla="*/ 119 w 309"/>
                <a:gd name="T75" fmla="*/ 281 h 309"/>
                <a:gd name="T76" fmla="*/ 126 w 309"/>
                <a:gd name="T77" fmla="*/ 274 h 309"/>
                <a:gd name="T78" fmla="*/ 107 w 309"/>
                <a:gd name="T79" fmla="*/ 226 h 309"/>
                <a:gd name="T80" fmla="*/ 110 w 309"/>
                <a:gd name="T81" fmla="*/ 215 h 309"/>
                <a:gd name="T82" fmla="*/ 161 w 309"/>
                <a:gd name="T83" fmla="*/ 163 h 309"/>
                <a:gd name="T84" fmla="*/ 171 w 309"/>
                <a:gd name="T85" fmla="*/ 160 h 309"/>
                <a:gd name="T86" fmla="*/ 178 w 309"/>
                <a:gd name="T87" fmla="*/ 165 h 309"/>
                <a:gd name="T88" fmla="*/ 236 w 309"/>
                <a:gd name="T89" fmla="*/ 270 h 309"/>
                <a:gd name="T90" fmla="*/ 244 w 309"/>
                <a:gd name="T91" fmla="*/ 262 h 309"/>
                <a:gd name="T92" fmla="*/ 200 w 309"/>
                <a:gd name="T93" fmla="*/ 132 h 309"/>
                <a:gd name="T94" fmla="*/ 203 w 309"/>
                <a:gd name="T95" fmla="*/ 121 h 309"/>
                <a:gd name="T96" fmla="*/ 263 w 309"/>
                <a:gd name="T97" fmla="*/ 62 h 309"/>
                <a:gd name="T98" fmla="*/ 278 w 309"/>
                <a:gd name="T99" fmla="*/ 31 h 309"/>
                <a:gd name="T100" fmla="*/ 248 w 309"/>
                <a:gd name="T101" fmla="*/ 47 h 309"/>
                <a:gd name="T102" fmla="*/ 188 w 309"/>
                <a:gd name="T103" fmla="*/ 106 h 309"/>
                <a:gd name="T104" fmla="*/ 177 w 309"/>
                <a:gd name="T105" fmla="*/ 109 h 309"/>
                <a:gd name="T106" fmla="*/ 47 w 309"/>
                <a:gd name="T107" fmla="*/ 66 h 309"/>
                <a:gd name="T108" fmla="*/ 40 w 309"/>
                <a:gd name="T109" fmla="*/ 74 h 309"/>
                <a:gd name="T110" fmla="*/ 144 w 309"/>
                <a:gd name="T111" fmla="*/ 131 h 309"/>
                <a:gd name="T112" fmla="*/ 149 w 309"/>
                <a:gd name="T113" fmla="*/ 139 h 309"/>
                <a:gd name="T114" fmla="*/ 146 w 309"/>
                <a:gd name="T115" fmla="*/ 148 h 309"/>
                <a:gd name="T116" fmla="*/ 94 w 309"/>
                <a:gd name="T117" fmla="*/ 200 h 309"/>
                <a:gd name="T118" fmla="*/ 83 w 309"/>
                <a:gd name="T119" fmla="*/ 202 h 309"/>
                <a:gd name="T120" fmla="*/ 36 w 309"/>
                <a:gd name="T121" fmla="*/ 183 h 309"/>
                <a:gd name="T122" fmla="*/ 28 w 309"/>
                <a:gd name="T123" fmla="*/ 19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9" h="309">
                  <a:moveTo>
                    <a:pt x="117" y="309"/>
                  </a:moveTo>
                  <a:cubicBezTo>
                    <a:pt x="117" y="309"/>
                    <a:pt x="116" y="309"/>
                    <a:pt x="116" y="309"/>
                  </a:cubicBezTo>
                  <a:cubicBezTo>
                    <a:pt x="113" y="308"/>
                    <a:pt x="110" y="307"/>
                    <a:pt x="108" y="304"/>
                  </a:cubicBezTo>
                  <a:cubicBezTo>
                    <a:pt x="68" y="242"/>
                    <a:pt x="68" y="242"/>
                    <a:pt x="68" y="242"/>
                  </a:cubicBezTo>
                  <a:cubicBezTo>
                    <a:pt x="5" y="201"/>
                    <a:pt x="5" y="201"/>
                    <a:pt x="5" y="201"/>
                  </a:cubicBezTo>
                  <a:cubicBezTo>
                    <a:pt x="3" y="200"/>
                    <a:pt x="1" y="197"/>
                    <a:pt x="1" y="194"/>
                  </a:cubicBezTo>
                  <a:cubicBezTo>
                    <a:pt x="0" y="190"/>
                    <a:pt x="1" y="187"/>
                    <a:pt x="4" y="185"/>
                  </a:cubicBezTo>
                  <a:cubicBezTo>
                    <a:pt x="26" y="163"/>
                    <a:pt x="26" y="163"/>
                    <a:pt x="26" y="163"/>
                  </a:cubicBezTo>
                  <a:cubicBezTo>
                    <a:pt x="29" y="160"/>
                    <a:pt x="33" y="159"/>
                    <a:pt x="37" y="161"/>
                  </a:cubicBezTo>
                  <a:cubicBezTo>
                    <a:pt x="84" y="180"/>
                    <a:pt x="84" y="180"/>
                    <a:pt x="84" y="180"/>
                  </a:cubicBezTo>
                  <a:cubicBezTo>
                    <a:pt x="121" y="143"/>
                    <a:pt x="121" y="143"/>
                    <a:pt x="121" y="143"/>
                  </a:cubicBezTo>
                  <a:cubicBezTo>
                    <a:pt x="17" y="86"/>
                    <a:pt x="17" y="86"/>
                    <a:pt x="17" y="86"/>
                  </a:cubicBezTo>
                  <a:cubicBezTo>
                    <a:pt x="14" y="84"/>
                    <a:pt x="12" y="81"/>
                    <a:pt x="11" y="78"/>
                  </a:cubicBezTo>
                  <a:cubicBezTo>
                    <a:pt x="11" y="74"/>
                    <a:pt x="12" y="71"/>
                    <a:pt x="14" y="69"/>
                  </a:cubicBezTo>
                  <a:cubicBezTo>
                    <a:pt x="37" y="46"/>
                    <a:pt x="37" y="46"/>
                    <a:pt x="37" y="46"/>
                  </a:cubicBezTo>
                  <a:cubicBezTo>
                    <a:pt x="40" y="43"/>
                    <a:pt x="44" y="42"/>
                    <a:pt x="48" y="43"/>
                  </a:cubicBezTo>
                  <a:cubicBezTo>
                    <a:pt x="177" y="87"/>
                    <a:pt x="177" y="87"/>
                    <a:pt x="177" y="87"/>
                  </a:cubicBezTo>
                  <a:cubicBezTo>
                    <a:pt x="233" y="31"/>
                    <a:pt x="233" y="31"/>
                    <a:pt x="233" y="31"/>
                  </a:cubicBezTo>
                  <a:cubicBezTo>
                    <a:pt x="233" y="31"/>
                    <a:pt x="234" y="30"/>
                    <a:pt x="234" y="30"/>
                  </a:cubicBezTo>
                  <a:cubicBezTo>
                    <a:pt x="247" y="20"/>
                    <a:pt x="278" y="0"/>
                    <a:pt x="294" y="16"/>
                  </a:cubicBezTo>
                  <a:cubicBezTo>
                    <a:pt x="309" y="32"/>
                    <a:pt x="289" y="63"/>
                    <a:pt x="279" y="75"/>
                  </a:cubicBezTo>
                  <a:cubicBezTo>
                    <a:pt x="279" y="75"/>
                    <a:pt x="279" y="76"/>
                    <a:pt x="278" y="76"/>
                  </a:cubicBezTo>
                  <a:cubicBezTo>
                    <a:pt x="223" y="132"/>
                    <a:pt x="223" y="132"/>
                    <a:pt x="223" y="132"/>
                  </a:cubicBezTo>
                  <a:cubicBezTo>
                    <a:pt x="266" y="261"/>
                    <a:pt x="266" y="261"/>
                    <a:pt x="266" y="261"/>
                  </a:cubicBezTo>
                  <a:cubicBezTo>
                    <a:pt x="267" y="265"/>
                    <a:pt x="266" y="269"/>
                    <a:pt x="263" y="272"/>
                  </a:cubicBezTo>
                  <a:cubicBezTo>
                    <a:pt x="241" y="295"/>
                    <a:pt x="241" y="295"/>
                    <a:pt x="241" y="295"/>
                  </a:cubicBezTo>
                  <a:cubicBezTo>
                    <a:pt x="238" y="297"/>
                    <a:pt x="235" y="298"/>
                    <a:pt x="232" y="298"/>
                  </a:cubicBezTo>
                  <a:cubicBezTo>
                    <a:pt x="228" y="297"/>
                    <a:pt x="225" y="295"/>
                    <a:pt x="224" y="292"/>
                  </a:cubicBezTo>
                  <a:cubicBezTo>
                    <a:pt x="167" y="188"/>
                    <a:pt x="167" y="188"/>
                    <a:pt x="167" y="188"/>
                  </a:cubicBezTo>
                  <a:cubicBezTo>
                    <a:pt x="130" y="225"/>
                    <a:pt x="130" y="225"/>
                    <a:pt x="130" y="225"/>
                  </a:cubicBezTo>
                  <a:cubicBezTo>
                    <a:pt x="149" y="272"/>
                    <a:pt x="149" y="272"/>
                    <a:pt x="149" y="272"/>
                  </a:cubicBezTo>
                  <a:cubicBezTo>
                    <a:pt x="150" y="276"/>
                    <a:pt x="149" y="281"/>
                    <a:pt x="146" y="284"/>
                  </a:cubicBezTo>
                  <a:cubicBezTo>
                    <a:pt x="124" y="306"/>
                    <a:pt x="124" y="306"/>
                    <a:pt x="124" y="306"/>
                  </a:cubicBezTo>
                  <a:cubicBezTo>
                    <a:pt x="122" y="308"/>
                    <a:pt x="120" y="309"/>
                    <a:pt x="117" y="309"/>
                  </a:cubicBezTo>
                  <a:close/>
                  <a:moveTo>
                    <a:pt x="28" y="191"/>
                  </a:moveTo>
                  <a:cubicBezTo>
                    <a:pt x="81" y="225"/>
                    <a:pt x="81" y="225"/>
                    <a:pt x="81" y="225"/>
                  </a:cubicBezTo>
                  <a:cubicBezTo>
                    <a:pt x="82" y="226"/>
                    <a:pt x="84" y="227"/>
                    <a:pt x="84" y="228"/>
                  </a:cubicBezTo>
                  <a:cubicBezTo>
                    <a:pt x="119" y="281"/>
                    <a:pt x="119" y="281"/>
                    <a:pt x="119" y="281"/>
                  </a:cubicBezTo>
                  <a:cubicBezTo>
                    <a:pt x="126" y="274"/>
                    <a:pt x="126" y="274"/>
                    <a:pt x="126" y="274"/>
                  </a:cubicBezTo>
                  <a:cubicBezTo>
                    <a:pt x="107" y="226"/>
                    <a:pt x="107" y="226"/>
                    <a:pt x="107" y="226"/>
                  </a:cubicBezTo>
                  <a:cubicBezTo>
                    <a:pt x="106" y="222"/>
                    <a:pt x="107" y="218"/>
                    <a:pt x="110" y="215"/>
                  </a:cubicBezTo>
                  <a:cubicBezTo>
                    <a:pt x="161" y="163"/>
                    <a:pt x="161" y="163"/>
                    <a:pt x="161" y="163"/>
                  </a:cubicBezTo>
                  <a:cubicBezTo>
                    <a:pt x="164" y="161"/>
                    <a:pt x="167" y="159"/>
                    <a:pt x="171" y="160"/>
                  </a:cubicBezTo>
                  <a:cubicBezTo>
                    <a:pt x="174" y="160"/>
                    <a:pt x="177" y="162"/>
                    <a:pt x="178" y="165"/>
                  </a:cubicBezTo>
                  <a:cubicBezTo>
                    <a:pt x="236" y="270"/>
                    <a:pt x="236" y="270"/>
                    <a:pt x="236" y="270"/>
                  </a:cubicBezTo>
                  <a:cubicBezTo>
                    <a:pt x="244" y="262"/>
                    <a:pt x="244" y="262"/>
                    <a:pt x="244" y="262"/>
                  </a:cubicBezTo>
                  <a:cubicBezTo>
                    <a:pt x="200" y="132"/>
                    <a:pt x="200" y="132"/>
                    <a:pt x="200" y="132"/>
                  </a:cubicBezTo>
                  <a:cubicBezTo>
                    <a:pt x="199" y="129"/>
                    <a:pt x="200" y="124"/>
                    <a:pt x="203" y="121"/>
                  </a:cubicBezTo>
                  <a:cubicBezTo>
                    <a:pt x="263" y="62"/>
                    <a:pt x="263" y="62"/>
                    <a:pt x="263" y="62"/>
                  </a:cubicBezTo>
                  <a:cubicBezTo>
                    <a:pt x="271" y="50"/>
                    <a:pt x="278" y="37"/>
                    <a:pt x="278" y="31"/>
                  </a:cubicBezTo>
                  <a:cubicBezTo>
                    <a:pt x="273" y="31"/>
                    <a:pt x="259" y="38"/>
                    <a:pt x="248" y="47"/>
                  </a:cubicBezTo>
                  <a:cubicBezTo>
                    <a:pt x="188" y="106"/>
                    <a:pt x="188" y="106"/>
                    <a:pt x="188" y="106"/>
                  </a:cubicBezTo>
                  <a:cubicBezTo>
                    <a:pt x="185" y="109"/>
                    <a:pt x="181" y="110"/>
                    <a:pt x="177" y="109"/>
                  </a:cubicBezTo>
                  <a:cubicBezTo>
                    <a:pt x="47" y="66"/>
                    <a:pt x="47" y="66"/>
                    <a:pt x="47" y="66"/>
                  </a:cubicBezTo>
                  <a:cubicBezTo>
                    <a:pt x="40" y="74"/>
                    <a:pt x="40" y="74"/>
                    <a:pt x="40" y="74"/>
                  </a:cubicBezTo>
                  <a:cubicBezTo>
                    <a:pt x="144" y="131"/>
                    <a:pt x="144" y="131"/>
                    <a:pt x="144" y="131"/>
                  </a:cubicBezTo>
                  <a:cubicBezTo>
                    <a:pt x="147" y="133"/>
                    <a:pt x="149" y="135"/>
                    <a:pt x="149" y="139"/>
                  </a:cubicBezTo>
                  <a:cubicBezTo>
                    <a:pt x="150" y="142"/>
                    <a:pt x="149" y="145"/>
                    <a:pt x="146" y="148"/>
                  </a:cubicBezTo>
                  <a:cubicBezTo>
                    <a:pt x="94" y="200"/>
                    <a:pt x="94" y="200"/>
                    <a:pt x="94" y="200"/>
                  </a:cubicBezTo>
                  <a:cubicBezTo>
                    <a:pt x="91" y="203"/>
                    <a:pt x="87" y="204"/>
                    <a:pt x="83" y="202"/>
                  </a:cubicBezTo>
                  <a:cubicBezTo>
                    <a:pt x="36" y="183"/>
                    <a:pt x="36" y="183"/>
                    <a:pt x="36" y="183"/>
                  </a:cubicBezTo>
                  <a:lnTo>
                    <a:pt x="28" y="191"/>
                  </a:ln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16" name="Freeform 311"/>
            <p:cNvSpPr>
              <a:spLocks noEditPoints="1"/>
            </p:cNvSpPr>
            <p:nvPr/>
          </p:nvSpPr>
          <p:spPr bwMode="auto">
            <a:xfrm>
              <a:off x="6585" y="1193"/>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17" name="Group 569"/>
          <p:cNvGrpSpPr>
            <a:grpSpLocks noChangeAspect="1"/>
          </p:cNvGrpSpPr>
          <p:nvPr/>
        </p:nvGrpSpPr>
        <p:grpSpPr bwMode="auto">
          <a:xfrm>
            <a:off x="2652260" y="3950653"/>
            <a:ext cx="398267" cy="398267"/>
            <a:chOff x="5648" y="3248"/>
            <a:chExt cx="340" cy="340"/>
          </a:xfrm>
          <a:solidFill>
            <a:schemeClr val="bg2">
              <a:lumMod val="75000"/>
            </a:schemeClr>
          </a:solidFill>
        </p:grpSpPr>
        <p:sp>
          <p:nvSpPr>
            <p:cNvPr id="18" name="Freeform 570"/>
            <p:cNvSpPr>
              <a:spLocks noEditPoints="1"/>
            </p:cNvSpPr>
            <p:nvPr/>
          </p:nvSpPr>
          <p:spPr bwMode="auto">
            <a:xfrm>
              <a:off x="5712" y="3326"/>
              <a:ext cx="212" cy="170"/>
            </a:xfrm>
            <a:custGeom>
              <a:avLst/>
              <a:gdLst>
                <a:gd name="T0" fmla="*/ 288 w 320"/>
                <a:gd name="T1" fmla="*/ 9 h 256"/>
                <a:gd name="T2" fmla="*/ 277 w 320"/>
                <a:gd name="T3" fmla="*/ 0 h 256"/>
                <a:gd name="T4" fmla="*/ 224 w 320"/>
                <a:gd name="T5" fmla="*/ 0 h 256"/>
                <a:gd name="T6" fmla="*/ 213 w 320"/>
                <a:gd name="T7" fmla="*/ 10 h 256"/>
                <a:gd name="T8" fmla="*/ 201 w 320"/>
                <a:gd name="T9" fmla="*/ 146 h 256"/>
                <a:gd name="T10" fmla="*/ 112 w 320"/>
                <a:gd name="T11" fmla="*/ 87 h 256"/>
                <a:gd name="T12" fmla="*/ 101 w 320"/>
                <a:gd name="T13" fmla="*/ 87 h 256"/>
                <a:gd name="T14" fmla="*/ 96 w 320"/>
                <a:gd name="T15" fmla="*/ 96 h 256"/>
                <a:gd name="T16" fmla="*/ 96 w 320"/>
                <a:gd name="T17" fmla="*/ 140 h 256"/>
                <a:gd name="T18" fmla="*/ 16 w 320"/>
                <a:gd name="T19" fmla="*/ 87 h 256"/>
                <a:gd name="T20" fmla="*/ 5 w 320"/>
                <a:gd name="T21" fmla="*/ 87 h 256"/>
                <a:gd name="T22" fmla="*/ 0 w 320"/>
                <a:gd name="T23" fmla="*/ 96 h 256"/>
                <a:gd name="T24" fmla="*/ 0 w 320"/>
                <a:gd name="T25" fmla="*/ 245 h 256"/>
                <a:gd name="T26" fmla="*/ 10 w 320"/>
                <a:gd name="T27" fmla="*/ 256 h 256"/>
                <a:gd name="T28" fmla="*/ 309 w 320"/>
                <a:gd name="T29" fmla="*/ 256 h 256"/>
                <a:gd name="T30" fmla="*/ 317 w 320"/>
                <a:gd name="T31" fmla="*/ 252 h 256"/>
                <a:gd name="T32" fmla="*/ 320 w 320"/>
                <a:gd name="T33" fmla="*/ 244 h 256"/>
                <a:gd name="T34" fmla="*/ 288 w 320"/>
                <a:gd name="T35" fmla="*/ 9 h 256"/>
                <a:gd name="T36" fmla="*/ 196 w 320"/>
                <a:gd name="T37" fmla="*/ 169 h 256"/>
                <a:gd name="T38" fmla="*/ 198 w 320"/>
                <a:gd name="T39" fmla="*/ 170 h 256"/>
                <a:gd name="T40" fmla="*/ 193 w 320"/>
                <a:gd name="T41" fmla="*/ 235 h 256"/>
                <a:gd name="T42" fmla="*/ 117 w 320"/>
                <a:gd name="T43" fmla="*/ 235 h 256"/>
                <a:gd name="T44" fmla="*/ 117 w 320"/>
                <a:gd name="T45" fmla="*/ 116 h 256"/>
                <a:gd name="T46" fmla="*/ 196 w 320"/>
                <a:gd name="T47" fmla="*/ 169 h 256"/>
                <a:gd name="T48" fmla="*/ 96 w 320"/>
                <a:gd name="T49" fmla="*/ 166 h 256"/>
                <a:gd name="T50" fmla="*/ 96 w 320"/>
                <a:gd name="T51" fmla="*/ 235 h 256"/>
                <a:gd name="T52" fmla="*/ 21 w 320"/>
                <a:gd name="T53" fmla="*/ 235 h 256"/>
                <a:gd name="T54" fmla="*/ 21 w 320"/>
                <a:gd name="T55" fmla="*/ 116 h 256"/>
                <a:gd name="T56" fmla="*/ 96 w 320"/>
                <a:gd name="T57" fmla="*/ 166 h 256"/>
                <a:gd name="T58" fmla="*/ 214 w 320"/>
                <a:gd name="T59" fmla="*/ 235 h 256"/>
                <a:gd name="T60" fmla="*/ 233 w 320"/>
                <a:gd name="T61" fmla="*/ 21 h 256"/>
                <a:gd name="T62" fmla="*/ 268 w 320"/>
                <a:gd name="T63" fmla="*/ 21 h 256"/>
                <a:gd name="T64" fmla="*/ 297 w 320"/>
                <a:gd name="T65" fmla="*/ 235 h 256"/>
                <a:gd name="T66" fmla="*/ 214 w 320"/>
                <a:gd name="T67" fmla="*/ 2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0" h="256">
                  <a:moveTo>
                    <a:pt x="288" y="9"/>
                  </a:moveTo>
                  <a:cubicBezTo>
                    <a:pt x="287" y="4"/>
                    <a:pt x="282" y="0"/>
                    <a:pt x="277" y="0"/>
                  </a:cubicBezTo>
                  <a:cubicBezTo>
                    <a:pt x="224" y="0"/>
                    <a:pt x="224" y="0"/>
                    <a:pt x="224" y="0"/>
                  </a:cubicBezTo>
                  <a:cubicBezTo>
                    <a:pt x="218" y="0"/>
                    <a:pt x="214" y="4"/>
                    <a:pt x="213" y="10"/>
                  </a:cubicBezTo>
                  <a:cubicBezTo>
                    <a:pt x="201" y="146"/>
                    <a:pt x="201" y="146"/>
                    <a:pt x="201" y="146"/>
                  </a:cubicBezTo>
                  <a:cubicBezTo>
                    <a:pt x="112" y="87"/>
                    <a:pt x="112" y="87"/>
                    <a:pt x="112" y="87"/>
                  </a:cubicBezTo>
                  <a:cubicBezTo>
                    <a:pt x="109" y="85"/>
                    <a:pt x="105" y="85"/>
                    <a:pt x="101" y="87"/>
                  </a:cubicBezTo>
                  <a:cubicBezTo>
                    <a:pt x="98" y="88"/>
                    <a:pt x="96" y="92"/>
                    <a:pt x="96" y="96"/>
                  </a:cubicBezTo>
                  <a:cubicBezTo>
                    <a:pt x="96" y="140"/>
                    <a:pt x="96" y="140"/>
                    <a:pt x="96" y="140"/>
                  </a:cubicBezTo>
                  <a:cubicBezTo>
                    <a:pt x="16" y="87"/>
                    <a:pt x="16" y="87"/>
                    <a:pt x="16" y="87"/>
                  </a:cubicBezTo>
                  <a:cubicBezTo>
                    <a:pt x="13" y="85"/>
                    <a:pt x="9" y="85"/>
                    <a:pt x="5" y="87"/>
                  </a:cubicBezTo>
                  <a:cubicBezTo>
                    <a:pt x="2" y="88"/>
                    <a:pt x="0" y="92"/>
                    <a:pt x="0" y="96"/>
                  </a:cubicBezTo>
                  <a:cubicBezTo>
                    <a:pt x="0" y="245"/>
                    <a:pt x="0" y="245"/>
                    <a:pt x="0" y="245"/>
                  </a:cubicBezTo>
                  <a:cubicBezTo>
                    <a:pt x="0" y="251"/>
                    <a:pt x="4" y="256"/>
                    <a:pt x="10" y="256"/>
                  </a:cubicBezTo>
                  <a:cubicBezTo>
                    <a:pt x="309" y="256"/>
                    <a:pt x="309" y="256"/>
                    <a:pt x="309" y="256"/>
                  </a:cubicBezTo>
                  <a:cubicBezTo>
                    <a:pt x="312" y="256"/>
                    <a:pt x="315" y="255"/>
                    <a:pt x="317" y="252"/>
                  </a:cubicBezTo>
                  <a:cubicBezTo>
                    <a:pt x="319" y="250"/>
                    <a:pt x="320" y="247"/>
                    <a:pt x="320" y="244"/>
                  </a:cubicBezTo>
                  <a:lnTo>
                    <a:pt x="288" y="9"/>
                  </a:lnTo>
                  <a:close/>
                  <a:moveTo>
                    <a:pt x="196" y="169"/>
                  </a:moveTo>
                  <a:cubicBezTo>
                    <a:pt x="197" y="169"/>
                    <a:pt x="198" y="169"/>
                    <a:pt x="198" y="170"/>
                  </a:cubicBezTo>
                  <a:cubicBezTo>
                    <a:pt x="193" y="235"/>
                    <a:pt x="193" y="235"/>
                    <a:pt x="193" y="235"/>
                  </a:cubicBezTo>
                  <a:cubicBezTo>
                    <a:pt x="117" y="235"/>
                    <a:pt x="117" y="235"/>
                    <a:pt x="117" y="235"/>
                  </a:cubicBezTo>
                  <a:cubicBezTo>
                    <a:pt x="117" y="116"/>
                    <a:pt x="117" y="116"/>
                    <a:pt x="117" y="116"/>
                  </a:cubicBezTo>
                  <a:lnTo>
                    <a:pt x="196" y="169"/>
                  </a:lnTo>
                  <a:close/>
                  <a:moveTo>
                    <a:pt x="96" y="166"/>
                  </a:moveTo>
                  <a:cubicBezTo>
                    <a:pt x="96" y="235"/>
                    <a:pt x="96" y="235"/>
                    <a:pt x="96" y="235"/>
                  </a:cubicBezTo>
                  <a:cubicBezTo>
                    <a:pt x="21" y="235"/>
                    <a:pt x="21" y="235"/>
                    <a:pt x="21" y="235"/>
                  </a:cubicBezTo>
                  <a:cubicBezTo>
                    <a:pt x="21" y="116"/>
                    <a:pt x="21" y="116"/>
                    <a:pt x="21" y="116"/>
                  </a:cubicBezTo>
                  <a:lnTo>
                    <a:pt x="96" y="166"/>
                  </a:lnTo>
                  <a:close/>
                  <a:moveTo>
                    <a:pt x="214" y="235"/>
                  </a:moveTo>
                  <a:cubicBezTo>
                    <a:pt x="233" y="21"/>
                    <a:pt x="233" y="21"/>
                    <a:pt x="233" y="21"/>
                  </a:cubicBezTo>
                  <a:cubicBezTo>
                    <a:pt x="268" y="21"/>
                    <a:pt x="268" y="21"/>
                    <a:pt x="268" y="21"/>
                  </a:cubicBezTo>
                  <a:cubicBezTo>
                    <a:pt x="297" y="235"/>
                    <a:pt x="297" y="235"/>
                    <a:pt x="297" y="235"/>
                  </a:cubicBezTo>
                  <a:lnTo>
                    <a:pt x="214" y="235"/>
                  </a:ln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19" name="Freeform 571"/>
            <p:cNvSpPr>
              <a:spLocks noEditPoints="1"/>
            </p:cNvSpPr>
            <p:nvPr/>
          </p:nvSpPr>
          <p:spPr bwMode="auto">
            <a:xfrm>
              <a:off x="5648" y="324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20" name="Group 162"/>
          <p:cNvGrpSpPr>
            <a:grpSpLocks noChangeAspect="1"/>
          </p:cNvGrpSpPr>
          <p:nvPr/>
        </p:nvGrpSpPr>
        <p:grpSpPr bwMode="auto">
          <a:xfrm>
            <a:off x="1943735" y="2312166"/>
            <a:ext cx="398267" cy="398267"/>
            <a:chOff x="3425" y="1699"/>
            <a:chExt cx="340" cy="340"/>
          </a:xfrm>
          <a:solidFill>
            <a:schemeClr val="bg2">
              <a:lumMod val="75000"/>
            </a:schemeClr>
          </a:solidFill>
        </p:grpSpPr>
        <p:sp>
          <p:nvSpPr>
            <p:cNvPr id="21" name="Freeform 163"/>
            <p:cNvSpPr>
              <a:spLocks noEditPoints="1"/>
            </p:cNvSpPr>
            <p:nvPr/>
          </p:nvSpPr>
          <p:spPr bwMode="auto">
            <a:xfrm>
              <a:off x="3517" y="1763"/>
              <a:ext cx="134" cy="212"/>
            </a:xfrm>
            <a:custGeom>
              <a:avLst/>
              <a:gdLst>
                <a:gd name="T0" fmla="*/ 42 w 202"/>
                <a:gd name="T1" fmla="*/ 64 h 320"/>
                <a:gd name="T2" fmla="*/ 42 w 202"/>
                <a:gd name="T3" fmla="*/ 11 h 320"/>
                <a:gd name="T4" fmla="*/ 53 w 202"/>
                <a:gd name="T5" fmla="*/ 0 h 320"/>
                <a:gd name="T6" fmla="*/ 64 w 202"/>
                <a:gd name="T7" fmla="*/ 11 h 320"/>
                <a:gd name="T8" fmla="*/ 64 w 202"/>
                <a:gd name="T9" fmla="*/ 64 h 320"/>
                <a:gd name="T10" fmla="*/ 53 w 202"/>
                <a:gd name="T11" fmla="*/ 75 h 320"/>
                <a:gd name="T12" fmla="*/ 42 w 202"/>
                <a:gd name="T13" fmla="*/ 64 h 320"/>
                <a:gd name="T14" fmla="*/ 202 w 202"/>
                <a:gd name="T15" fmla="*/ 11 h 320"/>
                <a:gd name="T16" fmla="*/ 202 w 202"/>
                <a:gd name="T17" fmla="*/ 310 h 320"/>
                <a:gd name="T18" fmla="*/ 192 w 202"/>
                <a:gd name="T19" fmla="*/ 320 h 320"/>
                <a:gd name="T20" fmla="*/ 138 w 202"/>
                <a:gd name="T21" fmla="*/ 288 h 320"/>
                <a:gd name="T22" fmla="*/ 149 w 202"/>
                <a:gd name="T23" fmla="*/ 154 h 320"/>
                <a:gd name="T24" fmla="*/ 131 w 202"/>
                <a:gd name="T25" fmla="*/ 136 h 320"/>
                <a:gd name="T26" fmla="*/ 128 w 202"/>
                <a:gd name="T27" fmla="*/ 128 h 320"/>
                <a:gd name="T28" fmla="*/ 187 w 202"/>
                <a:gd name="T29" fmla="*/ 2 h 320"/>
                <a:gd name="T30" fmla="*/ 197 w 202"/>
                <a:gd name="T31" fmla="*/ 2 h 320"/>
                <a:gd name="T32" fmla="*/ 202 w 202"/>
                <a:gd name="T33" fmla="*/ 11 h 320"/>
                <a:gd name="T34" fmla="*/ 181 w 202"/>
                <a:gd name="T35" fmla="*/ 33 h 320"/>
                <a:gd name="T36" fmla="*/ 149 w 202"/>
                <a:gd name="T37" fmla="*/ 124 h 320"/>
                <a:gd name="T38" fmla="*/ 167 w 202"/>
                <a:gd name="T39" fmla="*/ 142 h 320"/>
                <a:gd name="T40" fmla="*/ 170 w 202"/>
                <a:gd name="T41" fmla="*/ 150 h 320"/>
                <a:gd name="T42" fmla="*/ 160 w 202"/>
                <a:gd name="T43" fmla="*/ 288 h 320"/>
                <a:gd name="T44" fmla="*/ 181 w 202"/>
                <a:gd name="T45" fmla="*/ 298 h 320"/>
                <a:gd name="T46" fmla="*/ 181 w 202"/>
                <a:gd name="T47" fmla="*/ 33 h 320"/>
                <a:gd name="T48" fmla="*/ 96 w 202"/>
                <a:gd name="T49" fmla="*/ 0 h 320"/>
                <a:gd name="T50" fmla="*/ 85 w 202"/>
                <a:gd name="T51" fmla="*/ 11 h 320"/>
                <a:gd name="T52" fmla="*/ 85 w 202"/>
                <a:gd name="T53" fmla="*/ 75 h 320"/>
                <a:gd name="T54" fmla="*/ 74 w 202"/>
                <a:gd name="T55" fmla="*/ 86 h 320"/>
                <a:gd name="T56" fmla="*/ 64 w 202"/>
                <a:gd name="T57" fmla="*/ 96 h 320"/>
                <a:gd name="T58" fmla="*/ 64 w 202"/>
                <a:gd name="T59" fmla="*/ 288 h 320"/>
                <a:gd name="T60" fmla="*/ 53 w 202"/>
                <a:gd name="T61" fmla="*/ 299 h 320"/>
                <a:gd name="T62" fmla="*/ 42 w 202"/>
                <a:gd name="T63" fmla="*/ 288 h 320"/>
                <a:gd name="T64" fmla="*/ 42 w 202"/>
                <a:gd name="T65" fmla="*/ 96 h 320"/>
                <a:gd name="T66" fmla="*/ 32 w 202"/>
                <a:gd name="T67" fmla="*/ 86 h 320"/>
                <a:gd name="T68" fmla="*/ 21 w 202"/>
                <a:gd name="T69" fmla="*/ 75 h 320"/>
                <a:gd name="T70" fmla="*/ 21 w 202"/>
                <a:gd name="T71" fmla="*/ 11 h 320"/>
                <a:gd name="T72" fmla="*/ 10 w 202"/>
                <a:gd name="T73" fmla="*/ 0 h 320"/>
                <a:gd name="T74" fmla="*/ 0 w 202"/>
                <a:gd name="T75" fmla="*/ 11 h 320"/>
                <a:gd name="T76" fmla="*/ 0 w 202"/>
                <a:gd name="T77" fmla="*/ 75 h 320"/>
                <a:gd name="T78" fmla="*/ 21 w 202"/>
                <a:gd name="T79" fmla="*/ 105 h 320"/>
                <a:gd name="T80" fmla="*/ 21 w 202"/>
                <a:gd name="T81" fmla="*/ 289 h 320"/>
                <a:gd name="T82" fmla="*/ 53 w 202"/>
                <a:gd name="T83" fmla="*/ 320 h 320"/>
                <a:gd name="T84" fmla="*/ 53 w 202"/>
                <a:gd name="T85" fmla="*/ 320 h 320"/>
                <a:gd name="T86" fmla="*/ 53 w 202"/>
                <a:gd name="T87" fmla="*/ 320 h 320"/>
                <a:gd name="T88" fmla="*/ 85 w 202"/>
                <a:gd name="T89" fmla="*/ 288 h 320"/>
                <a:gd name="T90" fmla="*/ 85 w 202"/>
                <a:gd name="T91" fmla="*/ 105 h 320"/>
                <a:gd name="T92" fmla="*/ 106 w 202"/>
                <a:gd name="T93" fmla="*/ 75 h 320"/>
                <a:gd name="T94" fmla="*/ 106 w 202"/>
                <a:gd name="T95" fmla="*/ 11 h 320"/>
                <a:gd name="T96" fmla="*/ 96 w 202"/>
                <a:gd name="T9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2" h="320">
                  <a:moveTo>
                    <a:pt x="42" y="64"/>
                  </a:moveTo>
                  <a:cubicBezTo>
                    <a:pt x="42" y="11"/>
                    <a:pt x="42" y="11"/>
                    <a:pt x="42" y="11"/>
                  </a:cubicBezTo>
                  <a:cubicBezTo>
                    <a:pt x="42" y="5"/>
                    <a:pt x="47" y="0"/>
                    <a:pt x="53" y="0"/>
                  </a:cubicBezTo>
                  <a:cubicBezTo>
                    <a:pt x="59" y="0"/>
                    <a:pt x="64" y="5"/>
                    <a:pt x="64" y="11"/>
                  </a:cubicBezTo>
                  <a:cubicBezTo>
                    <a:pt x="64" y="64"/>
                    <a:pt x="64" y="64"/>
                    <a:pt x="64" y="64"/>
                  </a:cubicBezTo>
                  <a:cubicBezTo>
                    <a:pt x="64" y="70"/>
                    <a:pt x="59" y="75"/>
                    <a:pt x="53" y="75"/>
                  </a:cubicBezTo>
                  <a:cubicBezTo>
                    <a:pt x="47" y="75"/>
                    <a:pt x="42" y="70"/>
                    <a:pt x="42" y="64"/>
                  </a:cubicBezTo>
                  <a:close/>
                  <a:moveTo>
                    <a:pt x="202" y="11"/>
                  </a:moveTo>
                  <a:cubicBezTo>
                    <a:pt x="202" y="310"/>
                    <a:pt x="202" y="310"/>
                    <a:pt x="202" y="310"/>
                  </a:cubicBezTo>
                  <a:cubicBezTo>
                    <a:pt x="202" y="316"/>
                    <a:pt x="198" y="320"/>
                    <a:pt x="192" y="320"/>
                  </a:cubicBezTo>
                  <a:cubicBezTo>
                    <a:pt x="139" y="320"/>
                    <a:pt x="138" y="290"/>
                    <a:pt x="138" y="288"/>
                  </a:cubicBezTo>
                  <a:cubicBezTo>
                    <a:pt x="149" y="154"/>
                    <a:pt x="149" y="154"/>
                    <a:pt x="149" y="154"/>
                  </a:cubicBezTo>
                  <a:cubicBezTo>
                    <a:pt x="131" y="136"/>
                    <a:pt x="131" y="136"/>
                    <a:pt x="131" y="136"/>
                  </a:cubicBezTo>
                  <a:cubicBezTo>
                    <a:pt x="129" y="134"/>
                    <a:pt x="128" y="131"/>
                    <a:pt x="128" y="128"/>
                  </a:cubicBezTo>
                  <a:cubicBezTo>
                    <a:pt x="128" y="34"/>
                    <a:pt x="184" y="3"/>
                    <a:pt x="187" y="2"/>
                  </a:cubicBezTo>
                  <a:cubicBezTo>
                    <a:pt x="190" y="0"/>
                    <a:pt x="194" y="0"/>
                    <a:pt x="197" y="2"/>
                  </a:cubicBezTo>
                  <a:cubicBezTo>
                    <a:pt x="200" y="4"/>
                    <a:pt x="202" y="7"/>
                    <a:pt x="202" y="11"/>
                  </a:cubicBezTo>
                  <a:close/>
                  <a:moveTo>
                    <a:pt x="181" y="33"/>
                  </a:moveTo>
                  <a:cubicBezTo>
                    <a:pt x="168" y="48"/>
                    <a:pt x="150" y="76"/>
                    <a:pt x="149" y="124"/>
                  </a:cubicBezTo>
                  <a:cubicBezTo>
                    <a:pt x="167" y="142"/>
                    <a:pt x="167" y="142"/>
                    <a:pt x="167" y="142"/>
                  </a:cubicBezTo>
                  <a:cubicBezTo>
                    <a:pt x="169" y="144"/>
                    <a:pt x="171" y="147"/>
                    <a:pt x="170" y="150"/>
                  </a:cubicBezTo>
                  <a:cubicBezTo>
                    <a:pt x="160" y="288"/>
                    <a:pt x="160" y="288"/>
                    <a:pt x="160" y="288"/>
                  </a:cubicBezTo>
                  <a:cubicBezTo>
                    <a:pt x="160" y="291"/>
                    <a:pt x="166" y="297"/>
                    <a:pt x="181" y="298"/>
                  </a:cubicBezTo>
                  <a:lnTo>
                    <a:pt x="181" y="33"/>
                  </a:lnTo>
                  <a:close/>
                  <a:moveTo>
                    <a:pt x="96" y="0"/>
                  </a:moveTo>
                  <a:cubicBezTo>
                    <a:pt x="90" y="0"/>
                    <a:pt x="85" y="5"/>
                    <a:pt x="85" y="11"/>
                  </a:cubicBezTo>
                  <a:cubicBezTo>
                    <a:pt x="85" y="75"/>
                    <a:pt x="85" y="75"/>
                    <a:pt x="85" y="75"/>
                  </a:cubicBezTo>
                  <a:cubicBezTo>
                    <a:pt x="85" y="80"/>
                    <a:pt x="83" y="86"/>
                    <a:pt x="74" y="86"/>
                  </a:cubicBezTo>
                  <a:cubicBezTo>
                    <a:pt x="68" y="86"/>
                    <a:pt x="64" y="90"/>
                    <a:pt x="64" y="96"/>
                  </a:cubicBezTo>
                  <a:cubicBezTo>
                    <a:pt x="64" y="288"/>
                    <a:pt x="64" y="288"/>
                    <a:pt x="64" y="288"/>
                  </a:cubicBezTo>
                  <a:cubicBezTo>
                    <a:pt x="64" y="292"/>
                    <a:pt x="62" y="299"/>
                    <a:pt x="53" y="299"/>
                  </a:cubicBezTo>
                  <a:cubicBezTo>
                    <a:pt x="44" y="299"/>
                    <a:pt x="43" y="292"/>
                    <a:pt x="42" y="288"/>
                  </a:cubicBezTo>
                  <a:cubicBezTo>
                    <a:pt x="42" y="96"/>
                    <a:pt x="42" y="96"/>
                    <a:pt x="42" y="96"/>
                  </a:cubicBezTo>
                  <a:cubicBezTo>
                    <a:pt x="42" y="90"/>
                    <a:pt x="38" y="86"/>
                    <a:pt x="32" y="86"/>
                  </a:cubicBezTo>
                  <a:cubicBezTo>
                    <a:pt x="23" y="86"/>
                    <a:pt x="21" y="80"/>
                    <a:pt x="21" y="75"/>
                  </a:cubicBezTo>
                  <a:cubicBezTo>
                    <a:pt x="21" y="11"/>
                    <a:pt x="21" y="11"/>
                    <a:pt x="21" y="11"/>
                  </a:cubicBezTo>
                  <a:cubicBezTo>
                    <a:pt x="21" y="5"/>
                    <a:pt x="16" y="0"/>
                    <a:pt x="10" y="0"/>
                  </a:cubicBezTo>
                  <a:cubicBezTo>
                    <a:pt x="4" y="0"/>
                    <a:pt x="0" y="5"/>
                    <a:pt x="0" y="11"/>
                  </a:cubicBezTo>
                  <a:cubicBezTo>
                    <a:pt x="0" y="75"/>
                    <a:pt x="0" y="75"/>
                    <a:pt x="0" y="75"/>
                  </a:cubicBezTo>
                  <a:cubicBezTo>
                    <a:pt x="0" y="86"/>
                    <a:pt x="10" y="101"/>
                    <a:pt x="21" y="105"/>
                  </a:cubicBezTo>
                  <a:cubicBezTo>
                    <a:pt x="21" y="289"/>
                    <a:pt x="21" y="289"/>
                    <a:pt x="21" y="289"/>
                  </a:cubicBezTo>
                  <a:cubicBezTo>
                    <a:pt x="21" y="301"/>
                    <a:pt x="30" y="320"/>
                    <a:pt x="53" y="320"/>
                  </a:cubicBezTo>
                  <a:cubicBezTo>
                    <a:pt x="53" y="320"/>
                    <a:pt x="53" y="320"/>
                    <a:pt x="53" y="320"/>
                  </a:cubicBezTo>
                  <a:cubicBezTo>
                    <a:pt x="53" y="320"/>
                    <a:pt x="53" y="320"/>
                    <a:pt x="53" y="320"/>
                  </a:cubicBezTo>
                  <a:cubicBezTo>
                    <a:pt x="76" y="320"/>
                    <a:pt x="85" y="301"/>
                    <a:pt x="85" y="288"/>
                  </a:cubicBezTo>
                  <a:cubicBezTo>
                    <a:pt x="85" y="105"/>
                    <a:pt x="85" y="105"/>
                    <a:pt x="85" y="105"/>
                  </a:cubicBezTo>
                  <a:cubicBezTo>
                    <a:pt x="100" y="101"/>
                    <a:pt x="106" y="86"/>
                    <a:pt x="106" y="75"/>
                  </a:cubicBezTo>
                  <a:cubicBezTo>
                    <a:pt x="106" y="11"/>
                    <a:pt x="106" y="11"/>
                    <a:pt x="106" y="11"/>
                  </a:cubicBezTo>
                  <a:cubicBezTo>
                    <a:pt x="106" y="5"/>
                    <a:pt x="102" y="0"/>
                    <a:pt x="9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22" name="Freeform 164"/>
            <p:cNvSpPr>
              <a:spLocks noEditPoints="1"/>
            </p:cNvSpPr>
            <p:nvPr/>
          </p:nvSpPr>
          <p:spPr bwMode="auto">
            <a:xfrm>
              <a:off x="3425" y="1699"/>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23" name="Group 17"/>
          <p:cNvGrpSpPr>
            <a:grpSpLocks noChangeAspect="1"/>
          </p:cNvGrpSpPr>
          <p:nvPr/>
        </p:nvGrpSpPr>
        <p:grpSpPr bwMode="auto">
          <a:xfrm>
            <a:off x="3370952" y="2702864"/>
            <a:ext cx="398267" cy="398267"/>
            <a:chOff x="2387" y="1141"/>
            <a:chExt cx="340" cy="340"/>
          </a:xfrm>
          <a:solidFill>
            <a:schemeClr val="bg2">
              <a:lumMod val="75000"/>
            </a:schemeClr>
          </a:solidFill>
        </p:grpSpPr>
        <p:sp>
          <p:nvSpPr>
            <p:cNvPr id="24" name="Freeform 18"/>
            <p:cNvSpPr>
              <a:spLocks/>
            </p:cNvSpPr>
            <p:nvPr/>
          </p:nvSpPr>
          <p:spPr bwMode="auto">
            <a:xfrm>
              <a:off x="2479" y="1211"/>
              <a:ext cx="35" cy="65"/>
            </a:xfrm>
            <a:custGeom>
              <a:avLst/>
              <a:gdLst>
                <a:gd name="T0" fmla="*/ 18 w 53"/>
                <a:gd name="T1" fmla="*/ 81 h 98"/>
                <a:gd name="T2" fmla="*/ 20 w 53"/>
                <a:gd name="T3" fmla="*/ 96 h 98"/>
                <a:gd name="T4" fmla="*/ 26 w 53"/>
                <a:gd name="T5" fmla="*/ 98 h 98"/>
                <a:gd name="T6" fmla="*/ 35 w 53"/>
                <a:gd name="T7" fmla="*/ 94 h 98"/>
                <a:gd name="T8" fmla="*/ 35 w 53"/>
                <a:gd name="T9" fmla="*/ 43 h 98"/>
                <a:gd name="T10" fmla="*/ 34 w 53"/>
                <a:gd name="T11" fmla="*/ 19 h 98"/>
                <a:gd name="T12" fmla="*/ 33 w 53"/>
                <a:gd name="T13" fmla="*/ 4 h 98"/>
                <a:gd name="T14" fmla="*/ 18 w 53"/>
                <a:gd name="T15" fmla="*/ 5 h 98"/>
                <a:gd name="T16" fmla="*/ 17 w 53"/>
                <a:gd name="T17" fmla="*/ 55 h 98"/>
                <a:gd name="T18" fmla="*/ 18 w 53"/>
                <a:gd name="T19"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8">
                  <a:moveTo>
                    <a:pt x="18" y="81"/>
                  </a:moveTo>
                  <a:cubicBezTo>
                    <a:pt x="14" y="85"/>
                    <a:pt x="15" y="92"/>
                    <a:pt x="20" y="96"/>
                  </a:cubicBezTo>
                  <a:cubicBezTo>
                    <a:pt x="22" y="97"/>
                    <a:pt x="24" y="98"/>
                    <a:pt x="26" y="98"/>
                  </a:cubicBezTo>
                  <a:cubicBezTo>
                    <a:pt x="29" y="98"/>
                    <a:pt x="33" y="97"/>
                    <a:pt x="35" y="94"/>
                  </a:cubicBezTo>
                  <a:cubicBezTo>
                    <a:pt x="35" y="93"/>
                    <a:pt x="53" y="71"/>
                    <a:pt x="35" y="43"/>
                  </a:cubicBezTo>
                  <a:cubicBezTo>
                    <a:pt x="27" y="29"/>
                    <a:pt x="34" y="20"/>
                    <a:pt x="34" y="19"/>
                  </a:cubicBezTo>
                  <a:cubicBezTo>
                    <a:pt x="38" y="14"/>
                    <a:pt x="38" y="8"/>
                    <a:pt x="33" y="4"/>
                  </a:cubicBezTo>
                  <a:cubicBezTo>
                    <a:pt x="29" y="0"/>
                    <a:pt x="22" y="1"/>
                    <a:pt x="18" y="5"/>
                  </a:cubicBezTo>
                  <a:cubicBezTo>
                    <a:pt x="18" y="6"/>
                    <a:pt x="0" y="27"/>
                    <a:pt x="17" y="55"/>
                  </a:cubicBezTo>
                  <a:cubicBezTo>
                    <a:pt x="26" y="69"/>
                    <a:pt x="19" y="80"/>
                    <a:pt x="18" y="81"/>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25" name="Freeform 19"/>
            <p:cNvSpPr>
              <a:spLocks/>
            </p:cNvSpPr>
            <p:nvPr/>
          </p:nvSpPr>
          <p:spPr bwMode="auto">
            <a:xfrm>
              <a:off x="2528" y="1211"/>
              <a:ext cx="35" cy="65"/>
            </a:xfrm>
            <a:custGeom>
              <a:avLst/>
              <a:gdLst>
                <a:gd name="T0" fmla="*/ 19 w 53"/>
                <a:gd name="T1" fmla="*/ 81 h 98"/>
                <a:gd name="T2" fmla="*/ 20 w 53"/>
                <a:gd name="T3" fmla="*/ 96 h 98"/>
                <a:gd name="T4" fmla="*/ 27 w 53"/>
                <a:gd name="T5" fmla="*/ 98 h 98"/>
                <a:gd name="T6" fmla="*/ 35 w 53"/>
                <a:gd name="T7" fmla="*/ 94 h 98"/>
                <a:gd name="T8" fmla="*/ 36 w 53"/>
                <a:gd name="T9" fmla="*/ 43 h 98"/>
                <a:gd name="T10" fmla="*/ 35 w 53"/>
                <a:gd name="T11" fmla="*/ 19 h 98"/>
                <a:gd name="T12" fmla="*/ 34 w 53"/>
                <a:gd name="T13" fmla="*/ 4 h 98"/>
                <a:gd name="T14" fmla="*/ 19 w 53"/>
                <a:gd name="T15" fmla="*/ 5 h 98"/>
                <a:gd name="T16" fmla="*/ 18 w 53"/>
                <a:gd name="T17" fmla="*/ 55 h 98"/>
                <a:gd name="T18" fmla="*/ 19 w 53"/>
                <a:gd name="T19"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8">
                  <a:moveTo>
                    <a:pt x="19" y="81"/>
                  </a:moveTo>
                  <a:cubicBezTo>
                    <a:pt x="15" y="85"/>
                    <a:pt x="16" y="92"/>
                    <a:pt x="20" y="96"/>
                  </a:cubicBezTo>
                  <a:cubicBezTo>
                    <a:pt x="22" y="97"/>
                    <a:pt x="25" y="98"/>
                    <a:pt x="27" y="98"/>
                  </a:cubicBezTo>
                  <a:cubicBezTo>
                    <a:pt x="30" y="98"/>
                    <a:pt x="33" y="97"/>
                    <a:pt x="35" y="94"/>
                  </a:cubicBezTo>
                  <a:cubicBezTo>
                    <a:pt x="36" y="93"/>
                    <a:pt x="53" y="71"/>
                    <a:pt x="36" y="43"/>
                  </a:cubicBezTo>
                  <a:cubicBezTo>
                    <a:pt x="27" y="29"/>
                    <a:pt x="34" y="20"/>
                    <a:pt x="35" y="19"/>
                  </a:cubicBezTo>
                  <a:cubicBezTo>
                    <a:pt x="39" y="14"/>
                    <a:pt x="38" y="8"/>
                    <a:pt x="34" y="4"/>
                  </a:cubicBezTo>
                  <a:cubicBezTo>
                    <a:pt x="30" y="0"/>
                    <a:pt x="23" y="1"/>
                    <a:pt x="19" y="5"/>
                  </a:cubicBezTo>
                  <a:cubicBezTo>
                    <a:pt x="18" y="6"/>
                    <a:pt x="0" y="27"/>
                    <a:pt x="18" y="55"/>
                  </a:cubicBezTo>
                  <a:cubicBezTo>
                    <a:pt x="27" y="69"/>
                    <a:pt x="19" y="80"/>
                    <a:pt x="19" y="81"/>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26" name="Freeform 20"/>
            <p:cNvSpPr>
              <a:spLocks/>
            </p:cNvSpPr>
            <p:nvPr/>
          </p:nvSpPr>
          <p:spPr bwMode="auto">
            <a:xfrm>
              <a:off x="2578" y="1211"/>
              <a:ext cx="35" cy="65"/>
            </a:xfrm>
            <a:custGeom>
              <a:avLst/>
              <a:gdLst>
                <a:gd name="T0" fmla="*/ 18 w 53"/>
                <a:gd name="T1" fmla="*/ 81 h 98"/>
                <a:gd name="T2" fmla="*/ 20 w 53"/>
                <a:gd name="T3" fmla="*/ 96 h 98"/>
                <a:gd name="T4" fmla="*/ 27 w 53"/>
                <a:gd name="T5" fmla="*/ 98 h 98"/>
                <a:gd name="T6" fmla="*/ 35 w 53"/>
                <a:gd name="T7" fmla="*/ 94 h 98"/>
                <a:gd name="T8" fmla="*/ 36 w 53"/>
                <a:gd name="T9" fmla="*/ 43 h 98"/>
                <a:gd name="T10" fmla="*/ 35 w 53"/>
                <a:gd name="T11" fmla="*/ 19 h 98"/>
                <a:gd name="T12" fmla="*/ 34 w 53"/>
                <a:gd name="T13" fmla="*/ 4 h 98"/>
                <a:gd name="T14" fmla="*/ 19 w 53"/>
                <a:gd name="T15" fmla="*/ 5 h 98"/>
                <a:gd name="T16" fmla="*/ 18 w 53"/>
                <a:gd name="T17" fmla="*/ 55 h 98"/>
                <a:gd name="T18" fmla="*/ 18 w 53"/>
                <a:gd name="T19"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8">
                  <a:moveTo>
                    <a:pt x="18" y="81"/>
                  </a:moveTo>
                  <a:cubicBezTo>
                    <a:pt x="15" y="85"/>
                    <a:pt x="15" y="92"/>
                    <a:pt x="20" y="96"/>
                  </a:cubicBezTo>
                  <a:cubicBezTo>
                    <a:pt x="22" y="97"/>
                    <a:pt x="24" y="98"/>
                    <a:pt x="27" y="98"/>
                  </a:cubicBezTo>
                  <a:cubicBezTo>
                    <a:pt x="30" y="98"/>
                    <a:pt x="33" y="97"/>
                    <a:pt x="35" y="94"/>
                  </a:cubicBezTo>
                  <a:cubicBezTo>
                    <a:pt x="36" y="93"/>
                    <a:pt x="53" y="71"/>
                    <a:pt x="36" y="43"/>
                  </a:cubicBezTo>
                  <a:cubicBezTo>
                    <a:pt x="27" y="29"/>
                    <a:pt x="34" y="20"/>
                    <a:pt x="35" y="19"/>
                  </a:cubicBezTo>
                  <a:cubicBezTo>
                    <a:pt x="39" y="14"/>
                    <a:pt x="38" y="8"/>
                    <a:pt x="34" y="4"/>
                  </a:cubicBezTo>
                  <a:cubicBezTo>
                    <a:pt x="29" y="0"/>
                    <a:pt x="23" y="1"/>
                    <a:pt x="19" y="5"/>
                  </a:cubicBezTo>
                  <a:cubicBezTo>
                    <a:pt x="18" y="6"/>
                    <a:pt x="0" y="27"/>
                    <a:pt x="18" y="55"/>
                  </a:cubicBezTo>
                  <a:cubicBezTo>
                    <a:pt x="27" y="69"/>
                    <a:pt x="19" y="80"/>
                    <a:pt x="18" y="81"/>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27" name="Freeform 21"/>
            <p:cNvSpPr>
              <a:spLocks noEditPoints="1"/>
            </p:cNvSpPr>
            <p:nvPr/>
          </p:nvSpPr>
          <p:spPr bwMode="auto">
            <a:xfrm>
              <a:off x="2465" y="1290"/>
              <a:ext cx="198" cy="113"/>
            </a:xfrm>
            <a:custGeom>
              <a:avLst/>
              <a:gdLst>
                <a:gd name="T0" fmla="*/ 238 w 299"/>
                <a:gd name="T1" fmla="*/ 79 h 170"/>
                <a:gd name="T2" fmla="*/ 263 w 299"/>
                <a:gd name="T3" fmla="*/ 90 h 170"/>
                <a:gd name="T4" fmla="*/ 299 w 299"/>
                <a:gd name="T5" fmla="*/ 55 h 170"/>
                <a:gd name="T6" fmla="*/ 263 w 299"/>
                <a:gd name="T7" fmla="*/ 19 h 170"/>
                <a:gd name="T8" fmla="*/ 245 w 299"/>
                <a:gd name="T9" fmla="*/ 24 h 170"/>
                <a:gd name="T10" fmla="*/ 245 w 299"/>
                <a:gd name="T11" fmla="*/ 10 h 170"/>
                <a:gd name="T12" fmla="*/ 235 w 299"/>
                <a:gd name="T13" fmla="*/ 0 h 170"/>
                <a:gd name="T14" fmla="*/ 11 w 299"/>
                <a:gd name="T15" fmla="*/ 0 h 170"/>
                <a:gd name="T16" fmla="*/ 0 w 299"/>
                <a:gd name="T17" fmla="*/ 10 h 170"/>
                <a:gd name="T18" fmla="*/ 0 w 299"/>
                <a:gd name="T19" fmla="*/ 35 h 170"/>
                <a:gd name="T20" fmla="*/ 73 w 299"/>
                <a:gd name="T21" fmla="*/ 149 h 170"/>
                <a:gd name="T22" fmla="*/ 11 w 299"/>
                <a:gd name="T23" fmla="*/ 149 h 170"/>
                <a:gd name="T24" fmla="*/ 0 w 299"/>
                <a:gd name="T25" fmla="*/ 160 h 170"/>
                <a:gd name="T26" fmla="*/ 11 w 299"/>
                <a:gd name="T27" fmla="*/ 170 h 170"/>
                <a:gd name="T28" fmla="*/ 267 w 299"/>
                <a:gd name="T29" fmla="*/ 170 h 170"/>
                <a:gd name="T30" fmla="*/ 277 w 299"/>
                <a:gd name="T31" fmla="*/ 160 h 170"/>
                <a:gd name="T32" fmla="*/ 267 w 299"/>
                <a:gd name="T33" fmla="*/ 149 h 170"/>
                <a:gd name="T34" fmla="*/ 173 w 299"/>
                <a:gd name="T35" fmla="*/ 149 h 170"/>
                <a:gd name="T36" fmla="*/ 238 w 299"/>
                <a:gd name="T37" fmla="*/ 79 h 170"/>
                <a:gd name="T38" fmla="*/ 263 w 299"/>
                <a:gd name="T39" fmla="*/ 41 h 170"/>
                <a:gd name="T40" fmla="*/ 277 w 299"/>
                <a:gd name="T41" fmla="*/ 55 h 170"/>
                <a:gd name="T42" fmla="*/ 263 w 299"/>
                <a:gd name="T43" fmla="*/ 69 h 170"/>
                <a:gd name="T44" fmla="*/ 249 w 299"/>
                <a:gd name="T45" fmla="*/ 55 h 170"/>
                <a:gd name="T46" fmla="*/ 263 w 299"/>
                <a:gd name="T47" fmla="*/ 41 h 170"/>
                <a:gd name="T48" fmla="*/ 123 w 299"/>
                <a:gd name="T49" fmla="*/ 138 h 170"/>
                <a:gd name="T50" fmla="*/ 21 w 299"/>
                <a:gd name="T51" fmla="*/ 35 h 170"/>
                <a:gd name="T52" fmla="*/ 21 w 299"/>
                <a:gd name="T53" fmla="*/ 21 h 170"/>
                <a:gd name="T54" fmla="*/ 224 w 299"/>
                <a:gd name="T55" fmla="*/ 21 h 170"/>
                <a:gd name="T56" fmla="*/ 224 w 299"/>
                <a:gd name="T57" fmla="*/ 35 h 170"/>
                <a:gd name="T58" fmla="*/ 123 w 299"/>
                <a:gd name="T59" fmla="*/ 13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9" h="170">
                  <a:moveTo>
                    <a:pt x="238" y="79"/>
                  </a:moveTo>
                  <a:cubicBezTo>
                    <a:pt x="244" y="86"/>
                    <a:pt x="253" y="90"/>
                    <a:pt x="263" y="90"/>
                  </a:cubicBezTo>
                  <a:cubicBezTo>
                    <a:pt x="283" y="90"/>
                    <a:pt x="299" y="74"/>
                    <a:pt x="299" y="55"/>
                  </a:cubicBezTo>
                  <a:cubicBezTo>
                    <a:pt x="299" y="35"/>
                    <a:pt x="283" y="19"/>
                    <a:pt x="263" y="19"/>
                  </a:cubicBezTo>
                  <a:cubicBezTo>
                    <a:pt x="257" y="19"/>
                    <a:pt x="251" y="21"/>
                    <a:pt x="245" y="24"/>
                  </a:cubicBezTo>
                  <a:cubicBezTo>
                    <a:pt x="245" y="10"/>
                    <a:pt x="245" y="10"/>
                    <a:pt x="245" y="10"/>
                  </a:cubicBezTo>
                  <a:cubicBezTo>
                    <a:pt x="245" y="4"/>
                    <a:pt x="241" y="0"/>
                    <a:pt x="235" y="0"/>
                  </a:cubicBezTo>
                  <a:cubicBezTo>
                    <a:pt x="11" y="0"/>
                    <a:pt x="11" y="0"/>
                    <a:pt x="11" y="0"/>
                  </a:cubicBezTo>
                  <a:cubicBezTo>
                    <a:pt x="5" y="0"/>
                    <a:pt x="0" y="4"/>
                    <a:pt x="0" y="10"/>
                  </a:cubicBezTo>
                  <a:cubicBezTo>
                    <a:pt x="0" y="35"/>
                    <a:pt x="0" y="35"/>
                    <a:pt x="0" y="35"/>
                  </a:cubicBezTo>
                  <a:cubicBezTo>
                    <a:pt x="0" y="87"/>
                    <a:pt x="30" y="130"/>
                    <a:pt x="73" y="149"/>
                  </a:cubicBezTo>
                  <a:cubicBezTo>
                    <a:pt x="11" y="149"/>
                    <a:pt x="11" y="149"/>
                    <a:pt x="11" y="149"/>
                  </a:cubicBezTo>
                  <a:cubicBezTo>
                    <a:pt x="5" y="149"/>
                    <a:pt x="0" y="154"/>
                    <a:pt x="0" y="160"/>
                  </a:cubicBezTo>
                  <a:cubicBezTo>
                    <a:pt x="0" y="166"/>
                    <a:pt x="5" y="170"/>
                    <a:pt x="11" y="170"/>
                  </a:cubicBezTo>
                  <a:cubicBezTo>
                    <a:pt x="267" y="170"/>
                    <a:pt x="267" y="170"/>
                    <a:pt x="267" y="170"/>
                  </a:cubicBezTo>
                  <a:cubicBezTo>
                    <a:pt x="273" y="170"/>
                    <a:pt x="277" y="166"/>
                    <a:pt x="277" y="160"/>
                  </a:cubicBezTo>
                  <a:cubicBezTo>
                    <a:pt x="277" y="154"/>
                    <a:pt x="273" y="149"/>
                    <a:pt x="267" y="149"/>
                  </a:cubicBezTo>
                  <a:cubicBezTo>
                    <a:pt x="173" y="149"/>
                    <a:pt x="173" y="149"/>
                    <a:pt x="173" y="149"/>
                  </a:cubicBezTo>
                  <a:cubicBezTo>
                    <a:pt x="203" y="136"/>
                    <a:pt x="226" y="111"/>
                    <a:pt x="238" y="79"/>
                  </a:cubicBezTo>
                  <a:close/>
                  <a:moveTo>
                    <a:pt x="263" y="41"/>
                  </a:moveTo>
                  <a:cubicBezTo>
                    <a:pt x="271" y="41"/>
                    <a:pt x="277" y="47"/>
                    <a:pt x="277" y="55"/>
                  </a:cubicBezTo>
                  <a:cubicBezTo>
                    <a:pt x="277" y="62"/>
                    <a:pt x="271" y="69"/>
                    <a:pt x="263" y="69"/>
                  </a:cubicBezTo>
                  <a:cubicBezTo>
                    <a:pt x="255" y="69"/>
                    <a:pt x="249" y="62"/>
                    <a:pt x="249" y="55"/>
                  </a:cubicBezTo>
                  <a:cubicBezTo>
                    <a:pt x="249" y="47"/>
                    <a:pt x="255" y="41"/>
                    <a:pt x="263" y="41"/>
                  </a:cubicBezTo>
                  <a:close/>
                  <a:moveTo>
                    <a:pt x="123" y="138"/>
                  </a:moveTo>
                  <a:cubicBezTo>
                    <a:pt x="66" y="138"/>
                    <a:pt x="21" y="93"/>
                    <a:pt x="21" y="35"/>
                  </a:cubicBezTo>
                  <a:cubicBezTo>
                    <a:pt x="21" y="21"/>
                    <a:pt x="21" y="21"/>
                    <a:pt x="21" y="21"/>
                  </a:cubicBezTo>
                  <a:cubicBezTo>
                    <a:pt x="224" y="21"/>
                    <a:pt x="224" y="21"/>
                    <a:pt x="224" y="21"/>
                  </a:cubicBezTo>
                  <a:cubicBezTo>
                    <a:pt x="224" y="35"/>
                    <a:pt x="224" y="35"/>
                    <a:pt x="224" y="35"/>
                  </a:cubicBezTo>
                  <a:cubicBezTo>
                    <a:pt x="224" y="93"/>
                    <a:pt x="179" y="138"/>
                    <a:pt x="123" y="138"/>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28" name="Freeform 22"/>
            <p:cNvSpPr>
              <a:spLocks noEditPoints="1"/>
            </p:cNvSpPr>
            <p:nvPr/>
          </p:nvSpPr>
          <p:spPr bwMode="auto">
            <a:xfrm>
              <a:off x="2387" y="114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29" name="Group 526"/>
          <p:cNvGrpSpPr>
            <a:grpSpLocks noChangeAspect="1"/>
          </p:cNvGrpSpPr>
          <p:nvPr/>
        </p:nvGrpSpPr>
        <p:grpSpPr bwMode="auto">
          <a:xfrm>
            <a:off x="3494364" y="3426910"/>
            <a:ext cx="399773" cy="399773"/>
            <a:chOff x="3464" y="1974"/>
            <a:chExt cx="340" cy="340"/>
          </a:xfrm>
          <a:solidFill>
            <a:schemeClr val="bg2">
              <a:lumMod val="75000"/>
            </a:schemeClr>
          </a:solidFill>
        </p:grpSpPr>
        <p:sp>
          <p:nvSpPr>
            <p:cNvPr id="30" name="Freeform 527"/>
            <p:cNvSpPr>
              <a:spLocks noEditPoints="1"/>
            </p:cNvSpPr>
            <p:nvPr/>
          </p:nvSpPr>
          <p:spPr bwMode="auto">
            <a:xfrm>
              <a:off x="3464" y="197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31" name="Freeform 528"/>
            <p:cNvSpPr>
              <a:spLocks noEditPoints="1"/>
            </p:cNvSpPr>
            <p:nvPr/>
          </p:nvSpPr>
          <p:spPr bwMode="auto">
            <a:xfrm>
              <a:off x="3541" y="2037"/>
              <a:ext cx="185" cy="199"/>
            </a:xfrm>
            <a:custGeom>
              <a:avLst/>
              <a:gdLst>
                <a:gd name="T0" fmla="*/ 268 w 279"/>
                <a:gd name="T1" fmla="*/ 299 h 299"/>
                <a:gd name="T2" fmla="*/ 12 w 279"/>
                <a:gd name="T3" fmla="*/ 299 h 299"/>
                <a:gd name="T4" fmla="*/ 3 w 279"/>
                <a:gd name="T5" fmla="*/ 294 h 299"/>
                <a:gd name="T6" fmla="*/ 2 w 279"/>
                <a:gd name="T7" fmla="*/ 284 h 299"/>
                <a:gd name="T8" fmla="*/ 23 w 279"/>
                <a:gd name="T9" fmla="*/ 241 h 299"/>
                <a:gd name="T10" fmla="*/ 33 w 279"/>
                <a:gd name="T11" fmla="*/ 235 h 299"/>
                <a:gd name="T12" fmla="*/ 246 w 279"/>
                <a:gd name="T13" fmla="*/ 235 h 299"/>
                <a:gd name="T14" fmla="*/ 256 w 279"/>
                <a:gd name="T15" fmla="*/ 241 h 299"/>
                <a:gd name="T16" fmla="*/ 277 w 279"/>
                <a:gd name="T17" fmla="*/ 284 h 299"/>
                <a:gd name="T18" fmla="*/ 277 w 279"/>
                <a:gd name="T19" fmla="*/ 294 h 299"/>
                <a:gd name="T20" fmla="*/ 268 w 279"/>
                <a:gd name="T21" fmla="*/ 299 h 299"/>
                <a:gd name="T22" fmla="*/ 29 w 279"/>
                <a:gd name="T23" fmla="*/ 278 h 299"/>
                <a:gd name="T24" fmla="*/ 250 w 279"/>
                <a:gd name="T25" fmla="*/ 278 h 299"/>
                <a:gd name="T26" fmla="*/ 240 w 279"/>
                <a:gd name="T27" fmla="*/ 257 h 299"/>
                <a:gd name="T28" fmla="*/ 40 w 279"/>
                <a:gd name="T29" fmla="*/ 257 h 299"/>
                <a:gd name="T30" fmla="*/ 29 w 279"/>
                <a:gd name="T31" fmla="*/ 278 h 299"/>
                <a:gd name="T32" fmla="*/ 257 w 279"/>
                <a:gd name="T33" fmla="*/ 86 h 299"/>
                <a:gd name="T34" fmla="*/ 22 w 279"/>
                <a:gd name="T35" fmla="*/ 86 h 299"/>
                <a:gd name="T36" fmla="*/ 12 w 279"/>
                <a:gd name="T37" fmla="*/ 78 h 299"/>
                <a:gd name="T38" fmla="*/ 17 w 279"/>
                <a:gd name="T39" fmla="*/ 66 h 299"/>
                <a:gd name="T40" fmla="*/ 135 w 279"/>
                <a:gd name="T41" fmla="*/ 2 h 299"/>
                <a:gd name="T42" fmla="*/ 145 w 279"/>
                <a:gd name="T43" fmla="*/ 2 h 299"/>
                <a:gd name="T44" fmla="*/ 262 w 279"/>
                <a:gd name="T45" fmla="*/ 66 h 299"/>
                <a:gd name="T46" fmla="*/ 267 w 279"/>
                <a:gd name="T47" fmla="*/ 78 h 299"/>
                <a:gd name="T48" fmla="*/ 257 w 279"/>
                <a:gd name="T49" fmla="*/ 86 h 299"/>
                <a:gd name="T50" fmla="*/ 64 w 279"/>
                <a:gd name="T51" fmla="*/ 65 h 299"/>
                <a:gd name="T52" fmla="*/ 215 w 279"/>
                <a:gd name="T53" fmla="*/ 65 h 299"/>
                <a:gd name="T54" fmla="*/ 140 w 279"/>
                <a:gd name="T55" fmla="*/ 23 h 299"/>
                <a:gd name="T56" fmla="*/ 64 w 279"/>
                <a:gd name="T57" fmla="*/ 65 h 299"/>
                <a:gd name="T58" fmla="*/ 54 w 279"/>
                <a:gd name="T59" fmla="*/ 203 h 299"/>
                <a:gd name="T60" fmla="*/ 54 w 279"/>
                <a:gd name="T61" fmla="*/ 118 h 299"/>
                <a:gd name="T62" fmla="*/ 44 w 279"/>
                <a:gd name="T63" fmla="*/ 107 h 299"/>
                <a:gd name="T64" fmla="*/ 33 w 279"/>
                <a:gd name="T65" fmla="*/ 118 h 299"/>
                <a:gd name="T66" fmla="*/ 33 w 279"/>
                <a:gd name="T67" fmla="*/ 203 h 299"/>
                <a:gd name="T68" fmla="*/ 44 w 279"/>
                <a:gd name="T69" fmla="*/ 214 h 299"/>
                <a:gd name="T70" fmla="*/ 54 w 279"/>
                <a:gd name="T71" fmla="*/ 203 h 299"/>
                <a:gd name="T72" fmla="*/ 118 w 279"/>
                <a:gd name="T73" fmla="*/ 203 h 299"/>
                <a:gd name="T74" fmla="*/ 118 w 279"/>
                <a:gd name="T75" fmla="*/ 118 h 299"/>
                <a:gd name="T76" fmla="*/ 108 w 279"/>
                <a:gd name="T77" fmla="*/ 107 h 299"/>
                <a:gd name="T78" fmla="*/ 97 w 279"/>
                <a:gd name="T79" fmla="*/ 118 h 299"/>
                <a:gd name="T80" fmla="*/ 97 w 279"/>
                <a:gd name="T81" fmla="*/ 203 h 299"/>
                <a:gd name="T82" fmla="*/ 108 w 279"/>
                <a:gd name="T83" fmla="*/ 214 h 299"/>
                <a:gd name="T84" fmla="*/ 118 w 279"/>
                <a:gd name="T85" fmla="*/ 203 h 299"/>
                <a:gd name="T86" fmla="*/ 182 w 279"/>
                <a:gd name="T87" fmla="*/ 203 h 299"/>
                <a:gd name="T88" fmla="*/ 182 w 279"/>
                <a:gd name="T89" fmla="*/ 118 h 299"/>
                <a:gd name="T90" fmla="*/ 172 w 279"/>
                <a:gd name="T91" fmla="*/ 107 h 299"/>
                <a:gd name="T92" fmla="*/ 161 w 279"/>
                <a:gd name="T93" fmla="*/ 118 h 299"/>
                <a:gd name="T94" fmla="*/ 161 w 279"/>
                <a:gd name="T95" fmla="*/ 203 h 299"/>
                <a:gd name="T96" fmla="*/ 172 w 279"/>
                <a:gd name="T97" fmla="*/ 214 h 299"/>
                <a:gd name="T98" fmla="*/ 182 w 279"/>
                <a:gd name="T99" fmla="*/ 203 h 299"/>
                <a:gd name="T100" fmla="*/ 246 w 279"/>
                <a:gd name="T101" fmla="*/ 203 h 299"/>
                <a:gd name="T102" fmla="*/ 246 w 279"/>
                <a:gd name="T103" fmla="*/ 118 h 299"/>
                <a:gd name="T104" fmla="*/ 236 w 279"/>
                <a:gd name="T105" fmla="*/ 107 h 299"/>
                <a:gd name="T106" fmla="*/ 225 w 279"/>
                <a:gd name="T107" fmla="*/ 118 h 299"/>
                <a:gd name="T108" fmla="*/ 225 w 279"/>
                <a:gd name="T109" fmla="*/ 203 h 299"/>
                <a:gd name="T110" fmla="*/ 236 w 279"/>
                <a:gd name="T111" fmla="*/ 214 h 299"/>
                <a:gd name="T112" fmla="*/ 246 w 279"/>
                <a:gd name="T113" fmla="*/ 20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 h="299">
                  <a:moveTo>
                    <a:pt x="268" y="299"/>
                  </a:moveTo>
                  <a:cubicBezTo>
                    <a:pt x="12" y="299"/>
                    <a:pt x="12" y="299"/>
                    <a:pt x="12" y="299"/>
                  </a:cubicBezTo>
                  <a:cubicBezTo>
                    <a:pt x="8" y="299"/>
                    <a:pt x="5" y="297"/>
                    <a:pt x="3" y="294"/>
                  </a:cubicBezTo>
                  <a:cubicBezTo>
                    <a:pt x="1" y="291"/>
                    <a:pt x="0" y="287"/>
                    <a:pt x="2" y="284"/>
                  </a:cubicBezTo>
                  <a:cubicBezTo>
                    <a:pt x="23" y="241"/>
                    <a:pt x="23" y="241"/>
                    <a:pt x="23" y="241"/>
                  </a:cubicBezTo>
                  <a:cubicBezTo>
                    <a:pt x="25" y="238"/>
                    <a:pt x="29" y="235"/>
                    <a:pt x="33" y="235"/>
                  </a:cubicBezTo>
                  <a:cubicBezTo>
                    <a:pt x="246" y="235"/>
                    <a:pt x="246" y="235"/>
                    <a:pt x="246" y="235"/>
                  </a:cubicBezTo>
                  <a:cubicBezTo>
                    <a:pt x="250" y="235"/>
                    <a:pt x="254" y="238"/>
                    <a:pt x="256" y="241"/>
                  </a:cubicBezTo>
                  <a:cubicBezTo>
                    <a:pt x="277" y="284"/>
                    <a:pt x="277" y="284"/>
                    <a:pt x="277" y="284"/>
                  </a:cubicBezTo>
                  <a:cubicBezTo>
                    <a:pt x="279" y="287"/>
                    <a:pt x="279" y="291"/>
                    <a:pt x="277" y="294"/>
                  </a:cubicBezTo>
                  <a:cubicBezTo>
                    <a:pt x="275" y="297"/>
                    <a:pt x="271" y="299"/>
                    <a:pt x="268" y="299"/>
                  </a:cubicBezTo>
                  <a:close/>
                  <a:moveTo>
                    <a:pt x="29" y="278"/>
                  </a:moveTo>
                  <a:cubicBezTo>
                    <a:pt x="250" y="278"/>
                    <a:pt x="250" y="278"/>
                    <a:pt x="250" y="278"/>
                  </a:cubicBezTo>
                  <a:cubicBezTo>
                    <a:pt x="240" y="257"/>
                    <a:pt x="240" y="257"/>
                    <a:pt x="240" y="257"/>
                  </a:cubicBezTo>
                  <a:cubicBezTo>
                    <a:pt x="40" y="257"/>
                    <a:pt x="40" y="257"/>
                    <a:pt x="40" y="257"/>
                  </a:cubicBezTo>
                  <a:lnTo>
                    <a:pt x="29" y="278"/>
                  </a:lnTo>
                  <a:close/>
                  <a:moveTo>
                    <a:pt x="257" y="86"/>
                  </a:moveTo>
                  <a:cubicBezTo>
                    <a:pt x="22" y="86"/>
                    <a:pt x="22" y="86"/>
                    <a:pt x="22" y="86"/>
                  </a:cubicBezTo>
                  <a:cubicBezTo>
                    <a:pt x="17" y="86"/>
                    <a:pt x="13" y="83"/>
                    <a:pt x="12" y="78"/>
                  </a:cubicBezTo>
                  <a:cubicBezTo>
                    <a:pt x="11" y="73"/>
                    <a:pt x="13" y="68"/>
                    <a:pt x="17" y="66"/>
                  </a:cubicBezTo>
                  <a:cubicBezTo>
                    <a:pt x="135" y="2"/>
                    <a:pt x="135" y="2"/>
                    <a:pt x="135" y="2"/>
                  </a:cubicBezTo>
                  <a:cubicBezTo>
                    <a:pt x="138" y="0"/>
                    <a:pt x="142" y="0"/>
                    <a:pt x="145" y="2"/>
                  </a:cubicBezTo>
                  <a:cubicBezTo>
                    <a:pt x="262" y="66"/>
                    <a:pt x="262" y="66"/>
                    <a:pt x="262" y="66"/>
                  </a:cubicBezTo>
                  <a:cubicBezTo>
                    <a:pt x="266" y="68"/>
                    <a:pt x="269" y="73"/>
                    <a:pt x="267" y="78"/>
                  </a:cubicBezTo>
                  <a:cubicBezTo>
                    <a:pt x="266" y="83"/>
                    <a:pt x="262" y="86"/>
                    <a:pt x="257" y="86"/>
                  </a:cubicBezTo>
                  <a:close/>
                  <a:moveTo>
                    <a:pt x="64" y="65"/>
                  </a:moveTo>
                  <a:cubicBezTo>
                    <a:pt x="215" y="65"/>
                    <a:pt x="215" y="65"/>
                    <a:pt x="215" y="65"/>
                  </a:cubicBezTo>
                  <a:cubicBezTo>
                    <a:pt x="140" y="23"/>
                    <a:pt x="140" y="23"/>
                    <a:pt x="140" y="23"/>
                  </a:cubicBezTo>
                  <a:lnTo>
                    <a:pt x="64" y="65"/>
                  </a:lnTo>
                  <a:close/>
                  <a:moveTo>
                    <a:pt x="54" y="203"/>
                  </a:moveTo>
                  <a:cubicBezTo>
                    <a:pt x="54" y="118"/>
                    <a:pt x="54" y="118"/>
                    <a:pt x="54" y="118"/>
                  </a:cubicBezTo>
                  <a:cubicBezTo>
                    <a:pt x="54" y="112"/>
                    <a:pt x="50" y="107"/>
                    <a:pt x="44" y="107"/>
                  </a:cubicBezTo>
                  <a:cubicBezTo>
                    <a:pt x="38" y="107"/>
                    <a:pt x="33" y="112"/>
                    <a:pt x="33" y="118"/>
                  </a:cubicBezTo>
                  <a:cubicBezTo>
                    <a:pt x="33" y="203"/>
                    <a:pt x="33" y="203"/>
                    <a:pt x="33" y="203"/>
                  </a:cubicBezTo>
                  <a:cubicBezTo>
                    <a:pt x="33" y="209"/>
                    <a:pt x="38" y="214"/>
                    <a:pt x="44" y="214"/>
                  </a:cubicBezTo>
                  <a:cubicBezTo>
                    <a:pt x="50" y="214"/>
                    <a:pt x="54" y="209"/>
                    <a:pt x="54" y="203"/>
                  </a:cubicBezTo>
                  <a:close/>
                  <a:moveTo>
                    <a:pt x="118" y="203"/>
                  </a:moveTo>
                  <a:cubicBezTo>
                    <a:pt x="118" y="118"/>
                    <a:pt x="118" y="118"/>
                    <a:pt x="118" y="118"/>
                  </a:cubicBezTo>
                  <a:cubicBezTo>
                    <a:pt x="118" y="112"/>
                    <a:pt x="114" y="107"/>
                    <a:pt x="108" y="107"/>
                  </a:cubicBezTo>
                  <a:cubicBezTo>
                    <a:pt x="102" y="107"/>
                    <a:pt x="97" y="112"/>
                    <a:pt x="97" y="118"/>
                  </a:cubicBezTo>
                  <a:cubicBezTo>
                    <a:pt x="97" y="203"/>
                    <a:pt x="97" y="203"/>
                    <a:pt x="97" y="203"/>
                  </a:cubicBezTo>
                  <a:cubicBezTo>
                    <a:pt x="97" y="209"/>
                    <a:pt x="102" y="214"/>
                    <a:pt x="108" y="214"/>
                  </a:cubicBezTo>
                  <a:cubicBezTo>
                    <a:pt x="114" y="214"/>
                    <a:pt x="118" y="209"/>
                    <a:pt x="118" y="203"/>
                  </a:cubicBezTo>
                  <a:close/>
                  <a:moveTo>
                    <a:pt x="182" y="203"/>
                  </a:moveTo>
                  <a:cubicBezTo>
                    <a:pt x="182" y="118"/>
                    <a:pt x="182" y="118"/>
                    <a:pt x="182" y="118"/>
                  </a:cubicBezTo>
                  <a:cubicBezTo>
                    <a:pt x="182" y="112"/>
                    <a:pt x="178" y="107"/>
                    <a:pt x="172" y="107"/>
                  </a:cubicBezTo>
                  <a:cubicBezTo>
                    <a:pt x="166" y="107"/>
                    <a:pt x="161" y="112"/>
                    <a:pt x="161" y="118"/>
                  </a:cubicBezTo>
                  <a:cubicBezTo>
                    <a:pt x="161" y="203"/>
                    <a:pt x="161" y="203"/>
                    <a:pt x="161" y="203"/>
                  </a:cubicBezTo>
                  <a:cubicBezTo>
                    <a:pt x="161" y="209"/>
                    <a:pt x="166" y="214"/>
                    <a:pt x="172" y="214"/>
                  </a:cubicBezTo>
                  <a:cubicBezTo>
                    <a:pt x="178" y="214"/>
                    <a:pt x="182" y="209"/>
                    <a:pt x="182" y="203"/>
                  </a:cubicBezTo>
                  <a:close/>
                  <a:moveTo>
                    <a:pt x="246" y="203"/>
                  </a:moveTo>
                  <a:cubicBezTo>
                    <a:pt x="246" y="118"/>
                    <a:pt x="246" y="118"/>
                    <a:pt x="246" y="118"/>
                  </a:cubicBezTo>
                  <a:cubicBezTo>
                    <a:pt x="246" y="112"/>
                    <a:pt x="242" y="107"/>
                    <a:pt x="236" y="107"/>
                  </a:cubicBezTo>
                  <a:cubicBezTo>
                    <a:pt x="230" y="107"/>
                    <a:pt x="225" y="112"/>
                    <a:pt x="225" y="118"/>
                  </a:cubicBezTo>
                  <a:cubicBezTo>
                    <a:pt x="225" y="203"/>
                    <a:pt x="225" y="203"/>
                    <a:pt x="225" y="203"/>
                  </a:cubicBezTo>
                  <a:cubicBezTo>
                    <a:pt x="225" y="209"/>
                    <a:pt x="230" y="214"/>
                    <a:pt x="236" y="214"/>
                  </a:cubicBezTo>
                  <a:cubicBezTo>
                    <a:pt x="242" y="214"/>
                    <a:pt x="246" y="209"/>
                    <a:pt x="246" y="203"/>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32" name="Group 932"/>
          <p:cNvGrpSpPr>
            <a:grpSpLocks noChangeAspect="1"/>
          </p:cNvGrpSpPr>
          <p:nvPr/>
        </p:nvGrpSpPr>
        <p:grpSpPr bwMode="auto">
          <a:xfrm>
            <a:off x="1673468" y="2957631"/>
            <a:ext cx="397628" cy="397628"/>
            <a:chOff x="5795" y="3560"/>
            <a:chExt cx="340" cy="340"/>
          </a:xfrm>
          <a:solidFill>
            <a:schemeClr val="bg2">
              <a:lumMod val="75000"/>
            </a:schemeClr>
          </a:solidFill>
        </p:grpSpPr>
        <p:sp>
          <p:nvSpPr>
            <p:cNvPr id="33" name="Freeform 933"/>
            <p:cNvSpPr>
              <a:spLocks noEditPoints="1"/>
            </p:cNvSpPr>
            <p:nvPr/>
          </p:nvSpPr>
          <p:spPr bwMode="auto">
            <a:xfrm>
              <a:off x="5859" y="3652"/>
              <a:ext cx="212" cy="148"/>
            </a:xfrm>
            <a:custGeom>
              <a:avLst/>
              <a:gdLst>
                <a:gd name="T0" fmla="*/ 313 w 320"/>
                <a:gd name="T1" fmla="*/ 54 h 224"/>
                <a:gd name="T2" fmla="*/ 163 w 320"/>
                <a:gd name="T3" fmla="*/ 1 h 224"/>
                <a:gd name="T4" fmla="*/ 156 w 320"/>
                <a:gd name="T5" fmla="*/ 1 h 224"/>
                <a:gd name="T6" fmla="*/ 7 w 320"/>
                <a:gd name="T7" fmla="*/ 54 h 224"/>
                <a:gd name="T8" fmla="*/ 0 w 320"/>
                <a:gd name="T9" fmla="*/ 64 h 224"/>
                <a:gd name="T10" fmla="*/ 6 w 320"/>
                <a:gd name="T11" fmla="*/ 74 h 224"/>
                <a:gd name="T12" fmla="*/ 63 w 320"/>
                <a:gd name="T13" fmla="*/ 98 h 224"/>
                <a:gd name="T14" fmla="*/ 53 w 320"/>
                <a:gd name="T15" fmla="*/ 170 h 224"/>
                <a:gd name="T16" fmla="*/ 54 w 320"/>
                <a:gd name="T17" fmla="*/ 176 h 224"/>
                <a:gd name="T18" fmla="*/ 160 w 320"/>
                <a:gd name="T19" fmla="*/ 224 h 224"/>
                <a:gd name="T20" fmla="*/ 264 w 320"/>
                <a:gd name="T21" fmla="*/ 178 h 224"/>
                <a:gd name="T22" fmla="*/ 266 w 320"/>
                <a:gd name="T23" fmla="*/ 170 h 224"/>
                <a:gd name="T24" fmla="*/ 257 w 320"/>
                <a:gd name="T25" fmla="*/ 98 h 224"/>
                <a:gd name="T26" fmla="*/ 288 w 320"/>
                <a:gd name="T27" fmla="*/ 85 h 224"/>
                <a:gd name="T28" fmla="*/ 288 w 320"/>
                <a:gd name="T29" fmla="*/ 214 h 224"/>
                <a:gd name="T30" fmla="*/ 298 w 320"/>
                <a:gd name="T31" fmla="*/ 224 h 224"/>
                <a:gd name="T32" fmla="*/ 309 w 320"/>
                <a:gd name="T33" fmla="*/ 214 h 224"/>
                <a:gd name="T34" fmla="*/ 309 w 320"/>
                <a:gd name="T35" fmla="*/ 76 h 224"/>
                <a:gd name="T36" fmla="*/ 313 w 320"/>
                <a:gd name="T37" fmla="*/ 74 h 224"/>
                <a:gd name="T38" fmla="*/ 320 w 320"/>
                <a:gd name="T39" fmla="*/ 64 h 224"/>
                <a:gd name="T40" fmla="*/ 313 w 320"/>
                <a:gd name="T41" fmla="*/ 54 h 224"/>
                <a:gd name="T42" fmla="*/ 244 w 320"/>
                <a:gd name="T43" fmla="*/ 167 h 224"/>
                <a:gd name="T44" fmla="*/ 160 w 320"/>
                <a:gd name="T45" fmla="*/ 203 h 224"/>
                <a:gd name="T46" fmla="*/ 75 w 320"/>
                <a:gd name="T47" fmla="*/ 168 h 224"/>
                <a:gd name="T48" fmla="*/ 83 w 320"/>
                <a:gd name="T49" fmla="*/ 107 h 224"/>
                <a:gd name="T50" fmla="*/ 155 w 320"/>
                <a:gd name="T51" fmla="*/ 138 h 224"/>
                <a:gd name="T52" fmla="*/ 160 w 320"/>
                <a:gd name="T53" fmla="*/ 139 h 224"/>
                <a:gd name="T54" fmla="*/ 164 w 320"/>
                <a:gd name="T55" fmla="*/ 138 h 224"/>
                <a:gd name="T56" fmla="*/ 236 w 320"/>
                <a:gd name="T57" fmla="*/ 107 h 224"/>
                <a:gd name="T58" fmla="*/ 244 w 320"/>
                <a:gd name="T59" fmla="*/ 167 h 224"/>
                <a:gd name="T60" fmla="*/ 160 w 320"/>
                <a:gd name="T61" fmla="*/ 117 h 224"/>
                <a:gd name="T62" fmla="*/ 40 w 320"/>
                <a:gd name="T63" fmla="*/ 65 h 224"/>
                <a:gd name="T64" fmla="*/ 160 w 320"/>
                <a:gd name="T65" fmla="*/ 22 h 224"/>
                <a:gd name="T66" fmla="*/ 280 w 320"/>
                <a:gd name="T67" fmla="*/ 65 h 224"/>
                <a:gd name="T68" fmla="*/ 160 w 320"/>
                <a:gd name="T69" fmla="*/ 11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24">
                  <a:moveTo>
                    <a:pt x="313" y="54"/>
                  </a:moveTo>
                  <a:cubicBezTo>
                    <a:pt x="163" y="1"/>
                    <a:pt x="163" y="1"/>
                    <a:pt x="163" y="1"/>
                  </a:cubicBezTo>
                  <a:cubicBezTo>
                    <a:pt x="161" y="0"/>
                    <a:pt x="158" y="0"/>
                    <a:pt x="156" y="1"/>
                  </a:cubicBezTo>
                  <a:cubicBezTo>
                    <a:pt x="7" y="54"/>
                    <a:pt x="7" y="54"/>
                    <a:pt x="7" y="54"/>
                  </a:cubicBezTo>
                  <a:cubicBezTo>
                    <a:pt x="3" y="56"/>
                    <a:pt x="0" y="60"/>
                    <a:pt x="0" y="64"/>
                  </a:cubicBezTo>
                  <a:cubicBezTo>
                    <a:pt x="0" y="68"/>
                    <a:pt x="2" y="72"/>
                    <a:pt x="6" y="74"/>
                  </a:cubicBezTo>
                  <a:cubicBezTo>
                    <a:pt x="63" y="98"/>
                    <a:pt x="63" y="98"/>
                    <a:pt x="63" y="98"/>
                  </a:cubicBezTo>
                  <a:cubicBezTo>
                    <a:pt x="53" y="170"/>
                    <a:pt x="53" y="170"/>
                    <a:pt x="53" y="170"/>
                  </a:cubicBezTo>
                  <a:cubicBezTo>
                    <a:pt x="53" y="172"/>
                    <a:pt x="53" y="174"/>
                    <a:pt x="54" y="176"/>
                  </a:cubicBezTo>
                  <a:cubicBezTo>
                    <a:pt x="56" y="178"/>
                    <a:pt x="83" y="224"/>
                    <a:pt x="160" y="224"/>
                  </a:cubicBezTo>
                  <a:cubicBezTo>
                    <a:pt x="223" y="224"/>
                    <a:pt x="262" y="180"/>
                    <a:pt x="264" y="178"/>
                  </a:cubicBezTo>
                  <a:cubicBezTo>
                    <a:pt x="266" y="176"/>
                    <a:pt x="267" y="173"/>
                    <a:pt x="266" y="170"/>
                  </a:cubicBezTo>
                  <a:cubicBezTo>
                    <a:pt x="257" y="98"/>
                    <a:pt x="257" y="98"/>
                    <a:pt x="257" y="98"/>
                  </a:cubicBezTo>
                  <a:cubicBezTo>
                    <a:pt x="288" y="85"/>
                    <a:pt x="288" y="85"/>
                    <a:pt x="288" y="85"/>
                  </a:cubicBezTo>
                  <a:cubicBezTo>
                    <a:pt x="288" y="214"/>
                    <a:pt x="288" y="214"/>
                    <a:pt x="288" y="214"/>
                  </a:cubicBezTo>
                  <a:cubicBezTo>
                    <a:pt x="288" y="220"/>
                    <a:pt x="292" y="224"/>
                    <a:pt x="298" y="224"/>
                  </a:cubicBezTo>
                  <a:cubicBezTo>
                    <a:pt x="304" y="224"/>
                    <a:pt x="309" y="220"/>
                    <a:pt x="309" y="214"/>
                  </a:cubicBezTo>
                  <a:cubicBezTo>
                    <a:pt x="309" y="76"/>
                    <a:pt x="309" y="76"/>
                    <a:pt x="309" y="76"/>
                  </a:cubicBezTo>
                  <a:cubicBezTo>
                    <a:pt x="313" y="74"/>
                    <a:pt x="313" y="74"/>
                    <a:pt x="313" y="74"/>
                  </a:cubicBezTo>
                  <a:cubicBezTo>
                    <a:pt x="317" y="72"/>
                    <a:pt x="320" y="68"/>
                    <a:pt x="320" y="64"/>
                  </a:cubicBezTo>
                  <a:cubicBezTo>
                    <a:pt x="320" y="60"/>
                    <a:pt x="317" y="56"/>
                    <a:pt x="313" y="54"/>
                  </a:cubicBezTo>
                  <a:close/>
                  <a:moveTo>
                    <a:pt x="244" y="167"/>
                  </a:moveTo>
                  <a:cubicBezTo>
                    <a:pt x="235" y="177"/>
                    <a:pt x="203" y="203"/>
                    <a:pt x="160" y="203"/>
                  </a:cubicBezTo>
                  <a:cubicBezTo>
                    <a:pt x="105" y="203"/>
                    <a:pt x="81" y="177"/>
                    <a:pt x="75" y="168"/>
                  </a:cubicBezTo>
                  <a:cubicBezTo>
                    <a:pt x="83" y="107"/>
                    <a:pt x="83" y="107"/>
                    <a:pt x="83" y="107"/>
                  </a:cubicBezTo>
                  <a:cubicBezTo>
                    <a:pt x="155" y="138"/>
                    <a:pt x="155" y="138"/>
                    <a:pt x="155" y="138"/>
                  </a:cubicBezTo>
                  <a:cubicBezTo>
                    <a:pt x="157" y="139"/>
                    <a:pt x="158" y="139"/>
                    <a:pt x="160" y="139"/>
                  </a:cubicBezTo>
                  <a:cubicBezTo>
                    <a:pt x="161" y="139"/>
                    <a:pt x="163" y="139"/>
                    <a:pt x="164" y="138"/>
                  </a:cubicBezTo>
                  <a:cubicBezTo>
                    <a:pt x="236" y="107"/>
                    <a:pt x="236" y="107"/>
                    <a:pt x="236" y="107"/>
                  </a:cubicBezTo>
                  <a:lnTo>
                    <a:pt x="244" y="167"/>
                  </a:lnTo>
                  <a:close/>
                  <a:moveTo>
                    <a:pt x="160" y="117"/>
                  </a:moveTo>
                  <a:cubicBezTo>
                    <a:pt x="40" y="65"/>
                    <a:pt x="40" y="65"/>
                    <a:pt x="40" y="65"/>
                  </a:cubicBezTo>
                  <a:cubicBezTo>
                    <a:pt x="160" y="22"/>
                    <a:pt x="160" y="22"/>
                    <a:pt x="160" y="22"/>
                  </a:cubicBezTo>
                  <a:cubicBezTo>
                    <a:pt x="280" y="65"/>
                    <a:pt x="280" y="65"/>
                    <a:pt x="280" y="65"/>
                  </a:cubicBezTo>
                  <a:lnTo>
                    <a:pt x="160" y="117"/>
                  </a:ln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34" name="Freeform 934"/>
            <p:cNvSpPr>
              <a:spLocks noEditPoints="1"/>
            </p:cNvSpPr>
            <p:nvPr/>
          </p:nvSpPr>
          <p:spPr bwMode="auto">
            <a:xfrm>
              <a:off x="5795" y="356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7" name="Group 6"/>
          <p:cNvGrpSpPr/>
          <p:nvPr/>
        </p:nvGrpSpPr>
        <p:grpSpPr>
          <a:xfrm>
            <a:off x="2598995" y="3047780"/>
            <a:ext cx="339552" cy="461443"/>
            <a:chOff x="4646217" y="2540105"/>
            <a:chExt cx="182441" cy="247933"/>
          </a:xfrm>
          <a:solidFill>
            <a:srgbClr val="C00000"/>
          </a:solidFill>
        </p:grpSpPr>
        <p:sp>
          <p:nvSpPr>
            <p:cNvPr id="37" name="Freeform 978"/>
            <p:cNvSpPr>
              <a:spLocks noEditPoints="1"/>
            </p:cNvSpPr>
            <p:nvPr/>
          </p:nvSpPr>
          <p:spPr bwMode="auto">
            <a:xfrm>
              <a:off x="4646217" y="2540105"/>
              <a:ext cx="182441" cy="247933"/>
            </a:xfrm>
            <a:custGeom>
              <a:avLst/>
              <a:gdLst>
                <a:gd name="T0" fmla="*/ 118 w 235"/>
                <a:gd name="T1" fmla="*/ 0 h 320"/>
                <a:gd name="T2" fmla="*/ 118 w 235"/>
                <a:gd name="T3" fmla="*/ 0 h 320"/>
                <a:gd name="T4" fmla="*/ 117 w 235"/>
                <a:gd name="T5" fmla="*/ 0 h 320"/>
                <a:gd name="T6" fmla="*/ 0 w 235"/>
                <a:gd name="T7" fmla="*/ 117 h 320"/>
                <a:gd name="T8" fmla="*/ 17 w 235"/>
                <a:gd name="T9" fmla="*/ 176 h 320"/>
                <a:gd name="T10" fmla="*/ 109 w 235"/>
                <a:gd name="T11" fmla="*/ 315 h 320"/>
                <a:gd name="T12" fmla="*/ 117 w 235"/>
                <a:gd name="T13" fmla="*/ 320 h 320"/>
                <a:gd name="T14" fmla="*/ 118 w 235"/>
                <a:gd name="T15" fmla="*/ 320 h 320"/>
                <a:gd name="T16" fmla="*/ 118 w 235"/>
                <a:gd name="T17" fmla="*/ 320 h 320"/>
                <a:gd name="T18" fmla="*/ 127 w 235"/>
                <a:gd name="T19" fmla="*/ 315 h 320"/>
                <a:gd name="T20" fmla="*/ 219 w 235"/>
                <a:gd name="T21" fmla="*/ 176 h 320"/>
                <a:gd name="T22" fmla="*/ 235 w 235"/>
                <a:gd name="T23" fmla="*/ 117 h 320"/>
                <a:gd name="T24" fmla="*/ 118 w 235"/>
                <a:gd name="T25" fmla="*/ 0 h 320"/>
                <a:gd name="T26" fmla="*/ 201 w 235"/>
                <a:gd name="T27" fmla="*/ 164 h 320"/>
                <a:gd name="T28" fmla="*/ 118 w 235"/>
                <a:gd name="T29" fmla="*/ 290 h 320"/>
                <a:gd name="T30" fmla="*/ 35 w 235"/>
                <a:gd name="T31" fmla="*/ 165 h 320"/>
                <a:gd name="T32" fmla="*/ 22 w 235"/>
                <a:gd name="T33" fmla="*/ 117 h 320"/>
                <a:gd name="T34" fmla="*/ 117 w 235"/>
                <a:gd name="T35" fmla="*/ 21 h 320"/>
                <a:gd name="T36" fmla="*/ 118 w 235"/>
                <a:gd name="T37" fmla="*/ 21 h 320"/>
                <a:gd name="T38" fmla="*/ 118 w 235"/>
                <a:gd name="T39" fmla="*/ 21 h 320"/>
                <a:gd name="T40" fmla="*/ 213 w 235"/>
                <a:gd name="T41" fmla="*/ 117 h 320"/>
                <a:gd name="T42" fmla="*/ 201 w 235"/>
                <a:gd name="T43" fmla="*/ 1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320">
                  <a:moveTo>
                    <a:pt x="118" y="0"/>
                  </a:moveTo>
                  <a:cubicBezTo>
                    <a:pt x="118" y="0"/>
                    <a:pt x="118" y="0"/>
                    <a:pt x="118" y="0"/>
                  </a:cubicBezTo>
                  <a:cubicBezTo>
                    <a:pt x="118" y="0"/>
                    <a:pt x="117" y="0"/>
                    <a:pt x="117" y="0"/>
                  </a:cubicBezTo>
                  <a:cubicBezTo>
                    <a:pt x="53" y="0"/>
                    <a:pt x="0" y="52"/>
                    <a:pt x="0" y="117"/>
                  </a:cubicBezTo>
                  <a:cubicBezTo>
                    <a:pt x="0" y="139"/>
                    <a:pt x="5" y="156"/>
                    <a:pt x="17" y="176"/>
                  </a:cubicBezTo>
                  <a:cubicBezTo>
                    <a:pt x="109" y="315"/>
                    <a:pt x="109" y="315"/>
                    <a:pt x="109" y="315"/>
                  </a:cubicBezTo>
                  <a:cubicBezTo>
                    <a:pt x="111" y="318"/>
                    <a:pt x="114" y="320"/>
                    <a:pt x="117" y="320"/>
                  </a:cubicBezTo>
                  <a:cubicBezTo>
                    <a:pt x="117" y="320"/>
                    <a:pt x="118" y="320"/>
                    <a:pt x="118" y="320"/>
                  </a:cubicBezTo>
                  <a:cubicBezTo>
                    <a:pt x="118" y="320"/>
                    <a:pt x="118" y="320"/>
                    <a:pt x="118" y="320"/>
                  </a:cubicBezTo>
                  <a:cubicBezTo>
                    <a:pt x="121" y="320"/>
                    <a:pt x="125" y="318"/>
                    <a:pt x="127" y="315"/>
                  </a:cubicBezTo>
                  <a:cubicBezTo>
                    <a:pt x="219" y="176"/>
                    <a:pt x="219" y="176"/>
                    <a:pt x="219" y="176"/>
                  </a:cubicBezTo>
                  <a:cubicBezTo>
                    <a:pt x="230" y="156"/>
                    <a:pt x="235" y="139"/>
                    <a:pt x="235" y="117"/>
                  </a:cubicBezTo>
                  <a:cubicBezTo>
                    <a:pt x="235" y="52"/>
                    <a:pt x="182" y="0"/>
                    <a:pt x="118" y="0"/>
                  </a:cubicBezTo>
                  <a:close/>
                  <a:moveTo>
                    <a:pt x="201" y="164"/>
                  </a:moveTo>
                  <a:cubicBezTo>
                    <a:pt x="118" y="290"/>
                    <a:pt x="118" y="290"/>
                    <a:pt x="118" y="290"/>
                  </a:cubicBezTo>
                  <a:cubicBezTo>
                    <a:pt x="35" y="165"/>
                    <a:pt x="35" y="165"/>
                    <a:pt x="35" y="165"/>
                  </a:cubicBezTo>
                  <a:cubicBezTo>
                    <a:pt x="25" y="149"/>
                    <a:pt x="22" y="135"/>
                    <a:pt x="22" y="117"/>
                  </a:cubicBezTo>
                  <a:cubicBezTo>
                    <a:pt x="22" y="64"/>
                    <a:pt x="65" y="21"/>
                    <a:pt x="117" y="21"/>
                  </a:cubicBezTo>
                  <a:cubicBezTo>
                    <a:pt x="117" y="21"/>
                    <a:pt x="118" y="21"/>
                    <a:pt x="118" y="21"/>
                  </a:cubicBezTo>
                  <a:cubicBezTo>
                    <a:pt x="118" y="21"/>
                    <a:pt x="118" y="21"/>
                    <a:pt x="118" y="21"/>
                  </a:cubicBezTo>
                  <a:cubicBezTo>
                    <a:pt x="170" y="21"/>
                    <a:pt x="213" y="64"/>
                    <a:pt x="213" y="117"/>
                  </a:cubicBezTo>
                  <a:cubicBezTo>
                    <a:pt x="213" y="135"/>
                    <a:pt x="210" y="149"/>
                    <a:pt x="201" y="164"/>
                  </a:cubicBezTo>
                  <a:close/>
                </a:path>
              </a:pathLst>
            </a:custGeom>
            <a:grpFill/>
            <a:ln>
              <a:solidFill>
                <a:srgbClr val="C0000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sp>
          <p:nvSpPr>
            <p:cNvPr id="38" name="Freeform 979"/>
            <p:cNvSpPr>
              <a:spLocks noEditPoints="1"/>
            </p:cNvSpPr>
            <p:nvPr/>
          </p:nvSpPr>
          <p:spPr bwMode="auto">
            <a:xfrm>
              <a:off x="4695336" y="2589223"/>
              <a:ext cx="83034" cy="83034"/>
            </a:xfrm>
            <a:custGeom>
              <a:avLst/>
              <a:gdLst>
                <a:gd name="T0" fmla="*/ 54 w 107"/>
                <a:gd name="T1" fmla="*/ 0 h 106"/>
                <a:gd name="T2" fmla="*/ 0 w 107"/>
                <a:gd name="T3" fmla="*/ 53 h 106"/>
                <a:gd name="T4" fmla="*/ 54 w 107"/>
                <a:gd name="T5" fmla="*/ 106 h 106"/>
                <a:gd name="T6" fmla="*/ 107 w 107"/>
                <a:gd name="T7" fmla="*/ 53 h 106"/>
                <a:gd name="T8" fmla="*/ 54 w 107"/>
                <a:gd name="T9" fmla="*/ 0 h 106"/>
                <a:gd name="T10" fmla="*/ 54 w 107"/>
                <a:gd name="T11" fmla="*/ 85 h 106"/>
                <a:gd name="T12" fmla="*/ 22 w 107"/>
                <a:gd name="T13" fmla="*/ 53 h 106"/>
                <a:gd name="T14" fmla="*/ 54 w 107"/>
                <a:gd name="T15" fmla="*/ 21 h 106"/>
                <a:gd name="T16" fmla="*/ 86 w 107"/>
                <a:gd name="T17" fmla="*/ 53 h 106"/>
                <a:gd name="T18" fmla="*/ 54 w 107"/>
                <a:gd name="T19"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6">
                  <a:moveTo>
                    <a:pt x="54" y="0"/>
                  </a:moveTo>
                  <a:cubicBezTo>
                    <a:pt x="24" y="0"/>
                    <a:pt x="0" y="24"/>
                    <a:pt x="0" y="53"/>
                  </a:cubicBezTo>
                  <a:cubicBezTo>
                    <a:pt x="0" y="82"/>
                    <a:pt x="24" y="106"/>
                    <a:pt x="54" y="106"/>
                  </a:cubicBezTo>
                  <a:cubicBezTo>
                    <a:pt x="83" y="106"/>
                    <a:pt x="107" y="82"/>
                    <a:pt x="107" y="53"/>
                  </a:cubicBezTo>
                  <a:cubicBezTo>
                    <a:pt x="107" y="24"/>
                    <a:pt x="83" y="0"/>
                    <a:pt x="54" y="0"/>
                  </a:cubicBezTo>
                  <a:close/>
                  <a:moveTo>
                    <a:pt x="54" y="85"/>
                  </a:moveTo>
                  <a:cubicBezTo>
                    <a:pt x="36" y="85"/>
                    <a:pt x="22" y="71"/>
                    <a:pt x="22" y="53"/>
                  </a:cubicBezTo>
                  <a:cubicBezTo>
                    <a:pt x="22" y="35"/>
                    <a:pt x="36" y="21"/>
                    <a:pt x="54" y="21"/>
                  </a:cubicBezTo>
                  <a:cubicBezTo>
                    <a:pt x="71" y="21"/>
                    <a:pt x="86" y="35"/>
                    <a:pt x="86" y="53"/>
                  </a:cubicBezTo>
                  <a:cubicBezTo>
                    <a:pt x="86" y="71"/>
                    <a:pt x="71" y="85"/>
                    <a:pt x="54" y="85"/>
                  </a:cubicBezTo>
                  <a:close/>
                </a:path>
              </a:pathLst>
            </a:custGeom>
            <a:grpFill/>
            <a:ln>
              <a:solidFill>
                <a:srgbClr val="C0000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grpSp>
      <p:sp>
        <p:nvSpPr>
          <p:cNvPr id="41" name="Rectangle 40"/>
          <p:cNvSpPr/>
          <p:nvPr/>
        </p:nvSpPr>
        <p:spPr>
          <a:xfrm>
            <a:off x="2228186" y="3489285"/>
            <a:ext cx="1093569" cy="253916"/>
          </a:xfrm>
          <a:prstGeom prst="rect">
            <a:avLst/>
          </a:prstGeom>
        </p:spPr>
        <p:txBody>
          <a:bodyPr wrap="none">
            <a:spAutoFit/>
          </a:bodyPr>
          <a:lstStyle/>
          <a:p>
            <a:r>
              <a:rPr lang="en-US" sz="1050" b="1" dirty="0" smtClean="0"/>
              <a:t>Store#1055</a:t>
            </a:r>
            <a:endParaRPr lang="en-US" sz="1050" b="1" dirty="0"/>
          </a:p>
        </p:txBody>
      </p:sp>
      <p:sp>
        <p:nvSpPr>
          <p:cNvPr id="43" name="Rectangle 42"/>
          <p:cNvSpPr/>
          <p:nvPr/>
        </p:nvSpPr>
        <p:spPr>
          <a:xfrm>
            <a:off x="1299340" y="2034997"/>
            <a:ext cx="2870201" cy="2556933"/>
          </a:xfrm>
          <a:prstGeom prst="rect">
            <a:avLst/>
          </a:prstGeom>
          <a:no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1450" indent="-171450">
              <a:buFont typeface="Arial" panose="020B0604020202020204" pitchFamily="34" charset="0"/>
              <a:buChar char="•"/>
            </a:pPr>
            <a:endParaRPr lang="en-US" sz="1200" dirty="0"/>
          </a:p>
        </p:txBody>
      </p:sp>
      <p:grpSp>
        <p:nvGrpSpPr>
          <p:cNvPr id="48" name="Group 569"/>
          <p:cNvGrpSpPr>
            <a:grpSpLocks noChangeAspect="1"/>
          </p:cNvGrpSpPr>
          <p:nvPr/>
        </p:nvGrpSpPr>
        <p:grpSpPr bwMode="auto">
          <a:xfrm>
            <a:off x="6881800" y="3908858"/>
            <a:ext cx="398267" cy="398267"/>
            <a:chOff x="5648" y="3248"/>
            <a:chExt cx="340" cy="340"/>
          </a:xfrm>
          <a:solidFill>
            <a:schemeClr val="bg2">
              <a:lumMod val="75000"/>
            </a:schemeClr>
          </a:solidFill>
        </p:grpSpPr>
        <p:sp>
          <p:nvSpPr>
            <p:cNvPr id="49" name="Freeform 570"/>
            <p:cNvSpPr>
              <a:spLocks noEditPoints="1"/>
            </p:cNvSpPr>
            <p:nvPr/>
          </p:nvSpPr>
          <p:spPr bwMode="auto">
            <a:xfrm>
              <a:off x="5712" y="3326"/>
              <a:ext cx="212" cy="170"/>
            </a:xfrm>
            <a:custGeom>
              <a:avLst/>
              <a:gdLst>
                <a:gd name="T0" fmla="*/ 288 w 320"/>
                <a:gd name="T1" fmla="*/ 9 h 256"/>
                <a:gd name="T2" fmla="*/ 277 w 320"/>
                <a:gd name="T3" fmla="*/ 0 h 256"/>
                <a:gd name="T4" fmla="*/ 224 w 320"/>
                <a:gd name="T5" fmla="*/ 0 h 256"/>
                <a:gd name="T6" fmla="*/ 213 w 320"/>
                <a:gd name="T7" fmla="*/ 10 h 256"/>
                <a:gd name="T8" fmla="*/ 201 w 320"/>
                <a:gd name="T9" fmla="*/ 146 h 256"/>
                <a:gd name="T10" fmla="*/ 112 w 320"/>
                <a:gd name="T11" fmla="*/ 87 h 256"/>
                <a:gd name="T12" fmla="*/ 101 w 320"/>
                <a:gd name="T13" fmla="*/ 87 h 256"/>
                <a:gd name="T14" fmla="*/ 96 w 320"/>
                <a:gd name="T15" fmla="*/ 96 h 256"/>
                <a:gd name="T16" fmla="*/ 96 w 320"/>
                <a:gd name="T17" fmla="*/ 140 h 256"/>
                <a:gd name="T18" fmla="*/ 16 w 320"/>
                <a:gd name="T19" fmla="*/ 87 h 256"/>
                <a:gd name="T20" fmla="*/ 5 w 320"/>
                <a:gd name="T21" fmla="*/ 87 h 256"/>
                <a:gd name="T22" fmla="*/ 0 w 320"/>
                <a:gd name="T23" fmla="*/ 96 h 256"/>
                <a:gd name="T24" fmla="*/ 0 w 320"/>
                <a:gd name="T25" fmla="*/ 245 h 256"/>
                <a:gd name="T26" fmla="*/ 10 w 320"/>
                <a:gd name="T27" fmla="*/ 256 h 256"/>
                <a:gd name="T28" fmla="*/ 309 w 320"/>
                <a:gd name="T29" fmla="*/ 256 h 256"/>
                <a:gd name="T30" fmla="*/ 317 w 320"/>
                <a:gd name="T31" fmla="*/ 252 h 256"/>
                <a:gd name="T32" fmla="*/ 320 w 320"/>
                <a:gd name="T33" fmla="*/ 244 h 256"/>
                <a:gd name="T34" fmla="*/ 288 w 320"/>
                <a:gd name="T35" fmla="*/ 9 h 256"/>
                <a:gd name="T36" fmla="*/ 196 w 320"/>
                <a:gd name="T37" fmla="*/ 169 h 256"/>
                <a:gd name="T38" fmla="*/ 198 w 320"/>
                <a:gd name="T39" fmla="*/ 170 h 256"/>
                <a:gd name="T40" fmla="*/ 193 w 320"/>
                <a:gd name="T41" fmla="*/ 235 h 256"/>
                <a:gd name="T42" fmla="*/ 117 w 320"/>
                <a:gd name="T43" fmla="*/ 235 h 256"/>
                <a:gd name="T44" fmla="*/ 117 w 320"/>
                <a:gd name="T45" fmla="*/ 116 h 256"/>
                <a:gd name="T46" fmla="*/ 196 w 320"/>
                <a:gd name="T47" fmla="*/ 169 h 256"/>
                <a:gd name="T48" fmla="*/ 96 w 320"/>
                <a:gd name="T49" fmla="*/ 166 h 256"/>
                <a:gd name="T50" fmla="*/ 96 w 320"/>
                <a:gd name="T51" fmla="*/ 235 h 256"/>
                <a:gd name="T52" fmla="*/ 21 w 320"/>
                <a:gd name="T53" fmla="*/ 235 h 256"/>
                <a:gd name="T54" fmla="*/ 21 w 320"/>
                <a:gd name="T55" fmla="*/ 116 h 256"/>
                <a:gd name="T56" fmla="*/ 96 w 320"/>
                <a:gd name="T57" fmla="*/ 166 h 256"/>
                <a:gd name="T58" fmla="*/ 214 w 320"/>
                <a:gd name="T59" fmla="*/ 235 h 256"/>
                <a:gd name="T60" fmla="*/ 233 w 320"/>
                <a:gd name="T61" fmla="*/ 21 h 256"/>
                <a:gd name="T62" fmla="*/ 268 w 320"/>
                <a:gd name="T63" fmla="*/ 21 h 256"/>
                <a:gd name="T64" fmla="*/ 297 w 320"/>
                <a:gd name="T65" fmla="*/ 235 h 256"/>
                <a:gd name="T66" fmla="*/ 214 w 320"/>
                <a:gd name="T67" fmla="*/ 2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0" h="256">
                  <a:moveTo>
                    <a:pt x="288" y="9"/>
                  </a:moveTo>
                  <a:cubicBezTo>
                    <a:pt x="287" y="4"/>
                    <a:pt x="282" y="0"/>
                    <a:pt x="277" y="0"/>
                  </a:cubicBezTo>
                  <a:cubicBezTo>
                    <a:pt x="224" y="0"/>
                    <a:pt x="224" y="0"/>
                    <a:pt x="224" y="0"/>
                  </a:cubicBezTo>
                  <a:cubicBezTo>
                    <a:pt x="218" y="0"/>
                    <a:pt x="214" y="4"/>
                    <a:pt x="213" y="10"/>
                  </a:cubicBezTo>
                  <a:cubicBezTo>
                    <a:pt x="201" y="146"/>
                    <a:pt x="201" y="146"/>
                    <a:pt x="201" y="146"/>
                  </a:cubicBezTo>
                  <a:cubicBezTo>
                    <a:pt x="112" y="87"/>
                    <a:pt x="112" y="87"/>
                    <a:pt x="112" y="87"/>
                  </a:cubicBezTo>
                  <a:cubicBezTo>
                    <a:pt x="109" y="85"/>
                    <a:pt x="105" y="85"/>
                    <a:pt x="101" y="87"/>
                  </a:cubicBezTo>
                  <a:cubicBezTo>
                    <a:pt x="98" y="88"/>
                    <a:pt x="96" y="92"/>
                    <a:pt x="96" y="96"/>
                  </a:cubicBezTo>
                  <a:cubicBezTo>
                    <a:pt x="96" y="140"/>
                    <a:pt x="96" y="140"/>
                    <a:pt x="96" y="140"/>
                  </a:cubicBezTo>
                  <a:cubicBezTo>
                    <a:pt x="16" y="87"/>
                    <a:pt x="16" y="87"/>
                    <a:pt x="16" y="87"/>
                  </a:cubicBezTo>
                  <a:cubicBezTo>
                    <a:pt x="13" y="85"/>
                    <a:pt x="9" y="85"/>
                    <a:pt x="5" y="87"/>
                  </a:cubicBezTo>
                  <a:cubicBezTo>
                    <a:pt x="2" y="88"/>
                    <a:pt x="0" y="92"/>
                    <a:pt x="0" y="96"/>
                  </a:cubicBezTo>
                  <a:cubicBezTo>
                    <a:pt x="0" y="245"/>
                    <a:pt x="0" y="245"/>
                    <a:pt x="0" y="245"/>
                  </a:cubicBezTo>
                  <a:cubicBezTo>
                    <a:pt x="0" y="251"/>
                    <a:pt x="4" y="256"/>
                    <a:pt x="10" y="256"/>
                  </a:cubicBezTo>
                  <a:cubicBezTo>
                    <a:pt x="309" y="256"/>
                    <a:pt x="309" y="256"/>
                    <a:pt x="309" y="256"/>
                  </a:cubicBezTo>
                  <a:cubicBezTo>
                    <a:pt x="312" y="256"/>
                    <a:pt x="315" y="255"/>
                    <a:pt x="317" y="252"/>
                  </a:cubicBezTo>
                  <a:cubicBezTo>
                    <a:pt x="319" y="250"/>
                    <a:pt x="320" y="247"/>
                    <a:pt x="320" y="244"/>
                  </a:cubicBezTo>
                  <a:lnTo>
                    <a:pt x="288" y="9"/>
                  </a:lnTo>
                  <a:close/>
                  <a:moveTo>
                    <a:pt x="196" y="169"/>
                  </a:moveTo>
                  <a:cubicBezTo>
                    <a:pt x="197" y="169"/>
                    <a:pt x="198" y="169"/>
                    <a:pt x="198" y="170"/>
                  </a:cubicBezTo>
                  <a:cubicBezTo>
                    <a:pt x="193" y="235"/>
                    <a:pt x="193" y="235"/>
                    <a:pt x="193" y="235"/>
                  </a:cubicBezTo>
                  <a:cubicBezTo>
                    <a:pt x="117" y="235"/>
                    <a:pt x="117" y="235"/>
                    <a:pt x="117" y="235"/>
                  </a:cubicBezTo>
                  <a:cubicBezTo>
                    <a:pt x="117" y="116"/>
                    <a:pt x="117" y="116"/>
                    <a:pt x="117" y="116"/>
                  </a:cubicBezTo>
                  <a:lnTo>
                    <a:pt x="196" y="169"/>
                  </a:lnTo>
                  <a:close/>
                  <a:moveTo>
                    <a:pt x="96" y="166"/>
                  </a:moveTo>
                  <a:cubicBezTo>
                    <a:pt x="96" y="235"/>
                    <a:pt x="96" y="235"/>
                    <a:pt x="96" y="235"/>
                  </a:cubicBezTo>
                  <a:cubicBezTo>
                    <a:pt x="21" y="235"/>
                    <a:pt x="21" y="235"/>
                    <a:pt x="21" y="235"/>
                  </a:cubicBezTo>
                  <a:cubicBezTo>
                    <a:pt x="21" y="116"/>
                    <a:pt x="21" y="116"/>
                    <a:pt x="21" y="116"/>
                  </a:cubicBezTo>
                  <a:lnTo>
                    <a:pt x="96" y="166"/>
                  </a:lnTo>
                  <a:close/>
                  <a:moveTo>
                    <a:pt x="214" y="235"/>
                  </a:moveTo>
                  <a:cubicBezTo>
                    <a:pt x="233" y="21"/>
                    <a:pt x="233" y="21"/>
                    <a:pt x="233" y="21"/>
                  </a:cubicBezTo>
                  <a:cubicBezTo>
                    <a:pt x="268" y="21"/>
                    <a:pt x="268" y="21"/>
                    <a:pt x="268" y="21"/>
                  </a:cubicBezTo>
                  <a:cubicBezTo>
                    <a:pt x="297" y="235"/>
                    <a:pt x="297" y="235"/>
                    <a:pt x="297" y="235"/>
                  </a:cubicBezTo>
                  <a:lnTo>
                    <a:pt x="214" y="235"/>
                  </a:ln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50" name="Freeform 571"/>
            <p:cNvSpPr>
              <a:spLocks noEditPoints="1"/>
            </p:cNvSpPr>
            <p:nvPr/>
          </p:nvSpPr>
          <p:spPr bwMode="auto">
            <a:xfrm>
              <a:off x="5648" y="324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51" name="Group 162"/>
          <p:cNvGrpSpPr>
            <a:grpSpLocks noChangeAspect="1"/>
          </p:cNvGrpSpPr>
          <p:nvPr/>
        </p:nvGrpSpPr>
        <p:grpSpPr bwMode="auto">
          <a:xfrm>
            <a:off x="6173275" y="2270371"/>
            <a:ext cx="398267" cy="398267"/>
            <a:chOff x="3425" y="1699"/>
            <a:chExt cx="340" cy="340"/>
          </a:xfrm>
          <a:solidFill>
            <a:schemeClr val="bg2">
              <a:lumMod val="75000"/>
            </a:schemeClr>
          </a:solidFill>
        </p:grpSpPr>
        <p:sp>
          <p:nvSpPr>
            <p:cNvPr id="52" name="Freeform 163"/>
            <p:cNvSpPr>
              <a:spLocks noEditPoints="1"/>
            </p:cNvSpPr>
            <p:nvPr/>
          </p:nvSpPr>
          <p:spPr bwMode="auto">
            <a:xfrm>
              <a:off x="3517" y="1763"/>
              <a:ext cx="134" cy="212"/>
            </a:xfrm>
            <a:custGeom>
              <a:avLst/>
              <a:gdLst>
                <a:gd name="T0" fmla="*/ 42 w 202"/>
                <a:gd name="T1" fmla="*/ 64 h 320"/>
                <a:gd name="T2" fmla="*/ 42 w 202"/>
                <a:gd name="T3" fmla="*/ 11 h 320"/>
                <a:gd name="T4" fmla="*/ 53 w 202"/>
                <a:gd name="T5" fmla="*/ 0 h 320"/>
                <a:gd name="T6" fmla="*/ 64 w 202"/>
                <a:gd name="T7" fmla="*/ 11 h 320"/>
                <a:gd name="T8" fmla="*/ 64 w 202"/>
                <a:gd name="T9" fmla="*/ 64 h 320"/>
                <a:gd name="T10" fmla="*/ 53 w 202"/>
                <a:gd name="T11" fmla="*/ 75 h 320"/>
                <a:gd name="T12" fmla="*/ 42 w 202"/>
                <a:gd name="T13" fmla="*/ 64 h 320"/>
                <a:gd name="T14" fmla="*/ 202 w 202"/>
                <a:gd name="T15" fmla="*/ 11 h 320"/>
                <a:gd name="T16" fmla="*/ 202 w 202"/>
                <a:gd name="T17" fmla="*/ 310 h 320"/>
                <a:gd name="T18" fmla="*/ 192 w 202"/>
                <a:gd name="T19" fmla="*/ 320 h 320"/>
                <a:gd name="T20" fmla="*/ 138 w 202"/>
                <a:gd name="T21" fmla="*/ 288 h 320"/>
                <a:gd name="T22" fmla="*/ 149 w 202"/>
                <a:gd name="T23" fmla="*/ 154 h 320"/>
                <a:gd name="T24" fmla="*/ 131 w 202"/>
                <a:gd name="T25" fmla="*/ 136 h 320"/>
                <a:gd name="T26" fmla="*/ 128 w 202"/>
                <a:gd name="T27" fmla="*/ 128 h 320"/>
                <a:gd name="T28" fmla="*/ 187 w 202"/>
                <a:gd name="T29" fmla="*/ 2 h 320"/>
                <a:gd name="T30" fmla="*/ 197 w 202"/>
                <a:gd name="T31" fmla="*/ 2 h 320"/>
                <a:gd name="T32" fmla="*/ 202 w 202"/>
                <a:gd name="T33" fmla="*/ 11 h 320"/>
                <a:gd name="T34" fmla="*/ 181 w 202"/>
                <a:gd name="T35" fmla="*/ 33 h 320"/>
                <a:gd name="T36" fmla="*/ 149 w 202"/>
                <a:gd name="T37" fmla="*/ 124 h 320"/>
                <a:gd name="T38" fmla="*/ 167 w 202"/>
                <a:gd name="T39" fmla="*/ 142 h 320"/>
                <a:gd name="T40" fmla="*/ 170 w 202"/>
                <a:gd name="T41" fmla="*/ 150 h 320"/>
                <a:gd name="T42" fmla="*/ 160 w 202"/>
                <a:gd name="T43" fmla="*/ 288 h 320"/>
                <a:gd name="T44" fmla="*/ 181 w 202"/>
                <a:gd name="T45" fmla="*/ 298 h 320"/>
                <a:gd name="T46" fmla="*/ 181 w 202"/>
                <a:gd name="T47" fmla="*/ 33 h 320"/>
                <a:gd name="T48" fmla="*/ 96 w 202"/>
                <a:gd name="T49" fmla="*/ 0 h 320"/>
                <a:gd name="T50" fmla="*/ 85 w 202"/>
                <a:gd name="T51" fmla="*/ 11 h 320"/>
                <a:gd name="T52" fmla="*/ 85 w 202"/>
                <a:gd name="T53" fmla="*/ 75 h 320"/>
                <a:gd name="T54" fmla="*/ 74 w 202"/>
                <a:gd name="T55" fmla="*/ 86 h 320"/>
                <a:gd name="T56" fmla="*/ 64 w 202"/>
                <a:gd name="T57" fmla="*/ 96 h 320"/>
                <a:gd name="T58" fmla="*/ 64 w 202"/>
                <a:gd name="T59" fmla="*/ 288 h 320"/>
                <a:gd name="T60" fmla="*/ 53 w 202"/>
                <a:gd name="T61" fmla="*/ 299 h 320"/>
                <a:gd name="T62" fmla="*/ 42 w 202"/>
                <a:gd name="T63" fmla="*/ 288 h 320"/>
                <a:gd name="T64" fmla="*/ 42 w 202"/>
                <a:gd name="T65" fmla="*/ 96 h 320"/>
                <a:gd name="T66" fmla="*/ 32 w 202"/>
                <a:gd name="T67" fmla="*/ 86 h 320"/>
                <a:gd name="T68" fmla="*/ 21 w 202"/>
                <a:gd name="T69" fmla="*/ 75 h 320"/>
                <a:gd name="T70" fmla="*/ 21 w 202"/>
                <a:gd name="T71" fmla="*/ 11 h 320"/>
                <a:gd name="T72" fmla="*/ 10 w 202"/>
                <a:gd name="T73" fmla="*/ 0 h 320"/>
                <a:gd name="T74" fmla="*/ 0 w 202"/>
                <a:gd name="T75" fmla="*/ 11 h 320"/>
                <a:gd name="T76" fmla="*/ 0 w 202"/>
                <a:gd name="T77" fmla="*/ 75 h 320"/>
                <a:gd name="T78" fmla="*/ 21 w 202"/>
                <a:gd name="T79" fmla="*/ 105 h 320"/>
                <a:gd name="T80" fmla="*/ 21 w 202"/>
                <a:gd name="T81" fmla="*/ 289 h 320"/>
                <a:gd name="T82" fmla="*/ 53 w 202"/>
                <a:gd name="T83" fmla="*/ 320 h 320"/>
                <a:gd name="T84" fmla="*/ 53 w 202"/>
                <a:gd name="T85" fmla="*/ 320 h 320"/>
                <a:gd name="T86" fmla="*/ 53 w 202"/>
                <a:gd name="T87" fmla="*/ 320 h 320"/>
                <a:gd name="T88" fmla="*/ 85 w 202"/>
                <a:gd name="T89" fmla="*/ 288 h 320"/>
                <a:gd name="T90" fmla="*/ 85 w 202"/>
                <a:gd name="T91" fmla="*/ 105 h 320"/>
                <a:gd name="T92" fmla="*/ 106 w 202"/>
                <a:gd name="T93" fmla="*/ 75 h 320"/>
                <a:gd name="T94" fmla="*/ 106 w 202"/>
                <a:gd name="T95" fmla="*/ 11 h 320"/>
                <a:gd name="T96" fmla="*/ 96 w 202"/>
                <a:gd name="T9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2" h="320">
                  <a:moveTo>
                    <a:pt x="42" y="64"/>
                  </a:moveTo>
                  <a:cubicBezTo>
                    <a:pt x="42" y="11"/>
                    <a:pt x="42" y="11"/>
                    <a:pt x="42" y="11"/>
                  </a:cubicBezTo>
                  <a:cubicBezTo>
                    <a:pt x="42" y="5"/>
                    <a:pt x="47" y="0"/>
                    <a:pt x="53" y="0"/>
                  </a:cubicBezTo>
                  <a:cubicBezTo>
                    <a:pt x="59" y="0"/>
                    <a:pt x="64" y="5"/>
                    <a:pt x="64" y="11"/>
                  </a:cubicBezTo>
                  <a:cubicBezTo>
                    <a:pt x="64" y="64"/>
                    <a:pt x="64" y="64"/>
                    <a:pt x="64" y="64"/>
                  </a:cubicBezTo>
                  <a:cubicBezTo>
                    <a:pt x="64" y="70"/>
                    <a:pt x="59" y="75"/>
                    <a:pt x="53" y="75"/>
                  </a:cubicBezTo>
                  <a:cubicBezTo>
                    <a:pt x="47" y="75"/>
                    <a:pt x="42" y="70"/>
                    <a:pt x="42" y="64"/>
                  </a:cubicBezTo>
                  <a:close/>
                  <a:moveTo>
                    <a:pt x="202" y="11"/>
                  </a:moveTo>
                  <a:cubicBezTo>
                    <a:pt x="202" y="310"/>
                    <a:pt x="202" y="310"/>
                    <a:pt x="202" y="310"/>
                  </a:cubicBezTo>
                  <a:cubicBezTo>
                    <a:pt x="202" y="316"/>
                    <a:pt x="198" y="320"/>
                    <a:pt x="192" y="320"/>
                  </a:cubicBezTo>
                  <a:cubicBezTo>
                    <a:pt x="139" y="320"/>
                    <a:pt x="138" y="290"/>
                    <a:pt x="138" y="288"/>
                  </a:cubicBezTo>
                  <a:cubicBezTo>
                    <a:pt x="149" y="154"/>
                    <a:pt x="149" y="154"/>
                    <a:pt x="149" y="154"/>
                  </a:cubicBezTo>
                  <a:cubicBezTo>
                    <a:pt x="131" y="136"/>
                    <a:pt x="131" y="136"/>
                    <a:pt x="131" y="136"/>
                  </a:cubicBezTo>
                  <a:cubicBezTo>
                    <a:pt x="129" y="134"/>
                    <a:pt x="128" y="131"/>
                    <a:pt x="128" y="128"/>
                  </a:cubicBezTo>
                  <a:cubicBezTo>
                    <a:pt x="128" y="34"/>
                    <a:pt x="184" y="3"/>
                    <a:pt x="187" y="2"/>
                  </a:cubicBezTo>
                  <a:cubicBezTo>
                    <a:pt x="190" y="0"/>
                    <a:pt x="194" y="0"/>
                    <a:pt x="197" y="2"/>
                  </a:cubicBezTo>
                  <a:cubicBezTo>
                    <a:pt x="200" y="4"/>
                    <a:pt x="202" y="7"/>
                    <a:pt x="202" y="11"/>
                  </a:cubicBezTo>
                  <a:close/>
                  <a:moveTo>
                    <a:pt x="181" y="33"/>
                  </a:moveTo>
                  <a:cubicBezTo>
                    <a:pt x="168" y="48"/>
                    <a:pt x="150" y="76"/>
                    <a:pt x="149" y="124"/>
                  </a:cubicBezTo>
                  <a:cubicBezTo>
                    <a:pt x="167" y="142"/>
                    <a:pt x="167" y="142"/>
                    <a:pt x="167" y="142"/>
                  </a:cubicBezTo>
                  <a:cubicBezTo>
                    <a:pt x="169" y="144"/>
                    <a:pt x="171" y="147"/>
                    <a:pt x="170" y="150"/>
                  </a:cubicBezTo>
                  <a:cubicBezTo>
                    <a:pt x="160" y="288"/>
                    <a:pt x="160" y="288"/>
                    <a:pt x="160" y="288"/>
                  </a:cubicBezTo>
                  <a:cubicBezTo>
                    <a:pt x="160" y="291"/>
                    <a:pt x="166" y="297"/>
                    <a:pt x="181" y="298"/>
                  </a:cubicBezTo>
                  <a:lnTo>
                    <a:pt x="181" y="33"/>
                  </a:lnTo>
                  <a:close/>
                  <a:moveTo>
                    <a:pt x="96" y="0"/>
                  </a:moveTo>
                  <a:cubicBezTo>
                    <a:pt x="90" y="0"/>
                    <a:pt x="85" y="5"/>
                    <a:pt x="85" y="11"/>
                  </a:cubicBezTo>
                  <a:cubicBezTo>
                    <a:pt x="85" y="75"/>
                    <a:pt x="85" y="75"/>
                    <a:pt x="85" y="75"/>
                  </a:cubicBezTo>
                  <a:cubicBezTo>
                    <a:pt x="85" y="80"/>
                    <a:pt x="83" y="86"/>
                    <a:pt x="74" y="86"/>
                  </a:cubicBezTo>
                  <a:cubicBezTo>
                    <a:pt x="68" y="86"/>
                    <a:pt x="64" y="90"/>
                    <a:pt x="64" y="96"/>
                  </a:cubicBezTo>
                  <a:cubicBezTo>
                    <a:pt x="64" y="288"/>
                    <a:pt x="64" y="288"/>
                    <a:pt x="64" y="288"/>
                  </a:cubicBezTo>
                  <a:cubicBezTo>
                    <a:pt x="64" y="292"/>
                    <a:pt x="62" y="299"/>
                    <a:pt x="53" y="299"/>
                  </a:cubicBezTo>
                  <a:cubicBezTo>
                    <a:pt x="44" y="299"/>
                    <a:pt x="43" y="292"/>
                    <a:pt x="42" y="288"/>
                  </a:cubicBezTo>
                  <a:cubicBezTo>
                    <a:pt x="42" y="96"/>
                    <a:pt x="42" y="96"/>
                    <a:pt x="42" y="96"/>
                  </a:cubicBezTo>
                  <a:cubicBezTo>
                    <a:pt x="42" y="90"/>
                    <a:pt x="38" y="86"/>
                    <a:pt x="32" y="86"/>
                  </a:cubicBezTo>
                  <a:cubicBezTo>
                    <a:pt x="23" y="86"/>
                    <a:pt x="21" y="80"/>
                    <a:pt x="21" y="75"/>
                  </a:cubicBezTo>
                  <a:cubicBezTo>
                    <a:pt x="21" y="11"/>
                    <a:pt x="21" y="11"/>
                    <a:pt x="21" y="11"/>
                  </a:cubicBezTo>
                  <a:cubicBezTo>
                    <a:pt x="21" y="5"/>
                    <a:pt x="16" y="0"/>
                    <a:pt x="10" y="0"/>
                  </a:cubicBezTo>
                  <a:cubicBezTo>
                    <a:pt x="4" y="0"/>
                    <a:pt x="0" y="5"/>
                    <a:pt x="0" y="11"/>
                  </a:cubicBezTo>
                  <a:cubicBezTo>
                    <a:pt x="0" y="75"/>
                    <a:pt x="0" y="75"/>
                    <a:pt x="0" y="75"/>
                  </a:cubicBezTo>
                  <a:cubicBezTo>
                    <a:pt x="0" y="86"/>
                    <a:pt x="10" y="101"/>
                    <a:pt x="21" y="105"/>
                  </a:cubicBezTo>
                  <a:cubicBezTo>
                    <a:pt x="21" y="289"/>
                    <a:pt x="21" y="289"/>
                    <a:pt x="21" y="289"/>
                  </a:cubicBezTo>
                  <a:cubicBezTo>
                    <a:pt x="21" y="301"/>
                    <a:pt x="30" y="320"/>
                    <a:pt x="53" y="320"/>
                  </a:cubicBezTo>
                  <a:cubicBezTo>
                    <a:pt x="53" y="320"/>
                    <a:pt x="53" y="320"/>
                    <a:pt x="53" y="320"/>
                  </a:cubicBezTo>
                  <a:cubicBezTo>
                    <a:pt x="53" y="320"/>
                    <a:pt x="53" y="320"/>
                    <a:pt x="53" y="320"/>
                  </a:cubicBezTo>
                  <a:cubicBezTo>
                    <a:pt x="76" y="320"/>
                    <a:pt x="85" y="301"/>
                    <a:pt x="85" y="288"/>
                  </a:cubicBezTo>
                  <a:cubicBezTo>
                    <a:pt x="85" y="105"/>
                    <a:pt x="85" y="105"/>
                    <a:pt x="85" y="105"/>
                  </a:cubicBezTo>
                  <a:cubicBezTo>
                    <a:pt x="100" y="101"/>
                    <a:pt x="106" y="86"/>
                    <a:pt x="106" y="75"/>
                  </a:cubicBezTo>
                  <a:cubicBezTo>
                    <a:pt x="106" y="11"/>
                    <a:pt x="106" y="11"/>
                    <a:pt x="106" y="11"/>
                  </a:cubicBezTo>
                  <a:cubicBezTo>
                    <a:pt x="106" y="5"/>
                    <a:pt x="102" y="0"/>
                    <a:pt x="9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53" name="Freeform 164"/>
            <p:cNvSpPr>
              <a:spLocks noEditPoints="1"/>
            </p:cNvSpPr>
            <p:nvPr/>
          </p:nvSpPr>
          <p:spPr bwMode="auto">
            <a:xfrm>
              <a:off x="3425" y="1699"/>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54" name="Group 17"/>
          <p:cNvGrpSpPr>
            <a:grpSpLocks noChangeAspect="1"/>
          </p:cNvGrpSpPr>
          <p:nvPr/>
        </p:nvGrpSpPr>
        <p:grpSpPr bwMode="auto">
          <a:xfrm>
            <a:off x="7600492" y="2661069"/>
            <a:ext cx="398267" cy="398267"/>
            <a:chOff x="2387" y="1141"/>
            <a:chExt cx="340" cy="340"/>
          </a:xfrm>
          <a:solidFill>
            <a:schemeClr val="bg2">
              <a:lumMod val="75000"/>
            </a:schemeClr>
          </a:solidFill>
        </p:grpSpPr>
        <p:sp>
          <p:nvSpPr>
            <p:cNvPr id="55" name="Freeform 18"/>
            <p:cNvSpPr>
              <a:spLocks/>
            </p:cNvSpPr>
            <p:nvPr/>
          </p:nvSpPr>
          <p:spPr bwMode="auto">
            <a:xfrm>
              <a:off x="2479" y="1211"/>
              <a:ext cx="35" cy="65"/>
            </a:xfrm>
            <a:custGeom>
              <a:avLst/>
              <a:gdLst>
                <a:gd name="T0" fmla="*/ 18 w 53"/>
                <a:gd name="T1" fmla="*/ 81 h 98"/>
                <a:gd name="T2" fmla="*/ 20 w 53"/>
                <a:gd name="T3" fmla="*/ 96 h 98"/>
                <a:gd name="T4" fmla="*/ 26 w 53"/>
                <a:gd name="T5" fmla="*/ 98 h 98"/>
                <a:gd name="T6" fmla="*/ 35 w 53"/>
                <a:gd name="T7" fmla="*/ 94 h 98"/>
                <a:gd name="T8" fmla="*/ 35 w 53"/>
                <a:gd name="T9" fmla="*/ 43 h 98"/>
                <a:gd name="T10" fmla="*/ 34 w 53"/>
                <a:gd name="T11" fmla="*/ 19 h 98"/>
                <a:gd name="T12" fmla="*/ 33 w 53"/>
                <a:gd name="T13" fmla="*/ 4 h 98"/>
                <a:gd name="T14" fmla="*/ 18 w 53"/>
                <a:gd name="T15" fmla="*/ 5 h 98"/>
                <a:gd name="T16" fmla="*/ 17 w 53"/>
                <a:gd name="T17" fmla="*/ 55 h 98"/>
                <a:gd name="T18" fmla="*/ 18 w 53"/>
                <a:gd name="T19"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8">
                  <a:moveTo>
                    <a:pt x="18" y="81"/>
                  </a:moveTo>
                  <a:cubicBezTo>
                    <a:pt x="14" y="85"/>
                    <a:pt x="15" y="92"/>
                    <a:pt x="20" y="96"/>
                  </a:cubicBezTo>
                  <a:cubicBezTo>
                    <a:pt x="22" y="97"/>
                    <a:pt x="24" y="98"/>
                    <a:pt x="26" y="98"/>
                  </a:cubicBezTo>
                  <a:cubicBezTo>
                    <a:pt x="29" y="98"/>
                    <a:pt x="33" y="97"/>
                    <a:pt x="35" y="94"/>
                  </a:cubicBezTo>
                  <a:cubicBezTo>
                    <a:pt x="35" y="93"/>
                    <a:pt x="53" y="71"/>
                    <a:pt x="35" y="43"/>
                  </a:cubicBezTo>
                  <a:cubicBezTo>
                    <a:pt x="27" y="29"/>
                    <a:pt x="34" y="20"/>
                    <a:pt x="34" y="19"/>
                  </a:cubicBezTo>
                  <a:cubicBezTo>
                    <a:pt x="38" y="14"/>
                    <a:pt x="38" y="8"/>
                    <a:pt x="33" y="4"/>
                  </a:cubicBezTo>
                  <a:cubicBezTo>
                    <a:pt x="29" y="0"/>
                    <a:pt x="22" y="1"/>
                    <a:pt x="18" y="5"/>
                  </a:cubicBezTo>
                  <a:cubicBezTo>
                    <a:pt x="18" y="6"/>
                    <a:pt x="0" y="27"/>
                    <a:pt x="17" y="55"/>
                  </a:cubicBezTo>
                  <a:cubicBezTo>
                    <a:pt x="26" y="69"/>
                    <a:pt x="19" y="80"/>
                    <a:pt x="18" y="81"/>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56" name="Freeform 19"/>
            <p:cNvSpPr>
              <a:spLocks/>
            </p:cNvSpPr>
            <p:nvPr/>
          </p:nvSpPr>
          <p:spPr bwMode="auto">
            <a:xfrm>
              <a:off x="2528" y="1211"/>
              <a:ext cx="35" cy="65"/>
            </a:xfrm>
            <a:custGeom>
              <a:avLst/>
              <a:gdLst>
                <a:gd name="T0" fmla="*/ 19 w 53"/>
                <a:gd name="T1" fmla="*/ 81 h 98"/>
                <a:gd name="T2" fmla="*/ 20 w 53"/>
                <a:gd name="T3" fmla="*/ 96 h 98"/>
                <a:gd name="T4" fmla="*/ 27 w 53"/>
                <a:gd name="T5" fmla="*/ 98 h 98"/>
                <a:gd name="T6" fmla="*/ 35 w 53"/>
                <a:gd name="T7" fmla="*/ 94 h 98"/>
                <a:gd name="T8" fmla="*/ 36 w 53"/>
                <a:gd name="T9" fmla="*/ 43 h 98"/>
                <a:gd name="T10" fmla="*/ 35 w 53"/>
                <a:gd name="T11" fmla="*/ 19 h 98"/>
                <a:gd name="T12" fmla="*/ 34 w 53"/>
                <a:gd name="T13" fmla="*/ 4 h 98"/>
                <a:gd name="T14" fmla="*/ 19 w 53"/>
                <a:gd name="T15" fmla="*/ 5 h 98"/>
                <a:gd name="T16" fmla="*/ 18 w 53"/>
                <a:gd name="T17" fmla="*/ 55 h 98"/>
                <a:gd name="T18" fmla="*/ 19 w 53"/>
                <a:gd name="T19"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8">
                  <a:moveTo>
                    <a:pt x="19" y="81"/>
                  </a:moveTo>
                  <a:cubicBezTo>
                    <a:pt x="15" y="85"/>
                    <a:pt x="16" y="92"/>
                    <a:pt x="20" y="96"/>
                  </a:cubicBezTo>
                  <a:cubicBezTo>
                    <a:pt x="22" y="97"/>
                    <a:pt x="25" y="98"/>
                    <a:pt x="27" y="98"/>
                  </a:cubicBezTo>
                  <a:cubicBezTo>
                    <a:pt x="30" y="98"/>
                    <a:pt x="33" y="97"/>
                    <a:pt x="35" y="94"/>
                  </a:cubicBezTo>
                  <a:cubicBezTo>
                    <a:pt x="36" y="93"/>
                    <a:pt x="53" y="71"/>
                    <a:pt x="36" y="43"/>
                  </a:cubicBezTo>
                  <a:cubicBezTo>
                    <a:pt x="27" y="29"/>
                    <a:pt x="34" y="20"/>
                    <a:pt x="35" y="19"/>
                  </a:cubicBezTo>
                  <a:cubicBezTo>
                    <a:pt x="39" y="14"/>
                    <a:pt x="38" y="8"/>
                    <a:pt x="34" y="4"/>
                  </a:cubicBezTo>
                  <a:cubicBezTo>
                    <a:pt x="30" y="0"/>
                    <a:pt x="23" y="1"/>
                    <a:pt x="19" y="5"/>
                  </a:cubicBezTo>
                  <a:cubicBezTo>
                    <a:pt x="18" y="6"/>
                    <a:pt x="0" y="27"/>
                    <a:pt x="18" y="55"/>
                  </a:cubicBezTo>
                  <a:cubicBezTo>
                    <a:pt x="27" y="69"/>
                    <a:pt x="19" y="80"/>
                    <a:pt x="19" y="81"/>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57" name="Freeform 20"/>
            <p:cNvSpPr>
              <a:spLocks/>
            </p:cNvSpPr>
            <p:nvPr/>
          </p:nvSpPr>
          <p:spPr bwMode="auto">
            <a:xfrm>
              <a:off x="2578" y="1211"/>
              <a:ext cx="35" cy="65"/>
            </a:xfrm>
            <a:custGeom>
              <a:avLst/>
              <a:gdLst>
                <a:gd name="T0" fmla="*/ 18 w 53"/>
                <a:gd name="T1" fmla="*/ 81 h 98"/>
                <a:gd name="T2" fmla="*/ 20 w 53"/>
                <a:gd name="T3" fmla="*/ 96 h 98"/>
                <a:gd name="T4" fmla="*/ 27 w 53"/>
                <a:gd name="T5" fmla="*/ 98 h 98"/>
                <a:gd name="T6" fmla="*/ 35 w 53"/>
                <a:gd name="T7" fmla="*/ 94 h 98"/>
                <a:gd name="T8" fmla="*/ 36 w 53"/>
                <a:gd name="T9" fmla="*/ 43 h 98"/>
                <a:gd name="T10" fmla="*/ 35 w 53"/>
                <a:gd name="T11" fmla="*/ 19 h 98"/>
                <a:gd name="T12" fmla="*/ 34 w 53"/>
                <a:gd name="T13" fmla="*/ 4 h 98"/>
                <a:gd name="T14" fmla="*/ 19 w 53"/>
                <a:gd name="T15" fmla="*/ 5 h 98"/>
                <a:gd name="T16" fmla="*/ 18 w 53"/>
                <a:gd name="T17" fmla="*/ 55 h 98"/>
                <a:gd name="T18" fmla="*/ 18 w 53"/>
                <a:gd name="T19"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8">
                  <a:moveTo>
                    <a:pt x="18" y="81"/>
                  </a:moveTo>
                  <a:cubicBezTo>
                    <a:pt x="15" y="85"/>
                    <a:pt x="15" y="92"/>
                    <a:pt x="20" y="96"/>
                  </a:cubicBezTo>
                  <a:cubicBezTo>
                    <a:pt x="22" y="97"/>
                    <a:pt x="24" y="98"/>
                    <a:pt x="27" y="98"/>
                  </a:cubicBezTo>
                  <a:cubicBezTo>
                    <a:pt x="30" y="98"/>
                    <a:pt x="33" y="97"/>
                    <a:pt x="35" y="94"/>
                  </a:cubicBezTo>
                  <a:cubicBezTo>
                    <a:pt x="36" y="93"/>
                    <a:pt x="53" y="71"/>
                    <a:pt x="36" y="43"/>
                  </a:cubicBezTo>
                  <a:cubicBezTo>
                    <a:pt x="27" y="29"/>
                    <a:pt x="34" y="20"/>
                    <a:pt x="35" y="19"/>
                  </a:cubicBezTo>
                  <a:cubicBezTo>
                    <a:pt x="39" y="14"/>
                    <a:pt x="38" y="8"/>
                    <a:pt x="34" y="4"/>
                  </a:cubicBezTo>
                  <a:cubicBezTo>
                    <a:pt x="29" y="0"/>
                    <a:pt x="23" y="1"/>
                    <a:pt x="19" y="5"/>
                  </a:cubicBezTo>
                  <a:cubicBezTo>
                    <a:pt x="18" y="6"/>
                    <a:pt x="0" y="27"/>
                    <a:pt x="18" y="55"/>
                  </a:cubicBezTo>
                  <a:cubicBezTo>
                    <a:pt x="27" y="69"/>
                    <a:pt x="19" y="80"/>
                    <a:pt x="18" y="81"/>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58" name="Freeform 21"/>
            <p:cNvSpPr>
              <a:spLocks noEditPoints="1"/>
            </p:cNvSpPr>
            <p:nvPr/>
          </p:nvSpPr>
          <p:spPr bwMode="auto">
            <a:xfrm>
              <a:off x="2465" y="1290"/>
              <a:ext cx="198" cy="113"/>
            </a:xfrm>
            <a:custGeom>
              <a:avLst/>
              <a:gdLst>
                <a:gd name="T0" fmla="*/ 238 w 299"/>
                <a:gd name="T1" fmla="*/ 79 h 170"/>
                <a:gd name="T2" fmla="*/ 263 w 299"/>
                <a:gd name="T3" fmla="*/ 90 h 170"/>
                <a:gd name="T4" fmla="*/ 299 w 299"/>
                <a:gd name="T5" fmla="*/ 55 h 170"/>
                <a:gd name="T6" fmla="*/ 263 w 299"/>
                <a:gd name="T7" fmla="*/ 19 h 170"/>
                <a:gd name="T8" fmla="*/ 245 w 299"/>
                <a:gd name="T9" fmla="*/ 24 h 170"/>
                <a:gd name="T10" fmla="*/ 245 w 299"/>
                <a:gd name="T11" fmla="*/ 10 h 170"/>
                <a:gd name="T12" fmla="*/ 235 w 299"/>
                <a:gd name="T13" fmla="*/ 0 h 170"/>
                <a:gd name="T14" fmla="*/ 11 w 299"/>
                <a:gd name="T15" fmla="*/ 0 h 170"/>
                <a:gd name="T16" fmla="*/ 0 w 299"/>
                <a:gd name="T17" fmla="*/ 10 h 170"/>
                <a:gd name="T18" fmla="*/ 0 w 299"/>
                <a:gd name="T19" fmla="*/ 35 h 170"/>
                <a:gd name="T20" fmla="*/ 73 w 299"/>
                <a:gd name="T21" fmla="*/ 149 h 170"/>
                <a:gd name="T22" fmla="*/ 11 w 299"/>
                <a:gd name="T23" fmla="*/ 149 h 170"/>
                <a:gd name="T24" fmla="*/ 0 w 299"/>
                <a:gd name="T25" fmla="*/ 160 h 170"/>
                <a:gd name="T26" fmla="*/ 11 w 299"/>
                <a:gd name="T27" fmla="*/ 170 h 170"/>
                <a:gd name="T28" fmla="*/ 267 w 299"/>
                <a:gd name="T29" fmla="*/ 170 h 170"/>
                <a:gd name="T30" fmla="*/ 277 w 299"/>
                <a:gd name="T31" fmla="*/ 160 h 170"/>
                <a:gd name="T32" fmla="*/ 267 w 299"/>
                <a:gd name="T33" fmla="*/ 149 h 170"/>
                <a:gd name="T34" fmla="*/ 173 w 299"/>
                <a:gd name="T35" fmla="*/ 149 h 170"/>
                <a:gd name="T36" fmla="*/ 238 w 299"/>
                <a:gd name="T37" fmla="*/ 79 h 170"/>
                <a:gd name="T38" fmla="*/ 263 w 299"/>
                <a:gd name="T39" fmla="*/ 41 h 170"/>
                <a:gd name="T40" fmla="*/ 277 w 299"/>
                <a:gd name="T41" fmla="*/ 55 h 170"/>
                <a:gd name="T42" fmla="*/ 263 w 299"/>
                <a:gd name="T43" fmla="*/ 69 h 170"/>
                <a:gd name="T44" fmla="*/ 249 w 299"/>
                <a:gd name="T45" fmla="*/ 55 h 170"/>
                <a:gd name="T46" fmla="*/ 263 w 299"/>
                <a:gd name="T47" fmla="*/ 41 h 170"/>
                <a:gd name="T48" fmla="*/ 123 w 299"/>
                <a:gd name="T49" fmla="*/ 138 h 170"/>
                <a:gd name="T50" fmla="*/ 21 w 299"/>
                <a:gd name="T51" fmla="*/ 35 h 170"/>
                <a:gd name="T52" fmla="*/ 21 w 299"/>
                <a:gd name="T53" fmla="*/ 21 h 170"/>
                <a:gd name="T54" fmla="*/ 224 w 299"/>
                <a:gd name="T55" fmla="*/ 21 h 170"/>
                <a:gd name="T56" fmla="*/ 224 w 299"/>
                <a:gd name="T57" fmla="*/ 35 h 170"/>
                <a:gd name="T58" fmla="*/ 123 w 299"/>
                <a:gd name="T59" fmla="*/ 13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9" h="170">
                  <a:moveTo>
                    <a:pt x="238" y="79"/>
                  </a:moveTo>
                  <a:cubicBezTo>
                    <a:pt x="244" y="86"/>
                    <a:pt x="253" y="90"/>
                    <a:pt x="263" y="90"/>
                  </a:cubicBezTo>
                  <a:cubicBezTo>
                    <a:pt x="283" y="90"/>
                    <a:pt x="299" y="74"/>
                    <a:pt x="299" y="55"/>
                  </a:cubicBezTo>
                  <a:cubicBezTo>
                    <a:pt x="299" y="35"/>
                    <a:pt x="283" y="19"/>
                    <a:pt x="263" y="19"/>
                  </a:cubicBezTo>
                  <a:cubicBezTo>
                    <a:pt x="257" y="19"/>
                    <a:pt x="251" y="21"/>
                    <a:pt x="245" y="24"/>
                  </a:cubicBezTo>
                  <a:cubicBezTo>
                    <a:pt x="245" y="10"/>
                    <a:pt x="245" y="10"/>
                    <a:pt x="245" y="10"/>
                  </a:cubicBezTo>
                  <a:cubicBezTo>
                    <a:pt x="245" y="4"/>
                    <a:pt x="241" y="0"/>
                    <a:pt x="235" y="0"/>
                  </a:cubicBezTo>
                  <a:cubicBezTo>
                    <a:pt x="11" y="0"/>
                    <a:pt x="11" y="0"/>
                    <a:pt x="11" y="0"/>
                  </a:cubicBezTo>
                  <a:cubicBezTo>
                    <a:pt x="5" y="0"/>
                    <a:pt x="0" y="4"/>
                    <a:pt x="0" y="10"/>
                  </a:cubicBezTo>
                  <a:cubicBezTo>
                    <a:pt x="0" y="35"/>
                    <a:pt x="0" y="35"/>
                    <a:pt x="0" y="35"/>
                  </a:cubicBezTo>
                  <a:cubicBezTo>
                    <a:pt x="0" y="87"/>
                    <a:pt x="30" y="130"/>
                    <a:pt x="73" y="149"/>
                  </a:cubicBezTo>
                  <a:cubicBezTo>
                    <a:pt x="11" y="149"/>
                    <a:pt x="11" y="149"/>
                    <a:pt x="11" y="149"/>
                  </a:cubicBezTo>
                  <a:cubicBezTo>
                    <a:pt x="5" y="149"/>
                    <a:pt x="0" y="154"/>
                    <a:pt x="0" y="160"/>
                  </a:cubicBezTo>
                  <a:cubicBezTo>
                    <a:pt x="0" y="166"/>
                    <a:pt x="5" y="170"/>
                    <a:pt x="11" y="170"/>
                  </a:cubicBezTo>
                  <a:cubicBezTo>
                    <a:pt x="267" y="170"/>
                    <a:pt x="267" y="170"/>
                    <a:pt x="267" y="170"/>
                  </a:cubicBezTo>
                  <a:cubicBezTo>
                    <a:pt x="273" y="170"/>
                    <a:pt x="277" y="166"/>
                    <a:pt x="277" y="160"/>
                  </a:cubicBezTo>
                  <a:cubicBezTo>
                    <a:pt x="277" y="154"/>
                    <a:pt x="273" y="149"/>
                    <a:pt x="267" y="149"/>
                  </a:cubicBezTo>
                  <a:cubicBezTo>
                    <a:pt x="173" y="149"/>
                    <a:pt x="173" y="149"/>
                    <a:pt x="173" y="149"/>
                  </a:cubicBezTo>
                  <a:cubicBezTo>
                    <a:pt x="203" y="136"/>
                    <a:pt x="226" y="111"/>
                    <a:pt x="238" y="79"/>
                  </a:cubicBezTo>
                  <a:close/>
                  <a:moveTo>
                    <a:pt x="263" y="41"/>
                  </a:moveTo>
                  <a:cubicBezTo>
                    <a:pt x="271" y="41"/>
                    <a:pt x="277" y="47"/>
                    <a:pt x="277" y="55"/>
                  </a:cubicBezTo>
                  <a:cubicBezTo>
                    <a:pt x="277" y="62"/>
                    <a:pt x="271" y="69"/>
                    <a:pt x="263" y="69"/>
                  </a:cubicBezTo>
                  <a:cubicBezTo>
                    <a:pt x="255" y="69"/>
                    <a:pt x="249" y="62"/>
                    <a:pt x="249" y="55"/>
                  </a:cubicBezTo>
                  <a:cubicBezTo>
                    <a:pt x="249" y="47"/>
                    <a:pt x="255" y="41"/>
                    <a:pt x="263" y="41"/>
                  </a:cubicBezTo>
                  <a:close/>
                  <a:moveTo>
                    <a:pt x="123" y="138"/>
                  </a:moveTo>
                  <a:cubicBezTo>
                    <a:pt x="66" y="138"/>
                    <a:pt x="21" y="93"/>
                    <a:pt x="21" y="35"/>
                  </a:cubicBezTo>
                  <a:cubicBezTo>
                    <a:pt x="21" y="21"/>
                    <a:pt x="21" y="21"/>
                    <a:pt x="21" y="21"/>
                  </a:cubicBezTo>
                  <a:cubicBezTo>
                    <a:pt x="224" y="21"/>
                    <a:pt x="224" y="21"/>
                    <a:pt x="224" y="21"/>
                  </a:cubicBezTo>
                  <a:cubicBezTo>
                    <a:pt x="224" y="35"/>
                    <a:pt x="224" y="35"/>
                    <a:pt x="224" y="35"/>
                  </a:cubicBezTo>
                  <a:cubicBezTo>
                    <a:pt x="224" y="93"/>
                    <a:pt x="179" y="138"/>
                    <a:pt x="123" y="138"/>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59" name="Freeform 22"/>
            <p:cNvSpPr>
              <a:spLocks noEditPoints="1"/>
            </p:cNvSpPr>
            <p:nvPr/>
          </p:nvSpPr>
          <p:spPr bwMode="auto">
            <a:xfrm>
              <a:off x="2387" y="114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60" name="Group 526"/>
          <p:cNvGrpSpPr>
            <a:grpSpLocks noChangeAspect="1"/>
          </p:cNvGrpSpPr>
          <p:nvPr/>
        </p:nvGrpSpPr>
        <p:grpSpPr bwMode="auto">
          <a:xfrm>
            <a:off x="7723904" y="3385115"/>
            <a:ext cx="399773" cy="399773"/>
            <a:chOff x="3464" y="1974"/>
            <a:chExt cx="340" cy="340"/>
          </a:xfrm>
          <a:solidFill>
            <a:schemeClr val="bg2">
              <a:lumMod val="75000"/>
            </a:schemeClr>
          </a:solidFill>
        </p:grpSpPr>
        <p:sp>
          <p:nvSpPr>
            <p:cNvPr id="61" name="Freeform 527"/>
            <p:cNvSpPr>
              <a:spLocks noEditPoints="1"/>
            </p:cNvSpPr>
            <p:nvPr/>
          </p:nvSpPr>
          <p:spPr bwMode="auto">
            <a:xfrm>
              <a:off x="3464" y="197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62" name="Freeform 528"/>
            <p:cNvSpPr>
              <a:spLocks noEditPoints="1"/>
            </p:cNvSpPr>
            <p:nvPr/>
          </p:nvSpPr>
          <p:spPr bwMode="auto">
            <a:xfrm>
              <a:off x="3541" y="2037"/>
              <a:ext cx="185" cy="199"/>
            </a:xfrm>
            <a:custGeom>
              <a:avLst/>
              <a:gdLst>
                <a:gd name="T0" fmla="*/ 268 w 279"/>
                <a:gd name="T1" fmla="*/ 299 h 299"/>
                <a:gd name="T2" fmla="*/ 12 w 279"/>
                <a:gd name="T3" fmla="*/ 299 h 299"/>
                <a:gd name="T4" fmla="*/ 3 w 279"/>
                <a:gd name="T5" fmla="*/ 294 h 299"/>
                <a:gd name="T6" fmla="*/ 2 w 279"/>
                <a:gd name="T7" fmla="*/ 284 h 299"/>
                <a:gd name="T8" fmla="*/ 23 w 279"/>
                <a:gd name="T9" fmla="*/ 241 h 299"/>
                <a:gd name="T10" fmla="*/ 33 w 279"/>
                <a:gd name="T11" fmla="*/ 235 h 299"/>
                <a:gd name="T12" fmla="*/ 246 w 279"/>
                <a:gd name="T13" fmla="*/ 235 h 299"/>
                <a:gd name="T14" fmla="*/ 256 w 279"/>
                <a:gd name="T15" fmla="*/ 241 h 299"/>
                <a:gd name="T16" fmla="*/ 277 w 279"/>
                <a:gd name="T17" fmla="*/ 284 h 299"/>
                <a:gd name="T18" fmla="*/ 277 w 279"/>
                <a:gd name="T19" fmla="*/ 294 h 299"/>
                <a:gd name="T20" fmla="*/ 268 w 279"/>
                <a:gd name="T21" fmla="*/ 299 h 299"/>
                <a:gd name="T22" fmla="*/ 29 w 279"/>
                <a:gd name="T23" fmla="*/ 278 h 299"/>
                <a:gd name="T24" fmla="*/ 250 w 279"/>
                <a:gd name="T25" fmla="*/ 278 h 299"/>
                <a:gd name="T26" fmla="*/ 240 w 279"/>
                <a:gd name="T27" fmla="*/ 257 h 299"/>
                <a:gd name="T28" fmla="*/ 40 w 279"/>
                <a:gd name="T29" fmla="*/ 257 h 299"/>
                <a:gd name="T30" fmla="*/ 29 w 279"/>
                <a:gd name="T31" fmla="*/ 278 h 299"/>
                <a:gd name="T32" fmla="*/ 257 w 279"/>
                <a:gd name="T33" fmla="*/ 86 h 299"/>
                <a:gd name="T34" fmla="*/ 22 w 279"/>
                <a:gd name="T35" fmla="*/ 86 h 299"/>
                <a:gd name="T36" fmla="*/ 12 w 279"/>
                <a:gd name="T37" fmla="*/ 78 h 299"/>
                <a:gd name="T38" fmla="*/ 17 w 279"/>
                <a:gd name="T39" fmla="*/ 66 h 299"/>
                <a:gd name="T40" fmla="*/ 135 w 279"/>
                <a:gd name="T41" fmla="*/ 2 h 299"/>
                <a:gd name="T42" fmla="*/ 145 w 279"/>
                <a:gd name="T43" fmla="*/ 2 h 299"/>
                <a:gd name="T44" fmla="*/ 262 w 279"/>
                <a:gd name="T45" fmla="*/ 66 h 299"/>
                <a:gd name="T46" fmla="*/ 267 w 279"/>
                <a:gd name="T47" fmla="*/ 78 h 299"/>
                <a:gd name="T48" fmla="*/ 257 w 279"/>
                <a:gd name="T49" fmla="*/ 86 h 299"/>
                <a:gd name="T50" fmla="*/ 64 w 279"/>
                <a:gd name="T51" fmla="*/ 65 h 299"/>
                <a:gd name="T52" fmla="*/ 215 w 279"/>
                <a:gd name="T53" fmla="*/ 65 h 299"/>
                <a:gd name="T54" fmla="*/ 140 w 279"/>
                <a:gd name="T55" fmla="*/ 23 h 299"/>
                <a:gd name="T56" fmla="*/ 64 w 279"/>
                <a:gd name="T57" fmla="*/ 65 h 299"/>
                <a:gd name="T58" fmla="*/ 54 w 279"/>
                <a:gd name="T59" fmla="*/ 203 h 299"/>
                <a:gd name="T60" fmla="*/ 54 w 279"/>
                <a:gd name="T61" fmla="*/ 118 h 299"/>
                <a:gd name="T62" fmla="*/ 44 w 279"/>
                <a:gd name="T63" fmla="*/ 107 h 299"/>
                <a:gd name="T64" fmla="*/ 33 w 279"/>
                <a:gd name="T65" fmla="*/ 118 h 299"/>
                <a:gd name="T66" fmla="*/ 33 w 279"/>
                <a:gd name="T67" fmla="*/ 203 h 299"/>
                <a:gd name="T68" fmla="*/ 44 w 279"/>
                <a:gd name="T69" fmla="*/ 214 h 299"/>
                <a:gd name="T70" fmla="*/ 54 w 279"/>
                <a:gd name="T71" fmla="*/ 203 h 299"/>
                <a:gd name="T72" fmla="*/ 118 w 279"/>
                <a:gd name="T73" fmla="*/ 203 h 299"/>
                <a:gd name="T74" fmla="*/ 118 w 279"/>
                <a:gd name="T75" fmla="*/ 118 h 299"/>
                <a:gd name="T76" fmla="*/ 108 w 279"/>
                <a:gd name="T77" fmla="*/ 107 h 299"/>
                <a:gd name="T78" fmla="*/ 97 w 279"/>
                <a:gd name="T79" fmla="*/ 118 h 299"/>
                <a:gd name="T80" fmla="*/ 97 w 279"/>
                <a:gd name="T81" fmla="*/ 203 h 299"/>
                <a:gd name="T82" fmla="*/ 108 w 279"/>
                <a:gd name="T83" fmla="*/ 214 h 299"/>
                <a:gd name="T84" fmla="*/ 118 w 279"/>
                <a:gd name="T85" fmla="*/ 203 h 299"/>
                <a:gd name="T86" fmla="*/ 182 w 279"/>
                <a:gd name="T87" fmla="*/ 203 h 299"/>
                <a:gd name="T88" fmla="*/ 182 w 279"/>
                <a:gd name="T89" fmla="*/ 118 h 299"/>
                <a:gd name="T90" fmla="*/ 172 w 279"/>
                <a:gd name="T91" fmla="*/ 107 h 299"/>
                <a:gd name="T92" fmla="*/ 161 w 279"/>
                <a:gd name="T93" fmla="*/ 118 h 299"/>
                <a:gd name="T94" fmla="*/ 161 w 279"/>
                <a:gd name="T95" fmla="*/ 203 h 299"/>
                <a:gd name="T96" fmla="*/ 172 w 279"/>
                <a:gd name="T97" fmla="*/ 214 h 299"/>
                <a:gd name="T98" fmla="*/ 182 w 279"/>
                <a:gd name="T99" fmla="*/ 203 h 299"/>
                <a:gd name="T100" fmla="*/ 246 w 279"/>
                <a:gd name="T101" fmla="*/ 203 h 299"/>
                <a:gd name="T102" fmla="*/ 246 w 279"/>
                <a:gd name="T103" fmla="*/ 118 h 299"/>
                <a:gd name="T104" fmla="*/ 236 w 279"/>
                <a:gd name="T105" fmla="*/ 107 h 299"/>
                <a:gd name="T106" fmla="*/ 225 w 279"/>
                <a:gd name="T107" fmla="*/ 118 h 299"/>
                <a:gd name="T108" fmla="*/ 225 w 279"/>
                <a:gd name="T109" fmla="*/ 203 h 299"/>
                <a:gd name="T110" fmla="*/ 236 w 279"/>
                <a:gd name="T111" fmla="*/ 214 h 299"/>
                <a:gd name="T112" fmla="*/ 246 w 279"/>
                <a:gd name="T113" fmla="*/ 20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 h="299">
                  <a:moveTo>
                    <a:pt x="268" y="299"/>
                  </a:moveTo>
                  <a:cubicBezTo>
                    <a:pt x="12" y="299"/>
                    <a:pt x="12" y="299"/>
                    <a:pt x="12" y="299"/>
                  </a:cubicBezTo>
                  <a:cubicBezTo>
                    <a:pt x="8" y="299"/>
                    <a:pt x="5" y="297"/>
                    <a:pt x="3" y="294"/>
                  </a:cubicBezTo>
                  <a:cubicBezTo>
                    <a:pt x="1" y="291"/>
                    <a:pt x="0" y="287"/>
                    <a:pt x="2" y="284"/>
                  </a:cubicBezTo>
                  <a:cubicBezTo>
                    <a:pt x="23" y="241"/>
                    <a:pt x="23" y="241"/>
                    <a:pt x="23" y="241"/>
                  </a:cubicBezTo>
                  <a:cubicBezTo>
                    <a:pt x="25" y="238"/>
                    <a:pt x="29" y="235"/>
                    <a:pt x="33" y="235"/>
                  </a:cubicBezTo>
                  <a:cubicBezTo>
                    <a:pt x="246" y="235"/>
                    <a:pt x="246" y="235"/>
                    <a:pt x="246" y="235"/>
                  </a:cubicBezTo>
                  <a:cubicBezTo>
                    <a:pt x="250" y="235"/>
                    <a:pt x="254" y="238"/>
                    <a:pt x="256" y="241"/>
                  </a:cubicBezTo>
                  <a:cubicBezTo>
                    <a:pt x="277" y="284"/>
                    <a:pt x="277" y="284"/>
                    <a:pt x="277" y="284"/>
                  </a:cubicBezTo>
                  <a:cubicBezTo>
                    <a:pt x="279" y="287"/>
                    <a:pt x="279" y="291"/>
                    <a:pt x="277" y="294"/>
                  </a:cubicBezTo>
                  <a:cubicBezTo>
                    <a:pt x="275" y="297"/>
                    <a:pt x="271" y="299"/>
                    <a:pt x="268" y="299"/>
                  </a:cubicBezTo>
                  <a:close/>
                  <a:moveTo>
                    <a:pt x="29" y="278"/>
                  </a:moveTo>
                  <a:cubicBezTo>
                    <a:pt x="250" y="278"/>
                    <a:pt x="250" y="278"/>
                    <a:pt x="250" y="278"/>
                  </a:cubicBezTo>
                  <a:cubicBezTo>
                    <a:pt x="240" y="257"/>
                    <a:pt x="240" y="257"/>
                    <a:pt x="240" y="257"/>
                  </a:cubicBezTo>
                  <a:cubicBezTo>
                    <a:pt x="40" y="257"/>
                    <a:pt x="40" y="257"/>
                    <a:pt x="40" y="257"/>
                  </a:cubicBezTo>
                  <a:lnTo>
                    <a:pt x="29" y="278"/>
                  </a:lnTo>
                  <a:close/>
                  <a:moveTo>
                    <a:pt x="257" y="86"/>
                  </a:moveTo>
                  <a:cubicBezTo>
                    <a:pt x="22" y="86"/>
                    <a:pt x="22" y="86"/>
                    <a:pt x="22" y="86"/>
                  </a:cubicBezTo>
                  <a:cubicBezTo>
                    <a:pt x="17" y="86"/>
                    <a:pt x="13" y="83"/>
                    <a:pt x="12" y="78"/>
                  </a:cubicBezTo>
                  <a:cubicBezTo>
                    <a:pt x="11" y="73"/>
                    <a:pt x="13" y="68"/>
                    <a:pt x="17" y="66"/>
                  </a:cubicBezTo>
                  <a:cubicBezTo>
                    <a:pt x="135" y="2"/>
                    <a:pt x="135" y="2"/>
                    <a:pt x="135" y="2"/>
                  </a:cubicBezTo>
                  <a:cubicBezTo>
                    <a:pt x="138" y="0"/>
                    <a:pt x="142" y="0"/>
                    <a:pt x="145" y="2"/>
                  </a:cubicBezTo>
                  <a:cubicBezTo>
                    <a:pt x="262" y="66"/>
                    <a:pt x="262" y="66"/>
                    <a:pt x="262" y="66"/>
                  </a:cubicBezTo>
                  <a:cubicBezTo>
                    <a:pt x="266" y="68"/>
                    <a:pt x="269" y="73"/>
                    <a:pt x="267" y="78"/>
                  </a:cubicBezTo>
                  <a:cubicBezTo>
                    <a:pt x="266" y="83"/>
                    <a:pt x="262" y="86"/>
                    <a:pt x="257" y="86"/>
                  </a:cubicBezTo>
                  <a:close/>
                  <a:moveTo>
                    <a:pt x="64" y="65"/>
                  </a:moveTo>
                  <a:cubicBezTo>
                    <a:pt x="215" y="65"/>
                    <a:pt x="215" y="65"/>
                    <a:pt x="215" y="65"/>
                  </a:cubicBezTo>
                  <a:cubicBezTo>
                    <a:pt x="140" y="23"/>
                    <a:pt x="140" y="23"/>
                    <a:pt x="140" y="23"/>
                  </a:cubicBezTo>
                  <a:lnTo>
                    <a:pt x="64" y="65"/>
                  </a:lnTo>
                  <a:close/>
                  <a:moveTo>
                    <a:pt x="54" y="203"/>
                  </a:moveTo>
                  <a:cubicBezTo>
                    <a:pt x="54" y="118"/>
                    <a:pt x="54" y="118"/>
                    <a:pt x="54" y="118"/>
                  </a:cubicBezTo>
                  <a:cubicBezTo>
                    <a:pt x="54" y="112"/>
                    <a:pt x="50" y="107"/>
                    <a:pt x="44" y="107"/>
                  </a:cubicBezTo>
                  <a:cubicBezTo>
                    <a:pt x="38" y="107"/>
                    <a:pt x="33" y="112"/>
                    <a:pt x="33" y="118"/>
                  </a:cubicBezTo>
                  <a:cubicBezTo>
                    <a:pt x="33" y="203"/>
                    <a:pt x="33" y="203"/>
                    <a:pt x="33" y="203"/>
                  </a:cubicBezTo>
                  <a:cubicBezTo>
                    <a:pt x="33" y="209"/>
                    <a:pt x="38" y="214"/>
                    <a:pt x="44" y="214"/>
                  </a:cubicBezTo>
                  <a:cubicBezTo>
                    <a:pt x="50" y="214"/>
                    <a:pt x="54" y="209"/>
                    <a:pt x="54" y="203"/>
                  </a:cubicBezTo>
                  <a:close/>
                  <a:moveTo>
                    <a:pt x="118" y="203"/>
                  </a:moveTo>
                  <a:cubicBezTo>
                    <a:pt x="118" y="118"/>
                    <a:pt x="118" y="118"/>
                    <a:pt x="118" y="118"/>
                  </a:cubicBezTo>
                  <a:cubicBezTo>
                    <a:pt x="118" y="112"/>
                    <a:pt x="114" y="107"/>
                    <a:pt x="108" y="107"/>
                  </a:cubicBezTo>
                  <a:cubicBezTo>
                    <a:pt x="102" y="107"/>
                    <a:pt x="97" y="112"/>
                    <a:pt x="97" y="118"/>
                  </a:cubicBezTo>
                  <a:cubicBezTo>
                    <a:pt x="97" y="203"/>
                    <a:pt x="97" y="203"/>
                    <a:pt x="97" y="203"/>
                  </a:cubicBezTo>
                  <a:cubicBezTo>
                    <a:pt x="97" y="209"/>
                    <a:pt x="102" y="214"/>
                    <a:pt x="108" y="214"/>
                  </a:cubicBezTo>
                  <a:cubicBezTo>
                    <a:pt x="114" y="214"/>
                    <a:pt x="118" y="209"/>
                    <a:pt x="118" y="203"/>
                  </a:cubicBezTo>
                  <a:close/>
                  <a:moveTo>
                    <a:pt x="182" y="203"/>
                  </a:moveTo>
                  <a:cubicBezTo>
                    <a:pt x="182" y="118"/>
                    <a:pt x="182" y="118"/>
                    <a:pt x="182" y="118"/>
                  </a:cubicBezTo>
                  <a:cubicBezTo>
                    <a:pt x="182" y="112"/>
                    <a:pt x="178" y="107"/>
                    <a:pt x="172" y="107"/>
                  </a:cubicBezTo>
                  <a:cubicBezTo>
                    <a:pt x="166" y="107"/>
                    <a:pt x="161" y="112"/>
                    <a:pt x="161" y="118"/>
                  </a:cubicBezTo>
                  <a:cubicBezTo>
                    <a:pt x="161" y="203"/>
                    <a:pt x="161" y="203"/>
                    <a:pt x="161" y="203"/>
                  </a:cubicBezTo>
                  <a:cubicBezTo>
                    <a:pt x="161" y="209"/>
                    <a:pt x="166" y="214"/>
                    <a:pt x="172" y="214"/>
                  </a:cubicBezTo>
                  <a:cubicBezTo>
                    <a:pt x="178" y="214"/>
                    <a:pt x="182" y="209"/>
                    <a:pt x="182" y="203"/>
                  </a:cubicBezTo>
                  <a:close/>
                  <a:moveTo>
                    <a:pt x="246" y="203"/>
                  </a:moveTo>
                  <a:cubicBezTo>
                    <a:pt x="246" y="118"/>
                    <a:pt x="246" y="118"/>
                    <a:pt x="246" y="118"/>
                  </a:cubicBezTo>
                  <a:cubicBezTo>
                    <a:pt x="246" y="112"/>
                    <a:pt x="242" y="107"/>
                    <a:pt x="236" y="107"/>
                  </a:cubicBezTo>
                  <a:cubicBezTo>
                    <a:pt x="230" y="107"/>
                    <a:pt x="225" y="112"/>
                    <a:pt x="225" y="118"/>
                  </a:cubicBezTo>
                  <a:cubicBezTo>
                    <a:pt x="225" y="203"/>
                    <a:pt x="225" y="203"/>
                    <a:pt x="225" y="203"/>
                  </a:cubicBezTo>
                  <a:cubicBezTo>
                    <a:pt x="225" y="209"/>
                    <a:pt x="230" y="214"/>
                    <a:pt x="236" y="214"/>
                  </a:cubicBezTo>
                  <a:cubicBezTo>
                    <a:pt x="242" y="214"/>
                    <a:pt x="246" y="209"/>
                    <a:pt x="246" y="203"/>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63" name="Group 932"/>
          <p:cNvGrpSpPr>
            <a:grpSpLocks noChangeAspect="1"/>
          </p:cNvGrpSpPr>
          <p:nvPr/>
        </p:nvGrpSpPr>
        <p:grpSpPr bwMode="auto">
          <a:xfrm>
            <a:off x="5903008" y="2915836"/>
            <a:ext cx="397628" cy="397628"/>
            <a:chOff x="5795" y="3560"/>
            <a:chExt cx="340" cy="340"/>
          </a:xfrm>
          <a:solidFill>
            <a:schemeClr val="bg2">
              <a:lumMod val="75000"/>
            </a:schemeClr>
          </a:solidFill>
        </p:grpSpPr>
        <p:sp>
          <p:nvSpPr>
            <p:cNvPr id="64" name="Freeform 933"/>
            <p:cNvSpPr>
              <a:spLocks noEditPoints="1"/>
            </p:cNvSpPr>
            <p:nvPr/>
          </p:nvSpPr>
          <p:spPr bwMode="auto">
            <a:xfrm>
              <a:off x="5859" y="3652"/>
              <a:ext cx="212" cy="148"/>
            </a:xfrm>
            <a:custGeom>
              <a:avLst/>
              <a:gdLst>
                <a:gd name="T0" fmla="*/ 313 w 320"/>
                <a:gd name="T1" fmla="*/ 54 h 224"/>
                <a:gd name="T2" fmla="*/ 163 w 320"/>
                <a:gd name="T3" fmla="*/ 1 h 224"/>
                <a:gd name="T4" fmla="*/ 156 w 320"/>
                <a:gd name="T5" fmla="*/ 1 h 224"/>
                <a:gd name="T6" fmla="*/ 7 w 320"/>
                <a:gd name="T7" fmla="*/ 54 h 224"/>
                <a:gd name="T8" fmla="*/ 0 w 320"/>
                <a:gd name="T9" fmla="*/ 64 h 224"/>
                <a:gd name="T10" fmla="*/ 6 w 320"/>
                <a:gd name="T11" fmla="*/ 74 h 224"/>
                <a:gd name="T12" fmla="*/ 63 w 320"/>
                <a:gd name="T13" fmla="*/ 98 h 224"/>
                <a:gd name="T14" fmla="*/ 53 w 320"/>
                <a:gd name="T15" fmla="*/ 170 h 224"/>
                <a:gd name="T16" fmla="*/ 54 w 320"/>
                <a:gd name="T17" fmla="*/ 176 h 224"/>
                <a:gd name="T18" fmla="*/ 160 w 320"/>
                <a:gd name="T19" fmla="*/ 224 h 224"/>
                <a:gd name="T20" fmla="*/ 264 w 320"/>
                <a:gd name="T21" fmla="*/ 178 h 224"/>
                <a:gd name="T22" fmla="*/ 266 w 320"/>
                <a:gd name="T23" fmla="*/ 170 h 224"/>
                <a:gd name="T24" fmla="*/ 257 w 320"/>
                <a:gd name="T25" fmla="*/ 98 h 224"/>
                <a:gd name="T26" fmla="*/ 288 w 320"/>
                <a:gd name="T27" fmla="*/ 85 h 224"/>
                <a:gd name="T28" fmla="*/ 288 w 320"/>
                <a:gd name="T29" fmla="*/ 214 h 224"/>
                <a:gd name="T30" fmla="*/ 298 w 320"/>
                <a:gd name="T31" fmla="*/ 224 h 224"/>
                <a:gd name="T32" fmla="*/ 309 w 320"/>
                <a:gd name="T33" fmla="*/ 214 h 224"/>
                <a:gd name="T34" fmla="*/ 309 w 320"/>
                <a:gd name="T35" fmla="*/ 76 h 224"/>
                <a:gd name="T36" fmla="*/ 313 w 320"/>
                <a:gd name="T37" fmla="*/ 74 h 224"/>
                <a:gd name="T38" fmla="*/ 320 w 320"/>
                <a:gd name="T39" fmla="*/ 64 h 224"/>
                <a:gd name="T40" fmla="*/ 313 w 320"/>
                <a:gd name="T41" fmla="*/ 54 h 224"/>
                <a:gd name="T42" fmla="*/ 244 w 320"/>
                <a:gd name="T43" fmla="*/ 167 h 224"/>
                <a:gd name="T44" fmla="*/ 160 w 320"/>
                <a:gd name="T45" fmla="*/ 203 h 224"/>
                <a:gd name="T46" fmla="*/ 75 w 320"/>
                <a:gd name="T47" fmla="*/ 168 h 224"/>
                <a:gd name="T48" fmla="*/ 83 w 320"/>
                <a:gd name="T49" fmla="*/ 107 h 224"/>
                <a:gd name="T50" fmla="*/ 155 w 320"/>
                <a:gd name="T51" fmla="*/ 138 h 224"/>
                <a:gd name="T52" fmla="*/ 160 w 320"/>
                <a:gd name="T53" fmla="*/ 139 h 224"/>
                <a:gd name="T54" fmla="*/ 164 w 320"/>
                <a:gd name="T55" fmla="*/ 138 h 224"/>
                <a:gd name="T56" fmla="*/ 236 w 320"/>
                <a:gd name="T57" fmla="*/ 107 h 224"/>
                <a:gd name="T58" fmla="*/ 244 w 320"/>
                <a:gd name="T59" fmla="*/ 167 h 224"/>
                <a:gd name="T60" fmla="*/ 160 w 320"/>
                <a:gd name="T61" fmla="*/ 117 h 224"/>
                <a:gd name="T62" fmla="*/ 40 w 320"/>
                <a:gd name="T63" fmla="*/ 65 h 224"/>
                <a:gd name="T64" fmla="*/ 160 w 320"/>
                <a:gd name="T65" fmla="*/ 22 h 224"/>
                <a:gd name="T66" fmla="*/ 280 w 320"/>
                <a:gd name="T67" fmla="*/ 65 h 224"/>
                <a:gd name="T68" fmla="*/ 160 w 320"/>
                <a:gd name="T69" fmla="*/ 11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24">
                  <a:moveTo>
                    <a:pt x="313" y="54"/>
                  </a:moveTo>
                  <a:cubicBezTo>
                    <a:pt x="163" y="1"/>
                    <a:pt x="163" y="1"/>
                    <a:pt x="163" y="1"/>
                  </a:cubicBezTo>
                  <a:cubicBezTo>
                    <a:pt x="161" y="0"/>
                    <a:pt x="158" y="0"/>
                    <a:pt x="156" y="1"/>
                  </a:cubicBezTo>
                  <a:cubicBezTo>
                    <a:pt x="7" y="54"/>
                    <a:pt x="7" y="54"/>
                    <a:pt x="7" y="54"/>
                  </a:cubicBezTo>
                  <a:cubicBezTo>
                    <a:pt x="3" y="56"/>
                    <a:pt x="0" y="60"/>
                    <a:pt x="0" y="64"/>
                  </a:cubicBezTo>
                  <a:cubicBezTo>
                    <a:pt x="0" y="68"/>
                    <a:pt x="2" y="72"/>
                    <a:pt x="6" y="74"/>
                  </a:cubicBezTo>
                  <a:cubicBezTo>
                    <a:pt x="63" y="98"/>
                    <a:pt x="63" y="98"/>
                    <a:pt x="63" y="98"/>
                  </a:cubicBezTo>
                  <a:cubicBezTo>
                    <a:pt x="53" y="170"/>
                    <a:pt x="53" y="170"/>
                    <a:pt x="53" y="170"/>
                  </a:cubicBezTo>
                  <a:cubicBezTo>
                    <a:pt x="53" y="172"/>
                    <a:pt x="53" y="174"/>
                    <a:pt x="54" y="176"/>
                  </a:cubicBezTo>
                  <a:cubicBezTo>
                    <a:pt x="56" y="178"/>
                    <a:pt x="83" y="224"/>
                    <a:pt x="160" y="224"/>
                  </a:cubicBezTo>
                  <a:cubicBezTo>
                    <a:pt x="223" y="224"/>
                    <a:pt x="262" y="180"/>
                    <a:pt x="264" y="178"/>
                  </a:cubicBezTo>
                  <a:cubicBezTo>
                    <a:pt x="266" y="176"/>
                    <a:pt x="267" y="173"/>
                    <a:pt x="266" y="170"/>
                  </a:cubicBezTo>
                  <a:cubicBezTo>
                    <a:pt x="257" y="98"/>
                    <a:pt x="257" y="98"/>
                    <a:pt x="257" y="98"/>
                  </a:cubicBezTo>
                  <a:cubicBezTo>
                    <a:pt x="288" y="85"/>
                    <a:pt x="288" y="85"/>
                    <a:pt x="288" y="85"/>
                  </a:cubicBezTo>
                  <a:cubicBezTo>
                    <a:pt x="288" y="214"/>
                    <a:pt x="288" y="214"/>
                    <a:pt x="288" y="214"/>
                  </a:cubicBezTo>
                  <a:cubicBezTo>
                    <a:pt x="288" y="220"/>
                    <a:pt x="292" y="224"/>
                    <a:pt x="298" y="224"/>
                  </a:cubicBezTo>
                  <a:cubicBezTo>
                    <a:pt x="304" y="224"/>
                    <a:pt x="309" y="220"/>
                    <a:pt x="309" y="214"/>
                  </a:cubicBezTo>
                  <a:cubicBezTo>
                    <a:pt x="309" y="76"/>
                    <a:pt x="309" y="76"/>
                    <a:pt x="309" y="76"/>
                  </a:cubicBezTo>
                  <a:cubicBezTo>
                    <a:pt x="313" y="74"/>
                    <a:pt x="313" y="74"/>
                    <a:pt x="313" y="74"/>
                  </a:cubicBezTo>
                  <a:cubicBezTo>
                    <a:pt x="317" y="72"/>
                    <a:pt x="320" y="68"/>
                    <a:pt x="320" y="64"/>
                  </a:cubicBezTo>
                  <a:cubicBezTo>
                    <a:pt x="320" y="60"/>
                    <a:pt x="317" y="56"/>
                    <a:pt x="313" y="54"/>
                  </a:cubicBezTo>
                  <a:close/>
                  <a:moveTo>
                    <a:pt x="244" y="167"/>
                  </a:moveTo>
                  <a:cubicBezTo>
                    <a:pt x="235" y="177"/>
                    <a:pt x="203" y="203"/>
                    <a:pt x="160" y="203"/>
                  </a:cubicBezTo>
                  <a:cubicBezTo>
                    <a:pt x="105" y="203"/>
                    <a:pt x="81" y="177"/>
                    <a:pt x="75" y="168"/>
                  </a:cubicBezTo>
                  <a:cubicBezTo>
                    <a:pt x="83" y="107"/>
                    <a:pt x="83" y="107"/>
                    <a:pt x="83" y="107"/>
                  </a:cubicBezTo>
                  <a:cubicBezTo>
                    <a:pt x="155" y="138"/>
                    <a:pt x="155" y="138"/>
                    <a:pt x="155" y="138"/>
                  </a:cubicBezTo>
                  <a:cubicBezTo>
                    <a:pt x="157" y="139"/>
                    <a:pt x="158" y="139"/>
                    <a:pt x="160" y="139"/>
                  </a:cubicBezTo>
                  <a:cubicBezTo>
                    <a:pt x="161" y="139"/>
                    <a:pt x="163" y="139"/>
                    <a:pt x="164" y="138"/>
                  </a:cubicBezTo>
                  <a:cubicBezTo>
                    <a:pt x="236" y="107"/>
                    <a:pt x="236" y="107"/>
                    <a:pt x="236" y="107"/>
                  </a:cubicBezTo>
                  <a:lnTo>
                    <a:pt x="244" y="167"/>
                  </a:lnTo>
                  <a:close/>
                  <a:moveTo>
                    <a:pt x="160" y="117"/>
                  </a:moveTo>
                  <a:cubicBezTo>
                    <a:pt x="40" y="65"/>
                    <a:pt x="40" y="65"/>
                    <a:pt x="40" y="65"/>
                  </a:cubicBezTo>
                  <a:cubicBezTo>
                    <a:pt x="160" y="22"/>
                    <a:pt x="160" y="22"/>
                    <a:pt x="160" y="22"/>
                  </a:cubicBezTo>
                  <a:cubicBezTo>
                    <a:pt x="280" y="65"/>
                    <a:pt x="280" y="65"/>
                    <a:pt x="280" y="65"/>
                  </a:cubicBezTo>
                  <a:lnTo>
                    <a:pt x="160" y="117"/>
                  </a:ln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65" name="Freeform 934"/>
            <p:cNvSpPr>
              <a:spLocks noEditPoints="1"/>
            </p:cNvSpPr>
            <p:nvPr/>
          </p:nvSpPr>
          <p:spPr bwMode="auto">
            <a:xfrm>
              <a:off x="5795" y="356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67" name="Group 66"/>
          <p:cNvGrpSpPr/>
          <p:nvPr/>
        </p:nvGrpSpPr>
        <p:grpSpPr>
          <a:xfrm>
            <a:off x="6828535" y="3005985"/>
            <a:ext cx="339552" cy="461443"/>
            <a:chOff x="4646217" y="2540105"/>
            <a:chExt cx="182441" cy="247933"/>
          </a:xfrm>
          <a:solidFill>
            <a:srgbClr val="C00000"/>
          </a:solidFill>
        </p:grpSpPr>
        <p:sp>
          <p:nvSpPr>
            <p:cNvPr id="68" name="Freeform 978"/>
            <p:cNvSpPr>
              <a:spLocks noEditPoints="1"/>
            </p:cNvSpPr>
            <p:nvPr/>
          </p:nvSpPr>
          <p:spPr bwMode="auto">
            <a:xfrm>
              <a:off x="4646217" y="2540105"/>
              <a:ext cx="182441" cy="247933"/>
            </a:xfrm>
            <a:custGeom>
              <a:avLst/>
              <a:gdLst>
                <a:gd name="T0" fmla="*/ 118 w 235"/>
                <a:gd name="T1" fmla="*/ 0 h 320"/>
                <a:gd name="T2" fmla="*/ 118 w 235"/>
                <a:gd name="T3" fmla="*/ 0 h 320"/>
                <a:gd name="T4" fmla="*/ 117 w 235"/>
                <a:gd name="T5" fmla="*/ 0 h 320"/>
                <a:gd name="T6" fmla="*/ 0 w 235"/>
                <a:gd name="T7" fmla="*/ 117 h 320"/>
                <a:gd name="T8" fmla="*/ 17 w 235"/>
                <a:gd name="T9" fmla="*/ 176 h 320"/>
                <a:gd name="T10" fmla="*/ 109 w 235"/>
                <a:gd name="T11" fmla="*/ 315 h 320"/>
                <a:gd name="T12" fmla="*/ 117 w 235"/>
                <a:gd name="T13" fmla="*/ 320 h 320"/>
                <a:gd name="T14" fmla="*/ 118 w 235"/>
                <a:gd name="T15" fmla="*/ 320 h 320"/>
                <a:gd name="T16" fmla="*/ 118 w 235"/>
                <a:gd name="T17" fmla="*/ 320 h 320"/>
                <a:gd name="T18" fmla="*/ 127 w 235"/>
                <a:gd name="T19" fmla="*/ 315 h 320"/>
                <a:gd name="T20" fmla="*/ 219 w 235"/>
                <a:gd name="T21" fmla="*/ 176 h 320"/>
                <a:gd name="T22" fmla="*/ 235 w 235"/>
                <a:gd name="T23" fmla="*/ 117 h 320"/>
                <a:gd name="T24" fmla="*/ 118 w 235"/>
                <a:gd name="T25" fmla="*/ 0 h 320"/>
                <a:gd name="T26" fmla="*/ 201 w 235"/>
                <a:gd name="T27" fmla="*/ 164 h 320"/>
                <a:gd name="T28" fmla="*/ 118 w 235"/>
                <a:gd name="T29" fmla="*/ 290 h 320"/>
                <a:gd name="T30" fmla="*/ 35 w 235"/>
                <a:gd name="T31" fmla="*/ 165 h 320"/>
                <a:gd name="T32" fmla="*/ 22 w 235"/>
                <a:gd name="T33" fmla="*/ 117 h 320"/>
                <a:gd name="T34" fmla="*/ 117 w 235"/>
                <a:gd name="T35" fmla="*/ 21 h 320"/>
                <a:gd name="T36" fmla="*/ 118 w 235"/>
                <a:gd name="T37" fmla="*/ 21 h 320"/>
                <a:gd name="T38" fmla="*/ 118 w 235"/>
                <a:gd name="T39" fmla="*/ 21 h 320"/>
                <a:gd name="T40" fmla="*/ 213 w 235"/>
                <a:gd name="T41" fmla="*/ 117 h 320"/>
                <a:gd name="T42" fmla="*/ 201 w 235"/>
                <a:gd name="T43" fmla="*/ 1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320">
                  <a:moveTo>
                    <a:pt x="118" y="0"/>
                  </a:moveTo>
                  <a:cubicBezTo>
                    <a:pt x="118" y="0"/>
                    <a:pt x="118" y="0"/>
                    <a:pt x="118" y="0"/>
                  </a:cubicBezTo>
                  <a:cubicBezTo>
                    <a:pt x="118" y="0"/>
                    <a:pt x="117" y="0"/>
                    <a:pt x="117" y="0"/>
                  </a:cubicBezTo>
                  <a:cubicBezTo>
                    <a:pt x="53" y="0"/>
                    <a:pt x="0" y="52"/>
                    <a:pt x="0" y="117"/>
                  </a:cubicBezTo>
                  <a:cubicBezTo>
                    <a:pt x="0" y="139"/>
                    <a:pt x="5" y="156"/>
                    <a:pt x="17" y="176"/>
                  </a:cubicBezTo>
                  <a:cubicBezTo>
                    <a:pt x="109" y="315"/>
                    <a:pt x="109" y="315"/>
                    <a:pt x="109" y="315"/>
                  </a:cubicBezTo>
                  <a:cubicBezTo>
                    <a:pt x="111" y="318"/>
                    <a:pt x="114" y="320"/>
                    <a:pt x="117" y="320"/>
                  </a:cubicBezTo>
                  <a:cubicBezTo>
                    <a:pt x="117" y="320"/>
                    <a:pt x="118" y="320"/>
                    <a:pt x="118" y="320"/>
                  </a:cubicBezTo>
                  <a:cubicBezTo>
                    <a:pt x="118" y="320"/>
                    <a:pt x="118" y="320"/>
                    <a:pt x="118" y="320"/>
                  </a:cubicBezTo>
                  <a:cubicBezTo>
                    <a:pt x="121" y="320"/>
                    <a:pt x="125" y="318"/>
                    <a:pt x="127" y="315"/>
                  </a:cubicBezTo>
                  <a:cubicBezTo>
                    <a:pt x="219" y="176"/>
                    <a:pt x="219" y="176"/>
                    <a:pt x="219" y="176"/>
                  </a:cubicBezTo>
                  <a:cubicBezTo>
                    <a:pt x="230" y="156"/>
                    <a:pt x="235" y="139"/>
                    <a:pt x="235" y="117"/>
                  </a:cubicBezTo>
                  <a:cubicBezTo>
                    <a:pt x="235" y="52"/>
                    <a:pt x="182" y="0"/>
                    <a:pt x="118" y="0"/>
                  </a:cubicBezTo>
                  <a:close/>
                  <a:moveTo>
                    <a:pt x="201" y="164"/>
                  </a:moveTo>
                  <a:cubicBezTo>
                    <a:pt x="118" y="290"/>
                    <a:pt x="118" y="290"/>
                    <a:pt x="118" y="290"/>
                  </a:cubicBezTo>
                  <a:cubicBezTo>
                    <a:pt x="35" y="165"/>
                    <a:pt x="35" y="165"/>
                    <a:pt x="35" y="165"/>
                  </a:cubicBezTo>
                  <a:cubicBezTo>
                    <a:pt x="25" y="149"/>
                    <a:pt x="22" y="135"/>
                    <a:pt x="22" y="117"/>
                  </a:cubicBezTo>
                  <a:cubicBezTo>
                    <a:pt x="22" y="64"/>
                    <a:pt x="65" y="21"/>
                    <a:pt x="117" y="21"/>
                  </a:cubicBezTo>
                  <a:cubicBezTo>
                    <a:pt x="117" y="21"/>
                    <a:pt x="118" y="21"/>
                    <a:pt x="118" y="21"/>
                  </a:cubicBezTo>
                  <a:cubicBezTo>
                    <a:pt x="118" y="21"/>
                    <a:pt x="118" y="21"/>
                    <a:pt x="118" y="21"/>
                  </a:cubicBezTo>
                  <a:cubicBezTo>
                    <a:pt x="170" y="21"/>
                    <a:pt x="213" y="64"/>
                    <a:pt x="213" y="117"/>
                  </a:cubicBezTo>
                  <a:cubicBezTo>
                    <a:pt x="213" y="135"/>
                    <a:pt x="210" y="149"/>
                    <a:pt x="201" y="164"/>
                  </a:cubicBezTo>
                  <a:close/>
                </a:path>
              </a:pathLst>
            </a:custGeom>
            <a:grpFill/>
            <a:ln>
              <a:solidFill>
                <a:srgbClr val="C0000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sp>
          <p:nvSpPr>
            <p:cNvPr id="69" name="Freeform 979"/>
            <p:cNvSpPr>
              <a:spLocks noEditPoints="1"/>
            </p:cNvSpPr>
            <p:nvPr/>
          </p:nvSpPr>
          <p:spPr bwMode="auto">
            <a:xfrm>
              <a:off x="4695336" y="2589223"/>
              <a:ext cx="83034" cy="83034"/>
            </a:xfrm>
            <a:custGeom>
              <a:avLst/>
              <a:gdLst>
                <a:gd name="T0" fmla="*/ 54 w 107"/>
                <a:gd name="T1" fmla="*/ 0 h 106"/>
                <a:gd name="T2" fmla="*/ 0 w 107"/>
                <a:gd name="T3" fmla="*/ 53 h 106"/>
                <a:gd name="T4" fmla="*/ 54 w 107"/>
                <a:gd name="T5" fmla="*/ 106 h 106"/>
                <a:gd name="T6" fmla="*/ 107 w 107"/>
                <a:gd name="T7" fmla="*/ 53 h 106"/>
                <a:gd name="T8" fmla="*/ 54 w 107"/>
                <a:gd name="T9" fmla="*/ 0 h 106"/>
                <a:gd name="T10" fmla="*/ 54 w 107"/>
                <a:gd name="T11" fmla="*/ 85 h 106"/>
                <a:gd name="T12" fmla="*/ 22 w 107"/>
                <a:gd name="T13" fmla="*/ 53 h 106"/>
                <a:gd name="T14" fmla="*/ 54 w 107"/>
                <a:gd name="T15" fmla="*/ 21 h 106"/>
                <a:gd name="T16" fmla="*/ 86 w 107"/>
                <a:gd name="T17" fmla="*/ 53 h 106"/>
                <a:gd name="T18" fmla="*/ 54 w 107"/>
                <a:gd name="T19"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6">
                  <a:moveTo>
                    <a:pt x="54" y="0"/>
                  </a:moveTo>
                  <a:cubicBezTo>
                    <a:pt x="24" y="0"/>
                    <a:pt x="0" y="24"/>
                    <a:pt x="0" y="53"/>
                  </a:cubicBezTo>
                  <a:cubicBezTo>
                    <a:pt x="0" y="82"/>
                    <a:pt x="24" y="106"/>
                    <a:pt x="54" y="106"/>
                  </a:cubicBezTo>
                  <a:cubicBezTo>
                    <a:pt x="83" y="106"/>
                    <a:pt x="107" y="82"/>
                    <a:pt x="107" y="53"/>
                  </a:cubicBezTo>
                  <a:cubicBezTo>
                    <a:pt x="107" y="24"/>
                    <a:pt x="83" y="0"/>
                    <a:pt x="54" y="0"/>
                  </a:cubicBezTo>
                  <a:close/>
                  <a:moveTo>
                    <a:pt x="54" y="85"/>
                  </a:moveTo>
                  <a:cubicBezTo>
                    <a:pt x="36" y="85"/>
                    <a:pt x="22" y="71"/>
                    <a:pt x="22" y="53"/>
                  </a:cubicBezTo>
                  <a:cubicBezTo>
                    <a:pt x="22" y="35"/>
                    <a:pt x="36" y="21"/>
                    <a:pt x="54" y="21"/>
                  </a:cubicBezTo>
                  <a:cubicBezTo>
                    <a:pt x="71" y="21"/>
                    <a:pt x="86" y="35"/>
                    <a:pt x="86" y="53"/>
                  </a:cubicBezTo>
                  <a:cubicBezTo>
                    <a:pt x="86" y="71"/>
                    <a:pt x="71" y="85"/>
                    <a:pt x="54" y="85"/>
                  </a:cubicBezTo>
                  <a:close/>
                </a:path>
              </a:pathLst>
            </a:custGeom>
            <a:grpFill/>
            <a:ln>
              <a:solidFill>
                <a:srgbClr val="C0000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grpSp>
      <p:sp>
        <p:nvSpPr>
          <p:cNvPr id="70" name="Rectangle 69"/>
          <p:cNvSpPr/>
          <p:nvPr/>
        </p:nvSpPr>
        <p:spPr>
          <a:xfrm>
            <a:off x="6457726" y="3447490"/>
            <a:ext cx="1093569" cy="253916"/>
          </a:xfrm>
          <a:prstGeom prst="rect">
            <a:avLst/>
          </a:prstGeom>
        </p:spPr>
        <p:txBody>
          <a:bodyPr wrap="none">
            <a:spAutoFit/>
          </a:bodyPr>
          <a:lstStyle/>
          <a:p>
            <a:r>
              <a:rPr lang="en-US" sz="1050" b="1" dirty="0" smtClean="0"/>
              <a:t>Store#1055</a:t>
            </a:r>
            <a:endParaRPr lang="en-US" sz="1050" b="1" dirty="0"/>
          </a:p>
        </p:txBody>
      </p:sp>
      <p:sp>
        <p:nvSpPr>
          <p:cNvPr id="71" name="Rectangle 70"/>
          <p:cNvSpPr/>
          <p:nvPr/>
        </p:nvSpPr>
        <p:spPr>
          <a:xfrm>
            <a:off x="5528880" y="1993202"/>
            <a:ext cx="2870201" cy="2556933"/>
          </a:xfrm>
          <a:prstGeom prst="rect">
            <a:avLst/>
          </a:prstGeom>
          <a:no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1450" indent="-171450">
              <a:buFont typeface="Arial" panose="020B0604020202020204" pitchFamily="34" charset="0"/>
              <a:buChar char="•"/>
            </a:pPr>
            <a:endParaRPr lang="en-US" sz="1200" dirty="0"/>
          </a:p>
        </p:txBody>
      </p:sp>
      <p:sp>
        <p:nvSpPr>
          <p:cNvPr id="99" name="Isosceles Triangle 98"/>
          <p:cNvSpPr/>
          <p:nvPr/>
        </p:nvSpPr>
        <p:spPr>
          <a:xfrm rot="10800000">
            <a:off x="2690413" y="4805418"/>
            <a:ext cx="4384080" cy="211667"/>
          </a:xfrm>
          <a:prstGeom prst="triangle">
            <a:avLst/>
          </a:prstGeom>
          <a:solidFill>
            <a:schemeClr val="bg1">
              <a:lumMod val="85000"/>
            </a:schemeClr>
          </a:solid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smtClean="0"/>
          </a:p>
        </p:txBody>
      </p:sp>
      <p:sp>
        <p:nvSpPr>
          <p:cNvPr id="100" name="Rectangle 99"/>
          <p:cNvSpPr/>
          <p:nvPr/>
        </p:nvSpPr>
        <p:spPr>
          <a:xfrm>
            <a:off x="1299340" y="1713833"/>
            <a:ext cx="2870201" cy="261016"/>
          </a:xfrm>
          <a:prstGeom prst="rect">
            <a:avLst/>
          </a:prstGeom>
          <a:solidFill>
            <a:schemeClr val="accent1"/>
          </a:solid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smtClean="0">
                <a:solidFill>
                  <a:schemeClr val="bg1"/>
                </a:solidFill>
              </a:rPr>
              <a:t>Location A</a:t>
            </a:r>
            <a:endParaRPr lang="en-US" sz="1200" b="1" dirty="0">
              <a:solidFill>
                <a:schemeClr val="bg1"/>
              </a:solidFill>
            </a:endParaRPr>
          </a:p>
        </p:txBody>
      </p:sp>
      <p:sp>
        <p:nvSpPr>
          <p:cNvPr id="101" name="Rectangle 100"/>
          <p:cNvSpPr/>
          <p:nvPr/>
        </p:nvSpPr>
        <p:spPr>
          <a:xfrm>
            <a:off x="5521667" y="1683529"/>
            <a:ext cx="2870201" cy="261016"/>
          </a:xfrm>
          <a:prstGeom prst="rect">
            <a:avLst/>
          </a:prstGeom>
          <a:solidFill>
            <a:schemeClr val="accent1"/>
          </a:solid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smtClean="0">
                <a:solidFill>
                  <a:schemeClr val="bg1"/>
                </a:solidFill>
              </a:rPr>
              <a:t>Location B</a:t>
            </a:r>
            <a:endParaRPr lang="en-US" sz="1200" b="1" dirty="0">
              <a:solidFill>
                <a:schemeClr val="bg1"/>
              </a:solidFill>
            </a:endParaRPr>
          </a:p>
        </p:txBody>
      </p:sp>
    </p:spTree>
    <p:extLst>
      <p:ext uri="{BB962C8B-B14F-4D97-AF65-F5344CB8AC3E}">
        <p14:creationId xmlns:p14="http://schemas.microsoft.com/office/powerpoint/2010/main" val="2936946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Questions to answer</a:t>
            </a:r>
            <a:endParaRPr lang="en-US" dirty="0"/>
          </a:p>
        </p:txBody>
      </p:sp>
      <p:sp>
        <p:nvSpPr>
          <p:cNvPr id="4" name="Content Placeholder 3"/>
          <p:cNvSpPr>
            <a:spLocks noGrp="1"/>
          </p:cNvSpPr>
          <p:nvPr>
            <p:ph sz="quarter" idx="15"/>
          </p:nvPr>
        </p:nvSpPr>
        <p:spPr/>
        <p:txBody>
          <a:bodyPr/>
          <a:lstStyle/>
          <a:p>
            <a:pPr lvl="0"/>
            <a:r>
              <a:rPr lang="en-US" dirty="0"/>
              <a:t>How did you create the target variable</a:t>
            </a:r>
            <a:r>
              <a:rPr lang="en-US" dirty="0" smtClean="0"/>
              <a:t>?</a:t>
            </a:r>
          </a:p>
          <a:p>
            <a:pPr lvl="0"/>
            <a:endParaRPr lang="en-US" dirty="0"/>
          </a:p>
          <a:p>
            <a:pPr lvl="0"/>
            <a:r>
              <a:rPr lang="en-US" dirty="0" smtClean="0"/>
              <a:t>How </a:t>
            </a:r>
            <a:r>
              <a:rPr lang="en-US" dirty="0"/>
              <a:t>did you split datasets into training and testing?</a:t>
            </a:r>
          </a:p>
          <a:p>
            <a:pPr lvl="0"/>
            <a:endParaRPr lang="en-US" dirty="0" smtClean="0"/>
          </a:p>
          <a:p>
            <a:pPr lvl="0"/>
            <a:r>
              <a:rPr lang="en-US" dirty="0" smtClean="0"/>
              <a:t>What </a:t>
            </a:r>
            <a:r>
              <a:rPr lang="en-US" dirty="0"/>
              <a:t>methods did you use for modelling and why?</a:t>
            </a:r>
          </a:p>
          <a:p>
            <a:pPr lvl="0"/>
            <a:endParaRPr lang="en-US" dirty="0" smtClean="0"/>
          </a:p>
          <a:p>
            <a:pPr lvl="0"/>
            <a:r>
              <a:rPr lang="en-US" dirty="0" smtClean="0"/>
              <a:t>How </a:t>
            </a:r>
            <a:r>
              <a:rPr lang="en-US" dirty="0"/>
              <a:t>did you quantify the performance of your model(s)?</a:t>
            </a:r>
          </a:p>
          <a:p>
            <a:endParaRPr lang="en-US" dirty="0" smtClean="0"/>
          </a:p>
          <a:p>
            <a:r>
              <a:rPr lang="en-US" dirty="0" smtClean="0"/>
              <a:t>You </a:t>
            </a:r>
            <a:r>
              <a:rPr lang="en-US" dirty="0"/>
              <a:t>need to be ready to explain all the assumptions that you made.</a:t>
            </a:r>
          </a:p>
          <a:p>
            <a:endParaRPr lang="en-US" dirty="0"/>
          </a:p>
        </p:txBody>
      </p:sp>
      <p:sp>
        <p:nvSpPr>
          <p:cNvPr id="5" name="Rectangle 4"/>
          <p:cNvSpPr/>
          <p:nvPr/>
        </p:nvSpPr>
        <p:spPr>
          <a:xfrm>
            <a:off x="415924" y="4682068"/>
            <a:ext cx="9295341" cy="1354217"/>
          </a:xfrm>
          <a:prstGeom prst="rect">
            <a:avLst/>
          </a:prstGeom>
        </p:spPr>
        <p:txBody>
          <a:bodyPr wrap="square">
            <a:spAutoFit/>
          </a:bodyPr>
          <a:lstStyle/>
          <a:p>
            <a:r>
              <a:rPr lang="en-US" sz="1600" dirty="0"/>
              <a:t>It is up to you to decide:</a:t>
            </a:r>
          </a:p>
          <a:p>
            <a:pPr marL="342900" lvl="0" indent="-342900">
              <a:buFont typeface="Arial" panose="020B0604020202020204" pitchFamily="34" charset="0"/>
              <a:buChar char="•"/>
            </a:pPr>
            <a:r>
              <a:rPr lang="en-US" sz="1600" dirty="0"/>
              <a:t>how you design the target variable</a:t>
            </a:r>
          </a:p>
          <a:p>
            <a:pPr marL="342900" lvl="0" indent="-342900">
              <a:buFont typeface="Arial" panose="020B0604020202020204" pitchFamily="34" charset="0"/>
              <a:buChar char="•"/>
            </a:pPr>
            <a:r>
              <a:rPr lang="en-US" sz="1600" dirty="0"/>
              <a:t>what timeframe you use to calculate the target variable</a:t>
            </a:r>
          </a:p>
          <a:p>
            <a:pPr marL="342900" lvl="0" indent="-342900">
              <a:buFont typeface="Arial" panose="020B0604020202020204" pitchFamily="34" charset="0"/>
              <a:buChar char="•"/>
            </a:pPr>
            <a:r>
              <a:rPr lang="en-US" sz="1600" dirty="0"/>
              <a:t>if you want to treat it as a classification or regression problem</a:t>
            </a:r>
          </a:p>
          <a:p>
            <a:pPr lvl="0" algn="just"/>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16745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ext uri="{D42A27DB-BD31-4B8C-83A1-F6EECF244321}">
                <p14:modId xmlns:p14="http://schemas.microsoft.com/office/powerpoint/2010/main" val="34323264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85" name="think-cell Slide" r:id="rId4" imgW="594" imgH="595" progId="TCLayout.ActiveDocument.1">
                  <p:embed/>
                </p:oleObj>
              </mc:Choice>
              <mc:Fallback>
                <p:oleObj name="think-cell Slide" r:id="rId4" imgW="594" imgH="595"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7" name="Picture 16"/>
          <p:cNvPicPr>
            <a:picLocks noChangeAspect="1"/>
          </p:cNvPicPr>
          <p:nvPr/>
        </p:nvPicPr>
        <p:blipFill rotWithShape="1">
          <a:blip r:embed="rId6"/>
          <a:srcRect t="19436"/>
          <a:stretch/>
        </p:blipFill>
        <p:spPr>
          <a:xfrm>
            <a:off x="415926" y="3370421"/>
            <a:ext cx="8918574" cy="789638"/>
          </a:xfrm>
          <a:prstGeom prst="rect">
            <a:avLst/>
          </a:prstGeom>
        </p:spPr>
      </p:pic>
      <p:sp>
        <p:nvSpPr>
          <p:cNvPr id="2" name="Title 1"/>
          <p:cNvSpPr>
            <a:spLocks noGrp="1"/>
          </p:cNvSpPr>
          <p:nvPr>
            <p:ph type="title"/>
          </p:nvPr>
        </p:nvSpPr>
        <p:spPr/>
        <p:txBody>
          <a:bodyPr/>
          <a:lstStyle/>
          <a:p>
            <a:r>
              <a:rPr lang="en-US" dirty="0" smtClean="0"/>
              <a:t>How to define the importance of amenities?</a:t>
            </a:r>
            <a:endParaRPr lang="en-US" dirty="0"/>
          </a:p>
        </p:txBody>
      </p:sp>
      <p:sp>
        <p:nvSpPr>
          <p:cNvPr id="3" name="Text Placeholder 2"/>
          <p:cNvSpPr>
            <a:spLocks noGrp="1"/>
          </p:cNvSpPr>
          <p:nvPr>
            <p:ph type="body" idx="1"/>
          </p:nvPr>
        </p:nvSpPr>
        <p:spPr>
          <a:xfrm>
            <a:off x="415926" y="728663"/>
            <a:ext cx="9074149" cy="601013"/>
          </a:xfrm>
        </p:spPr>
        <p:txBody>
          <a:bodyPr/>
          <a:lstStyle/>
          <a:p>
            <a:r>
              <a:rPr lang="en-US" dirty="0" smtClean="0"/>
              <a:t>We fit a regression model on the subset of data that has purchases with open amenities, and set “</a:t>
            </a:r>
            <a:r>
              <a:rPr lang="en-US" dirty="0" err="1" smtClean="0"/>
              <a:t>SalesAmount</a:t>
            </a:r>
            <a:r>
              <a:rPr lang="en-US" dirty="0" smtClean="0"/>
              <a:t>” as our target variable. </a:t>
            </a:r>
            <a:endParaRPr lang="en-US" dirty="0"/>
          </a:p>
        </p:txBody>
      </p:sp>
      <p:pic>
        <p:nvPicPr>
          <p:cNvPr id="14" name="Picture 13"/>
          <p:cNvPicPr>
            <a:picLocks noChangeAspect="1"/>
          </p:cNvPicPr>
          <p:nvPr/>
        </p:nvPicPr>
        <p:blipFill>
          <a:blip r:embed="rId7"/>
          <a:stretch>
            <a:fillRect/>
          </a:stretch>
        </p:blipFill>
        <p:spPr>
          <a:xfrm>
            <a:off x="415926" y="1870697"/>
            <a:ext cx="8918574" cy="948637"/>
          </a:xfrm>
          <a:prstGeom prst="rect">
            <a:avLst/>
          </a:prstGeom>
        </p:spPr>
      </p:pic>
      <p:sp>
        <p:nvSpPr>
          <p:cNvPr id="15" name="Rectangle 14"/>
          <p:cNvSpPr/>
          <p:nvPr/>
        </p:nvSpPr>
        <p:spPr>
          <a:xfrm>
            <a:off x="4663440" y="1824976"/>
            <a:ext cx="4732020" cy="2449844"/>
          </a:xfrm>
          <a:prstGeom prst="rect">
            <a:avLst/>
          </a:prstGeom>
          <a:no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1450" indent="-171450">
              <a:buFont typeface="Arial" panose="020B0604020202020204" pitchFamily="34" charset="0"/>
              <a:buChar char="•"/>
            </a:pPr>
            <a:endParaRPr lang="en-US" sz="1200" dirty="0"/>
          </a:p>
        </p:txBody>
      </p:sp>
      <p:sp>
        <p:nvSpPr>
          <p:cNvPr id="16" name="Rectangle 15"/>
          <p:cNvSpPr/>
          <p:nvPr/>
        </p:nvSpPr>
        <p:spPr>
          <a:xfrm>
            <a:off x="2644140" y="1824976"/>
            <a:ext cx="807720" cy="2449844"/>
          </a:xfrm>
          <a:prstGeom prst="rect">
            <a:avLst/>
          </a:prstGeom>
          <a:no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1450" indent="-171450">
              <a:buFont typeface="Arial" panose="020B0604020202020204" pitchFamily="34" charset="0"/>
              <a:buChar char="•"/>
            </a:pPr>
            <a:endParaRPr lang="en-US" sz="1200" dirty="0"/>
          </a:p>
        </p:txBody>
      </p:sp>
      <p:sp>
        <p:nvSpPr>
          <p:cNvPr id="18" name="TextBox 17"/>
          <p:cNvSpPr txBox="1"/>
          <p:nvPr/>
        </p:nvSpPr>
        <p:spPr>
          <a:xfrm>
            <a:off x="942024" y="2724090"/>
            <a:ext cx="65724" cy="646331"/>
          </a:xfrm>
          <a:prstGeom prst="rect">
            <a:avLst/>
          </a:prstGeom>
          <a:noFill/>
        </p:spPr>
        <p:txBody>
          <a:bodyPr wrap="none" lIns="0" tIns="0" rIns="0" bIns="0" rtlCol="0">
            <a:spAutoFit/>
          </a:bodyPr>
          <a:lstStyle/>
          <a:p>
            <a:pPr>
              <a:buClr>
                <a:schemeClr val="tx2"/>
              </a:buClr>
            </a:pPr>
            <a:r>
              <a:rPr lang="en-US" sz="1400" dirty="0" smtClean="0">
                <a:solidFill>
                  <a:schemeClr val="tx1"/>
                </a:solidFill>
              </a:rPr>
              <a:t>.</a:t>
            </a:r>
          </a:p>
          <a:p>
            <a:pPr>
              <a:buClr>
                <a:schemeClr val="tx2"/>
              </a:buClr>
            </a:pPr>
            <a:r>
              <a:rPr lang="en-US" sz="1400" dirty="0" smtClean="0"/>
              <a:t>.</a:t>
            </a:r>
          </a:p>
          <a:p>
            <a:pPr>
              <a:buClr>
                <a:schemeClr val="tx2"/>
              </a:buClr>
            </a:pPr>
            <a:r>
              <a:rPr lang="en-US" sz="1400" dirty="0">
                <a:solidFill>
                  <a:schemeClr val="tx1"/>
                </a:solidFill>
              </a:rPr>
              <a:t>.</a:t>
            </a:r>
            <a:endParaRPr lang="en-US" sz="1400" dirty="0" smtClean="0">
              <a:solidFill>
                <a:schemeClr val="tx1"/>
              </a:solidFill>
            </a:endParaRPr>
          </a:p>
        </p:txBody>
      </p:sp>
      <p:sp>
        <p:nvSpPr>
          <p:cNvPr id="19" name="TextBox 18"/>
          <p:cNvSpPr txBox="1"/>
          <p:nvPr/>
        </p:nvSpPr>
        <p:spPr>
          <a:xfrm>
            <a:off x="3113724" y="2724090"/>
            <a:ext cx="65724" cy="646331"/>
          </a:xfrm>
          <a:prstGeom prst="rect">
            <a:avLst/>
          </a:prstGeom>
          <a:noFill/>
        </p:spPr>
        <p:txBody>
          <a:bodyPr wrap="none" lIns="0" tIns="0" rIns="0" bIns="0" rtlCol="0">
            <a:spAutoFit/>
          </a:bodyPr>
          <a:lstStyle/>
          <a:p>
            <a:pPr>
              <a:buClr>
                <a:schemeClr val="tx2"/>
              </a:buClr>
            </a:pPr>
            <a:r>
              <a:rPr lang="en-US" sz="1400" dirty="0" smtClean="0">
                <a:solidFill>
                  <a:schemeClr val="tx1"/>
                </a:solidFill>
              </a:rPr>
              <a:t>.</a:t>
            </a:r>
          </a:p>
          <a:p>
            <a:pPr>
              <a:buClr>
                <a:schemeClr val="tx2"/>
              </a:buClr>
            </a:pPr>
            <a:r>
              <a:rPr lang="en-US" sz="1400" dirty="0" smtClean="0"/>
              <a:t>.</a:t>
            </a:r>
          </a:p>
          <a:p>
            <a:pPr>
              <a:buClr>
                <a:schemeClr val="tx2"/>
              </a:buClr>
            </a:pPr>
            <a:r>
              <a:rPr lang="en-US" sz="1400" dirty="0">
                <a:solidFill>
                  <a:schemeClr val="tx1"/>
                </a:solidFill>
              </a:rPr>
              <a:t>.</a:t>
            </a:r>
            <a:endParaRPr lang="en-US" sz="1400" dirty="0" smtClean="0">
              <a:solidFill>
                <a:schemeClr val="tx1"/>
              </a:solidFill>
            </a:endParaRPr>
          </a:p>
        </p:txBody>
      </p:sp>
      <p:sp>
        <p:nvSpPr>
          <p:cNvPr id="20" name="TextBox 19"/>
          <p:cNvSpPr txBox="1"/>
          <p:nvPr/>
        </p:nvSpPr>
        <p:spPr>
          <a:xfrm>
            <a:off x="6359844" y="2724090"/>
            <a:ext cx="65724" cy="646331"/>
          </a:xfrm>
          <a:prstGeom prst="rect">
            <a:avLst/>
          </a:prstGeom>
          <a:noFill/>
        </p:spPr>
        <p:txBody>
          <a:bodyPr wrap="none" lIns="0" tIns="0" rIns="0" bIns="0" rtlCol="0">
            <a:spAutoFit/>
          </a:bodyPr>
          <a:lstStyle/>
          <a:p>
            <a:pPr>
              <a:buClr>
                <a:schemeClr val="tx2"/>
              </a:buClr>
            </a:pPr>
            <a:r>
              <a:rPr lang="en-US" sz="1400" dirty="0" smtClean="0">
                <a:solidFill>
                  <a:schemeClr val="tx1"/>
                </a:solidFill>
              </a:rPr>
              <a:t>.</a:t>
            </a:r>
          </a:p>
          <a:p>
            <a:pPr>
              <a:buClr>
                <a:schemeClr val="tx2"/>
              </a:buClr>
            </a:pPr>
            <a:r>
              <a:rPr lang="en-US" sz="1400" dirty="0" smtClean="0"/>
              <a:t>.</a:t>
            </a:r>
          </a:p>
          <a:p>
            <a:pPr>
              <a:buClr>
                <a:schemeClr val="tx2"/>
              </a:buClr>
            </a:pPr>
            <a:r>
              <a:rPr lang="en-US" sz="1400" dirty="0">
                <a:solidFill>
                  <a:schemeClr val="tx1"/>
                </a:solidFill>
              </a:rPr>
              <a:t>.</a:t>
            </a:r>
            <a:endParaRPr lang="en-US" sz="1400" dirty="0" smtClean="0">
              <a:solidFill>
                <a:schemeClr val="tx1"/>
              </a:solidFill>
            </a:endParaRPr>
          </a:p>
        </p:txBody>
      </p:sp>
      <p:pic>
        <p:nvPicPr>
          <p:cNvPr id="19461" name="Picture 5"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37560" y="4472304"/>
            <a:ext cx="1536384" cy="1024256"/>
          </a:xfrm>
          <a:prstGeom prst="rect">
            <a:avLst/>
          </a:prstGeom>
          <a:noFill/>
          <a:extLst>
            <a:ext uri="{909E8E84-426E-40DD-AFC4-6F175D3DCCD1}">
              <a14:hiddenFill xmlns:a14="http://schemas.microsoft.com/office/drawing/2010/main">
                <a:solidFill>
                  <a:srgbClr val="FFFFFF"/>
                </a:solidFill>
              </a14:hiddenFill>
            </a:ext>
          </a:extLst>
        </p:spPr>
      </p:pic>
      <p:cxnSp>
        <p:nvCxnSpPr>
          <p:cNvPr id="19459" name="Elbow Connector 19458"/>
          <p:cNvCxnSpPr>
            <a:stCxn id="15" idx="2"/>
            <a:endCxn id="19461" idx="3"/>
          </p:cNvCxnSpPr>
          <p:nvPr/>
        </p:nvCxnSpPr>
        <p:spPr>
          <a:xfrm rot="5400000">
            <a:off x="5596891" y="3551873"/>
            <a:ext cx="709612" cy="2155506"/>
          </a:xfrm>
          <a:prstGeom prst="bentConnector2">
            <a:avLst/>
          </a:prstGeom>
          <a:ln w="28575">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9461" idx="1"/>
            <a:endCxn id="16" idx="2"/>
          </p:cNvCxnSpPr>
          <p:nvPr/>
        </p:nvCxnSpPr>
        <p:spPr>
          <a:xfrm rot="10800000">
            <a:off x="3048000" y="4274820"/>
            <a:ext cx="289560" cy="709612"/>
          </a:xfrm>
          <a:prstGeom prst="bentConnector2">
            <a:avLst/>
          </a:prstGeom>
          <a:ln w="28575">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470" name="TextBox 19469"/>
          <p:cNvSpPr txBox="1"/>
          <p:nvPr/>
        </p:nvSpPr>
        <p:spPr>
          <a:xfrm>
            <a:off x="3490764" y="5486768"/>
            <a:ext cx="1690835" cy="169277"/>
          </a:xfrm>
          <a:prstGeom prst="rect">
            <a:avLst/>
          </a:prstGeom>
          <a:noFill/>
        </p:spPr>
        <p:txBody>
          <a:bodyPr wrap="square" lIns="0" tIns="0" rIns="0" bIns="0" rtlCol="0">
            <a:spAutoFit/>
          </a:bodyPr>
          <a:lstStyle/>
          <a:p>
            <a:pPr>
              <a:spcBef>
                <a:spcPts val="600"/>
              </a:spcBef>
              <a:buClr>
                <a:schemeClr val="tx2"/>
              </a:buClr>
            </a:pPr>
            <a:r>
              <a:rPr lang="en-US" sz="1100" dirty="0" smtClean="0">
                <a:solidFill>
                  <a:schemeClr val="tx1"/>
                </a:solidFill>
              </a:rPr>
              <a:t>Regression model</a:t>
            </a:r>
            <a:endParaRPr lang="en-US" sz="1100" dirty="0" smtClean="0">
              <a:solidFill>
                <a:schemeClr val="tx1"/>
              </a:solidFill>
            </a:endParaRPr>
          </a:p>
        </p:txBody>
      </p:sp>
      <p:sp>
        <p:nvSpPr>
          <p:cNvPr id="59" name="Rectangle 58"/>
          <p:cNvSpPr/>
          <p:nvPr/>
        </p:nvSpPr>
        <p:spPr>
          <a:xfrm>
            <a:off x="2644140" y="1521397"/>
            <a:ext cx="807720" cy="261016"/>
          </a:xfrm>
          <a:prstGeom prst="rect">
            <a:avLst/>
          </a:prstGeom>
          <a:solidFill>
            <a:schemeClr val="accent1"/>
          </a:solid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smtClean="0">
                <a:solidFill>
                  <a:schemeClr val="bg1"/>
                </a:solidFill>
              </a:rPr>
              <a:t>Target</a:t>
            </a:r>
            <a:endParaRPr lang="en-US" sz="1200" b="1" dirty="0">
              <a:solidFill>
                <a:schemeClr val="bg1"/>
              </a:solidFill>
            </a:endParaRPr>
          </a:p>
        </p:txBody>
      </p:sp>
      <p:sp>
        <p:nvSpPr>
          <p:cNvPr id="60" name="Rectangle 59"/>
          <p:cNvSpPr/>
          <p:nvPr/>
        </p:nvSpPr>
        <p:spPr>
          <a:xfrm>
            <a:off x="4663440" y="1521397"/>
            <a:ext cx="4732020" cy="261016"/>
          </a:xfrm>
          <a:prstGeom prst="rect">
            <a:avLst/>
          </a:prstGeom>
          <a:solidFill>
            <a:schemeClr val="accent1"/>
          </a:solid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smtClean="0">
                <a:solidFill>
                  <a:schemeClr val="bg1"/>
                </a:solidFill>
              </a:rPr>
              <a:t>Set Of Features</a:t>
            </a:r>
            <a:endParaRPr lang="en-US" sz="1200" b="1" dirty="0">
              <a:solidFill>
                <a:schemeClr val="bg1"/>
              </a:solidFill>
            </a:endParaRPr>
          </a:p>
        </p:txBody>
      </p:sp>
      <p:grpSp>
        <p:nvGrpSpPr>
          <p:cNvPr id="62" name="Group 39"/>
          <p:cNvGrpSpPr>
            <a:grpSpLocks noChangeAspect="1"/>
          </p:cNvGrpSpPr>
          <p:nvPr/>
        </p:nvGrpSpPr>
        <p:grpSpPr bwMode="auto">
          <a:xfrm>
            <a:off x="3548330" y="4577866"/>
            <a:ext cx="398267" cy="398267"/>
            <a:chOff x="3987" y="1509"/>
            <a:chExt cx="340" cy="340"/>
          </a:xfrm>
          <a:solidFill>
            <a:schemeClr val="accent1"/>
          </a:solidFill>
        </p:grpSpPr>
        <p:sp>
          <p:nvSpPr>
            <p:cNvPr id="63" name="Freeform 40"/>
            <p:cNvSpPr>
              <a:spLocks noEditPoints="1"/>
            </p:cNvSpPr>
            <p:nvPr/>
          </p:nvSpPr>
          <p:spPr bwMode="auto">
            <a:xfrm>
              <a:off x="3987" y="150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sp>
          <p:nvSpPr>
            <p:cNvPr id="64" name="Freeform 41"/>
            <p:cNvSpPr>
              <a:spLocks noEditPoints="1"/>
            </p:cNvSpPr>
            <p:nvPr/>
          </p:nvSpPr>
          <p:spPr bwMode="auto">
            <a:xfrm>
              <a:off x="4053" y="1568"/>
              <a:ext cx="215" cy="214"/>
            </a:xfrm>
            <a:custGeom>
              <a:avLst/>
              <a:gdLst>
                <a:gd name="T0" fmla="*/ 168 w 324"/>
                <a:gd name="T1" fmla="*/ 177 h 322"/>
                <a:gd name="T2" fmla="*/ 123 w 324"/>
                <a:gd name="T3" fmla="*/ 143 h 322"/>
                <a:gd name="T4" fmla="*/ 65 w 324"/>
                <a:gd name="T5" fmla="*/ 142 h 322"/>
                <a:gd name="T6" fmla="*/ 18 w 324"/>
                <a:gd name="T7" fmla="*/ 175 h 322"/>
                <a:gd name="T8" fmla="*/ 0 w 324"/>
                <a:gd name="T9" fmla="*/ 229 h 322"/>
                <a:gd name="T10" fmla="*/ 17 w 324"/>
                <a:gd name="T11" fmla="*/ 284 h 322"/>
                <a:gd name="T12" fmla="*/ 63 w 324"/>
                <a:gd name="T13" fmla="*/ 319 h 322"/>
                <a:gd name="T14" fmla="*/ 115 w 324"/>
                <a:gd name="T15" fmla="*/ 320 h 322"/>
                <a:gd name="T16" fmla="*/ 145 w 324"/>
                <a:gd name="T17" fmla="*/ 294 h 322"/>
                <a:gd name="T18" fmla="*/ 172 w 324"/>
                <a:gd name="T19" fmla="*/ 252 h 322"/>
                <a:gd name="T20" fmla="*/ 146 w 324"/>
                <a:gd name="T21" fmla="*/ 249 h 322"/>
                <a:gd name="T22" fmla="*/ 125 w 324"/>
                <a:gd name="T23" fmla="*/ 277 h 322"/>
                <a:gd name="T24" fmla="*/ 92 w 324"/>
                <a:gd name="T25" fmla="*/ 284 h 322"/>
                <a:gd name="T26" fmla="*/ 69 w 324"/>
                <a:gd name="T27" fmla="*/ 293 h 322"/>
                <a:gd name="T28" fmla="*/ 37 w 324"/>
                <a:gd name="T29" fmla="*/ 267 h 322"/>
                <a:gd name="T30" fmla="*/ 26 w 324"/>
                <a:gd name="T31" fmla="*/ 227 h 322"/>
                <a:gd name="T32" fmla="*/ 41 w 324"/>
                <a:gd name="T33" fmla="*/ 189 h 322"/>
                <a:gd name="T34" fmla="*/ 76 w 324"/>
                <a:gd name="T35" fmla="*/ 168 h 322"/>
                <a:gd name="T36" fmla="*/ 115 w 324"/>
                <a:gd name="T37" fmla="*/ 164 h 322"/>
                <a:gd name="T38" fmla="*/ 150 w 324"/>
                <a:gd name="T39" fmla="*/ 190 h 322"/>
                <a:gd name="T40" fmla="*/ 163 w 324"/>
                <a:gd name="T41" fmla="*/ 232 h 322"/>
                <a:gd name="T42" fmla="*/ 61 w 324"/>
                <a:gd name="T43" fmla="*/ 214 h 322"/>
                <a:gd name="T44" fmla="*/ 103 w 324"/>
                <a:gd name="T45" fmla="*/ 265 h 322"/>
                <a:gd name="T46" fmla="*/ 105 w 324"/>
                <a:gd name="T47" fmla="*/ 237 h 322"/>
                <a:gd name="T48" fmla="*/ 80 w 324"/>
                <a:gd name="T49" fmla="*/ 224 h 322"/>
                <a:gd name="T50" fmla="*/ 106 w 324"/>
                <a:gd name="T51" fmla="*/ 226 h 322"/>
                <a:gd name="T52" fmla="*/ 308 w 324"/>
                <a:gd name="T53" fmla="*/ 62 h 322"/>
                <a:gd name="T54" fmla="*/ 276 w 324"/>
                <a:gd name="T55" fmla="*/ 23 h 322"/>
                <a:gd name="T56" fmla="*/ 227 w 324"/>
                <a:gd name="T57" fmla="*/ 10 h 322"/>
                <a:gd name="T58" fmla="*/ 180 w 324"/>
                <a:gd name="T59" fmla="*/ 29 h 322"/>
                <a:gd name="T60" fmla="*/ 152 w 324"/>
                <a:gd name="T61" fmla="*/ 71 h 322"/>
                <a:gd name="T62" fmla="*/ 155 w 324"/>
                <a:gd name="T63" fmla="*/ 122 h 322"/>
                <a:gd name="T64" fmla="*/ 187 w 324"/>
                <a:gd name="T65" fmla="*/ 161 h 322"/>
                <a:gd name="T66" fmla="*/ 236 w 324"/>
                <a:gd name="T67" fmla="*/ 174 h 322"/>
                <a:gd name="T68" fmla="*/ 276 w 324"/>
                <a:gd name="T69" fmla="*/ 156 h 322"/>
                <a:gd name="T70" fmla="*/ 305 w 324"/>
                <a:gd name="T71" fmla="*/ 117 h 322"/>
                <a:gd name="T72" fmla="*/ 298 w 324"/>
                <a:gd name="T73" fmla="*/ 96 h 322"/>
                <a:gd name="T74" fmla="*/ 283 w 324"/>
                <a:gd name="T75" fmla="*/ 134 h 322"/>
                <a:gd name="T76" fmla="*/ 248 w 324"/>
                <a:gd name="T77" fmla="*/ 155 h 322"/>
                <a:gd name="T78" fmla="*/ 209 w 324"/>
                <a:gd name="T79" fmla="*/ 158 h 322"/>
                <a:gd name="T80" fmla="*/ 174 w 324"/>
                <a:gd name="T81" fmla="*/ 132 h 322"/>
                <a:gd name="T82" fmla="*/ 161 w 324"/>
                <a:gd name="T83" fmla="*/ 91 h 322"/>
                <a:gd name="T84" fmla="*/ 175 w 324"/>
                <a:gd name="T85" fmla="*/ 50 h 322"/>
                <a:gd name="T86" fmla="*/ 211 w 324"/>
                <a:gd name="T87" fmla="*/ 26 h 322"/>
                <a:gd name="T88" fmla="*/ 250 w 324"/>
                <a:gd name="T89" fmla="*/ 30 h 322"/>
                <a:gd name="T90" fmla="*/ 284 w 324"/>
                <a:gd name="T91" fmla="*/ 51 h 322"/>
                <a:gd name="T92" fmla="*/ 298 w 324"/>
                <a:gd name="T93" fmla="*/ 90 h 322"/>
                <a:gd name="T94" fmla="*/ 221 w 324"/>
                <a:gd name="T95" fmla="*/ 58 h 322"/>
                <a:gd name="T96" fmla="*/ 231 w 324"/>
                <a:gd name="T97" fmla="*/ 128 h 322"/>
                <a:gd name="T98" fmla="*/ 248 w 324"/>
                <a:gd name="T99" fmla="*/ 61 h 322"/>
                <a:gd name="T100" fmla="*/ 218 w 324"/>
                <a:gd name="T101" fmla="*/ 96 h 322"/>
                <a:gd name="T102" fmla="*/ 238 w 324"/>
                <a:gd name="T103" fmla="*/ 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4" h="322">
                  <a:moveTo>
                    <a:pt x="172" y="212"/>
                  </a:moveTo>
                  <a:cubicBezTo>
                    <a:pt x="171" y="211"/>
                    <a:pt x="168" y="209"/>
                    <a:pt x="167" y="208"/>
                  </a:cubicBezTo>
                  <a:cubicBezTo>
                    <a:pt x="167" y="206"/>
                    <a:pt x="168" y="203"/>
                    <a:pt x="169" y="201"/>
                  </a:cubicBezTo>
                  <a:cubicBezTo>
                    <a:pt x="171" y="194"/>
                    <a:pt x="174" y="185"/>
                    <a:pt x="168" y="177"/>
                  </a:cubicBezTo>
                  <a:cubicBezTo>
                    <a:pt x="163" y="169"/>
                    <a:pt x="153" y="169"/>
                    <a:pt x="146" y="169"/>
                  </a:cubicBezTo>
                  <a:cubicBezTo>
                    <a:pt x="144" y="169"/>
                    <a:pt x="141" y="168"/>
                    <a:pt x="139" y="168"/>
                  </a:cubicBezTo>
                  <a:cubicBezTo>
                    <a:pt x="139" y="167"/>
                    <a:pt x="138" y="164"/>
                    <a:pt x="137" y="162"/>
                  </a:cubicBezTo>
                  <a:cubicBezTo>
                    <a:pt x="135" y="155"/>
                    <a:pt x="132" y="146"/>
                    <a:pt x="123" y="143"/>
                  </a:cubicBezTo>
                  <a:cubicBezTo>
                    <a:pt x="114" y="140"/>
                    <a:pt x="105" y="145"/>
                    <a:pt x="100" y="149"/>
                  </a:cubicBezTo>
                  <a:cubicBezTo>
                    <a:pt x="98" y="150"/>
                    <a:pt x="95" y="152"/>
                    <a:pt x="94" y="153"/>
                  </a:cubicBezTo>
                  <a:cubicBezTo>
                    <a:pt x="92" y="152"/>
                    <a:pt x="90" y="150"/>
                    <a:pt x="88" y="149"/>
                  </a:cubicBezTo>
                  <a:cubicBezTo>
                    <a:pt x="83" y="145"/>
                    <a:pt x="74" y="139"/>
                    <a:pt x="65" y="142"/>
                  </a:cubicBezTo>
                  <a:cubicBezTo>
                    <a:pt x="56" y="145"/>
                    <a:pt x="53" y="154"/>
                    <a:pt x="50" y="161"/>
                  </a:cubicBezTo>
                  <a:cubicBezTo>
                    <a:pt x="49" y="163"/>
                    <a:pt x="48" y="166"/>
                    <a:pt x="48" y="167"/>
                  </a:cubicBezTo>
                  <a:cubicBezTo>
                    <a:pt x="46" y="167"/>
                    <a:pt x="43" y="167"/>
                    <a:pt x="41" y="167"/>
                  </a:cubicBezTo>
                  <a:cubicBezTo>
                    <a:pt x="34" y="167"/>
                    <a:pt x="24" y="168"/>
                    <a:pt x="18" y="175"/>
                  </a:cubicBezTo>
                  <a:cubicBezTo>
                    <a:pt x="13" y="183"/>
                    <a:pt x="15" y="192"/>
                    <a:pt x="17" y="199"/>
                  </a:cubicBezTo>
                  <a:cubicBezTo>
                    <a:pt x="18" y="201"/>
                    <a:pt x="19" y="204"/>
                    <a:pt x="19" y="206"/>
                  </a:cubicBezTo>
                  <a:cubicBezTo>
                    <a:pt x="18" y="207"/>
                    <a:pt x="15" y="209"/>
                    <a:pt x="14" y="210"/>
                  </a:cubicBezTo>
                  <a:cubicBezTo>
                    <a:pt x="8" y="214"/>
                    <a:pt x="0" y="220"/>
                    <a:pt x="0" y="229"/>
                  </a:cubicBezTo>
                  <a:cubicBezTo>
                    <a:pt x="0" y="239"/>
                    <a:pt x="7" y="245"/>
                    <a:pt x="13" y="249"/>
                  </a:cubicBezTo>
                  <a:cubicBezTo>
                    <a:pt x="15" y="251"/>
                    <a:pt x="18" y="253"/>
                    <a:pt x="18" y="253"/>
                  </a:cubicBezTo>
                  <a:cubicBezTo>
                    <a:pt x="18" y="255"/>
                    <a:pt x="17" y="258"/>
                    <a:pt x="16" y="261"/>
                  </a:cubicBezTo>
                  <a:cubicBezTo>
                    <a:pt x="14" y="268"/>
                    <a:pt x="11" y="277"/>
                    <a:pt x="17" y="284"/>
                  </a:cubicBezTo>
                  <a:cubicBezTo>
                    <a:pt x="22" y="292"/>
                    <a:pt x="32" y="292"/>
                    <a:pt x="39" y="293"/>
                  </a:cubicBezTo>
                  <a:cubicBezTo>
                    <a:pt x="41" y="293"/>
                    <a:pt x="44" y="293"/>
                    <a:pt x="46" y="293"/>
                  </a:cubicBezTo>
                  <a:cubicBezTo>
                    <a:pt x="47" y="295"/>
                    <a:pt x="48" y="298"/>
                    <a:pt x="48" y="299"/>
                  </a:cubicBezTo>
                  <a:cubicBezTo>
                    <a:pt x="51" y="306"/>
                    <a:pt x="54" y="315"/>
                    <a:pt x="63" y="319"/>
                  </a:cubicBezTo>
                  <a:cubicBezTo>
                    <a:pt x="72" y="322"/>
                    <a:pt x="80" y="316"/>
                    <a:pt x="86" y="312"/>
                  </a:cubicBezTo>
                  <a:cubicBezTo>
                    <a:pt x="87" y="311"/>
                    <a:pt x="90" y="309"/>
                    <a:pt x="92" y="309"/>
                  </a:cubicBezTo>
                  <a:cubicBezTo>
                    <a:pt x="93" y="309"/>
                    <a:pt x="95" y="311"/>
                    <a:pt x="97" y="312"/>
                  </a:cubicBezTo>
                  <a:cubicBezTo>
                    <a:pt x="102" y="316"/>
                    <a:pt x="108" y="320"/>
                    <a:pt x="115" y="320"/>
                  </a:cubicBezTo>
                  <a:cubicBezTo>
                    <a:pt x="117" y="320"/>
                    <a:pt x="118" y="320"/>
                    <a:pt x="120" y="319"/>
                  </a:cubicBezTo>
                  <a:cubicBezTo>
                    <a:pt x="129" y="316"/>
                    <a:pt x="133" y="307"/>
                    <a:pt x="135" y="300"/>
                  </a:cubicBezTo>
                  <a:cubicBezTo>
                    <a:pt x="136" y="298"/>
                    <a:pt x="137" y="296"/>
                    <a:pt x="138" y="294"/>
                  </a:cubicBezTo>
                  <a:cubicBezTo>
                    <a:pt x="139" y="294"/>
                    <a:pt x="142" y="294"/>
                    <a:pt x="145" y="294"/>
                  </a:cubicBezTo>
                  <a:cubicBezTo>
                    <a:pt x="152" y="294"/>
                    <a:pt x="161" y="294"/>
                    <a:pt x="167" y="286"/>
                  </a:cubicBezTo>
                  <a:cubicBezTo>
                    <a:pt x="173" y="279"/>
                    <a:pt x="170" y="269"/>
                    <a:pt x="168" y="262"/>
                  </a:cubicBezTo>
                  <a:cubicBezTo>
                    <a:pt x="168" y="260"/>
                    <a:pt x="167" y="257"/>
                    <a:pt x="167" y="256"/>
                  </a:cubicBezTo>
                  <a:cubicBezTo>
                    <a:pt x="168" y="255"/>
                    <a:pt x="170" y="253"/>
                    <a:pt x="172" y="252"/>
                  </a:cubicBezTo>
                  <a:cubicBezTo>
                    <a:pt x="177" y="247"/>
                    <a:pt x="185" y="242"/>
                    <a:pt x="185" y="232"/>
                  </a:cubicBezTo>
                  <a:cubicBezTo>
                    <a:pt x="186" y="223"/>
                    <a:pt x="178" y="217"/>
                    <a:pt x="172" y="212"/>
                  </a:cubicBezTo>
                  <a:close/>
                  <a:moveTo>
                    <a:pt x="159" y="235"/>
                  </a:moveTo>
                  <a:cubicBezTo>
                    <a:pt x="154" y="238"/>
                    <a:pt x="148" y="242"/>
                    <a:pt x="146" y="249"/>
                  </a:cubicBezTo>
                  <a:cubicBezTo>
                    <a:pt x="144" y="255"/>
                    <a:pt x="146" y="262"/>
                    <a:pt x="148" y="268"/>
                  </a:cubicBezTo>
                  <a:cubicBezTo>
                    <a:pt x="148" y="269"/>
                    <a:pt x="148" y="271"/>
                    <a:pt x="149" y="272"/>
                  </a:cubicBezTo>
                  <a:cubicBezTo>
                    <a:pt x="147" y="273"/>
                    <a:pt x="145" y="273"/>
                    <a:pt x="144" y="273"/>
                  </a:cubicBezTo>
                  <a:cubicBezTo>
                    <a:pt x="138" y="273"/>
                    <a:pt x="131" y="273"/>
                    <a:pt x="125" y="277"/>
                  </a:cubicBezTo>
                  <a:cubicBezTo>
                    <a:pt x="120" y="281"/>
                    <a:pt x="117" y="287"/>
                    <a:pt x="115" y="293"/>
                  </a:cubicBezTo>
                  <a:cubicBezTo>
                    <a:pt x="115" y="294"/>
                    <a:pt x="114" y="295"/>
                    <a:pt x="113" y="297"/>
                  </a:cubicBezTo>
                  <a:cubicBezTo>
                    <a:pt x="112" y="296"/>
                    <a:pt x="110" y="294"/>
                    <a:pt x="109" y="293"/>
                  </a:cubicBezTo>
                  <a:cubicBezTo>
                    <a:pt x="104" y="290"/>
                    <a:pt x="99" y="284"/>
                    <a:pt x="92" y="284"/>
                  </a:cubicBezTo>
                  <a:cubicBezTo>
                    <a:pt x="92" y="284"/>
                    <a:pt x="92" y="284"/>
                    <a:pt x="92" y="284"/>
                  </a:cubicBezTo>
                  <a:cubicBezTo>
                    <a:pt x="85" y="284"/>
                    <a:pt x="79" y="289"/>
                    <a:pt x="74" y="293"/>
                  </a:cubicBezTo>
                  <a:cubicBezTo>
                    <a:pt x="73" y="294"/>
                    <a:pt x="71" y="296"/>
                    <a:pt x="70" y="297"/>
                  </a:cubicBezTo>
                  <a:cubicBezTo>
                    <a:pt x="70" y="296"/>
                    <a:pt x="69" y="294"/>
                    <a:pt x="69" y="293"/>
                  </a:cubicBezTo>
                  <a:cubicBezTo>
                    <a:pt x="67" y="287"/>
                    <a:pt x="64" y="280"/>
                    <a:pt x="59" y="276"/>
                  </a:cubicBezTo>
                  <a:cubicBezTo>
                    <a:pt x="53" y="272"/>
                    <a:pt x="46" y="272"/>
                    <a:pt x="40" y="271"/>
                  </a:cubicBezTo>
                  <a:cubicBezTo>
                    <a:pt x="39" y="271"/>
                    <a:pt x="37" y="271"/>
                    <a:pt x="36" y="271"/>
                  </a:cubicBezTo>
                  <a:cubicBezTo>
                    <a:pt x="36" y="270"/>
                    <a:pt x="36" y="268"/>
                    <a:pt x="37" y="267"/>
                  </a:cubicBezTo>
                  <a:cubicBezTo>
                    <a:pt x="39" y="261"/>
                    <a:pt x="41" y="254"/>
                    <a:pt x="39" y="247"/>
                  </a:cubicBezTo>
                  <a:cubicBezTo>
                    <a:pt x="37" y="241"/>
                    <a:pt x="31" y="236"/>
                    <a:pt x="26" y="232"/>
                  </a:cubicBezTo>
                  <a:cubicBezTo>
                    <a:pt x="25" y="232"/>
                    <a:pt x="24" y="231"/>
                    <a:pt x="23" y="230"/>
                  </a:cubicBezTo>
                  <a:cubicBezTo>
                    <a:pt x="24" y="229"/>
                    <a:pt x="25" y="228"/>
                    <a:pt x="26" y="227"/>
                  </a:cubicBezTo>
                  <a:cubicBezTo>
                    <a:pt x="31" y="223"/>
                    <a:pt x="37" y="219"/>
                    <a:pt x="39" y="213"/>
                  </a:cubicBezTo>
                  <a:cubicBezTo>
                    <a:pt x="41" y="206"/>
                    <a:pt x="39" y="199"/>
                    <a:pt x="38" y="193"/>
                  </a:cubicBezTo>
                  <a:cubicBezTo>
                    <a:pt x="37" y="192"/>
                    <a:pt x="37" y="190"/>
                    <a:pt x="37" y="189"/>
                  </a:cubicBezTo>
                  <a:cubicBezTo>
                    <a:pt x="38" y="189"/>
                    <a:pt x="40" y="189"/>
                    <a:pt x="41" y="189"/>
                  </a:cubicBezTo>
                  <a:cubicBezTo>
                    <a:pt x="47" y="189"/>
                    <a:pt x="54" y="189"/>
                    <a:pt x="60" y="185"/>
                  </a:cubicBezTo>
                  <a:cubicBezTo>
                    <a:pt x="66" y="181"/>
                    <a:pt x="68" y="174"/>
                    <a:pt x="70" y="169"/>
                  </a:cubicBezTo>
                  <a:cubicBezTo>
                    <a:pt x="71" y="167"/>
                    <a:pt x="71" y="166"/>
                    <a:pt x="72" y="164"/>
                  </a:cubicBezTo>
                  <a:cubicBezTo>
                    <a:pt x="73" y="165"/>
                    <a:pt x="75" y="167"/>
                    <a:pt x="76" y="168"/>
                  </a:cubicBezTo>
                  <a:cubicBezTo>
                    <a:pt x="81" y="172"/>
                    <a:pt x="87" y="177"/>
                    <a:pt x="93" y="177"/>
                  </a:cubicBezTo>
                  <a:cubicBezTo>
                    <a:pt x="94" y="177"/>
                    <a:pt x="94" y="177"/>
                    <a:pt x="94" y="177"/>
                  </a:cubicBezTo>
                  <a:cubicBezTo>
                    <a:pt x="101" y="177"/>
                    <a:pt x="106" y="172"/>
                    <a:pt x="111" y="168"/>
                  </a:cubicBezTo>
                  <a:cubicBezTo>
                    <a:pt x="112" y="168"/>
                    <a:pt x="114" y="165"/>
                    <a:pt x="115" y="164"/>
                  </a:cubicBezTo>
                  <a:cubicBezTo>
                    <a:pt x="116" y="166"/>
                    <a:pt x="116" y="168"/>
                    <a:pt x="117" y="169"/>
                  </a:cubicBezTo>
                  <a:cubicBezTo>
                    <a:pt x="119" y="175"/>
                    <a:pt x="121" y="181"/>
                    <a:pt x="127" y="185"/>
                  </a:cubicBezTo>
                  <a:cubicBezTo>
                    <a:pt x="132" y="189"/>
                    <a:pt x="139" y="190"/>
                    <a:pt x="145" y="190"/>
                  </a:cubicBezTo>
                  <a:cubicBezTo>
                    <a:pt x="146" y="190"/>
                    <a:pt x="148" y="190"/>
                    <a:pt x="150" y="190"/>
                  </a:cubicBezTo>
                  <a:cubicBezTo>
                    <a:pt x="149" y="192"/>
                    <a:pt x="149" y="193"/>
                    <a:pt x="149" y="194"/>
                  </a:cubicBezTo>
                  <a:cubicBezTo>
                    <a:pt x="147" y="200"/>
                    <a:pt x="145" y="207"/>
                    <a:pt x="147" y="214"/>
                  </a:cubicBezTo>
                  <a:cubicBezTo>
                    <a:pt x="149" y="221"/>
                    <a:pt x="154" y="225"/>
                    <a:pt x="159" y="229"/>
                  </a:cubicBezTo>
                  <a:cubicBezTo>
                    <a:pt x="160" y="230"/>
                    <a:pt x="162" y="231"/>
                    <a:pt x="163" y="232"/>
                  </a:cubicBezTo>
                  <a:cubicBezTo>
                    <a:pt x="161" y="233"/>
                    <a:pt x="160" y="234"/>
                    <a:pt x="159" y="235"/>
                  </a:cubicBezTo>
                  <a:close/>
                  <a:moveTo>
                    <a:pt x="109" y="199"/>
                  </a:moveTo>
                  <a:cubicBezTo>
                    <a:pt x="101" y="195"/>
                    <a:pt x="91" y="194"/>
                    <a:pt x="82" y="197"/>
                  </a:cubicBezTo>
                  <a:cubicBezTo>
                    <a:pt x="73" y="200"/>
                    <a:pt x="66" y="206"/>
                    <a:pt x="61" y="214"/>
                  </a:cubicBezTo>
                  <a:cubicBezTo>
                    <a:pt x="57" y="223"/>
                    <a:pt x="56" y="232"/>
                    <a:pt x="59" y="241"/>
                  </a:cubicBezTo>
                  <a:cubicBezTo>
                    <a:pt x="62" y="250"/>
                    <a:pt x="68" y="258"/>
                    <a:pt x="76" y="262"/>
                  </a:cubicBezTo>
                  <a:cubicBezTo>
                    <a:pt x="81" y="265"/>
                    <a:pt x="87" y="266"/>
                    <a:pt x="93" y="266"/>
                  </a:cubicBezTo>
                  <a:cubicBezTo>
                    <a:pt x="96" y="266"/>
                    <a:pt x="100" y="266"/>
                    <a:pt x="103" y="265"/>
                  </a:cubicBezTo>
                  <a:cubicBezTo>
                    <a:pt x="112" y="262"/>
                    <a:pt x="120" y="256"/>
                    <a:pt x="124" y="247"/>
                  </a:cubicBezTo>
                  <a:cubicBezTo>
                    <a:pt x="129" y="239"/>
                    <a:pt x="129" y="229"/>
                    <a:pt x="127" y="220"/>
                  </a:cubicBezTo>
                  <a:cubicBezTo>
                    <a:pt x="124" y="211"/>
                    <a:pt x="118" y="204"/>
                    <a:pt x="109" y="199"/>
                  </a:cubicBezTo>
                  <a:close/>
                  <a:moveTo>
                    <a:pt x="105" y="237"/>
                  </a:moveTo>
                  <a:cubicBezTo>
                    <a:pt x="103" y="241"/>
                    <a:pt x="101" y="243"/>
                    <a:pt x="97" y="244"/>
                  </a:cubicBezTo>
                  <a:cubicBezTo>
                    <a:pt x="93" y="245"/>
                    <a:pt x="89" y="245"/>
                    <a:pt x="86" y="243"/>
                  </a:cubicBezTo>
                  <a:cubicBezTo>
                    <a:pt x="83" y="241"/>
                    <a:pt x="80" y="239"/>
                    <a:pt x="79" y="235"/>
                  </a:cubicBezTo>
                  <a:cubicBezTo>
                    <a:pt x="78" y="231"/>
                    <a:pt x="78" y="227"/>
                    <a:pt x="80" y="224"/>
                  </a:cubicBezTo>
                  <a:cubicBezTo>
                    <a:pt x="82" y="221"/>
                    <a:pt x="85" y="218"/>
                    <a:pt x="88" y="217"/>
                  </a:cubicBezTo>
                  <a:cubicBezTo>
                    <a:pt x="90" y="217"/>
                    <a:pt x="91" y="216"/>
                    <a:pt x="93" y="216"/>
                  </a:cubicBezTo>
                  <a:cubicBezTo>
                    <a:pt x="95" y="216"/>
                    <a:pt x="97" y="217"/>
                    <a:pt x="99" y="218"/>
                  </a:cubicBezTo>
                  <a:cubicBezTo>
                    <a:pt x="103" y="220"/>
                    <a:pt x="105" y="223"/>
                    <a:pt x="106" y="226"/>
                  </a:cubicBezTo>
                  <a:cubicBezTo>
                    <a:pt x="107" y="230"/>
                    <a:pt x="107" y="234"/>
                    <a:pt x="105" y="237"/>
                  </a:cubicBezTo>
                  <a:close/>
                  <a:moveTo>
                    <a:pt x="311" y="74"/>
                  </a:moveTo>
                  <a:cubicBezTo>
                    <a:pt x="309" y="72"/>
                    <a:pt x="307" y="70"/>
                    <a:pt x="306" y="69"/>
                  </a:cubicBezTo>
                  <a:cubicBezTo>
                    <a:pt x="306" y="67"/>
                    <a:pt x="307" y="64"/>
                    <a:pt x="308" y="62"/>
                  </a:cubicBezTo>
                  <a:cubicBezTo>
                    <a:pt x="310" y="55"/>
                    <a:pt x="313" y="46"/>
                    <a:pt x="307" y="38"/>
                  </a:cubicBezTo>
                  <a:cubicBezTo>
                    <a:pt x="302" y="31"/>
                    <a:pt x="292" y="30"/>
                    <a:pt x="285" y="30"/>
                  </a:cubicBezTo>
                  <a:cubicBezTo>
                    <a:pt x="283" y="30"/>
                    <a:pt x="280" y="30"/>
                    <a:pt x="278" y="29"/>
                  </a:cubicBezTo>
                  <a:cubicBezTo>
                    <a:pt x="277" y="28"/>
                    <a:pt x="276" y="25"/>
                    <a:pt x="276" y="23"/>
                  </a:cubicBezTo>
                  <a:cubicBezTo>
                    <a:pt x="273" y="16"/>
                    <a:pt x="270" y="7"/>
                    <a:pt x="261" y="4"/>
                  </a:cubicBezTo>
                  <a:cubicBezTo>
                    <a:pt x="252" y="1"/>
                    <a:pt x="244" y="6"/>
                    <a:pt x="238" y="10"/>
                  </a:cubicBezTo>
                  <a:cubicBezTo>
                    <a:pt x="237" y="12"/>
                    <a:pt x="234" y="13"/>
                    <a:pt x="232" y="14"/>
                  </a:cubicBezTo>
                  <a:cubicBezTo>
                    <a:pt x="231" y="13"/>
                    <a:pt x="229" y="12"/>
                    <a:pt x="227" y="10"/>
                  </a:cubicBezTo>
                  <a:cubicBezTo>
                    <a:pt x="221" y="6"/>
                    <a:pt x="213" y="0"/>
                    <a:pt x="204" y="3"/>
                  </a:cubicBezTo>
                  <a:cubicBezTo>
                    <a:pt x="195" y="6"/>
                    <a:pt x="191" y="16"/>
                    <a:pt x="189" y="22"/>
                  </a:cubicBezTo>
                  <a:cubicBezTo>
                    <a:pt x="188" y="24"/>
                    <a:pt x="187" y="27"/>
                    <a:pt x="186" y="28"/>
                  </a:cubicBezTo>
                  <a:cubicBezTo>
                    <a:pt x="185" y="29"/>
                    <a:pt x="182" y="29"/>
                    <a:pt x="180" y="29"/>
                  </a:cubicBezTo>
                  <a:cubicBezTo>
                    <a:pt x="172" y="29"/>
                    <a:pt x="163" y="29"/>
                    <a:pt x="157" y="36"/>
                  </a:cubicBezTo>
                  <a:cubicBezTo>
                    <a:pt x="151" y="44"/>
                    <a:pt x="154" y="53"/>
                    <a:pt x="156" y="60"/>
                  </a:cubicBezTo>
                  <a:cubicBezTo>
                    <a:pt x="156" y="62"/>
                    <a:pt x="157" y="65"/>
                    <a:pt x="157" y="67"/>
                  </a:cubicBezTo>
                  <a:cubicBezTo>
                    <a:pt x="156" y="68"/>
                    <a:pt x="154" y="70"/>
                    <a:pt x="152" y="71"/>
                  </a:cubicBezTo>
                  <a:cubicBezTo>
                    <a:pt x="147" y="75"/>
                    <a:pt x="139" y="81"/>
                    <a:pt x="139" y="91"/>
                  </a:cubicBezTo>
                  <a:cubicBezTo>
                    <a:pt x="138" y="100"/>
                    <a:pt x="146" y="106"/>
                    <a:pt x="152" y="110"/>
                  </a:cubicBezTo>
                  <a:cubicBezTo>
                    <a:pt x="153" y="112"/>
                    <a:pt x="156" y="114"/>
                    <a:pt x="157" y="115"/>
                  </a:cubicBezTo>
                  <a:cubicBezTo>
                    <a:pt x="157" y="116"/>
                    <a:pt x="156" y="120"/>
                    <a:pt x="155" y="122"/>
                  </a:cubicBezTo>
                  <a:cubicBezTo>
                    <a:pt x="153" y="129"/>
                    <a:pt x="150" y="138"/>
                    <a:pt x="156" y="146"/>
                  </a:cubicBezTo>
                  <a:cubicBezTo>
                    <a:pt x="161" y="153"/>
                    <a:pt x="171" y="154"/>
                    <a:pt x="178" y="154"/>
                  </a:cubicBezTo>
                  <a:cubicBezTo>
                    <a:pt x="180" y="154"/>
                    <a:pt x="183" y="154"/>
                    <a:pt x="185" y="155"/>
                  </a:cubicBezTo>
                  <a:cubicBezTo>
                    <a:pt x="185" y="156"/>
                    <a:pt x="186" y="159"/>
                    <a:pt x="187" y="161"/>
                  </a:cubicBezTo>
                  <a:cubicBezTo>
                    <a:pt x="189" y="168"/>
                    <a:pt x="192" y="177"/>
                    <a:pt x="201" y="180"/>
                  </a:cubicBezTo>
                  <a:cubicBezTo>
                    <a:pt x="210" y="183"/>
                    <a:pt x="218" y="178"/>
                    <a:pt x="224" y="174"/>
                  </a:cubicBezTo>
                  <a:cubicBezTo>
                    <a:pt x="226" y="172"/>
                    <a:pt x="229" y="171"/>
                    <a:pt x="230" y="170"/>
                  </a:cubicBezTo>
                  <a:cubicBezTo>
                    <a:pt x="232" y="171"/>
                    <a:pt x="234" y="172"/>
                    <a:pt x="236" y="174"/>
                  </a:cubicBezTo>
                  <a:cubicBezTo>
                    <a:pt x="240" y="177"/>
                    <a:pt x="247" y="181"/>
                    <a:pt x="254" y="181"/>
                  </a:cubicBezTo>
                  <a:cubicBezTo>
                    <a:pt x="255" y="181"/>
                    <a:pt x="257" y="181"/>
                    <a:pt x="259" y="181"/>
                  </a:cubicBezTo>
                  <a:cubicBezTo>
                    <a:pt x="268" y="178"/>
                    <a:pt x="271" y="168"/>
                    <a:pt x="274" y="162"/>
                  </a:cubicBezTo>
                  <a:cubicBezTo>
                    <a:pt x="275" y="160"/>
                    <a:pt x="276" y="157"/>
                    <a:pt x="276" y="156"/>
                  </a:cubicBezTo>
                  <a:cubicBezTo>
                    <a:pt x="278" y="155"/>
                    <a:pt x="281" y="155"/>
                    <a:pt x="283" y="155"/>
                  </a:cubicBezTo>
                  <a:cubicBezTo>
                    <a:pt x="290" y="155"/>
                    <a:pt x="300" y="155"/>
                    <a:pt x="306" y="148"/>
                  </a:cubicBezTo>
                  <a:cubicBezTo>
                    <a:pt x="311" y="140"/>
                    <a:pt x="309" y="131"/>
                    <a:pt x="307" y="124"/>
                  </a:cubicBezTo>
                  <a:cubicBezTo>
                    <a:pt x="306" y="122"/>
                    <a:pt x="305" y="119"/>
                    <a:pt x="305" y="117"/>
                  </a:cubicBezTo>
                  <a:cubicBezTo>
                    <a:pt x="306" y="116"/>
                    <a:pt x="309" y="114"/>
                    <a:pt x="310" y="113"/>
                  </a:cubicBezTo>
                  <a:cubicBezTo>
                    <a:pt x="316" y="109"/>
                    <a:pt x="324" y="103"/>
                    <a:pt x="324" y="93"/>
                  </a:cubicBezTo>
                  <a:cubicBezTo>
                    <a:pt x="324" y="84"/>
                    <a:pt x="317" y="78"/>
                    <a:pt x="311" y="74"/>
                  </a:cubicBezTo>
                  <a:close/>
                  <a:moveTo>
                    <a:pt x="298" y="96"/>
                  </a:moveTo>
                  <a:cubicBezTo>
                    <a:pt x="293" y="100"/>
                    <a:pt x="287" y="104"/>
                    <a:pt x="285" y="110"/>
                  </a:cubicBezTo>
                  <a:cubicBezTo>
                    <a:pt x="283" y="117"/>
                    <a:pt x="285" y="123"/>
                    <a:pt x="286" y="129"/>
                  </a:cubicBezTo>
                  <a:cubicBezTo>
                    <a:pt x="287" y="131"/>
                    <a:pt x="287" y="132"/>
                    <a:pt x="287" y="134"/>
                  </a:cubicBezTo>
                  <a:cubicBezTo>
                    <a:pt x="286" y="134"/>
                    <a:pt x="284" y="134"/>
                    <a:pt x="283" y="134"/>
                  </a:cubicBezTo>
                  <a:cubicBezTo>
                    <a:pt x="277" y="134"/>
                    <a:pt x="270" y="134"/>
                    <a:pt x="264" y="138"/>
                  </a:cubicBezTo>
                  <a:cubicBezTo>
                    <a:pt x="258" y="142"/>
                    <a:pt x="256" y="148"/>
                    <a:pt x="254" y="154"/>
                  </a:cubicBezTo>
                  <a:cubicBezTo>
                    <a:pt x="253" y="155"/>
                    <a:pt x="253" y="157"/>
                    <a:pt x="252" y="158"/>
                  </a:cubicBezTo>
                  <a:cubicBezTo>
                    <a:pt x="251" y="157"/>
                    <a:pt x="249" y="155"/>
                    <a:pt x="248" y="155"/>
                  </a:cubicBezTo>
                  <a:cubicBezTo>
                    <a:pt x="243" y="151"/>
                    <a:pt x="237" y="145"/>
                    <a:pt x="231" y="145"/>
                  </a:cubicBezTo>
                  <a:cubicBezTo>
                    <a:pt x="230" y="145"/>
                    <a:pt x="230" y="145"/>
                    <a:pt x="230" y="145"/>
                  </a:cubicBezTo>
                  <a:cubicBezTo>
                    <a:pt x="223" y="145"/>
                    <a:pt x="218" y="151"/>
                    <a:pt x="213" y="154"/>
                  </a:cubicBezTo>
                  <a:cubicBezTo>
                    <a:pt x="212" y="155"/>
                    <a:pt x="210" y="157"/>
                    <a:pt x="209" y="158"/>
                  </a:cubicBezTo>
                  <a:cubicBezTo>
                    <a:pt x="208" y="157"/>
                    <a:pt x="208" y="155"/>
                    <a:pt x="207" y="154"/>
                  </a:cubicBezTo>
                  <a:cubicBezTo>
                    <a:pt x="205" y="148"/>
                    <a:pt x="203" y="141"/>
                    <a:pt x="197" y="137"/>
                  </a:cubicBezTo>
                  <a:cubicBezTo>
                    <a:pt x="192" y="133"/>
                    <a:pt x="185" y="133"/>
                    <a:pt x="179" y="133"/>
                  </a:cubicBezTo>
                  <a:cubicBezTo>
                    <a:pt x="178" y="133"/>
                    <a:pt x="176" y="133"/>
                    <a:pt x="174" y="132"/>
                  </a:cubicBezTo>
                  <a:cubicBezTo>
                    <a:pt x="175" y="131"/>
                    <a:pt x="175" y="129"/>
                    <a:pt x="175" y="128"/>
                  </a:cubicBezTo>
                  <a:cubicBezTo>
                    <a:pt x="177" y="122"/>
                    <a:pt x="179" y="115"/>
                    <a:pt x="177" y="109"/>
                  </a:cubicBezTo>
                  <a:cubicBezTo>
                    <a:pt x="175" y="102"/>
                    <a:pt x="170" y="98"/>
                    <a:pt x="165" y="94"/>
                  </a:cubicBezTo>
                  <a:cubicBezTo>
                    <a:pt x="164" y="93"/>
                    <a:pt x="162" y="92"/>
                    <a:pt x="161" y="91"/>
                  </a:cubicBezTo>
                  <a:cubicBezTo>
                    <a:pt x="163" y="90"/>
                    <a:pt x="164" y="89"/>
                    <a:pt x="165" y="88"/>
                  </a:cubicBezTo>
                  <a:cubicBezTo>
                    <a:pt x="170" y="84"/>
                    <a:pt x="176" y="80"/>
                    <a:pt x="178" y="74"/>
                  </a:cubicBezTo>
                  <a:cubicBezTo>
                    <a:pt x="180" y="67"/>
                    <a:pt x="178" y="61"/>
                    <a:pt x="176" y="55"/>
                  </a:cubicBezTo>
                  <a:cubicBezTo>
                    <a:pt x="176" y="53"/>
                    <a:pt x="176" y="52"/>
                    <a:pt x="175" y="50"/>
                  </a:cubicBezTo>
                  <a:cubicBezTo>
                    <a:pt x="177" y="50"/>
                    <a:pt x="179" y="50"/>
                    <a:pt x="180" y="50"/>
                  </a:cubicBezTo>
                  <a:cubicBezTo>
                    <a:pt x="186" y="50"/>
                    <a:pt x="193" y="50"/>
                    <a:pt x="199" y="46"/>
                  </a:cubicBezTo>
                  <a:cubicBezTo>
                    <a:pt x="204" y="42"/>
                    <a:pt x="207" y="36"/>
                    <a:pt x="209" y="30"/>
                  </a:cubicBezTo>
                  <a:cubicBezTo>
                    <a:pt x="209" y="29"/>
                    <a:pt x="210" y="27"/>
                    <a:pt x="211" y="26"/>
                  </a:cubicBezTo>
                  <a:cubicBezTo>
                    <a:pt x="212" y="27"/>
                    <a:pt x="214" y="29"/>
                    <a:pt x="215" y="29"/>
                  </a:cubicBezTo>
                  <a:cubicBezTo>
                    <a:pt x="220" y="33"/>
                    <a:pt x="225" y="39"/>
                    <a:pt x="232" y="39"/>
                  </a:cubicBezTo>
                  <a:cubicBezTo>
                    <a:pt x="232" y="39"/>
                    <a:pt x="232" y="39"/>
                    <a:pt x="232" y="39"/>
                  </a:cubicBezTo>
                  <a:cubicBezTo>
                    <a:pt x="239" y="39"/>
                    <a:pt x="245" y="33"/>
                    <a:pt x="250" y="30"/>
                  </a:cubicBezTo>
                  <a:cubicBezTo>
                    <a:pt x="251" y="29"/>
                    <a:pt x="253" y="27"/>
                    <a:pt x="254" y="26"/>
                  </a:cubicBezTo>
                  <a:cubicBezTo>
                    <a:pt x="254" y="27"/>
                    <a:pt x="255" y="29"/>
                    <a:pt x="255" y="30"/>
                  </a:cubicBezTo>
                  <a:cubicBezTo>
                    <a:pt x="257" y="36"/>
                    <a:pt x="260" y="43"/>
                    <a:pt x="265" y="47"/>
                  </a:cubicBezTo>
                  <a:cubicBezTo>
                    <a:pt x="271" y="51"/>
                    <a:pt x="278" y="51"/>
                    <a:pt x="284" y="51"/>
                  </a:cubicBezTo>
                  <a:cubicBezTo>
                    <a:pt x="285" y="51"/>
                    <a:pt x="287" y="51"/>
                    <a:pt x="288" y="52"/>
                  </a:cubicBezTo>
                  <a:cubicBezTo>
                    <a:pt x="288" y="53"/>
                    <a:pt x="288" y="55"/>
                    <a:pt x="287" y="56"/>
                  </a:cubicBezTo>
                  <a:cubicBezTo>
                    <a:pt x="285" y="62"/>
                    <a:pt x="283" y="69"/>
                    <a:pt x="285" y="75"/>
                  </a:cubicBezTo>
                  <a:cubicBezTo>
                    <a:pt x="287" y="82"/>
                    <a:pt x="293" y="86"/>
                    <a:pt x="298" y="90"/>
                  </a:cubicBezTo>
                  <a:cubicBezTo>
                    <a:pt x="299" y="91"/>
                    <a:pt x="300" y="92"/>
                    <a:pt x="301" y="93"/>
                  </a:cubicBezTo>
                  <a:cubicBezTo>
                    <a:pt x="300" y="94"/>
                    <a:pt x="299" y="95"/>
                    <a:pt x="298" y="96"/>
                  </a:cubicBezTo>
                  <a:close/>
                  <a:moveTo>
                    <a:pt x="248" y="61"/>
                  </a:moveTo>
                  <a:cubicBezTo>
                    <a:pt x="239" y="56"/>
                    <a:pt x="230" y="55"/>
                    <a:pt x="221" y="58"/>
                  </a:cubicBezTo>
                  <a:cubicBezTo>
                    <a:pt x="212" y="61"/>
                    <a:pt x="204" y="67"/>
                    <a:pt x="200" y="75"/>
                  </a:cubicBezTo>
                  <a:cubicBezTo>
                    <a:pt x="195" y="84"/>
                    <a:pt x="195" y="93"/>
                    <a:pt x="197" y="103"/>
                  </a:cubicBezTo>
                  <a:cubicBezTo>
                    <a:pt x="200" y="112"/>
                    <a:pt x="206" y="119"/>
                    <a:pt x="215" y="123"/>
                  </a:cubicBezTo>
                  <a:cubicBezTo>
                    <a:pt x="220" y="126"/>
                    <a:pt x="226" y="128"/>
                    <a:pt x="231" y="128"/>
                  </a:cubicBezTo>
                  <a:cubicBezTo>
                    <a:pt x="235" y="128"/>
                    <a:pt x="238" y="127"/>
                    <a:pt x="242" y="126"/>
                  </a:cubicBezTo>
                  <a:cubicBezTo>
                    <a:pt x="251" y="123"/>
                    <a:pt x="258" y="117"/>
                    <a:pt x="263" y="109"/>
                  </a:cubicBezTo>
                  <a:cubicBezTo>
                    <a:pt x="267" y="100"/>
                    <a:pt x="268" y="91"/>
                    <a:pt x="265" y="81"/>
                  </a:cubicBezTo>
                  <a:cubicBezTo>
                    <a:pt x="262" y="72"/>
                    <a:pt x="256" y="65"/>
                    <a:pt x="248" y="61"/>
                  </a:cubicBezTo>
                  <a:close/>
                  <a:moveTo>
                    <a:pt x="244" y="99"/>
                  </a:moveTo>
                  <a:cubicBezTo>
                    <a:pt x="242" y="102"/>
                    <a:pt x="239" y="104"/>
                    <a:pt x="236" y="106"/>
                  </a:cubicBezTo>
                  <a:cubicBezTo>
                    <a:pt x="232" y="107"/>
                    <a:pt x="228" y="106"/>
                    <a:pt x="225" y="105"/>
                  </a:cubicBezTo>
                  <a:cubicBezTo>
                    <a:pt x="221" y="103"/>
                    <a:pt x="219" y="100"/>
                    <a:pt x="218" y="96"/>
                  </a:cubicBezTo>
                  <a:cubicBezTo>
                    <a:pt x="217" y="93"/>
                    <a:pt x="217" y="89"/>
                    <a:pt x="219" y="85"/>
                  </a:cubicBezTo>
                  <a:cubicBezTo>
                    <a:pt x="221" y="82"/>
                    <a:pt x="223" y="80"/>
                    <a:pt x="227" y="78"/>
                  </a:cubicBezTo>
                  <a:cubicBezTo>
                    <a:pt x="229" y="78"/>
                    <a:pt x="230" y="78"/>
                    <a:pt x="231" y="78"/>
                  </a:cubicBezTo>
                  <a:cubicBezTo>
                    <a:pt x="234" y="78"/>
                    <a:pt x="236" y="78"/>
                    <a:pt x="238" y="79"/>
                  </a:cubicBezTo>
                  <a:cubicBezTo>
                    <a:pt x="241" y="81"/>
                    <a:pt x="244" y="84"/>
                    <a:pt x="245" y="88"/>
                  </a:cubicBezTo>
                  <a:cubicBezTo>
                    <a:pt x="246" y="91"/>
                    <a:pt x="246" y="95"/>
                    <a:pt x="244" y="9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grpSp>
      <p:grpSp>
        <p:nvGrpSpPr>
          <p:cNvPr id="65" name="Group 432"/>
          <p:cNvGrpSpPr>
            <a:grpSpLocks noChangeAspect="1"/>
          </p:cNvGrpSpPr>
          <p:nvPr/>
        </p:nvGrpSpPr>
        <p:grpSpPr bwMode="auto">
          <a:xfrm>
            <a:off x="4857316" y="6233871"/>
            <a:ext cx="400482" cy="401660"/>
            <a:chOff x="3505" y="1546"/>
            <a:chExt cx="340" cy="341"/>
          </a:xfrm>
          <a:solidFill>
            <a:schemeClr val="accent5"/>
          </a:solidFill>
        </p:grpSpPr>
        <p:sp>
          <p:nvSpPr>
            <p:cNvPr id="66" name="Freeform 433"/>
            <p:cNvSpPr>
              <a:spLocks noEditPoints="1"/>
            </p:cNvSpPr>
            <p:nvPr/>
          </p:nvSpPr>
          <p:spPr bwMode="auto">
            <a:xfrm>
              <a:off x="3569" y="1610"/>
              <a:ext cx="212" cy="213"/>
            </a:xfrm>
            <a:custGeom>
              <a:avLst/>
              <a:gdLst>
                <a:gd name="T0" fmla="*/ 309 w 320"/>
                <a:gd name="T1" fmla="*/ 149 h 320"/>
                <a:gd name="T2" fmla="*/ 287 w 320"/>
                <a:gd name="T3" fmla="*/ 149 h 320"/>
                <a:gd name="T4" fmla="*/ 170 w 320"/>
                <a:gd name="T5" fmla="*/ 32 h 320"/>
                <a:gd name="T6" fmla="*/ 170 w 320"/>
                <a:gd name="T7" fmla="*/ 10 h 320"/>
                <a:gd name="T8" fmla="*/ 160 w 320"/>
                <a:gd name="T9" fmla="*/ 0 h 320"/>
                <a:gd name="T10" fmla="*/ 149 w 320"/>
                <a:gd name="T11" fmla="*/ 10 h 320"/>
                <a:gd name="T12" fmla="*/ 149 w 320"/>
                <a:gd name="T13" fmla="*/ 32 h 320"/>
                <a:gd name="T14" fmla="*/ 32 w 320"/>
                <a:gd name="T15" fmla="*/ 149 h 320"/>
                <a:gd name="T16" fmla="*/ 10 w 320"/>
                <a:gd name="T17" fmla="*/ 149 h 320"/>
                <a:gd name="T18" fmla="*/ 0 w 320"/>
                <a:gd name="T19" fmla="*/ 160 h 320"/>
                <a:gd name="T20" fmla="*/ 10 w 320"/>
                <a:gd name="T21" fmla="*/ 170 h 320"/>
                <a:gd name="T22" fmla="*/ 32 w 320"/>
                <a:gd name="T23" fmla="*/ 170 h 320"/>
                <a:gd name="T24" fmla="*/ 149 w 320"/>
                <a:gd name="T25" fmla="*/ 287 h 320"/>
                <a:gd name="T26" fmla="*/ 149 w 320"/>
                <a:gd name="T27" fmla="*/ 309 h 320"/>
                <a:gd name="T28" fmla="*/ 160 w 320"/>
                <a:gd name="T29" fmla="*/ 320 h 320"/>
                <a:gd name="T30" fmla="*/ 170 w 320"/>
                <a:gd name="T31" fmla="*/ 309 h 320"/>
                <a:gd name="T32" fmla="*/ 170 w 320"/>
                <a:gd name="T33" fmla="*/ 287 h 320"/>
                <a:gd name="T34" fmla="*/ 287 w 320"/>
                <a:gd name="T35" fmla="*/ 170 h 320"/>
                <a:gd name="T36" fmla="*/ 309 w 320"/>
                <a:gd name="T37" fmla="*/ 170 h 320"/>
                <a:gd name="T38" fmla="*/ 320 w 320"/>
                <a:gd name="T39" fmla="*/ 160 h 320"/>
                <a:gd name="T40" fmla="*/ 309 w 320"/>
                <a:gd name="T41" fmla="*/ 149 h 320"/>
                <a:gd name="T42" fmla="*/ 266 w 320"/>
                <a:gd name="T43" fmla="*/ 149 h 320"/>
                <a:gd name="T44" fmla="*/ 233 w 320"/>
                <a:gd name="T45" fmla="*/ 149 h 320"/>
                <a:gd name="T46" fmla="*/ 170 w 320"/>
                <a:gd name="T47" fmla="*/ 86 h 320"/>
                <a:gd name="T48" fmla="*/ 170 w 320"/>
                <a:gd name="T49" fmla="*/ 54 h 320"/>
                <a:gd name="T50" fmla="*/ 266 w 320"/>
                <a:gd name="T51" fmla="*/ 149 h 320"/>
                <a:gd name="T52" fmla="*/ 149 w 320"/>
                <a:gd name="T53" fmla="*/ 149 h 320"/>
                <a:gd name="T54" fmla="*/ 107 w 320"/>
                <a:gd name="T55" fmla="*/ 149 h 320"/>
                <a:gd name="T56" fmla="*/ 149 w 320"/>
                <a:gd name="T57" fmla="*/ 107 h 320"/>
                <a:gd name="T58" fmla="*/ 149 w 320"/>
                <a:gd name="T59" fmla="*/ 149 h 320"/>
                <a:gd name="T60" fmla="*/ 149 w 320"/>
                <a:gd name="T61" fmla="*/ 170 h 320"/>
                <a:gd name="T62" fmla="*/ 149 w 320"/>
                <a:gd name="T63" fmla="*/ 212 h 320"/>
                <a:gd name="T64" fmla="*/ 107 w 320"/>
                <a:gd name="T65" fmla="*/ 170 h 320"/>
                <a:gd name="T66" fmla="*/ 149 w 320"/>
                <a:gd name="T67" fmla="*/ 170 h 320"/>
                <a:gd name="T68" fmla="*/ 170 w 320"/>
                <a:gd name="T69" fmla="*/ 170 h 320"/>
                <a:gd name="T70" fmla="*/ 212 w 320"/>
                <a:gd name="T71" fmla="*/ 170 h 320"/>
                <a:gd name="T72" fmla="*/ 170 w 320"/>
                <a:gd name="T73" fmla="*/ 212 h 320"/>
                <a:gd name="T74" fmla="*/ 170 w 320"/>
                <a:gd name="T75" fmla="*/ 170 h 320"/>
                <a:gd name="T76" fmla="*/ 170 w 320"/>
                <a:gd name="T77" fmla="*/ 149 h 320"/>
                <a:gd name="T78" fmla="*/ 170 w 320"/>
                <a:gd name="T79" fmla="*/ 107 h 320"/>
                <a:gd name="T80" fmla="*/ 212 w 320"/>
                <a:gd name="T81" fmla="*/ 149 h 320"/>
                <a:gd name="T82" fmla="*/ 170 w 320"/>
                <a:gd name="T83" fmla="*/ 149 h 320"/>
                <a:gd name="T84" fmla="*/ 149 w 320"/>
                <a:gd name="T85" fmla="*/ 54 h 320"/>
                <a:gd name="T86" fmla="*/ 149 w 320"/>
                <a:gd name="T87" fmla="*/ 86 h 320"/>
                <a:gd name="T88" fmla="*/ 86 w 320"/>
                <a:gd name="T89" fmla="*/ 149 h 320"/>
                <a:gd name="T90" fmla="*/ 54 w 320"/>
                <a:gd name="T91" fmla="*/ 149 h 320"/>
                <a:gd name="T92" fmla="*/ 149 w 320"/>
                <a:gd name="T93" fmla="*/ 54 h 320"/>
                <a:gd name="T94" fmla="*/ 54 w 320"/>
                <a:gd name="T95" fmla="*/ 170 h 320"/>
                <a:gd name="T96" fmla="*/ 86 w 320"/>
                <a:gd name="T97" fmla="*/ 170 h 320"/>
                <a:gd name="T98" fmla="*/ 149 w 320"/>
                <a:gd name="T99" fmla="*/ 233 h 320"/>
                <a:gd name="T100" fmla="*/ 149 w 320"/>
                <a:gd name="T101" fmla="*/ 266 h 320"/>
                <a:gd name="T102" fmla="*/ 54 w 320"/>
                <a:gd name="T103" fmla="*/ 170 h 320"/>
                <a:gd name="T104" fmla="*/ 170 w 320"/>
                <a:gd name="T105" fmla="*/ 266 h 320"/>
                <a:gd name="T106" fmla="*/ 170 w 320"/>
                <a:gd name="T107" fmla="*/ 233 h 320"/>
                <a:gd name="T108" fmla="*/ 233 w 320"/>
                <a:gd name="T109" fmla="*/ 170 h 320"/>
                <a:gd name="T110" fmla="*/ 266 w 320"/>
                <a:gd name="T111" fmla="*/ 170 h 320"/>
                <a:gd name="T112" fmla="*/ 170 w 320"/>
                <a:gd name="T113" fmla="*/ 26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 h="320">
                  <a:moveTo>
                    <a:pt x="309" y="149"/>
                  </a:moveTo>
                  <a:cubicBezTo>
                    <a:pt x="287" y="149"/>
                    <a:pt x="287" y="149"/>
                    <a:pt x="287" y="149"/>
                  </a:cubicBezTo>
                  <a:cubicBezTo>
                    <a:pt x="282" y="87"/>
                    <a:pt x="232" y="37"/>
                    <a:pt x="170" y="32"/>
                  </a:cubicBezTo>
                  <a:cubicBezTo>
                    <a:pt x="170" y="10"/>
                    <a:pt x="170" y="10"/>
                    <a:pt x="170" y="10"/>
                  </a:cubicBezTo>
                  <a:cubicBezTo>
                    <a:pt x="170" y="4"/>
                    <a:pt x="166" y="0"/>
                    <a:pt x="160" y="0"/>
                  </a:cubicBezTo>
                  <a:cubicBezTo>
                    <a:pt x="154" y="0"/>
                    <a:pt x="149" y="4"/>
                    <a:pt x="149" y="10"/>
                  </a:cubicBezTo>
                  <a:cubicBezTo>
                    <a:pt x="149" y="32"/>
                    <a:pt x="149" y="32"/>
                    <a:pt x="149" y="32"/>
                  </a:cubicBezTo>
                  <a:cubicBezTo>
                    <a:pt x="87" y="37"/>
                    <a:pt x="37" y="87"/>
                    <a:pt x="32" y="149"/>
                  </a:cubicBezTo>
                  <a:cubicBezTo>
                    <a:pt x="10" y="149"/>
                    <a:pt x="10" y="149"/>
                    <a:pt x="10" y="149"/>
                  </a:cubicBezTo>
                  <a:cubicBezTo>
                    <a:pt x="4" y="149"/>
                    <a:pt x="0" y="154"/>
                    <a:pt x="0" y="160"/>
                  </a:cubicBezTo>
                  <a:cubicBezTo>
                    <a:pt x="0" y="166"/>
                    <a:pt x="4" y="170"/>
                    <a:pt x="10" y="170"/>
                  </a:cubicBezTo>
                  <a:cubicBezTo>
                    <a:pt x="32" y="170"/>
                    <a:pt x="32" y="170"/>
                    <a:pt x="32" y="170"/>
                  </a:cubicBezTo>
                  <a:cubicBezTo>
                    <a:pt x="37" y="232"/>
                    <a:pt x="87" y="282"/>
                    <a:pt x="149" y="287"/>
                  </a:cubicBezTo>
                  <a:cubicBezTo>
                    <a:pt x="149" y="309"/>
                    <a:pt x="149" y="309"/>
                    <a:pt x="149" y="309"/>
                  </a:cubicBezTo>
                  <a:cubicBezTo>
                    <a:pt x="149" y="315"/>
                    <a:pt x="154" y="320"/>
                    <a:pt x="160" y="320"/>
                  </a:cubicBezTo>
                  <a:cubicBezTo>
                    <a:pt x="166" y="320"/>
                    <a:pt x="170" y="315"/>
                    <a:pt x="170" y="309"/>
                  </a:cubicBezTo>
                  <a:cubicBezTo>
                    <a:pt x="170" y="287"/>
                    <a:pt x="170" y="287"/>
                    <a:pt x="170" y="287"/>
                  </a:cubicBezTo>
                  <a:cubicBezTo>
                    <a:pt x="232" y="282"/>
                    <a:pt x="282" y="232"/>
                    <a:pt x="287" y="170"/>
                  </a:cubicBezTo>
                  <a:cubicBezTo>
                    <a:pt x="309" y="170"/>
                    <a:pt x="309" y="170"/>
                    <a:pt x="309" y="170"/>
                  </a:cubicBezTo>
                  <a:cubicBezTo>
                    <a:pt x="315" y="170"/>
                    <a:pt x="320" y="166"/>
                    <a:pt x="320" y="160"/>
                  </a:cubicBezTo>
                  <a:cubicBezTo>
                    <a:pt x="320" y="154"/>
                    <a:pt x="315" y="149"/>
                    <a:pt x="309" y="149"/>
                  </a:cubicBezTo>
                  <a:close/>
                  <a:moveTo>
                    <a:pt x="266" y="149"/>
                  </a:moveTo>
                  <a:cubicBezTo>
                    <a:pt x="233" y="149"/>
                    <a:pt x="233" y="149"/>
                    <a:pt x="233" y="149"/>
                  </a:cubicBezTo>
                  <a:cubicBezTo>
                    <a:pt x="229" y="116"/>
                    <a:pt x="203" y="91"/>
                    <a:pt x="170" y="86"/>
                  </a:cubicBezTo>
                  <a:cubicBezTo>
                    <a:pt x="170" y="54"/>
                    <a:pt x="170" y="54"/>
                    <a:pt x="170" y="54"/>
                  </a:cubicBezTo>
                  <a:cubicBezTo>
                    <a:pt x="221" y="59"/>
                    <a:pt x="261" y="99"/>
                    <a:pt x="266" y="149"/>
                  </a:cubicBezTo>
                  <a:close/>
                  <a:moveTo>
                    <a:pt x="149" y="149"/>
                  </a:moveTo>
                  <a:cubicBezTo>
                    <a:pt x="107" y="149"/>
                    <a:pt x="107" y="149"/>
                    <a:pt x="107" y="149"/>
                  </a:cubicBezTo>
                  <a:cubicBezTo>
                    <a:pt x="112" y="128"/>
                    <a:pt x="128" y="112"/>
                    <a:pt x="149" y="107"/>
                  </a:cubicBezTo>
                  <a:lnTo>
                    <a:pt x="149" y="149"/>
                  </a:lnTo>
                  <a:close/>
                  <a:moveTo>
                    <a:pt x="149" y="170"/>
                  </a:moveTo>
                  <a:cubicBezTo>
                    <a:pt x="149" y="212"/>
                    <a:pt x="149" y="212"/>
                    <a:pt x="149" y="212"/>
                  </a:cubicBezTo>
                  <a:cubicBezTo>
                    <a:pt x="128" y="208"/>
                    <a:pt x="112" y="191"/>
                    <a:pt x="107" y="170"/>
                  </a:cubicBezTo>
                  <a:lnTo>
                    <a:pt x="149" y="170"/>
                  </a:lnTo>
                  <a:close/>
                  <a:moveTo>
                    <a:pt x="170" y="170"/>
                  </a:moveTo>
                  <a:cubicBezTo>
                    <a:pt x="212" y="170"/>
                    <a:pt x="212" y="170"/>
                    <a:pt x="212" y="170"/>
                  </a:cubicBezTo>
                  <a:cubicBezTo>
                    <a:pt x="208" y="191"/>
                    <a:pt x="191" y="208"/>
                    <a:pt x="170" y="212"/>
                  </a:cubicBezTo>
                  <a:lnTo>
                    <a:pt x="170" y="170"/>
                  </a:lnTo>
                  <a:close/>
                  <a:moveTo>
                    <a:pt x="170" y="149"/>
                  </a:moveTo>
                  <a:cubicBezTo>
                    <a:pt x="170" y="107"/>
                    <a:pt x="170" y="107"/>
                    <a:pt x="170" y="107"/>
                  </a:cubicBezTo>
                  <a:cubicBezTo>
                    <a:pt x="191" y="112"/>
                    <a:pt x="208" y="128"/>
                    <a:pt x="212" y="149"/>
                  </a:cubicBezTo>
                  <a:lnTo>
                    <a:pt x="170" y="149"/>
                  </a:lnTo>
                  <a:close/>
                  <a:moveTo>
                    <a:pt x="149" y="54"/>
                  </a:moveTo>
                  <a:cubicBezTo>
                    <a:pt x="149" y="86"/>
                    <a:pt x="149" y="86"/>
                    <a:pt x="149" y="86"/>
                  </a:cubicBezTo>
                  <a:cubicBezTo>
                    <a:pt x="116" y="91"/>
                    <a:pt x="91" y="116"/>
                    <a:pt x="86" y="149"/>
                  </a:cubicBezTo>
                  <a:cubicBezTo>
                    <a:pt x="54" y="149"/>
                    <a:pt x="54" y="149"/>
                    <a:pt x="54" y="149"/>
                  </a:cubicBezTo>
                  <a:cubicBezTo>
                    <a:pt x="59" y="99"/>
                    <a:pt x="99" y="59"/>
                    <a:pt x="149" y="54"/>
                  </a:cubicBezTo>
                  <a:close/>
                  <a:moveTo>
                    <a:pt x="54" y="170"/>
                  </a:moveTo>
                  <a:cubicBezTo>
                    <a:pt x="86" y="170"/>
                    <a:pt x="86" y="170"/>
                    <a:pt x="86" y="170"/>
                  </a:cubicBezTo>
                  <a:cubicBezTo>
                    <a:pt x="91" y="203"/>
                    <a:pt x="116" y="229"/>
                    <a:pt x="149" y="233"/>
                  </a:cubicBezTo>
                  <a:cubicBezTo>
                    <a:pt x="149" y="266"/>
                    <a:pt x="149" y="266"/>
                    <a:pt x="149" y="266"/>
                  </a:cubicBezTo>
                  <a:cubicBezTo>
                    <a:pt x="99" y="261"/>
                    <a:pt x="59" y="221"/>
                    <a:pt x="54" y="170"/>
                  </a:cubicBezTo>
                  <a:close/>
                  <a:moveTo>
                    <a:pt x="170" y="266"/>
                  </a:moveTo>
                  <a:cubicBezTo>
                    <a:pt x="170" y="233"/>
                    <a:pt x="170" y="233"/>
                    <a:pt x="170" y="233"/>
                  </a:cubicBezTo>
                  <a:cubicBezTo>
                    <a:pt x="203" y="229"/>
                    <a:pt x="229" y="203"/>
                    <a:pt x="233" y="170"/>
                  </a:cubicBezTo>
                  <a:cubicBezTo>
                    <a:pt x="266" y="170"/>
                    <a:pt x="266" y="170"/>
                    <a:pt x="266" y="170"/>
                  </a:cubicBezTo>
                  <a:cubicBezTo>
                    <a:pt x="261" y="221"/>
                    <a:pt x="221" y="261"/>
                    <a:pt x="170" y="26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sp>
          <p:nvSpPr>
            <p:cNvPr id="67" name="Freeform 434"/>
            <p:cNvSpPr>
              <a:spLocks noEditPoints="1"/>
            </p:cNvSpPr>
            <p:nvPr/>
          </p:nvSpPr>
          <p:spPr bwMode="auto">
            <a:xfrm>
              <a:off x="3505" y="1546"/>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grpSp>
      <p:grpSp>
        <p:nvGrpSpPr>
          <p:cNvPr id="68" name="Group 423"/>
          <p:cNvGrpSpPr>
            <a:grpSpLocks noChangeAspect="1"/>
          </p:cNvGrpSpPr>
          <p:nvPr/>
        </p:nvGrpSpPr>
        <p:grpSpPr bwMode="auto">
          <a:xfrm>
            <a:off x="4857316" y="5764965"/>
            <a:ext cx="400482" cy="400482"/>
            <a:chOff x="4285" y="1550"/>
            <a:chExt cx="340" cy="340"/>
          </a:xfrm>
          <a:solidFill>
            <a:schemeClr val="accent5"/>
          </a:solidFill>
        </p:grpSpPr>
        <p:sp>
          <p:nvSpPr>
            <p:cNvPr id="69" name="Freeform 424"/>
            <p:cNvSpPr>
              <a:spLocks noEditPoints="1"/>
            </p:cNvSpPr>
            <p:nvPr/>
          </p:nvSpPr>
          <p:spPr bwMode="auto">
            <a:xfrm>
              <a:off x="4285" y="155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sp>
          <p:nvSpPr>
            <p:cNvPr id="70" name="Freeform 425"/>
            <p:cNvSpPr>
              <a:spLocks noEditPoints="1"/>
            </p:cNvSpPr>
            <p:nvPr/>
          </p:nvSpPr>
          <p:spPr bwMode="auto">
            <a:xfrm>
              <a:off x="4354" y="1637"/>
              <a:ext cx="201" cy="189"/>
            </a:xfrm>
            <a:custGeom>
              <a:avLst/>
              <a:gdLst>
                <a:gd name="T0" fmla="*/ 302 w 303"/>
                <a:gd name="T1" fmla="*/ 91 h 285"/>
                <a:gd name="T2" fmla="*/ 279 w 303"/>
                <a:gd name="T3" fmla="*/ 8 h 285"/>
                <a:gd name="T4" fmla="*/ 274 w 303"/>
                <a:gd name="T5" fmla="*/ 2 h 285"/>
                <a:gd name="T6" fmla="*/ 266 w 303"/>
                <a:gd name="T7" fmla="*/ 1 h 285"/>
                <a:gd name="T8" fmla="*/ 225 w 303"/>
                <a:gd name="T9" fmla="*/ 12 h 285"/>
                <a:gd name="T10" fmla="*/ 218 w 303"/>
                <a:gd name="T11" fmla="*/ 25 h 285"/>
                <a:gd name="T12" fmla="*/ 135 w 303"/>
                <a:gd name="T13" fmla="*/ 48 h 285"/>
                <a:gd name="T14" fmla="*/ 128 w 303"/>
                <a:gd name="T15" fmla="*/ 57 h 285"/>
                <a:gd name="T16" fmla="*/ 24 w 303"/>
                <a:gd name="T17" fmla="*/ 85 h 285"/>
                <a:gd name="T18" fmla="*/ 22 w 303"/>
                <a:gd name="T19" fmla="*/ 78 h 285"/>
                <a:gd name="T20" fmla="*/ 9 w 303"/>
                <a:gd name="T21" fmla="*/ 71 h 285"/>
                <a:gd name="T22" fmla="*/ 2 w 303"/>
                <a:gd name="T23" fmla="*/ 84 h 285"/>
                <a:gd name="T24" fmla="*/ 24 w 303"/>
                <a:gd name="T25" fmla="*/ 166 h 285"/>
                <a:gd name="T26" fmla="*/ 34 w 303"/>
                <a:gd name="T27" fmla="*/ 174 h 285"/>
                <a:gd name="T28" fmla="*/ 37 w 303"/>
                <a:gd name="T29" fmla="*/ 174 h 285"/>
                <a:gd name="T30" fmla="*/ 45 w 303"/>
                <a:gd name="T31" fmla="*/ 161 h 285"/>
                <a:gd name="T32" fmla="*/ 43 w 303"/>
                <a:gd name="T33" fmla="*/ 154 h 285"/>
                <a:gd name="T34" fmla="*/ 43 w 303"/>
                <a:gd name="T35" fmla="*/ 154 h 285"/>
                <a:gd name="T36" fmla="*/ 139 w 303"/>
                <a:gd name="T37" fmla="*/ 128 h 285"/>
                <a:gd name="T38" fmla="*/ 88 w 303"/>
                <a:gd name="T39" fmla="*/ 270 h 285"/>
                <a:gd name="T40" fmla="*/ 95 w 303"/>
                <a:gd name="T41" fmla="*/ 284 h 285"/>
                <a:gd name="T42" fmla="*/ 98 w 303"/>
                <a:gd name="T43" fmla="*/ 285 h 285"/>
                <a:gd name="T44" fmla="*/ 108 w 303"/>
                <a:gd name="T45" fmla="*/ 278 h 285"/>
                <a:gd name="T46" fmla="*/ 141 w 303"/>
                <a:gd name="T47" fmla="*/ 186 h 285"/>
                <a:gd name="T48" fmla="*/ 141 w 303"/>
                <a:gd name="T49" fmla="*/ 274 h 285"/>
                <a:gd name="T50" fmla="*/ 152 w 303"/>
                <a:gd name="T51" fmla="*/ 285 h 285"/>
                <a:gd name="T52" fmla="*/ 162 w 303"/>
                <a:gd name="T53" fmla="*/ 274 h 285"/>
                <a:gd name="T54" fmla="*/ 162 w 303"/>
                <a:gd name="T55" fmla="*/ 186 h 285"/>
                <a:gd name="T56" fmla="*/ 195 w 303"/>
                <a:gd name="T57" fmla="*/ 278 h 285"/>
                <a:gd name="T58" fmla="*/ 205 w 303"/>
                <a:gd name="T59" fmla="*/ 285 h 285"/>
                <a:gd name="T60" fmla="*/ 209 w 303"/>
                <a:gd name="T61" fmla="*/ 284 h 285"/>
                <a:gd name="T62" fmla="*/ 215 w 303"/>
                <a:gd name="T63" fmla="*/ 270 h 285"/>
                <a:gd name="T64" fmla="*/ 164 w 303"/>
                <a:gd name="T65" fmla="*/ 128 h 285"/>
                <a:gd name="T66" fmla="*/ 240 w 303"/>
                <a:gd name="T67" fmla="*/ 107 h 285"/>
                <a:gd name="T68" fmla="*/ 240 w 303"/>
                <a:gd name="T69" fmla="*/ 107 h 285"/>
                <a:gd name="T70" fmla="*/ 250 w 303"/>
                <a:gd name="T71" fmla="*/ 115 h 285"/>
                <a:gd name="T72" fmla="*/ 253 w 303"/>
                <a:gd name="T73" fmla="*/ 115 h 285"/>
                <a:gd name="T74" fmla="*/ 294 w 303"/>
                <a:gd name="T75" fmla="*/ 104 h 285"/>
                <a:gd name="T76" fmla="*/ 301 w 303"/>
                <a:gd name="T77" fmla="*/ 99 h 285"/>
                <a:gd name="T78" fmla="*/ 302 w 303"/>
                <a:gd name="T79" fmla="*/ 91 h 285"/>
                <a:gd name="T80" fmla="*/ 40 w 303"/>
                <a:gd name="T81" fmla="*/ 103 h 285"/>
                <a:gd name="T82" fmla="*/ 132 w 303"/>
                <a:gd name="T83" fmla="*/ 78 h 285"/>
                <a:gd name="T84" fmla="*/ 140 w 303"/>
                <a:gd name="T85" fmla="*/ 105 h 285"/>
                <a:gd name="T86" fmla="*/ 47 w 303"/>
                <a:gd name="T87" fmla="*/ 131 h 285"/>
                <a:gd name="T88" fmla="*/ 40 w 303"/>
                <a:gd name="T89" fmla="*/ 103 h 285"/>
                <a:gd name="T90" fmla="*/ 162 w 303"/>
                <a:gd name="T91" fmla="*/ 106 h 285"/>
                <a:gd name="T92" fmla="*/ 151 w 303"/>
                <a:gd name="T93" fmla="*/ 65 h 285"/>
                <a:gd name="T94" fmla="*/ 223 w 303"/>
                <a:gd name="T95" fmla="*/ 46 h 285"/>
                <a:gd name="T96" fmla="*/ 229 w 303"/>
                <a:gd name="T97" fmla="*/ 66 h 285"/>
                <a:gd name="T98" fmla="*/ 234 w 303"/>
                <a:gd name="T99" fmla="*/ 87 h 285"/>
                <a:gd name="T100" fmla="*/ 162 w 303"/>
                <a:gd name="T101" fmla="*/ 106 h 285"/>
                <a:gd name="T102" fmla="*/ 258 w 303"/>
                <a:gd name="T103" fmla="*/ 91 h 285"/>
                <a:gd name="T104" fmla="*/ 241 w 303"/>
                <a:gd name="T105" fmla="*/ 30 h 285"/>
                <a:gd name="T106" fmla="*/ 262 w 303"/>
                <a:gd name="T107" fmla="*/ 24 h 285"/>
                <a:gd name="T108" fmla="*/ 278 w 303"/>
                <a:gd name="T109" fmla="*/ 86 h 285"/>
                <a:gd name="T110" fmla="*/ 258 w 303"/>
                <a:gd name="T111" fmla="*/ 9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3" h="285">
                  <a:moveTo>
                    <a:pt x="302" y="91"/>
                  </a:moveTo>
                  <a:cubicBezTo>
                    <a:pt x="279" y="8"/>
                    <a:pt x="279" y="8"/>
                    <a:pt x="279" y="8"/>
                  </a:cubicBezTo>
                  <a:cubicBezTo>
                    <a:pt x="279" y="5"/>
                    <a:pt x="277" y="3"/>
                    <a:pt x="274" y="2"/>
                  </a:cubicBezTo>
                  <a:cubicBezTo>
                    <a:pt x="272" y="0"/>
                    <a:pt x="269" y="0"/>
                    <a:pt x="266" y="1"/>
                  </a:cubicBezTo>
                  <a:cubicBezTo>
                    <a:pt x="225" y="12"/>
                    <a:pt x="225" y="12"/>
                    <a:pt x="225" y="12"/>
                  </a:cubicBezTo>
                  <a:cubicBezTo>
                    <a:pt x="219" y="14"/>
                    <a:pt x="216" y="19"/>
                    <a:pt x="218" y="25"/>
                  </a:cubicBezTo>
                  <a:cubicBezTo>
                    <a:pt x="135" y="48"/>
                    <a:pt x="135" y="48"/>
                    <a:pt x="135" y="48"/>
                  </a:cubicBezTo>
                  <a:cubicBezTo>
                    <a:pt x="131" y="49"/>
                    <a:pt x="128" y="53"/>
                    <a:pt x="128" y="57"/>
                  </a:cubicBezTo>
                  <a:cubicBezTo>
                    <a:pt x="24" y="85"/>
                    <a:pt x="24" y="85"/>
                    <a:pt x="24" y="85"/>
                  </a:cubicBezTo>
                  <a:cubicBezTo>
                    <a:pt x="22" y="78"/>
                    <a:pt x="22" y="78"/>
                    <a:pt x="22" y="78"/>
                  </a:cubicBezTo>
                  <a:cubicBezTo>
                    <a:pt x="21" y="73"/>
                    <a:pt x="15" y="69"/>
                    <a:pt x="9" y="71"/>
                  </a:cubicBezTo>
                  <a:cubicBezTo>
                    <a:pt x="3" y="73"/>
                    <a:pt x="0" y="78"/>
                    <a:pt x="2" y="84"/>
                  </a:cubicBezTo>
                  <a:cubicBezTo>
                    <a:pt x="24" y="166"/>
                    <a:pt x="24" y="166"/>
                    <a:pt x="24" y="166"/>
                  </a:cubicBezTo>
                  <a:cubicBezTo>
                    <a:pt x="25" y="171"/>
                    <a:pt x="30" y="174"/>
                    <a:pt x="34" y="174"/>
                  </a:cubicBezTo>
                  <a:cubicBezTo>
                    <a:pt x="35" y="174"/>
                    <a:pt x="36" y="174"/>
                    <a:pt x="37" y="174"/>
                  </a:cubicBezTo>
                  <a:cubicBezTo>
                    <a:pt x="43" y="172"/>
                    <a:pt x="46" y="167"/>
                    <a:pt x="45" y="161"/>
                  </a:cubicBezTo>
                  <a:cubicBezTo>
                    <a:pt x="43" y="154"/>
                    <a:pt x="43" y="154"/>
                    <a:pt x="43" y="154"/>
                  </a:cubicBezTo>
                  <a:cubicBezTo>
                    <a:pt x="43" y="154"/>
                    <a:pt x="43" y="154"/>
                    <a:pt x="43" y="154"/>
                  </a:cubicBezTo>
                  <a:cubicBezTo>
                    <a:pt x="139" y="128"/>
                    <a:pt x="139" y="128"/>
                    <a:pt x="139" y="128"/>
                  </a:cubicBezTo>
                  <a:cubicBezTo>
                    <a:pt x="88" y="270"/>
                    <a:pt x="88" y="270"/>
                    <a:pt x="88" y="270"/>
                  </a:cubicBezTo>
                  <a:cubicBezTo>
                    <a:pt x="86" y="276"/>
                    <a:pt x="89" y="282"/>
                    <a:pt x="95" y="284"/>
                  </a:cubicBezTo>
                  <a:cubicBezTo>
                    <a:pt x="96" y="284"/>
                    <a:pt x="97" y="285"/>
                    <a:pt x="98" y="285"/>
                  </a:cubicBezTo>
                  <a:cubicBezTo>
                    <a:pt x="103" y="285"/>
                    <a:pt x="107" y="282"/>
                    <a:pt x="108" y="278"/>
                  </a:cubicBezTo>
                  <a:cubicBezTo>
                    <a:pt x="141" y="186"/>
                    <a:pt x="141" y="186"/>
                    <a:pt x="141" y="186"/>
                  </a:cubicBezTo>
                  <a:cubicBezTo>
                    <a:pt x="141" y="274"/>
                    <a:pt x="141" y="274"/>
                    <a:pt x="141" y="274"/>
                  </a:cubicBezTo>
                  <a:cubicBezTo>
                    <a:pt x="141" y="280"/>
                    <a:pt x="146" y="285"/>
                    <a:pt x="152" y="285"/>
                  </a:cubicBezTo>
                  <a:cubicBezTo>
                    <a:pt x="158" y="285"/>
                    <a:pt x="162" y="280"/>
                    <a:pt x="162" y="274"/>
                  </a:cubicBezTo>
                  <a:cubicBezTo>
                    <a:pt x="162" y="186"/>
                    <a:pt x="162" y="186"/>
                    <a:pt x="162" y="186"/>
                  </a:cubicBezTo>
                  <a:cubicBezTo>
                    <a:pt x="195" y="278"/>
                    <a:pt x="195" y="278"/>
                    <a:pt x="195" y="278"/>
                  </a:cubicBezTo>
                  <a:cubicBezTo>
                    <a:pt x="197" y="282"/>
                    <a:pt x="201" y="285"/>
                    <a:pt x="205" y="285"/>
                  </a:cubicBezTo>
                  <a:cubicBezTo>
                    <a:pt x="206" y="285"/>
                    <a:pt x="207" y="284"/>
                    <a:pt x="209" y="284"/>
                  </a:cubicBezTo>
                  <a:cubicBezTo>
                    <a:pt x="214" y="282"/>
                    <a:pt x="217" y="276"/>
                    <a:pt x="215" y="270"/>
                  </a:cubicBezTo>
                  <a:cubicBezTo>
                    <a:pt x="164" y="128"/>
                    <a:pt x="164" y="128"/>
                    <a:pt x="164" y="128"/>
                  </a:cubicBezTo>
                  <a:cubicBezTo>
                    <a:pt x="240" y="107"/>
                    <a:pt x="240" y="107"/>
                    <a:pt x="240" y="107"/>
                  </a:cubicBezTo>
                  <a:cubicBezTo>
                    <a:pt x="240" y="107"/>
                    <a:pt x="240" y="107"/>
                    <a:pt x="240" y="107"/>
                  </a:cubicBezTo>
                  <a:cubicBezTo>
                    <a:pt x="241" y="112"/>
                    <a:pt x="246" y="115"/>
                    <a:pt x="250" y="115"/>
                  </a:cubicBezTo>
                  <a:cubicBezTo>
                    <a:pt x="251" y="115"/>
                    <a:pt x="252" y="115"/>
                    <a:pt x="253" y="115"/>
                  </a:cubicBezTo>
                  <a:cubicBezTo>
                    <a:pt x="294" y="104"/>
                    <a:pt x="294" y="104"/>
                    <a:pt x="294" y="104"/>
                  </a:cubicBezTo>
                  <a:cubicBezTo>
                    <a:pt x="297" y="103"/>
                    <a:pt x="299" y="101"/>
                    <a:pt x="301" y="99"/>
                  </a:cubicBezTo>
                  <a:cubicBezTo>
                    <a:pt x="302" y="96"/>
                    <a:pt x="303" y="93"/>
                    <a:pt x="302" y="91"/>
                  </a:cubicBezTo>
                  <a:close/>
                  <a:moveTo>
                    <a:pt x="40" y="103"/>
                  </a:moveTo>
                  <a:cubicBezTo>
                    <a:pt x="132" y="78"/>
                    <a:pt x="132" y="78"/>
                    <a:pt x="132" y="78"/>
                  </a:cubicBezTo>
                  <a:cubicBezTo>
                    <a:pt x="140" y="105"/>
                    <a:pt x="140" y="105"/>
                    <a:pt x="140" y="105"/>
                  </a:cubicBezTo>
                  <a:cubicBezTo>
                    <a:pt x="47" y="131"/>
                    <a:pt x="47" y="131"/>
                    <a:pt x="47" y="131"/>
                  </a:cubicBezTo>
                  <a:lnTo>
                    <a:pt x="40" y="103"/>
                  </a:lnTo>
                  <a:close/>
                  <a:moveTo>
                    <a:pt x="162" y="106"/>
                  </a:moveTo>
                  <a:cubicBezTo>
                    <a:pt x="151" y="65"/>
                    <a:pt x="151" y="65"/>
                    <a:pt x="151" y="65"/>
                  </a:cubicBezTo>
                  <a:cubicBezTo>
                    <a:pt x="223" y="46"/>
                    <a:pt x="223" y="46"/>
                    <a:pt x="223" y="46"/>
                  </a:cubicBezTo>
                  <a:cubicBezTo>
                    <a:pt x="229" y="66"/>
                    <a:pt x="229" y="66"/>
                    <a:pt x="229" y="66"/>
                  </a:cubicBezTo>
                  <a:cubicBezTo>
                    <a:pt x="234" y="87"/>
                    <a:pt x="234" y="87"/>
                    <a:pt x="234" y="87"/>
                  </a:cubicBezTo>
                  <a:lnTo>
                    <a:pt x="162" y="106"/>
                  </a:lnTo>
                  <a:close/>
                  <a:moveTo>
                    <a:pt x="258" y="91"/>
                  </a:moveTo>
                  <a:cubicBezTo>
                    <a:pt x="241" y="30"/>
                    <a:pt x="241" y="30"/>
                    <a:pt x="241" y="30"/>
                  </a:cubicBezTo>
                  <a:cubicBezTo>
                    <a:pt x="262" y="24"/>
                    <a:pt x="262" y="24"/>
                    <a:pt x="262" y="24"/>
                  </a:cubicBezTo>
                  <a:cubicBezTo>
                    <a:pt x="278" y="86"/>
                    <a:pt x="278" y="86"/>
                    <a:pt x="278" y="86"/>
                  </a:cubicBezTo>
                  <a:lnTo>
                    <a:pt x="258" y="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grpSp>
      <p:sp>
        <p:nvSpPr>
          <p:cNvPr id="71" name="TextBox 70"/>
          <p:cNvSpPr txBox="1"/>
          <p:nvPr/>
        </p:nvSpPr>
        <p:spPr>
          <a:xfrm>
            <a:off x="5381241" y="5880568"/>
            <a:ext cx="803105" cy="169277"/>
          </a:xfrm>
          <a:prstGeom prst="rect">
            <a:avLst/>
          </a:prstGeom>
          <a:noFill/>
        </p:spPr>
        <p:txBody>
          <a:bodyPr wrap="square" lIns="0" tIns="0" rIns="0" bIns="0" rtlCol="0">
            <a:spAutoFit/>
          </a:bodyPr>
          <a:lstStyle/>
          <a:p>
            <a:pPr>
              <a:spcBef>
                <a:spcPts val="600"/>
              </a:spcBef>
              <a:buClr>
                <a:schemeClr val="tx2"/>
              </a:buClr>
            </a:pPr>
            <a:r>
              <a:rPr lang="en-US" sz="1100" dirty="0" smtClean="0">
                <a:solidFill>
                  <a:schemeClr val="tx1"/>
                </a:solidFill>
              </a:rPr>
              <a:t>Coefficient</a:t>
            </a:r>
            <a:endParaRPr lang="en-US" sz="1100" dirty="0" smtClean="0">
              <a:solidFill>
                <a:schemeClr val="tx1"/>
              </a:solidFill>
            </a:endParaRPr>
          </a:p>
        </p:txBody>
      </p:sp>
      <p:sp>
        <p:nvSpPr>
          <p:cNvPr id="73" name="Rectangle 72"/>
          <p:cNvSpPr/>
          <p:nvPr/>
        </p:nvSpPr>
        <p:spPr>
          <a:xfrm>
            <a:off x="4873944" y="5442247"/>
            <a:ext cx="2959416" cy="261016"/>
          </a:xfrm>
          <a:prstGeom prst="rect">
            <a:avLst/>
          </a:prstGeom>
          <a:solidFill>
            <a:schemeClr val="accent1"/>
          </a:solid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smtClean="0">
                <a:solidFill>
                  <a:schemeClr val="bg1"/>
                </a:solidFill>
              </a:rPr>
              <a:t>For each given feature:</a:t>
            </a:r>
            <a:endParaRPr lang="en-US" sz="1200" b="1" dirty="0">
              <a:solidFill>
                <a:schemeClr val="bg1"/>
              </a:solidFill>
            </a:endParaRPr>
          </a:p>
        </p:txBody>
      </p:sp>
      <p:sp>
        <p:nvSpPr>
          <p:cNvPr id="74" name="TextBox 73"/>
          <p:cNvSpPr txBox="1"/>
          <p:nvPr/>
        </p:nvSpPr>
        <p:spPr>
          <a:xfrm>
            <a:off x="5381241" y="6380997"/>
            <a:ext cx="711665" cy="167930"/>
          </a:xfrm>
          <a:prstGeom prst="rect">
            <a:avLst/>
          </a:prstGeom>
          <a:noFill/>
        </p:spPr>
        <p:txBody>
          <a:bodyPr wrap="square" lIns="0" tIns="0" rIns="0" bIns="0" rtlCol="0">
            <a:spAutoFit/>
          </a:bodyPr>
          <a:lstStyle/>
          <a:p>
            <a:pPr>
              <a:spcBef>
                <a:spcPts val="600"/>
              </a:spcBef>
              <a:buClr>
                <a:schemeClr val="tx2"/>
              </a:buClr>
            </a:pPr>
            <a:r>
              <a:rPr lang="en-US" sz="1100" dirty="0" smtClean="0"/>
              <a:t>P-values</a:t>
            </a:r>
            <a:endParaRPr lang="en-US" sz="1100" dirty="0" smtClean="0">
              <a:solidFill>
                <a:schemeClr val="tx1"/>
              </a:solidFill>
            </a:endParaRPr>
          </a:p>
        </p:txBody>
      </p:sp>
      <p:grpSp>
        <p:nvGrpSpPr>
          <p:cNvPr id="75" name="Group 405"/>
          <p:cNvGrpSpPr>
            <a:grpSpLocks noChangeAspect="1"/>
          </p:cNvGrpSpPr>
          <p:nvPr/>
        </p:nvGrpSpPr>
        <p:grpSpPr bwMode="auto">
          <a:xfrm>
            <a:off x="6304190" y="5764965"/>
            <a:ext cx="400482" cy="400482"/>
            <a:chOff x="5822" y="1511"/>
            <a:chExt cx="340" cy="340"/>
          </a:xfrm>
          <a:solidFill>
            <a:schemeClr val="accent5"/>
          </a:solidFill>
        </p:grpSpPr>
        <p:sp>
          <p:nvSpPr>
            <p:cNvPr id="76" name="Freeform 406"/>
            <p:cNvSpPr>
              <a:spLocks noEditPoints="1"/>
            </p:cNvSpPr>
            <p:nvPr/>
          </p:nvSpPr>
          <p:spPr bwMode="auto">
            <a:xfrm>
              <a:off x="5822" y="151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sp>
          <p:nvSpPr>
            <p:cNvPr id="77" name="Freeform 407"/>
            <p:cNvSpPr>
              <a:spLocks noEditPoints="1"/>
            </p:cNvSpPr>
            <p:nvPr/>
          </p:nvSpPr>
          <p:spPr bwMode="auto">
            <a:xfrm>
              <a:off x="5908" y="1586"/>
              <a:ext cx="189" cy="185"/>
            </a:xfrm>
            <a:custGeom>
              <a:avLst/>
              <a:gdLst>
                <a:gd name="T0" fmla="*/ 281 w 285"/>
                <a:gd name="T1" fmla="*/ 110 h 279"/>
                <a:gd name="T2" fmla="*/ 266 w 285"/>
                <a:gd name="T3" fmla="*/ 95 h 279"/>
                <a:gd name="T4" fmla="*/ 266 w 285"/>
                <a:gd name="T5" fmla="*/ 95 h 279"/>
                <a:gd name="T6" fmla="*/ 266 w 285"/>
                <a:gd name="T7" fmla="*/ 95 h 279"/>
                <a:gd name="T8" fmla="*/ 176 w 285"/>
                <a:gd name="T9" fmla="*/ 4 h 279"/>
                <a:gd name="T10" fmla="*/ 161 w 285"/>
                <a:gd name="T11" fmla="*/ 4 h 279"/>
                <a:gd name="T12" fmla="*/ 161 w 285"/>
                <a:gd name="T13" fmla="*/ 19 h 279"/>
                <a:gd name="T14" fmla="*/ 168 w 285"/>
                <a:gd name="T15" fmla="*/ 27 h 279"/>
                <a:gd name="T16" fmla="*/ 25 w 285"/>
                <a:gd name="T17" fmla="*/ 170 h 279"/>
                <a:gd name="T18" fmla="*/ 25 w 285"/>
                <a:gd name="T19" fmla="*/ 260 h 279"/>
                <a:gd name="T20" fmla="*/ 70 w 285"/>
                <a:gd name="T21" fmla="*/ 279 h 279"/>
                <a:gd name="T22" fmla="*/ 115 w 285"/>
                <a:gd name="T23" fmla="*/ 260 h 279"/>
                <a:gd name="T24" fmla="*/ 259 w 285"/>
                <a:gd name="T25" fmla="*/ 117 h 279"/>
                <a:gd name="T26" fmla="*/ 266 w 285"/>
                <a:gd name="T27" fmla="*/ 125 h 279"/>
                <a:gd name="T28" fmla="*/ 274 w 285"/>
                <a:gd name="T29" fmla="*/ 128 h 279"/>
                <a:gd name="T30" fmla="*/ 281 w 285"/>
                <a:gd name="T31" fmla="*/ 125 h 279"/>
                <a:gd name="T32" fmla="*/ 281 w 285"/>
                <a:gd name="T33" fmla="*/ 110 h 279"/>
                <a:gd name="T34" fmla="*/ 100 w 285"/>
                <a:gd name="T35" fmla="*/ 245 h 279"/>
                <a:gd name="T36" fmla="*/ 40 w 285"/>
                <a:gd name="T37" fmla="*/ 245 h 279"/>
                <a:gd name="T38" fmla="*/ 40 w 285"/>
                <a:gd name="T39" fmla="*/ 185 h 279"/>
                <a:gd name="T40" fmla="*/ 82 w 285"/>
                <a:gd name="T41" fmla="*/ 143 h 279"/>
                <a:gd name="T42" fmla="*/ 203 w 285"/>
                <a:gd name="T43" fmla="*/ 143 h 279"/>
                <a:gd name="T44" fmla="*/ 100 w 285"/>
                <a:gd name="T45" fmla="*/ 245 h 279"/>
                <a:gd name="T46" fmla="*/ 104 w 285"/>
                <a:gd name="T47" fmla="*/ 121 h 279"/>
                <a:gd name="T48" fmla="*/ 183 w 285"/>
                <a:gd name="T49" fmla="*/ 42 h 279"/>
                <a:gd name="T50" fmla="*/ 244 w 285"/>
                <a:gd name="T51" fmla="*/ 102 h 279"/>
                <a:gd name="T52" fmla="*/ 224 w 285"/>
                <a:gd name="T53" fmla="*/ 121 h 279"/>
                <a:gd name="T54" fmla="*/ 104 w 285"/>
                <a:gd name="T55" fmla="*/ 12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5" h="279">
                  <a:moveTo>
                    <a:pt x="281" y="110"/>
                  </a:moveTo>
                  <a:cubicBezTo>
                    <a:pt x="266" y="95"/>
                    <a:pt x="266" y="95"/>
                    <a:pt x="266" y="95"/>
                  </a:cubicBezTo>
                  <a:cubicBezTo>
                    <a:pt x="266" y="95"/>
                    <a:pt x="266" y="95"/>
                    <a:pt x="266" y="95"/>
                  </a:cubicBezTo>
                  <a:cubicBezTo>
                    <a:pt x="266" y="95"/>
                    <a:pt x="266" y="95"/>
                    <a:pt x="266" y="95"/>
                  </a:cubicBezTo>
                  <a:cubicBezTo>
                    <a:pt x="176" y="4"/>
                    <a:pt x="176" y="4"/>
                    <a:pt x="176" y="4"/>
                  </a:cubicBezTo>
                  <a:cubicBezTo>
                    <a:pt x="172" y="0"/>
                    <a:pt x="165" y="0"/>
                    <a:pt x="161" y="4"/>
                  </a:cubicBezTo>
                  <a:cubicBezTo>
                    <a:pt x="156" y="8"/>
                    <a:pt x="156" y="15"/>
                    <a:pt x="161" y="19"/>
                  </a:cubicBezTo>
                  <a:cubicBezTo>
                    <a:pt x="168" y="27"/>
                    <a:pt x="168" y="27"/>
                    <a:pt x="168" y="27"/>
                  </a:cubicBezTo>
                  <a:cubicBezTo>
                    <a:pt x="25" y="170"/>
                    <a:pt x="25" y="170"/>
                    <a:pt x="25" y="170"/>
                  </a:cubicBezTo>
                  <a:cubicBezTo>
                    <a:pt x="0" y="195"/>
                    <a:pt x="0" y="236"/>
                    <a:pt x="25" y="260"/>
                  </a:cubicBezTo>
                  <a:cubicBezTo>
                    <a:pt x="37" y="273"/>
                    <a:pt x="54" y="279"/>
                    <a:pt x="70" y="279"/>
                  </a:cubicBezTo>
                  <a:cubicBezTo>
                    <a:pt x="86" y="279"/>
                    <a:pt x="103" y="273"/>
                    <a:pt x="115" y="260"/>
                  </a:cubicBezTo>
                  <a:cubicBezTo>
                    <a:pt x="259" y="117"/>
                    <a:pt x="259" y="117"/>
                    <a:pt x="259" y="117"/>
                  </a:cubicBezTo>
                  <a:cubicBezTo>
                    <a:pt x="266" y="125"/>
                    <a:pt x="266" y="125"/>
                    <a:pt x="266" y="125"/>
                  </a:cubicBezTo>
                  <a:cubicBezTo>
                    <a:pt x="268" y="127"/>
                    <a:pt x="271" y="128"/>
                    <a:pt x="274" y="128"/>
                  </a:cubicBezTo>
                  <a:cubicBezTo>
                    <a:pt x="276" y="128"/>
                    <a:pt x="279" y="127"/>
                    <a:pt x="281" y="125"/>
                  </a:cubicBezTo>
                  <a:cubicBezTo>
                    <a:pt x="285" y="121"/>
                    <a:pt x="285" y="114"/>
                    <a:pt x="281" y="110"/>
                  </a:cubicBezTo>
                  <a:close/>
                  <a:moveTo>
                    <a:pt x="100" y="245"/>
                  </a:moveTo>
                  <a:cubicBezTo>
                    <a:pt x="84" y="262"/>
                    <a:pt x="57" y="262"/>
                    <a:pt x="40" y="245"/>
                  </a:cubicBezTo>
                  <a:cubicBezTo>
                    <a:pt x="23" y="229"/>
                    <a:pt x="23" y="202"/>
                    <a:pt x="40" y="185"/>
                  </a:cubicBezTo>
                  <a:cubicBezTo>
                    <a:pt x="82" y="143"/>
                    <a:pt x="82" y="143"/>
                    <a:pt x="82" y="143"/>
                  </a:cubicBezTo>
                  <a:cubicBezTo>
                    <a:pt x="203" y="143"/>
                    <a:pt x="203" y="143"/>
                    <a:pt x="203" y="143"/>
                  </a:cubicBezTo>
                  <a:lnTo>
                    <a:pt x="100" y="245"/>
                  </a:lnTo>
                  <a:close/>
                  <a:moveTo>
                    <a:pt x="104" y="121"/>
                  </a:moveTo>
                  <a:cubicBezTo>
                    <a:pt x="183" y="42"/>
                    <a:pt x="183" y="42"/>
                    <a:pt x="183" y="42"/>
                  </a:cubicBezTo>
                  <a:cubicBezTo>
                    <a:pt x="244" y="102"/>
                    <a:pt x="244" y="102"/>
                    <a:pt x="244" y="102"/>
                  </a:cubicBezTo>
                  <a:cubicBezTo>
                    <a:pt x="224" y="121"/>
                    <a:pt x="224" y="121"/>
                    <a:pt x="224" y="121"/>
                  </a:cubicBezTo>
                  <a:lnTo>
                    <a:pt x="104" y="1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grpSp>
      <p:sp>
        <p:nvSpPr>
          <p:cNvPr id="78" name="TextBox 77"/>
          <p:cNvSpPr txBox="1"/>
          <p:nvPr/>
        </p:nvSpPr>
        <p:spPr>
          <a:xfrm>
            <a:off x="6872356" y="5880568"/>
            <a:ext cx="803105" cy="169277"/>
          </a:xfrm>
          <a:prstGeom prst="rect">
            <a:avLst/>
          </a:prstGeom>
          <a:noFill/>
        </p:spPr>
        <p:txBody>
          <a:bodyPr wrap="square" lIns="0" tIns="0" rIns="0" bIns="0" rtlCol="0">
            <a:spAutoFit/>
          </a:bodyPr>
          <a:lstStyle/>
          <a:p>
            <a:pPr>
              <a:spcBef>
                <a:spcPts val="600"/>
              </a:spcBef>
              <a:buClr>
                <a:schemeClr val="tx2"/>
              </a:buClr>
            </a:pPr>
            <a:r>
              <a:rPr lang="en-US" sz="1100" dirty="0" smtClean="0">
                <a:solidFill>
                  <a:schemeClr val="tx1"/>
                </a:solidFill>
              </a:rPr>
              <a:t>T-test</a:t>
            </a:r>
            <a:endParaRPr lang="en-US" sz="1100" dirty="0" smtClean="0">
              <a:solidFill>
                <a:schemeClr val="tx1"/>
              </a:solidFill>
            </a:endParaRPr>
          </a:p>
        </p:txBody>
      </p:sp>
      <p:sp>
        <p:nvSpPr>
          <p:cNvPr id="82" name="TextBox 81"/>
          <p:cNvSpPr txBox="1"/>
          <p:nvPr/>
        </p:nvSpPr>
        <p:spPr>
          <a:xfrm>
            <a:off x="6824515" y="6379650"/>
            <a:ext cx="1201466" cy="169277"/>
          </a:xfrm>
          <a:prstGeom prst="rect">
            <a:avLst/>
          </a:prstGeom>
          <a:noFill/>
        </p:spPr>
        <p:txBody>
          <a:bodyPr wrap="square" lIns="0" tIns="0" rIns="0" bIns="0" rtlCol="0">
            <a:spAutoFit/>
          </a:bodyPr>
          <a:lstStyle/>
          <a:p>
            <a:pPr>
              <a:spcBef>
                <a:spcPts val="600"/>
              </a:spcBef>
              <a:buClr>
                <a:schemeClr val="tx2"/>
              </a:buClr>
            </a:pPr>
            <a:r>
              <a:rPr lang="en-US" sz="1100" dirty="0" smtClean="0">
                <a:solidFill>
                  <a:schemeClr val="tx1"/>
                </a:solidFill>
              </a:rPr>
              <a:t>Standard Error</a:t>
            </a:r>
            <a:endParaRPr lang="en-US" sz="1100" dirty="0" smtClean="0">
              <a:solidFill>
                <a:schemeClr val="tx1"/>
              </a:solidFill>
            </a:endParaRPr>
          </a:p>
        </p:txBody>
      </p:sp>
      <p:grpSp>
        <p:nvGrpSpPr>
          <p:cNvPr id="83" name="Group 503"/>
          <p:cNvGrpSpPr>
            <a:grpSpLocks noChangeAspect="1"/>
          </p:cNvGrpSpPr>
          <p:nvPr/>
        </p:nvGrpSpPr>
        <p:grpSpPr bwMode="auto">
          <a:xfrm>
            <a:off x="6306405" y="6237264"/>
            <a:ext cx="398267" cy="398267"/>
            <a:chOff x="1920" y="2027"/>
            <a:chExt cx="340" cy="340"/>
          </a:xfrm>
          <a:solidFill>
            <a:schemeClr val="accent6"/>
          </a:solidFill>
        </p:grpSpPr>
        <p:sp>
          <p:nvSpPr>
            <p:cNvPr id="84" name="Freeform 504"/>
            <p:cNvSpPr>
              <a:spLocks noEditPoints="1"/>
            </p:cNvSpPr>
            <p:nvPr/>
          </p:nvSpPr>
          <p:spPr bwMode="auto">
            <a:xfrm>
              <a:off x="1983" y="2097"/>
              <a:ext cx="213" cy="178"/>
            </a:xfrm>
            <a:custGeom>
              <a:avLst/>
              <a:gdLst>
                <a:gd name="T0" fmla="*/ 319 w 321"/>
                <a:gd name="T1" fmla="*/ 252 h 268"/>
                <a:gd name="T2" fmla="*/ 170 w 321"/>
                <a:gd name="T3" fmla="*/ 6 h 268"/>
                <a:gd name="T4" fmla="*/ 152 w 321"/>
                <a:gd name="T5" fmla="*/ 6 h 268"/>
                <a:gd name="T6" fmla="*/ 2 w 321"/>
                <a:gd name="T7" fmla="*/ 252 h 268"/>
                <a:gd name="T8" fmla="*/ 2 w 321"/>
                <a:gd name="T9" fmla="*/ 263 h 268"/>
                <a:gd name="T10" fmla="*/ 11 w 321"/>
                <a:gd name="T11" fmla="*/ 268 h 268"/>
                <a:gd name="T12" fmla="*/ 310 w 321"/>
                <a:gd name="T13" fmla="*/ 268 h 268"/>
                <a:gd name="T14" fmla="*/ 319 w 321"/>
                <a:gd name="T15" fmla="*/ 263 h 268"/>
                <a:gd name="T16" fmla="*/ 319 w 321"/>
                <a:gd name="T17" fmla="*/ 252 h 268"/>
                <a:gd name="T18" fmla="*/ 30 w 321"/>
                <a:gd name="T19" fmla="*/ 247 h 268"/>
                <a:gd name="T20" fmla="*/ 161 w 321"/>
                <a:gd name="T21" fmla="*/ 33 h 268"/>
                <a:gd name="T22" fmla="*/ 291 w 321"/>
                <a:gd name="T23" fmla="*/ 247 h 268"/>
                <a:gd name="T24" fmla="*/ 30 w 321"/>
                <a:gd name="T25" fmla="*/ 247 h 268"/>
                <a:gd name="T26" fmla="*/ 161 w 321"/>
                <a:gd name="T27" fmla="*/ 87 h 268"/>
                <a:gd name="T28" fmla="*/ 171 w 321"/>
                <a:gd name="T29" fmla="*/ 97 h 268"/>
                <a:gd name="T30" fmla="*/ 171 w 321"/>
                <a:gd name="T31" fmla="*/ 172 h 268"/>
                <a:gd name="T32" fmla="*/ 161 w 321"/>
                <a:gd name="T33" fmla="*/ 183 h 268"/>
                <a:gd name="T34" fmla="*/ 150 w 321"/>
                <a:gd name="T35" fmla="*/ 172 h 268"/>
                <a:gd name="T36" fmla="*/ 150 w 321"/>
                <a:gd name="T37" fmla="*/ 97 h 268"/>
                <a:gd name="T38" fmla="*/ 161 w 321"/>
                <a:gd name="T39" fmla="*/ 87 h 268"/>
                <a:gd name="T40" fmla="*/ 171 w 321"/>
                <a:gd name="T41" fmla="*/ 215 h 268"/>
                <a:gd name="T42" fmla="*/ 161 w 321"/>
                <a:gd name="T43" fmla="*/ 225 h 268"/>
                <a:gd name="T44" fmla="*/ 150 w 321"/>
                <a:gd name="T45" fmla="*/ 215 h 268"/>
                <a:gd name="T46" fmla="*/ 161 w 321"/>
                <a:gd name="T47" fmla="*/ 204 h 268"/>
                <a:gd name="T48" fmla="*/ 171 w 321"/>
                <a:gd name="T49" fmla="*/ 21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1" h="268">
                  <a:moveTo>
                    <a:pt x="319" y="252"/>
                  </a:moveTo>
                  <a:cubicBezTo>
                    <a:pt x="170" y="6"/>
                    <a:pt x="170" y="6"/>
                    <a:pt x="170" y="6"/>
                  </a:cubicBezTo>
                  <a:cubicBezTo>
                    <a:pt x="166" y="0"/>
                    <a:pt x="155" y="0"/>
                    <a:pt x="152" y="6"/>
                  </a:cubicBezTo>
                  <a:cubicBezTo>
                    <a:pt x="2" y="252"/>
                    <a:pt x="2" y="252"/>
                    <a:pt x="2" y="252"/>
                  </a:cubicBezTo>
                  <a:cubicBezTo>
                    <a:pt x="0" y="255"/>
                    <a:pt x="0" y="259"/>
                    <a:pt x="2" y="263"/>
                  </a:cubicBezTo>
                  <a:cubicBezTo>
                    <a:pt x="4" y="266"/>
                    <a:pt x="7" y="268"/>
                    <a:pt x="11" y="268"/>
                  </a:cubicBezTo>
                  <a:cubicBezTo>
                    <a:pt x="310" y="268"/>
                    <a:pt x="310" y="268"/>
                    <a:pt x="310" y="268"/>
                  </a:cubicBezTo>
                  <a:cubicBezTo>
                    <a:pt x="314" y="268"/>
                    <a:pt x="317" y="266"/>
                    <a:pt x="319" y="263"/>
                  </a:cubicBezTo>
                  <a:cubicBezTo>
                    <a:pt x="321" y="259"/>
                    <a:pt x="321" y="255"/>
                    <a:pt x="319" y="252"/>
                  </a:cubicBezTo>
                  <a:close/>
                  <a:moveTo>
                    <a:pt x="30" y="247"/>
                  </a:moveTo>
                  <a:cubicBezTo>
                    <a:pt x="161" y="33"/>
                    <a:pt x="161" y="33"/>
                    <a:pt x="161" y="33"/>
                  </a:cubicBezTo>
                  <a:cubicBezTo>
                    <a:pt x="291" y="247"/>
                    <a:pt x="291" y="247"/>
                    <a:pt x="291" y="247"/>
                  </a:cubicBezTo>
                  <a:lnTo>
                    <a:pt x="30" y="247"/>
                  </a:lnTo>
                  <a:close/>
                  <a:moveTo>
                    <a:pt x="161" y="87"/>
                  </a:moveTo>
                  <a:cubicBezTo>
                    <a:pt x="167" y="87"/>
                    <a:pt x="171" y="91"/>
                    <a:pt x="171" y="97"/>
                  </a:cubicBezTo>
                  <a:cubicBezTo>
                    <a:pt x="171" y="172"/>
                    <a:pt x="171" y="172"/>
                    <a:pt x="171" y="172"/>
                  </a:cubicBezTo>
                  <a:cubicBezTo>
                    <a:pt x="171" y="178"/>
                    <a:pt x="167" y="183"/>
                    <a:pt x="161" y="183"/>
                  </a:cubicBezTo>
                  <a:cubicBezTo>
                    <a:pt x="155" y="183"/>
                    <a:pt x="150" y="178"/>
                    <a:pt x="150" y="172"/>
                  </a:cubicBezTo>
                  <a:cubicBezTo>
                    <a:pt x="150" y="97"/>
                    <a:pt x="150" y="97"/>
                    <a:pt x="150" y="97"/>
                  </a:cubicBezTo>
                  <a:cubicBezTo>
                    <a:pt x="150" y="91"/>
                    <a:pt x="155" y="87"/>
                    <a:pt x="161" y="87"/>
                  </a:cubicBezTo>
                  <a:close/>
                  <a:moveTo>
                    <a:pt x="171" y="215"/>
                  </a:moveTo>
                  <a:cubicBezTo>
                    <a:pt x="171" y="221"/>
                    <a:pt x="167" y="225"/>
                    <a:pt x="161" y="225"/>
                  </a:cubicBezTo>
                  <a:cubicBezTo>
                    <a:pt x="155" y="225"/>
                    <a:pt x="150" y="221"/>
                    <a:pt x="150" y="215"/>
                  </a:cubicBezTo>
                  <a:cubicBezTo>
                    <a:pt x="150" y="209"/>
                    <a:pt x="155" y="204"/>
                    <a:pt x="161" y="204"/>
                  </a:cubicBezTo>
                  <a:cubicBezTo>
                    <a:pt x="167" y="204"/>
                    <a:pt x="171" y="209"/>
                    <a:pt x="171" y="2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sp>
          <p:nvSpPr>
            <p:cNvPr id="85" name="Freeform 505"/>
            <p:cNvSpPr>
              <a:spLocks noEditPoints="1"/>
            </p:cNvSpPr>
            <p:nvPr/>
          </p:nvSpPr>
          <p:spPr bwMode="auto">
            <a:xfrm>
              <a:off x="1920" y="202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grpSp>
      <p:sp>
        <p:nvSpPr>
          <p:cNvPr id="86" name="Isosceles Triangle 85"/>
          <p:cNvSpPr/>
          <p:nvPr/>
        </p:nvSpPr>
        <p:spPr>
          <a:xfrm rot="5400000">
            <a:off x="7397011" y="5900728"/>
            <a:ext cx="1257939" cy="211667"/>
          </a:xfrm>
          <a:prstGeom prst="triangle">
            <a:avLst/>
          </a:prstGeom>
          <a:solidFill>
            <a:schemeClr val="bg1">
              <a:lumMod val="85000"/>
            </a:schemeClr>
          </a:solid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smtClean="0"/>
          </a:p>
        </p:txBody>
      </p:sp>
      <p:sp>
        <p:nvSpPr>
          <p:cNvPr id="87" name="Rectangle 86"/>
          <p:cNvSpPr/>
          <p:nvPr/>
        </p:nvSpPr>
        <p:spPr>
          <a:xfrm>
            <a:off x="8206740" y="5443230"/>
            <a:ext cx="1409700" cy="1084534"/>
          </a:xfrm>
          <a:prstGeom prst="rect">
            <a:avLst/>
          </a:prstGeom>
          <a:no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1450" indent="-171450">
              <a:buFont typeface="Arial" panose="020B0604020202020204" pitchFamily="34" charset="0"/>
              <a:buChar char="•"/>
            </a:pPr>
            <a:endParaRPr lang="en-US" sz="1200" dirty="0"/>
          </a:p>
        </p:txBody>
      </p:sp>
      <p:sp>
        <p:nvSpPr>
          <p:cNvPr id="19482" name="TextBox 19481"/>
          <p:cNvSpPr txBox="1"/>
          <p:nvPr/>
        </p:nvSpPr>
        <p:spPr>
          <a:xfrm>
            <a:off x="8298180" y="5596098"/>
            <a:ext cx="1318259" cy="861774"/>
          </a:xfrm>
          <a:prstGeom prst="rect">
            <a:avLst/>
          </a:prstGeom>
          <a:noFill/>
        </p:spPr>
        <p:txBody>
          <a:bodyPr wrap="square" lIns="0" tIns="0" rIns="0" bIns="0" rtlCol="0">
            <a:spAutoFit/>
          </a:bodyPr>
          <a:lstStyle/>
          <a:p>
            <a:pPr algn="ctr">
              <a:spcBef>
                <a:spcPts val="600"/>
              </a:spcBef>
              <a:buClr>
                <a:schemeClr val="tx2"/>
              </a:buClr>
            </a:pPr>
            <a:r>
              <a:rPr lang="en-US" sz="1400" dirty="0"/>
              <a:t>A reliable </a:t>
            </a:r>
            <a:r>
              <a:rPr lang="en-US" sz="1400" dirty="0" smtClean="0">
                <a:solidFill>
                  <a:schemeClr val="tx1"/>
                </a:solidFill>
              </a:rPr>
              <a:t>list of effective amenities in Sales!</a:t>
            </a:r>
            <a:endParaRPr lang="en-US" sz="1400" dirty="0" smtClean="0">
              <a:solidFill>
                <a:schemeClr val="tx1"/>
              </a:solidFill>
            </a:endParaRPr>
          </a:p>
        </p:txBody>
      </p:sp>
    </p:spTree>
    <p:extLst>
      <p:ext uri="{BB962C8B-B14F-4D97-AF65-F5344CB8AC3E}">
        <p14:creationId xmlns:p14="http://schemas.microsoft.com/office/powerpoint/2010/main" val="1274657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most important features?</a:t>
            </a:r>
            <a:endParaRPr lang="en-US" dirty="0"/>
          </a:p>
        </p:txBody>
      </p:sp>
      <p:sp>
        <p:nvSpPr>
          <p:cNvPr id="3" name="Text Placeholder 2"/>
          <p:cNvSpPr>
            <a:spLocks noGrp="1"/>
          </p:cNvSpPr>
          <p:nvPr>
            <p:ph type="body" idx="1"/>
          </p:nvPr>
        </p:nvSpPr>
        <p:spPr/>
        <p:txBody>
          <a:bodyPr/>
          <a:lstStyle/>
          <a:p>
            <a:r>
              <a:rPr lang="en-US" dirty="0" smtClean="0"/>
              <a:t>Campground, roofing contractor, taxi stand, and library are four most important amenities.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247" y="2682240"/>
            <a:ext cx="7158354" cy="3986932"/>
          </a:xfrm>
          <a:prstGeom prst="rect">
            <a:avLst/>
          </a:prstGeom>
        </p:spPr>
      </p:pic>
      <p:sp>
        <p:nvSpPr>
          <p:cNvPr id="7" name="Rectangle 6"/>
          <p:cNvSpPr/>
          <p:nvPr/>
        </p:nvSpPr>
        <p:spPr>
          <a:xfrm>
            <a:off x="415926" y="1867539"/>
            <a:ext cx="8689974" cy="814701"/>
          </a:xfrm>
          <a:prstGeom prst="rect">
            <a:avLst/>
          </a:prstGeom>
          <a:no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1450" indent="-171450">
              <a:buFont typeface="Arial" panose="020B0604020202020204" pitchFamily="34" charset="0"/>
              <a:buChar char="•"/>
            </a:pPr>
            <a:endParaRPr lang="en-US" sz="1200" dirty="0"/>
          </a:p>
        </p:txBody>
      </p:sp>
      <p:sp>
        <p:nvSpPr>
          <p:cNvPr id="8" name="Rectangle 7"/>
          <p:cNvSpPr/>
          <p:nvPr/>
        </p:nvSpPr>
        <p:spPr>
          <a:xfrm>
            <a:off x="415926" y="1563960"/>
            <a:ext cx="8689974" cy="261016"/>
          </a:xfrm>
          <a:prstGeom prst="rect">
            <a:avLst/>
          </a:prstGeom>
          <a:solidFill>
            <a:schemeClr val="accent1"/>
          </a:solid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smtClean="0">
                <a:solidFill>
                  <a:schemeClr val="bg1"/>
                </a:solidFill>
              </a:rPr>
              <a:t>Define the list</a:t>
            </a:r>
            <a:endParaRPr lang="en-US" sz="1200" b="1" dirty="0">
              <a:solidFill>
                <a:schemeClr val="bg1"/>
              </a:solidFill>
            </a:endParaRPr>
          </a:p>
        </p:txBody>
      </p:sp>
      <p:sp>
        <p:nvSpPr>
          <p:cNvPr id="9" name="TextBox 8"/>
          <p:cNvSpPr txBox="1"/>
          <p:nvPr/>
        </p:nvSpPr>
        <p:spPr>
          <a:xfrm>
            <a:off x="3855921" y="2004427"/>
            <a:ext cx="1690835" cy="169277"/>
          </a:xfrm>
          <a:prstGeom prst="rect">
            <a:avLst/>
          </a:prstGeom>
          <a:noFill/>
        </p:spPr>
        <p:txBody>
          <a:bodyPr wrap="square" lIns="0" tIns="0" rIns="0" bIns="0" rtlCol="0">
            <a:spAutoFit/>
          </a:bodyPr>
          <a:lstStyle/>
          <a:p>
            <a:pPr>
              <a:spcBef>
                <a:spcPts val="600"/>
              </a:spcBef>
              <a:buClr>
                <a:schemeClr val="tx2"/>
              </a:buClr>
            </a:pPr>
            <a:r>
              <a:rPr lang="en-US" sz="1100" dirty="0" smtClean="0">
                <a:solidFill>
                  <a:schemeClr val="tx1"/>
                </a:solidFill>
              </a:rPr>
              <a:t>Positive Coefficient</a:t>
            </a:r>
            <a:endParaRPr lang="en-US" sz="1100" dirty="0" smtClean="0">
              <a:solidFill>
                <a:schemeClr val="tx1"/>
              </a:solidFill>
            </a:endParaRPr>
          </a:p>
        </p:txBody>
      </p:sp>
      <p:sp>
        <p:nvSpPr>
          <p:cNvPr id="10" name="TextBox 9"/>
          <p:cNvSpPr txBox="1"/>
          <p:nvPr/>
        </p:nvSpPr>
        <p:spPr>
          <a:xfrm>
            <a:off x="549444" y="2105492"/>
            <a:ext cx="2460456" cy="169277"/>
          </a:xfrm>
          <a:prstGeom prst="rect">
            <a:avLst/>
          </a:prstGeom>
          <a:noFill/>
        </p:spPr>
        <p:txBody>
          <a:bodyPr wrap="square" lIns="0" tIns="0" rIns="0" bIns="0" rtlCol="0">
            <a:spAutoFit/>
          </a:bodyPr>
          <a:lstStyle/>
          <a:p>
            <a:pPr>
              <a:spcBef>
                <a:spcPts val="600"/>
              </a:spcBef>
              <a:buClr>
                <a:schemeClr val="tx2"/>
              </a:buClr>
            </a:pPr>
            <a:r>
              <a:rPr lang="en-US" sz="1100" dirty="0" smtClean="0">
                <a:solidFill>
                  <a:schemeClr val="tx1"/>
                </a:solidFill>
              </a:rPr>
              <a:t>Result of the Regression model</a:t>
            </a:r>
            <a:endParaRPr lang="en-US" sz="1100" dirty="0" smtClean="0">
              <a:solidFill>
                <a:schemeClr val="tx1"/>
              </a:solidFill>
            </a:endParaRPr>
          </a:p>
        </p:txBody>
      </p:sp>
      <p:sp>
        <p:nvSpPr>
          <p:cNvPr id="11" name="TextBox 10"/>
          <p:cNvSpPr txBox="1"/>
          <p:nvPr/>
        </p:nvSpPr>
        <p:spPr>
          <a:xfrm>
            <a:off x="3855921" y="2241465"/>
            <a:ext cx="1690835" cy="169277"/>
          </a:xfrm>
          <a:prstGeom prst="rect">
            <a:avLst/>
          </a:prstGeom>
          <a:noFill/>
        </p:spPr>
        <p:txBody>
          <a:bodyPr wrap="square" lIns="0" tIns="0" rIns="0" bIns="0" rtlCol="0">
            <a:spAutoFit/>
          </a:bodyPr>
          <a:lstStyle/>
          <a:p>
            <a:pPr>
              <a:spcBef>
                <a:spcPts val="600"/>
              </a:spcBef>
              <a:buClr>
                <a:schemeClr val="tx2"/>
              </a:buClr>
            </a:pPr>
            <a:r>
              <a:rPr lang="en-US" sz="1100" dirty="0" err="1" smtClean="0"/>
              <a:t>Pvalue</a:t>
            </a:r>
            <a:r>
              <a:rPr lang="en-US" sz="1100" dirty="0" smtClean="0"/>
              <a:t> &lt; 0.05</a:t>
            </a:r>
            <a:endParaRPr lang="en-US" sz="1100" dirty="0" smtClean="0">
              <a:solidFill>
                <a:schemeClr val="tx1"/>
              </a:solidFill>
            </a:endParaRPr>
          </a:p>
        </p:txBody>
      </p:sp>
      <p:sp>
        <p:nvSpPr>
          <p:cNvPr id="12" name="TextBox 11"/>
          <p:cNvSpPr txBox="1"/>
          <p:nvPr/>
        </p:nvSpPr>
        <p:spPr>
          <a:xfrm>
            <a:off x="6392776" y="2105492"/>
            <a:ext cx="2065424" cy="169277"/>
          </a:xfrm>
          <a:prstGeom prst="rect">
            <a:avLst/>
          </a:prstGeom>
          <a:noFill/>
        </p:spPr>
        <p:txBody>
          <a:bodyPr wrap="square" lIns="0" tIns="0" rIns="0" bIns="0" rtlCol="0">
            <a:spAutoFit/>
          </a:bodyPr>
          <a:lstStyle/>
          <a:p>
            <a:pPr>
              <a:spcBef>
                <a:spcPts val="600"/>
              </a:spcBef>
              <a:buClr>
                <a:schemeClr val="tx2"/>
              </a:buClr>
            </a:pPr>
            <a:r>
              <a:rPr lang="en-US" sz="1100" dirty="0" smtClean="0">
                <a:solidFill>
                  <a:schemeClr val="tx1"/>
                </a:solidFill>
              </a:rPr>
              <a:t>Rank based on Coefficient</a:t>
            </a:r>
            <a:endParaRPr lang="en-US" sz="1100" dirty="0" smtClean="0">
              <a:solidFill>
                <a:schemeClr val="tx1"/>
              </a:solidFill>
            </a:endParaRPr>
          </a:p>
        </p:txBody>
      </p:sp>
    </p:spTree>
    <p:extLst>
      <p:ext uri="{BB962C8B-B14F-4D97-AF65-F5344CB8AC3E}">
        <p14:creationId xmlns:p14="http://schemas.microsoft.com/office/powerpoint/2010/main" val="3687641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a:spcBef>
                <a:spcPts val="600"/>
              </a:spcBef>
              <a:buClr>
                <a:srgbClr val="44546A"/>
              </a:buClr>
              <a:defRPr/>
            </a:pPr>
            <a:r>
              <a:rPr lang="en-US" dirty="0" smtClean="0"/>
              <a:t>Next steps</a:t>
            </a:r>
            <a:endParaRPr lang="en-US" dirty="0"/>
          </a:p>
        </p:txBody>
      </p:sp>
      <p:sp>
        <p:nvSpPr>
          <p:cNvPr id="5" name="Text Placeholder 4"/>
          <p:cNvSpPr>
            <a:spLocks noGrp="1"/>
          </p:cNvSpPr>
          <p:nvPr>
            <p:ph type="body" idx="1"/>
          </p:nvPr>
        </p:nvSpPr>
        <p:spPr/>
        <p:txBody>
          <a:bodyPr/>
          <a:lstStyle/>
          <a:p>
            <a:r>
              <a:rPr lang="en-US" dirty="0" smtClean="0"/>
              <a:t>How do we define the target variable?</a:t>
            </a:r>
            <a:endParaRPr lang="en-US" dirty="0"/>
          </a:p>
        </p:txBody>
      </p:sp>
      <p:sp>
        <p:nvSpPr>
          <p:cNvPr id="10" name="Rectangle 9"/>
          <p:cNvSpPr/>
          <p:nvPr/>
        </p:nvSpPr>
        <p:spPr>
          <a:xfrm>
            <a:off x="415926" y="3296146"/>
            <a:ext cx="6286731" cy="2053094"/>
          </a:xfrm>
          <a:prstGeom prst="rect">
            <a:avLst/>
          </a:prstGeom>
          <a:no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1450" indent="-171450">
              <a:buFont typeface="Arial" panose="020B0604020202020204" pitchFamily="34" charset="0"/>
              <a:buChar char="•"/>
            </a:pPr>
            <a:endParaRPr lang="en-US" sz="1200" dirty="0"/>
          </a:p>
        </p:txBody>
      </p:sp>
      <p:sp>
        <p:nvSpPr>
          <p:cNvPr id="11" name="Rectangle 10"/>
          <p:cNvSpPr/>
          <p:nvPr/>
        </p:nvSpPr>
        <p:spPr>
          <a:xfrm>
            <a:off x="415926" y="2992567"/>
            <a:ext cx="8803673" cy="261016"/>
          </a:xfrm>
          <a:prstGeom prst="rect">
            <a:avLst/>
          </a:prstGeom>
          <a:solidFill>
            <a:schemeClr val="accent1"/>
          </a:solid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smtClean="0">
                <a:solidFill>
                  <a:schemeClr val="bg1"/>
                </a:solidFill>
              </a:rPr>
              <a:t>A different analysis approach</a:t>
            </a:r>
            <a:endParaRPr lang="en-US" sz="1200" b="1" dirty="0">
              <a:solidFill>
                <a:schemeClr val="bg1"/>
              </a:solidFill>
            </a:endParaRPr>
          </a:p>
        </p:txBody>
      </p:sp>
      <p:sp>
        <p:nvSpPr>
          <p:cNvPr id="2" name="Rectangle 1"/>
          <p:cNvSpPr/>
          <p:nvPr/>
        </p:nvSpPr>
        <p:spPr>
          <a:xfrm>
            <a:off x="586139" y="3479411"/>
            <a:ext cx="6165181" cy="1754326"/>
          </a:xfrm>
          <a:prstGeom prst="rect">
            <a:avLst/>
          </a:prstGeom>
        </p:spPr>
        <p:txBody>
          <a:bodyPr wrap="square">
            <a:spAutoFit/>
          </a:bodyPr>
          <a:lstStyle/>
          <a:p>
            <a:r>
              <a:rPr lang="en-US" sz="1200" dirty="0" smtClean="0"/>
              <a:t>The sales data is a time series. Therefore, we can argue that in the current analysis, the effect of time (seasons, weekend or normal day, what part of day) are not taken into account.</a:t>
            </a:r>
          </a:p>
          <a:p>
            <a:endParaRPr lang="en-US" sz="1200" dirty="0" smtClean="0"/>
          </a:p>
          <a:p>
            <a:r>
              <a:rPr lang="en-US" sz="1200" dirty="0" smtClean="0"/>
              <a:t> - Classify purchases into three different times (morning, noon, afternoon) and further into normal or weekend day. </a:t>
            </a:r>
          </a:p>
          <a:p>
            <a:pPr marL="171450" indent="-171450">
              <a:buFontTx/>
              <a:buChar char="-"/>
            </a:pPr>
            <a:r>
              <a:rPr lang="en-US" sz="1200" dirty="0" smtClean="0"/>
              <a:t>Train a model for each of these conditions. </a:t>
            </a:r>
          </a:p>
          <a:p>
            <a:pPr marL="171450" indent="-171450">
              <a:buFontTx/>
              <a:buChar char="-"/>
            </a:pPr>
            <a:r>
              <a:rPr lang="en-US" sz="1200" dirty="0" smtClean="0"/>
              <a:t>List the important features in each model. </a:t>
            </a:r>
          </a:p>
          <a:p>
            <a:pPr marL="171450" indent="-171450">
              <a:buFontTx/>
              <a:buChar char="-"/>
            </a:pPr>
            <a:r>
              <a:rPr lang="en-US" sz="1200" dirty="0" smtClean="0"/>
              <a:t>Resulted list of all models defines the list of important amenities.</a:t>
            </a:r>
            <a:endParaRPr lang="en-US" sz="1200" dirty="0"/>
          </a:p>
        </p:txBody>
      </p:sp>
      <p:sp>
        <p:nvSpPr>
          <p:cNvPr id="12" name="Rectangle 11"/>
          <p:cNvSpPr/>
          <p:nvPr/>
        </p:nvSpPr>
        <p:spPr>
          <a:xfrm>
            <a:off x="415926" y="2028274"/>
            <a:ext cx="8803673" cy="724482"/>
          </a:xfrm>
          <a:prstGeom prst="rect">
            <a:avLst/>
          </a:prstGeom>
          <a:no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1450" indent="-171450">
              <a:buFont typeface="Arial" panose="020B0604020202020204" pitchFamily="34" charset="0"/>
              <a:buChar char="•"/>
            </a:pPr>
            <a:endParaRPr lang="en-US" sz="1200" dirty="0"/>
          </a:p>
        </p:txBody>
      </p:sp>
      <p:sp>
        <p:nvSpPr>
          <p:cNvPr id="13" name="Rectangle 12"/>
          <p:cNvSpPr/>
          <p:nvPr/>
        </p:nvSpPr>
        <p:spPr>
          <a:xfrm>
            <a:off x="415926" y="1724695"/>
            <a:ext cx="8803673" cy="261016"/>
          </a:xfrm>
          <a:prstGeom prst="rect">
            <a:avLst/>
          </a:prstGeom>
          <a:solidFill>
            <a:schemeClr val="accent1"/>
          </a:solid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smtClean="0">
                <a:solidFill>
                  <a:schemeClr val="bg1"/>
                </a:solidFill>
              </a:rPr>
              <a:t>TODOs in Data Engineering section</a:t>
            </a:r>
            <a:endParaRPr lang="en-US" sz="1200" b="1" dirty="0">
              <a:solidFill>
                <a:schemeClr val="bg1"/>
              </a:solidFill>
            </a:endParaRPr>
          </a:p>
        </p:txBody>
      </p:sp>
      <p:sp>
        <p:nvSpPr>
          <p:cNvPr id="14" name="Rectangle 13"/>
          <p:cNvSpPr/>
          <p:nvPr/>
        </p:nvSpPr>
        <p:spPr>
          <a:xfrm>
            <a:off x="586140" y="2134954"/>
            <a:ext cx="8633459" cy="461665"/>
          </a:xfrm>
          <a:prstGeom prst="rect">
            <a:avLst/>
          </a:prstGeom>
        </p:spPr>
        <p:txBody>
          <a:bodyPr wrap="square">
            <a:spAutoFit/>
          </a:bodyPr>
          <a:lstStyle/>
          <a:p>
            <a:pPr marL="171450" indent="-171450">
              <a:buFontTx/>
              <a:buChar char="-"/>
            </a:pPr>
            <a:r>
              <a:rPr lang="en-US" sz="1200" dirty="0" smtClean="0"/>
              <a:t>Investigate further the missing opening hours and Open/Close status of amenities. </a:t>
            </a:r>
          </a:p>
          <a:p>
            <a:r>
              <a:rPr lang="en-US" sz="1200" dirty="0" smtClean="0"/>
              <a:t>- There are a number of few code improvements that are mentioned in the Python Code. </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1320" y="3296146"/>
            <a:ext cx="2518391" cy="1674969"/>
          </a:xfrm>
          <a:prstGeom prst="rect">
            <a:avLst/>
          </a:prstGeom>
        </p:spPr>
      </p:pic>
    </p:spTree>
    <p:extLst>
      <p:ext uri="{BB962C8B-B14F-4D97-AF65-F5344CB8AC3E}">
        <p14:creationId xmlns:p14="http://schemas.microsoft.com/office/powerpoint/2010/main" val="98896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txBox="1">
            <a:spLocks/>
          </p:cNvSpPr>
          <p:nvPr/>
        </p:nvSpPr>
        <p:spPr>
          <a:xfrm>
            <a:off x="304006" y="299602"/>
            <a:ext cx="2574660" cy="479332"/>
          </a:xfrm>
          <a:prstGeom prst="rect">
            <a:avLst/>
          </a:prstGeom>
        </p:spPr>
        <p:txBody>
          <a:bodyPr lIns="0" tIns="0" rIns="0" bIns="0"/>
          <a:lstStyle>
            <a:lvl1pPr algn="l" rtl="0" eaLnBrk="1" fontAlgn="base" hangingPunct="1">
              <a:spcBef>
                <a:spcPct val="0"/>
              </a:spcBef>
              <a:spcAft>
                <a:spcPct val="0"/>
              </a:spcAft>
              <a:defRPr sz="1800" b="1">
                <a:solidFill>
                  <a:schemeClr val="tx1"/>
                </a:solidFill>
                <a:latin typeface="+mj-lt"/>
                <a:ea typeface="+mj-ea"/>
                <a:cs typeface="+mj-cs"/>
              </a:defRPr>
            </a:lvl1pPr>
            <a:lvl2pPr algn="l" rtl="0" eaLnBrk="1" fontAlgn="base" hangingPunct="1">
              <a:spcBef>
                <a:spcPct val="0"/>
              </a:spcBef>
              <a:spcAft>
                <a:spcPct val="0"/>
              </a:spcAft>
              <a:defRPr sz="1800" b="1">
                <a:solidFill>
                  <a:schemeClr val="tx2"/>
                </a:solidFill>
                <a:latin typeface="Verdana" pitchFamily="34" charset="0"/>
                <a:cs typeface="Arial" charset="0"/>
              </a:defRPr>
            </a:lvl2pPr>
            <a:lvl3pPr algn="l" rtl="0" eaLnBrk="1" fontAlgn="base" hangingPunct="1">
              <a:spcBef>
                <a:spcPct val="0"/>
              </a:spcBef>
              <a:spcAft>
                <a:spcPct val="0"/>
              </a:spcAft>
              <a:defRPr sz="1800" b="1">
                <a:solidFill>
                  <a:schemeClr val="tx2"/>
                </a:solidFill>
                <a:latin typeface="Verdana" pitchFamily="34" charset="0"/>
                <a:cs typeface="Arial" charset="0"/>
              </a:defRPr>
            </a:lvl3pPr>
            <a:lvl4pPr algn="l" rtl="0" eaLnBrk="1" fontAlgn="base" hangingPunct="1">
              <a:spcBef>
                <a:spcPct val="0"/>
              </a:spcBef>
              <a:spcAft>
                <a:spcPct val="0"/>
              </a:spcAft>
              <a:defRPr sz="1800" b="1">
                <a:solidFill>
                  <a:schemeClr val="tx2"/>
                </a:solidFill>
                <a:latin typeface="Verdana" pitchFamily="34" charset="0"/>
                <a:cs typeface="Arial" charset="0"/>
              </a:defRPr>
            </a:lvl4pPr>
            <a:lvl5pPr algn="l" rtl="0" eaLnBrk="1" fontAlgn="base" hangingPunct="1">
              <a:spcBef>
                <a:spcPct val="0"/>
              </a:spcBef>
              <a:spcAft>
                <a:spcPct val="0"/>
              </a:spcAft>
              <a:defRPr sz="1800" b="1">
                <a:solidFill>
                  <a:schemeClr val="tx2"/>
                </a:solidFill>
                <a:latin typeface="Verdana" pitchFamily="34" charset="0"/>
                <a:cs typeface="Arial" charset="0"/>
              </a:defRPr>
            </a:lvl5pPr>
            <a:lvl6pPr marL="342900" algn="l" rtl="0" eaLnBrk="1" fontAlgn="base" hangingPunct="1">
              <a:spcBef>
                <a:spcPct val="0"/>
              </a:spcBef>
              <a:spcAft>
                <a:spcPct val="0"/>
              </a:spcAft>
              <a:defRPr sz="1800" b="1">
                <a:solidFill>
                  <a:schemeClr val="tx2"/>
                </a:solidFill>
                <a:latin typeface="Verdana" pitchFamily="34" charset="0"/>
                <a:cs typeface="Arial" charset="0"/>
              </a:defRPr>
            </a:lvl6pPr>
            <a:lvl7pPr marL="685800" algn="l" rtl="0" eaLnBrk="1" fontAlgn="base" hangingPunct="1">
              <a:spcBef>
                <a:spcPct val="0"/>
              </a:spcBef>
              <a:spcAft>
                <a:spcPct val="0"/>
              </a:spcAft>
              <a:defRPr sz="1800" b="1">
                <a:solidFill>
                  <a:schemeClr val="tx2"/>
                </a:solidFill>
                <a:latin typeface="Verdana" pitchFamily="34" charset="0"/>
                <a:cs typeface="Arial" charset="0"/>
              </a:defRPr>
            </a:lvl7pPr>
            <a:lvl8pPr marL="1028700" algn="l" rtl="0" eaLnBrk="1" fontAlgn="base" hangingPunct="1">
              <a:spcBef>
                <a:spcPct val="0"/>
              </a:spcBef>
              <a:spcAft>
                <a:spcPct val="0"/>
              </a:spcAft>
              <a:defRPr sz="1800" b="1">
                <a:solidFill>
                  <a:schemeClr val="tx2"/>
                </a:solidFill>
                <a:latin typeface="Verdana" pitchFamily="34" charset="0"/>
                <a:cs typeface="Arial" charset="0"/>
              </a:defRPr>
            </a:lvl8pPr>
            <a:lvl9pPr marL="1371600" algn="l" rtl="0" eaLnBrk="1" fontAlgn="base" hangingPunct="1">
              <a:spcBef>
                <a:spcPct val="0"/>
              </a:spcBef>
              <a:spcAft>
                <a:spcPct val="0"/>
              </a:spcAft>
              <a:defRPr sz="1800" b="1">
                <a:solidFill>
                  <a:schemeClr val="tx2"/>
                </a:solidFill>
                <a:latin typeface="Verdana" pitchFamily="34" charset="0"/>
                <a:cs typeface="Arial" charset="0"/>
              </a:defRPr>
            </a:lvl9pPr>
          </a:lstStyle>
          <a:p>
            <a:r>
              <a:rPr lang="en-US" sz="2600" kern="0" dirty="0" smtClean="0">
                <a:solidFill>
                  <a:prstClr val="black"/>
                </a:solidFill>
              </a:rPr>
              <a:t>Introduction</a:t>
            </a:r>
            <a:endParaRPr lang="en-US" sz="2600" kern="0" dirty="0">
              <a:solidFill>
                <a:prstClr val="black"/>
              </a:solidFill>
            </a:endParaRPr>
          </a:p>
        </p:txBody>
      </p:sp>
      <p:sp>
        <p:nvSpPr>
          <p:cNvPr id="11" name="Subtitle 2"/>
          <p:cNvSpPr txBox="1">
            <a:spLocks/>
          </p:cNvSpPr>
          <p:nvPr/>
        </p:nvSpPr>
        <p:spPr>
          <a:xfrm>
            <a:off x="388674" y="5994400"/>
            <a:ext cx="4396902" cy="220664"/>
          </a:xfrm>
          <a:prstGeom prst="rect">
            <a:avLst/>
          </a:prstGeom>
          <a:solidFill>
            <a:schemeClr val="bg1"/>
          </a:solidFill>
        </p:spPr>
        <p:txBody>
          <a:bodyPr lIns="0" tIns="0" rIns="0" bIns="0"/>
          <a:lstStyle>
            <a:lvl1pPr marL="285750" indent="-285750" algn="l" rtl="0" eaLnBrk="1" fontAlgn="base" hangingPunct="1">
              <a:spcBef>
                <a:spcPct val="20000"/>
              </a:spcBef>
              <a:spcAft>
                <a:spcPct val="0"/>
              </a:spcAft>
              <a:buFont typeface="Arial" panose="020B0604020202020204" pitchFamily="34" charset="0"/>
              <a:buChar char="•"/>
              <a:defRPr sz="1500">
                <a:solidFill>
                  <a:schemeClr val="tx1"/>
                </a:solidFill>
                <a:latin typeface="+mn-lt"/>
                <a:ea typeface="+mn-ea"/>
                <a:cs typeface="+mn-cs"/>
              </a:defRPr>
            </a:lvl1pPr>
            <a:lvl2pPr marL="514350" indent="-171450" algn="l" rtl="0" eaLnBrk="1" fontAlgn="base" hangingPunct="1">
              <a:spcBef>
                <a:spcPct val="20000"/>
              </a:spcBef>
              <a:spcAft>
                <a:spcPct val="0"/>
              </a:spcAft>
              <a:buFont typeface="Arial" panose="020B0604020202020204" pitchFamily="34" charset="0"/>
              <a:buChar char="•"/>
              <a:defRPr sz="1000" b="0">
                <a:solidFill>
                  <a:schemeClr val="tx1"/>
                </a:solidFill>
                <a:latin typeface="+mn-lt"/>
                <a:cs typeface="+mn-cs"/>
              </a:defRPr>
            </a:lvl2pPr>
            <a:lvl3pPr marL="857250" indent="-171450" algn="l" rtl="0" eaLnBrk="1" fontAlgn="base" hangingPunct="1">
              <a:spcBef>
                <a:spcPct val="20000"/>
              </a:spcBef>
              <a:spcAft>
                <a:spcPct val="0"/>
              </a:spcAft>
              <a:buFont typeface="Arial" panose="020B0604020202020204" pitchFamily="34" charset="0"/>
              <a:buChar char="•"/>
              <a:defRPr sz="1000" b="0">
                <a:solidFill>
                  <a:schemeClr val="tx1"/>
                </a:solidFill>
                <a:latin typeface="+mn-lt"/>
                <a:cs typeface="+mn-cs"/>
              </a:defRPr>
            </a:lvl3pPr>
            <a:lvl4pPr marL="1200150" indent="-171450" algn="l" rtl="0" eaLnBrk="1" fontAlgn="base" hangingPunct="1">
              <a:spcBef>
                <a:spcPct val="20000"/>
              </a:spcBef>
              <a:spcAft>
                <a:spcPct val="0"/>
              </a:spcAft>
              <a:buFont typeface="Arial" panose="020B0604020202020204" pitchFamily="34" charset="0"/>
              <a:buChar char="•"/>
              <a:defRPr sz="1000" b="0">
                <a:solidFill>
                  <a:schemeClr val="tx1"/>
                </a:solidFill>
                <a:latin typeface="+mn-lt"/>
                <a:cs typeface="+mn-cs"/>
              </a:defRPr>
            </a:lvl4pPr>
            <a:lvl5pPr marL="1657350" indent="-285750" algn="l" rtl="0" eaLnBrk="1" fontAlgn="base" hangingPunct="1">
              <a:spcBef>
                <a:spcPct val="20000"/>
              </a:spcBef>
              <a:spcAft>
                <a:spcPct val="0"/>
              </a:spcAft>
              <a:buFont typeface="Arial" panose="020B0604020202020204" pitchFamily="34" charset="0"/>
              <a:buChar char="•"/>
              <a:defRPr sz="1000" baseline="0">
                <a:solidFill>
                  <a:schemeClr val="tx1"/>
                </a:solidFill>
                <a:latin typeface="+mn-lt"/>
                <a:cs typeface="+mn-cs"/>
              </a:defRPr>
            </a:lvl5pPr>
            <a:lvl6pPr marL="2000250" indent="-285750" algn="l" rtl="0" eaLnBrk="1" fontAlgn="base" hangingPunct="1">
              <a:spcBef>
                <a:spcPct val="20000"/>
              </a:spcBef>
              <a:spcAft>
                <a:spcPct val="0"/>
              </a:spcAft>
              <a:buFont typeface="Arial" panose="020B0604020202020204" pitchFamily="34" charset="0"/>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marL="0" indent="0">
              <a:buNone/>
            </a:pPr>
            <a:r>
              <a:rPr lang="en-US" sz="1192" kern="0" dirty="0" smtClean="0">
                <a:solidFill>
                  <a:prstClr val="black"/>
                </a:solidFill>
              </a:rPr>
              <a:t>Zurich, January 2018</a:t>
            </a:r>
            <a:endParaRPr lang="en-US" sz="1192" kern="0" dirty="0">
              <a:solidFill>
                <a:prstClr val="black"/>
              </a:solidFill>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2413" t="3003" r="11158" b="14044"/>
          <a:stretch/>
        </p:blipFill>
        <p:spPr>
          <a:xfrm>
            <a:off x="8558692" y="171003"/>
            <a:ext cx="1269659" cy="1378039"/>
          </a:xfrm>
          <a:prstGeom prst="rect">
            <a:avLst/>
          </a:prstGeom>
        </p:spPr>
      </p:pic>
      <p:grpSp>
        <p:nvGrpSpPr>
          <p:cNvPr id="26" name="Group 25"/>
          <p:cNvGrpSpPr/>
          <p:nvPr/>
        </p:nvGrpSpPr>
        <p:grpSpPr>
          <a:xfrm>
            <a:off x="429001" y="1699814"/>
            <a:ext cx="9091767" cy="4113114"/>
            <a:chOff x="396000" y="1832828"/>
            <a:chExt cx="8788625" cy="3975972"/>
          </a:xfrm>
        </p:grpSpPr>
        <p:cxnSp>
          <p:nvCxnSpPr>
            <p:cNvPr id="27" name="Straight Connector 26"/>
            <p:cNvCxnSpPr/>
            <p:nvPr/>
          </p:nvCxnSpPr>
          <p:spPr>
            <a:xfrm>
              <a:off x="396000" y="3835400"/>
              <a:ext cx="8746317"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gray">
            <a:xfrm>
              <a:off x="1414818" y="3551497"/>
              <a:ext cx="567806" cy="567806"/>
            </a:xfrm>
            <a:prstGeom prst="ellipse">
              <a:avLst/>
            </a:prstGeom>
            <a:solidFill>
              <a:schemeClr val="accent3"/>
            </a:solidFill>
            <a:ln w="19050" algn="ctr">
              <a:noFill/>
              <a:miter lim="800000"/>
              <a:headEnd/>
              <a:tailEnd/>
            </a:ln>
          </p:spPr>
          <p:txBody>
            <a:bodyPr wrap="square" lIns="96308" tIns="96308" rIns="96308" bIns="96308" rtlCol="0" anchor="ctr"/>
            <a:lstStyle/>
            <a:p>
              <a:pPr algn="ctr">
                <a:lnSpc>
                  <a:spcPct val="106000"/>
                </a:lnSpc>
                <a:buFont typeface="Wingdings 2" pitchFamily="18" charset="2"/>
                <a:buNone/>
              </a:pPr>
              <a:endParaRPr lang="en-GB" sz="1733" b="1" dirty="0">
                <a:solidFill>
                  <a:schemeClr val="bg1"/>
                </a:solidFill>
              </a:endParaRPr>
            </a:p>
          </p:txBody>
        </p:sp>
        <p:sp>
          <p:nvSpPr>
            <p:cNvPr id="29" name="Oval 28"/>
            <p:cNvSpPr/>
            <p:nvPr/>
          </p:nvSpPr>
          <p:spPr bwMode="gray">
            <a:xfrm>
              <a:off x="2483658" y="3759200"/>
              <a:ext cx="152400" cy="152400"/>
            </a:xfrm>
            <a:prstGeom prst="ellipse">
              <a:avLst/>
            </a:prstGeom>
            <a:solidFill>
              <a:schemeClr val="accent3"/>
            </a:solidFill>
            <a:ln w="19050" algn="ctr">
              <a:noFill/>
              <a:miter lim="800000"/>
              <a:headEnd/>
              <a:tailEnd/>
            </a:ln>
          </p:spPr>
          <p:txBody>
            <a:bodyPr wrap="square" lIns="96308" tIns="96308" rIns="96308" bIns="96308" rtlCol="0" anchor="ctr"/>
            <a:lstStyle/>
            <a:p>
              <a:pPr algn="ctr">
                <a:lnSpc>
                  <a:spcPct val="106000"/>
                </a:lnSpc>
                <a:buFont typeface="Wingdings 2" pitchFamily="18" charset="2"/>
                <a:buNone/>
              </a:pPr>
              <a:endParaRPr lang="en-GB" sz="1733" b="1" dirty="0">
                <a:solidFill>
                  <a:schemeClr val="bg1"/>
                </a:solidFill>
              </a:endParaRPr>
            </a:p>
          </p:txBody>
        </p:sp>
        <p:cxnSp>
          <p:nvCxnSpPr>
            <p:cNvPr id="30" name="Straight Connector 29"/>
            <p:cNvCxnSpPr>
              <a:stCxn id="29" idx="0"/>
            </p:cNvCxnSpPr>
            <p:nvPr/>
          </p:nvCxnSpPr>
          <p:spPr>
            <a:xfrm flipV="1">
              <a:off x="2559858" y="1863050"/>
              <a:ext cx="0" cy="189615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bwMode="gray">
            <a:xfrm>
              <a:off x="4288097" y="3551497"/>
              <a:ext cx="567806" cy="567806"/>
            </a:xfrm>
            <a:prstGeom prst="ellipse">
              <a:avLst/>
            </a:prstGeom>
            <a:solidFill>
              <a:schemeClr val="accent1"/>
            </a:solidFill>
            <a:ln w="19050" algn="ctr">
              <a:noFill/>
              <a:miter lim="800000"/>
              <a:headEnd/>
              <a:tailEnd/>
            </a:ln>
          </p:spPr>
          <p:txBody>
            <a:bodyPr wrap="square" lIns="96308" tIns="96308" rIns="96308" bIns="96308" rtlCol="0" anchor="ctr"/>
            <a:lstStyle/>
            <a:p>
              <a:pPr algn="ctr">
                <a:lnSpc>
                  <a:spcPct val="106000"/>
                </a:lnSpc>
                <a:buFont typeface="Wingdings 2" pitchFamily="18" charset="2"/>
                <a:buNone/>
              </a:pPr>
              <a:endParaRPr lang="en-GB" sz="1733" b="1" dirty="0">
                <a:solidFill>
                  <a:schemeClr val="bg1"/>
                </a:solidFill>
              </a:endParaRPr>
            </a:p>
          </p:txBody>
        </p:sp>
        <p:sp>
          <p:nvSpPr>
            <p:cNvPr id="32" name="Oval 31"/>
            <p:cNvSpPr/>
            <p:nvPr/>
          </p:nvSpPr>
          <p:spPr bwMode="gray">
            <a:xfrm>
              <a:off x="7161376" y="3551497"/>
              <a:ext cx="567806" cy="567806"/>
            </a:xfrm>
            <a:prstGeom prst="ellipse">
              <a:avLst/>
            </a:prstGeom>
            <a:solidFill>
              <a:schemeClr val="accent3"/>
            </a:solidFill>
            <a:ln w="19050" algn="ctr">
              <a:noFill/>
              <a:miter lim="800000"/>
              <a:headEnd/>
              <a:tailEnd/>
            </a:ln>
          </p:spPr>
          <p:txBody>
            <a:bodyPr wrap="square" lIns="96308" tIns="96308" rIns="96308" bIns="96308" rtlCol="0" anchor="ctr"/>
            <a:lstStyle/>
            <a:p>
              <a:pPr algn="ctr">
                <a:lnSpc>
                  <a:spcPct val="106000"/>
                </a:lnSpc>
                <a:buFont typeface="Wingdings 2" pitchFamily="18" charset="2"/>
                <a:buNone/>
              </a:pPr>
              <a:endParaRPr lang="en-GB" sz="1733" b="1" dirty="0">
                <a:solidFill>
                  <a:schemeClr val="bg1"/>
                </a:solidFill>
              </a:endParaRPr>
            </a:p>
          </p:txBody>
        </p:sp>
        <p:sp>
          <p:nvSpPr>
            <p:cNvPr id="33" name="TextBox 32"/>
            <p:cNvSpPr txBox="1"/>
            <p:nvPr/>
          </p:nvSpPr>
          <p:spPr>
            <a:xfrm>
              <a:off x="2637357" y="1832828"/>
              <a:ext cx="1014960" cy="612632"/>
            </a:xfrm>
            <a:prstGeom prst="rect">
              <a:avLst/>
            </a:prstGeom>
            <a:noFill/>
          </p:spPr>
          <p:txBody>
            <a:bodyPr wrap="square" lIns="0" tIns="0" rIns="0" bIns="0" rtlCol="0">
              <a:spAutoFit/>
            </a:bodyPr>
            <a:lstStyle/>
            <a:p>
              <a:pPr>
                <a:spcBef>
                  <a:spcPts val="650"/>
                </a:spcBef>
                <a:buSzPct val="100000"/>
              </a:pPr>
              <a:r>
                <a:rPr lang="en-GB" sz="1517" b="1" dirty="0">
                  <a:solidFill>
                    <a:schemeClr val="accent3"/>
                  </a:solidFill>
                </a:rPr>
                <a:t>04</a:t>
              </a:r>
            </a:p>
            <a:p>
              <a:r>
                <a:rPr lang="en-GB" sz="867" dirty="0">
                  <a:solidFill>
                    <a:schemeClr val="accent3"/>
                  </a:solidFill>
                </a:rPr>
                <a:t>Lorem ipsum</a:t>
              </a:r>
            </a:p>
            <a:p>
              <a:r>
                <a:rPr lang="en-GB" sz="867" dirty="0" err="1">
                  <a:solidFill>
                    <a:schemeClr val="accent3"/>
                  </a:solidFill>
                </a:rPr>
                <a:t>odit</a:t>
              </a:r>
              <a:r>
                <a:rPr lang="en-GB" sz="867" dirty="0">
                  <a:solidFill>
                    <a:schemeClr val="accent3"/>
                  </a:solidFill>
                </a:rPr>
                <a:t> que </a:t>
              </a:r>
              <a:r>
                <a:rPr lang="en-GB" sz="867" dirty="0" err="1">
                  <a:solidFill>
                    <a:schemeClr val="accent3"/>
                  </a:solidFill>
                </a:rPr>
                <a:t>perovit</a:t>
              </a:r>
              <a:endParaRPr lang="en-GB" sz="867" dirty="0">
                <a:solidFill>
                  <a:schemeClr val="accent3"/>
                </a:solidFill>
              </a:endParaRPr>
            </a:p>
            <a:p>
              <a:r>
                <a:rPr lang="en-GB" sz="867" dirty="0" err="1">
                  <a:solidFill>
                    <a:schemeClr val="accent3"/>
                  </a:solidFill>
                </a:rPr>
                <a:t>unt</a:t>
              </a:r>
              <a:r>
                <a:rPr lang="en-GB" sz="867" dirty="0">
                  <a:solidFill>
                    <a:schemeClr val="accent3"/>
                  </a:solidFill>
                </a:rPr>
                <a:t> pa </a:t>
              </a:r>
              <a:r>
                <a:rPr lang="en-GB" sz="867" dirty="0" err="1">
                  <a:solidFill>
                    <a:schemeClr val="accent3"/>
                  </a:solidFill>
                </a:rPr>
                <a:t>voluptio</a:t>
              </a:r>
              <a:endParaRPr lang="en-GB" sz="867" dirty="0">
                <a:solidFill>
                  <a:schemeClr val="accent3"/>
                </a:solidFill>
              </a:endParaRPr>
            </a:p>
          </p:txBody>
        </p:sp>
        <p:sp>
          <p:nvSpPr>
            <p:cNvPr id="34" name="Oval 33"/>
            <p:cNvSpPr/>
            <p:nvPr/>
          </p:nvSpPr>
          <p:spPr bwMode="gray">
            <a:xfrm>
              <a:off x="3482263" y="3759200"/>
              <a:ext cx="152400" cy="152400"/>
            </a:xfrm>
            <a:prstGeom prst="ellipse">
              <a:avLst/>
            </a:prstGeom>
            <a:solidFill>
              <a:schemeClr val="accent3"/>
            </a:solidFill>
            <a:ln w="19050" algn="ctr">
              <a:noFill/>
              <a:miter lim="800000"/>
              <a:headEnd/>
              <a:tailEnd/>
            </a:ln>
          </p:spPr>
          <p:txBody>
            <a:bodyPr wrap="square" lIns="96308" tIns="96308" rIns="96308" bIns="96308" rtlCol="0" anchor="ctr"/>
            <a:lstStyle/>
            <a:p>
              <a:pPr algn="ctr">
                <a:lnSpc>
                  <a:spcPct val="106000"/>
                </a:lnSpc>
                <a:buFont typeface="Wingdings 2" pitchFamily="18" charset="2"/>
                <a:buNone/>
              </a:pPr>
              <a:endParaRPr lang="en-GB" sz="1733" b="1" dirty="0">
                <a:solidFill>
                  <a:schemeClr val="bg1"/>
                </a:solidFill>
              </a:endParaRPr>
            </a:p>
          </p:txBody>
        </p:sp>
        <p:cxnSp>
          <p:nvCxnSpPr>
            <p:cNvPr id="35" name="Straight Connector 34"/>
            <p:cNvCxnSpPr>
              <a:stCxn id="34" idx="0"/>
            </p:cNvCxnSpPr>
            <p:nvPr/>
          </p:nvCxnSpPr>
          <p:spPr>
            <a:xfrm flipV="1">
              <a:off x="3558463" y="2494548"/>
              <a:ext cx="0" cy="126465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27995" y="2452454"/>
              <a:ext cx="1014960" cy="612632"/>
            </a:xfrm>
            <a:prstGeom prst="rect">
              <a:avLst/>
            </a:prstGeom>
            <a:noFill/>
          </p:spPr>
          <p:txBody>
            <a:bodyPr wrap="square" lIns="0" tIns="0" rIns="0" bIns="0" rtlCol="0">
              <a:spAutoFit/>
            </a:bodyPr>
            <a:lstStyle/>
            <a:p>
              <a:pPr>
                <a:spcBef>
                  <a:spcPts val="650"/>
                </a:spcBef>
                <a:buSzPct val="100000"/>
              </a:pPr>
              <a:r>
                <a:rPr lang="en-GB" sz="1517" b="1" dirty="0">
                  <a:solidFill>
                    <a:schemeClr val="accent3"/>
                  </a:solidFill>
                </a:rPr>
                <a:t>22</a:t>
              </a:r>
            </a:p>
            <a:p>
              <a:r>
                <a:rPr lang="en-GB" sz="867" dirty="0">
                  <a:solidFill>
                    <a:schemeClr val="accent3"/>
                  </a:solidFill>
                </a:rPr>
                <a:t>Lorem ipsum</a:t>
              </a:r>
            </a:p>
            <a:p>
              <a:r>
                <a:rPr lang="en-GB" sz="867" dirty="0" err="1">
                  <a:solidFill>
                    <a:schemeClr val="accent3"/>
                  </a:solidFill>
                </a:rPr>
                <a:t>odit</a:t>
              </a:r>
              <a:r>
                <a:rPr lang="en-GB" sz="867" dirty="0">
                  <a:solidFill>
                    <a:schemeClr val="accent3"/>
                  </a:solidFill>
                </a:rPr>
                <a:t> que </a:t>
              </a:r>
              <a:r>
                <a:rPr lang="en-GB" sz="867" dirty="0" err="1">
                  <a:solidFill>
                    <a:schemeClr val="accent3"/>
                  </a:solidFill>
                </a:rPr>
                <a:t>perovit</a:t>
              </a:r>
              <a:endParaRPr lang="en-GB" sz="867" dirty="0">
                <a:solidFill>
                  <a:schemeClr val="accent3"/>
                </a:solidFill>
              </a:endParaRPr>
            </a:p>
            <a:p>
              <a:r>
                <a:rPr lang="en-GB" sz="867" dirty="0" err="1">
                  <a:solidFill>
                    <a:schemeClr val="accent3"/>
                  </a:solidFill>
                </a:rPr>
                <a:t>unt</a:t>
              </a:r>
              <a:r>
                <a:rPr lang="en-GB" sz="867" dirty="0">
                  <a:solidFill>
                    <a:schemeClr val="accent3"/>
                  </a:solidFill>
                </a:rPr>
                <a:t> pa </a:t>
              </a:r>
              <a:r>
                <a:rPr lang="en-GB" sz="867" dirty="0" err="1">
                  <a:solidFill>
                    <a:schemeClr val="accent3"/>
                  </a:solidFill>
                </a:rPr>
                <a:t>voluptio</a:t>
              </a:r>
              <a:endParaRPr lang="en-GB" sz="867" dirty="0">
                <a:solidFill>
                  <a:schemeClr val="accent3"/>
                </a:solidFill>
              </a:endParaRPr>
            </a:p>
          </p:txBody>
        </p:sp>
        <p:sp>
          <p:nvSpPr>
            <p:cNvPr id="38" name="Oval 37"/>
            <p:cNvSpPr/>
            <p:nvPr/>
          </p:nvSpPr>
          <p:spPr bwMode="gray">
            <a:xfrm>
              <a:off x="6490315" y="3759200"/>
              <a:ext cx="152400" cy="152400"/>
            </a:xfrm>
            <a:prstGeom prst="ellipse">
              <a:avLst/>
            </a:prstGeom>
            <a:solidFill>
              <a:schemeClr val="accent1"/>
            </a:solidFill>
            <a:ln w="19050" algn="ctr">
              <a:noFill/>
              <a:miter lim="800000"/>
              <a:headEnd/>
              <a:tailEnd/>
            </a:ln>
          </p:spPr>
          <p:txBody>
            <a:bodyPr wrap="square" lIns="96308" tIns="96308" rIns="96308" bIns="96308" rtlCol="0" anchor="ctr"/>
            <a:lstStyle/>
            <a:p>
              <a:pPr algn="ctr">
                <a:lnSpc>
                  <a:spcPct val="106000"/>
                </a:lnSpc>
                <a:buFont typeface="Wingdings 2" pitchFamily="18" charset="2"/>
                <a:buNone/>
              </a:pPr>
              <a:endParaRPr lang="en-GB" sz="1733" b="1" dirty="0">
                <a:solidFill>
                  <a:schemeClr val="bg1"/>
                </a:solidFill>
              </a:endParaRPr>
            </a:p>
          </p:txBody>
        </p:sp>
        <p:cxnSp>
          <p:nvCxnSpPr>
            <p:cNvPr id="39" name="Straight Connector 38"/>
            <p:cNvCxnSpPr>
              <a:stCxn id="38" idx="0"/>
            </p:cNvCxnSpPr>
            <p:nvPr/>
          </p:nvCxnSpPr>
          <p:spPr>
            <a:xfrm flipV="1">
              <a:off x="6566515" y="1863050"/>
              <a:ext cx="0" cy="18961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39950" y="1832828"/>
              <a:ext cx="1014960" cy="612632"/>
            </a:xfrm>
            <a:prstGeom prst="rect">
              <a:avLst/>
            </a:prstGeom>
            <a:noFill/>
          </p:spPr>
          <p:txBody>
            <a:bodyPr wrap="square" lIns="0" tIns="0" rIns="0" bIns="0" rtlCol="0">
              <a:spAutoFit/>
            </a:bodyPr>
            <a:lstStyle/>
            <a:p>
              <a:pPr>
                <a:spcBef>
                  <a:spcPts val="650"/>
                </a:spcBef>
                <a:buSzPct val="100000"/>
              </a:pPr>
              <a:r>
                <a:rPr lang="en-GB" sz="1517" b="1" dirty="0">
                  <a:solidFill>
                    <a:schemeClr val="accent1"/>
                  </a:solidFill>
                </a:rPr>
                <a:t>23</a:t>
              </a:r>
            </a:p>
            <a:p>
              <a:r>
                <a:rPr lang="en-GB" sz="867" dirty="0">
                  <a:solidFill>
                    <a:schemeClr val="accent1"/>
                  </a:solidFill>
                </a:rPr>
                <a:t>Lorem ipsum</a:t>
              </a:r>
            </a:p>
            <a:p>
              <a:r>
                <a:rPr lang="en-GB" sz="867" dirty="0" err="1">
                  <a:solidFill>
                    <a:schemeClr val="accent1"/>
                  </a:solidFill>
                </a:rPr>
                <a:t>odit</a:t>
              </a:r>
              <a:r>
                <a:rPr lang="en-GB" sz="867" dirty="0">
                  <a:solidFill>
                    <a:schemeClr val="accent1"/>
                  </a:solidFill>
                </a:rPr>
                <a:t> que </a:t>
              </a:r>
              <a:r>
                <a:rPr lang="en-GB" sz="867" dirty="0" err="1">
                  <a:solidFill>
                    <a:schemeClr val="accent1"/>
                  </a:solidFill>
                </a:rPr>
                <a:t>perovit</a:t>
              </a:r>
              <a:endParaRPr lang="en-GB" sz="867" dirty="0">
                <a:solidFill>
                  <a:schemeClr val="accent1"/>
                </a:solidFill>
              </a:endParaRPr>
            </a:p>
            <a:p>
              <a:r>
                <a:rPr lang="en-GB" sz="867" dirty="0" err="1">
                  <a:solidFill>
                    <a:schemeClr val="accent1"/>
                  </a:solidFill>
                </a:rPr>
                <a:t>unt</a:t>
              </a:r>
              <a:r>
                <a:rPr lang="en-GB" sz="867" dirty="0">
                  <a:solidFill>
                    <a:schemeClr val="accent1"/>
                  </a:solidFill>
                </a:rPr>
                <a:t> pa </a:t>
              </a:r>
              <a:r>
                <a:rPr lang="en-GB" sz="867" dirty="0" err="1">
                  <a:solidFill>
                    <a:schemeClr val="accent1"/>
                  </a:solidFill>
                </a:rPr>
                <a:t>voluptio</a:t>
              </a:r>
              <a:endParaRPr lang="en-GB" sz="867" dirty="0">
                <a:solidFill>
                  <a:schemeClr val="accent1"/>
                </a:solidFill>
              </a:endParaRPr>
            </a:p>
          </p:txBody>
        </p:sp>
        <p:sp>
          <p:nvSpPr>
            <p:cNvPr id="42" name="Oval 41"/>
            <p:cNvSpPr/>
            <p:nvPr/>
          </p:nvSpPr>
          <p:spPr bwMode="gray">
            <a:xfrm>
              <a:off x="572528" y="3759200"/>
              <a:ext cx="152400" cy="152400"/>
            </a:xfrm>
            <a:prstGeom prst="ellipse">
              <a:avLst/>
            </a:prstGeom>
            <a:solidFill>
              <a:schemeClr val="accent4"/>
            </a:solidFill>
            <a:ln w="19050" algn="ctr">
              <a:noFill/>
              <a:miter lim="800000"/>
              <a:headEnd/>
              <a:tailEnd/>
            </a:ln>
          </p:spPr>
          <p:txBody>
            <a:bodyPr wrap="square" lIns="96308" tIns="96308" rIns="96308" bIns="96308" rtlCol="0" anchor="ctr"/>
            <a:lstStyle/>
            <a:p>
              <a:pPr algn="ctr">
                <a:lnSpc>
                  <a:spcPct val="106000"/>
                </a:lnSpc>
                <a:buFont typeface="Wingdings 2" pitchFamily="18" charset="2"/>
                <a:buNone/>
              </a:pPr>
              <a:endParaRPr lang="en-GB" sz="1733" b="1" dirty="0">
                <a:solidFill>
                  <a:schemeClr val="accent4"/>
                </a:solidFill>
              </a:endParaRPr>
            </a:p>
          </p:txBody>
        </p:sp>
        <p:cxnSp>
          <p:nvCxnSpPr>
            <p:cNvPr id="44" name="Straight Connector 43"/>
            <p:cNvCxnSpPr>
              <a:stCxn id="42" idx="0"/>
            </p:cNvCxnSpPr>
            <p:nvPr/>
          </p:nvCxnSpPr>
          <p:spPr>
            <a:xfrm flipV="1">
              <a:off x="648728" y="2494548"/>
              <a:ext cx="0" cy="126465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18259" y="2452454"/>
              <a:ext cx="1014960" cy="612632"/>
            </a:xfrm>
            <a:prstGeom prst="rect">
              <a:avLst/>
            </a:prstGeom>
            <a:noFill/>
          </p:spPr>
          <p:txBody>
            <a:bodyPr wrap="square" lIns="0" tIns="0" rIns="0" bIns="0" rtlCol="0">
              <a:spAutoFit/>
            </a:bodyPr>
            <a:lstStyle/>
            <a:p>
              <a:pPr>
                <a:spcBef>
                  <a:spcPts val="650"/>
                </a:spcBef>
                <a:buSzPct val="100000"/>
              </a:pPr>
              <a:r>
                <a:rPr lang="en-GB" sz="1517" b="1" dirty="0">
                  <a:solidFill>
                    <a:schemeClr val="accent4"/>
                  </a:solidFill>
                </a:rPr>
                <a:t>26</a:t>
              </a:r>
            </a:p>
            <a:p>
              <a:r>
                <a:rPr lang="en-GB" sz="867" dirty="0">
                  <a:solidFill>
                    <a:schemeClr val="accent4"/>
                  </a:solidFill>
                </a:rPr>
                <a:t>Lorem ipsum</a:t>
              </a:r>
            </a:p>
            <a:p>
              <a:r>
                <a:rPr lang="en-GB" sz="867" dirty="0" err="1">
                  <a:solidFill>
                    <a:schemeClr val="accent4"/>
                  </a:solidFill>
                </a:rPr>
                <a:t>odit</a:t>
              </a:r>
              <a:r>
                <a:rPr lang="en-GB" sz="867" dirty="0">
                  <a:solidFill>
                    <a:schemeClr val="accent4"/>
                  </a:solidFill>
                </a:rPr>
                <a:t> que </a:t>
              </a:r>
              <a:r>
                <a:rPr lang="en-GB" sz="867" dirty="0" err="1">
                  <a:solidFill>
                    <a:schemeClr val="accent4"/>
                  </a:solidFill>
                </a:rPr>
                <a:t>perovit</a:t>
              </a:r>
              <a:endParaRPr lang="en-GB" sz="867" dirty="0">
                <a:solidFill>
                  <a:schemeClr val="accent4"/>
                </a:solidFill>
              </a:endParaRPr>
            </a:p>
            <a:p>
              <a:r>
                <a:rPr lang="en-GB" sz="867" dirty="0" err="1">
                  <a:solidFill>
                    <a:schemeClr val="accent4"/>
                  </a:solidFill>
                </a:rPr>
                <a:t>unt</a:t>
              </a:r>
              <a:r>
                <a:rPr lang="en-GB" sz="867" dirty="0">
                  <a:solidFill>
                    <a:schemeClr val="accent4"/>
                  </a:solidFill>
                </a:rPr>
                <a:t> pa </a:t>
              </a:r>
              <a:r>
                <a:rPr lang="en-GB" sz="867" dirty="0" err="1">
                  <a:solidFill>
                    <a:schemeClr val="accent4"/>
                  </a:solidFill>
                </a:rPr>
                <a:t>voluptio</a:t>
              </a:r>
              <a:endParaRPr lang="en-GB" sz="867" dirty="0">
                <a:solidFill>
                  <a:schemeClr val="accent4"/>
                </a:solidFill>
              </a:endParaRPr>
            </a:p>
          </p:txBody>
        </p:sp>
        <p:sp>
          <p:nvSpPr>
            <p:cNvPr id="48" name="Oval 47"/>
            <p:cNvSpPr/>
            <p:nvPr/>
          </p:nvSpPr>
          <p:spPr bwMode="gray">
            <a:xfrm>
              <a:off x="5479260" y="3759200"/>
              <a:ext cx="152400" cy="152400"/>
            </a:xfrm>
            <a:prstGeom prst="ellipse">
              <a:avLst/>
            </a:prstGeom>
            <a:solidFill>
              <a:schemeClr val="accent1"/>
            </a:solidFill>
            <a:ln w="19050" algn="ctr">
              <a:noFill/>
              <a:miter lim="800000"/>
              <a:headEnd/>
              <a:tailEnd/>
            </a:ln>
          </p:spPr>
          <p:txBody>
            <a:bodyPr wrap="square" lIns="96308" tIns="96308" rIns="96308" bIns="96308" rtlCol="0" anchor="ctr"/>
            <a:lstStyle/>
            <a:p>
              <a:pPr algn="ctr">
                <a:lnSpc>
                  <a:spcPct val="106000"/>
                </a:lnSpc>
                <a:buFont typeface="Wingdings 2" pitchFamily="18" charset="2"/>
                <a:buNone/>
              </a:pPr>
              <a:endParaRPr lang="en-GB" sz="1733" b="1" dirty="0">
                <a:solidFill>
                  <a:schemeClr val="bg1"/>
                </a:solidFill>
              </a:endParaRPr>
            </a:p>
          </p:txBody>
        </p:sp>
        <p:cxnSp>
          <p:nvCxnSpPr>
            <p:cNvPr id="49" name="Straight Connector 48"/>
            <p:cNvCxnSpPr>
              <a:stCxn id="48" idx="0"/>
            </p:cNvCxnSpPr>
            <p:nvPr/>
          </p:nvCxnSpPr>
          <p:spPr>
            <a:xfrm flipV="1">
              <a:off x="5555460" y="2494548"/>
              <a:ext cx="0" cy="126465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624989" y="2452454"/>
              <a:ext cx="1014960" cy="612632"/>
            </a:xfrm>
            <a:prstGeom prst="rect">
              <a:avLst/>
            </a:prstGeom>
            <a:noFill/>
          </p:spPr>
          <p:txBody>
            <a:bodyPr wrap="square" lIns="0" tIns="0" rIns="0" bIns="0" rtlCol="0">
              <a:spAutoFit/>
            </a:bodyPr>
            <a:lstStyle/>
            <a:p>
              <a:pPr>
                <a:spcBef>
                  <a:spcPts val="650"/>
                </a:spcBef>
                <a:buSzPct val="100000"/>
              </a:pPr>
              <a:r>
                <a:rPr lang="en-GB" sz="1517" b="1" dirty="0">
                  <a:solidFill>
                    <a:schemeClr val="accent1"/>
                  </a:solidFill>
                </a:rPr>
                <a:t>16</a:t>
              </a:r>
            </a:p>
            <a:p>
              <a:r>
                <a:rPr lang="en-GB" sz="867" dirty="0">
                  <a:solidFill>
                    <a:schemeClr val="accent1"/>
                  </a:solidFill>
                </a:rPr>
                <a:t>Lorem ipsum</a:t>
              </a:r>
            </a:p>
            <a:p>
              <a:r>
                <a:rPr lang="en-GB" sz="867" dirty="0" err="1">
                  <a:solidFill>
                    <a:schemeClr val="accent1"/>
                  </a:solidFill>
                </a:rPr>
                <a:t>odit</a:t>
              </a:r>
              <a:r>
                <a:rPr lang="en-GB" sz="867" dirty="0">
                  <a:solidFill>
                    <a:schemeClr val="accent1"/>
                  </a:solidFill>
                </a:rPr>
                <a:t> que </a:t>
              </a:r>
              <a:r>
                <a:rPr lang="en-GB" sz="867" dirty="0" err="1">
                  <a:solidFill>
                    <a:schemeClr val="accent1"/>
                  </a:solidFill>
                </a:rPr>
                <a:t>perovit</a:t>
              </a:r>
              <a:endParaRPr lang="en-GB" sz="867" dirty="0">
                <a:solidFill>
                  <a:schemeClr val="accent1"/>
                </a:solidFill>
              </a:endParaRPr>
            </a:p>
            <a:p>
              <a:r>
                <a:rPr lang="en-GB" sz="867" dirty="0" err="1">
                  <a:solidFill>
                    <a:schemeClr val="accent1"/>
                  </a:solidFill>
                </a:rPr>
                <a:t>unt</a:t>
              </a:r>
              <a:r>
                <a:rPr lang="en-GB" sz="867" dirty="0">
                  <a:solidFill>
                    <a:schemeClr val="accent1"/>
                  </a:solidFill>
                </a:rPr>
                <a:t> pa </a:t>
              </a:r>
              <a:r>
                <a:rPr lang="en-GB" sz="867" dirty="0" err="1">
                  <a:solidFill>
                    <a:schemeClr val="accent1"/>
                  </a:solidFill>
                </a:rPr>
                <a:t>voluptio</a:t>
              </a:r>
              <a:endParaRPr lang="en-GB" sz="867" dirty="0">
                <a:solidFill>
                  <a:schemeClr val="accent1"/>
                </a:solidFill>
              </a:endParaRPr>
            </a:p>
          </p:txBody>
        </p:sp>
        <p:sp>
          <p:nvSpPr>
            <p:cNvPr id="58" name="Oval 57"/>
            <p:cNvSpPr/>
            <p:nvPr/>
          </p:nvSpPr>
          <p:spPr bwMode="gray">
            <a:xfrm>
              <a:off x="8020032" y="3759200"/>
              <a:ext cx="152400" cy="152400"/>
            </a:xfrm>
            <a:prstGeom prst="ellipse">
              <a:avLst/>
            </a:prstGeom>
            <a:solidFill>
              <a:schemeClr val="accent3"/>
            </a:solidFill>
            <a:ln w="19050" algn="ctr">
              <a:noFill/>
              <a:miter lim="800000"/>
              <a:headEnd/>
              <a:tailEnd/>
            </a:ln>
          </p:spPr>
          <p:txBody>
            <a:bodyPr wrap="square" lIns="96308" tIns="96308" rIns="96308" bIns="96308" rtlCol="0" anchor="ctr"/>
            <a:lstStyle/>
            <a:p>
              <a:pPr algn="ctr">
                <a:lnSpc>
                  <a:spcPct val="106000"/>
                </a:lnSpc>
                <a:buFont typeface="Wingdings 2" pitchFamily="18" charset="2"/>
                <a:buNone/>
              </a:pPr>
              <a:endParaRPr lang="en-GB" sz="1733" b="1" dirty="0">
                <a:solidFill>
                  <a:schemeClr val="bg1"/>
                </a:solidFill>
              </a:endParaRPr>
            </a:p>
          </p:txBody>
        </p:sp>
        <p:cxnSp>
          <p:nvCxnSpPr>
            <p:cNvPr id="59" name="Straight Connector 58"/>
            <p:cNvCxnSpPr>
              <a:stCxn id="58" idx="0"/>
            </p:cNvCxnSpPr>
            <p:nvPr/>
          </p:nvCxnSpPr>
          <p:spPr>
            <a:xfrm flipV="1">
              <a:off x="8096232" y="2494548"/>
              <a:ext cx="0" cy="126465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169665" y="2452454"/>
              <a:ext cx="1014960" cy="612632"/>
            </a:xfrm>
            <a:prstGeom prst="rect">
              <a:avLst/>
            </a:prstGeom>
            <a:noFill/>
          </p:spPr>
          <p:txBody>
            <a:bodyPr wrap="square" lIns="0" tIns="0" rIns="0" bIns="0" rtlCol="0">
              <a:spAutoFit/>
            </a:bodyPr>
            <a:lstStyle/>
            <a:p>
              <a:pPr>
                <a:spcBef>
                  <a:spcPts val="650"/>
                </a:spcBef>
                <a:buSzPct val="100000"/>
              </a:pPr>
              <a:r>
                <a:rPr lang="en-GB" sz="1517" b="1" dirty="0">
                  <a:solidFill>
                    <a:schemeClr val="accent3"/>
                  </a:solidFill>
                </a:rPr>
                <a:t>5</a:t>
              </a:r>
            </a:p>
            <a:p>
              <a:r>
                <a:rPr lang="en-GB" sz="867" dirty="0">
                  <a:solidFill>
                    <a:schemeClr val="accent3"/>
                  </a:solidFill>
                </a:rPr>
                <a:t>Lorem ipsum</a:t>
              </a:r>
            </a:p>
            <a:p>
              <a:r>
                <a:rPr lang="en-GB" sz="867" dirty="0" err="1">
                  <a:solidFill>
                    <a:schemeClr val="accent3"/>
                  </a:solidFill>
                </a:rPr>
                <a:t>odit</a:t>
              </a:r>
              <a:r>
                <a:rPr lang="en-GB" sz="867" dirty="0">
                  <a:solidFill>
                    <a:schemeClr val="accent3"/>
                  </a:solidFill>
                </a:rPr>
                <a:t> que </a:t>
              </a:r>
              <a:r>
                <a:rPr lang="en-GB" sz="867" dirty="0" err="1">
                  <a:solidFill>
                    <a:schemeClr val="accent3"/>
                  </a:solidFill>
                </a:rPr>
                <a:t>perovit</a:t>
              </a:r>
              <a:endParaRPr lang="en-GB" sz="867" dirty="0">
                <a:solidFill>
                  <a:schemeClr val="accent3"/>
                </a:solidFill>
              </a:endParaRPr>
            </a:p>
            <a:p>
              <a:r>
                <a:rPr lang="en-GB" sz="867" dirty="0" err="1">
                  <a:solidFill>
                    <a:schemeClr val="accent3"/>
                  </a:solidFill>
                </a:rPr>
                <a:t>unt</a:t>
              </a:r>
              <a:r>
                <a:rPr lang="en-GB" sz="867" dirty="0">
                  <a:solidFill>
                    <a:schemeClr val="accent3"/>
                  </a:solidFill>
                </a:rPr>
                <a:t> pa </a:t>
              </a:r>
              <a:r>
                <a:rPr lang="en-GB" sz="867" dirty="0" err="1">
                  <a:solidFill>
                    <a:schemeClr val="accent3"/>
                  </a:solidFill>
                </a:rPr>
                <a:t>voluptio</a:t>
              </a:r>
              <a:endParaRPr lang="en-GB" sz="867" dirty="0">
                <a:solidFill>
                  <a:schemeClr val="accent3"/>
                </a:solidFill>
              </a:endParaRPr>
            </a:p>
          </p:txBody>
        </p:sp>
        <p:sp>
          <p:nvSpPr>
            <p:cNvPr id="61" name="Oval 60"/>
            <p:cNvSpPr/>
            <p:nvPr/>
          </p:nvSpPr>
          <p:spPr bwMode="gray">
            <a:xfrm>
              <a:off x="3028738" y="3759200"/>
              <a:ext cx="152400" cy="152400"/>
            </a:xfrm>
            <a:prstGeom prst="ellipse">
              <a:avLst/>
            </a:prstGeom>
            <a:solidFill>
              <a:schemeClr val="accent3"/>
            </a:solidFill>
            <a:ln w="19050" algn="ctr">
              <a:noFill/>
              <a:miter lim="800000"/>
              <a:headEnd/>
              <a:tailEnd/>
            </a:ln>
          </p:spPr>
          <p:txBody>
            <a:bodyPr wrap="square" lIns="96308" tIns="96308" rIns="96308" bIns="96308" rtlCol="0" anchor="ctr"/>
            <a:lstStyle/>
            <a:p>
              <a:pPr algn="ctr">
                <a:lnSpc>
                  <a:spcPct val="106000"/>
                </a:lnSpc>
                <a:buFont typeface="Wingdings 2" pitchFamily="18" charset="2"/>
                <a:buNone/>
              </a:pPr>
              <a:endParaRPr lang="en-GB" sz="1733" b="1" dirty="0">
                <a:solidFill>
                  <a:schemeClr val="bg1"/>
                </a:solidFill>
              </a:endParaRPr>
            </a:p>
          </p:txBody>
        </p:sp>
        <p:cxnSp>
          <p:nvCxnSpPr>
            <p:cNvPr id="62" name="Straight Connector 61"/>
            <p:cNvCxnSpPr>
              <a:endCxn id="61" idx="4"/>
            </p:cNvCxnSpPr>
            <p:nvPr/>
          </p:nvCxnSpPr>
          <p:spPr>
            <a:xfrm flipH="1" flipV="1">
              <a:off x="3104938" y="3911600"/>
              <a:ext cx="0" cy="18972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173685" y="5171386"/>
              <a:ext cx="1014960" cy="612632"/>
            </a:xfrm>
            <a:prstGeom prst="rect">
              <a:avLst/>
            </a:prstGeom>
            <a:noFill/>
          </p:spPr>
          <p:txBody>
            <a:bodyPr wrap="square" lIns="0" tIns="0" rIns="0" bIns="0" rtlCol="0">
              <a:spAutoFit/>
            </a:bodyPr>
            <a:lstStyle/>
            <a:p>
              <a:pPr>
                <a:spcBef>
                  <a:spcPts val="650"/>
                </a:spcBef>
                <a:buSzPct val="100000"/>
              </a:pPr>
              <a:r>
                <a:rPr lang="en-GB" sz="1517" b="1" dirty="0">
                  <a:solidFill>
                    <a:schemeClr val="accent3"/>
                  </a:solidFill>
                </a:rPr>
                <a:t>15</a:t>
              </a:r>
            </a:p>
            <a:p>
              <a:r>
                <a:rPr lang="en-GB" sz="867" dirty="0">
                  <a:solidFill>
                    <a:schemeClr val="accent3"/>
                  </a:solidFill>
                </a:rPr>
                <a:t>Lorem ipsum</a:t>
              </a:r>
            </a:p>
            <a:p>
              <a:r>
                <a:rPr lang="en-GB" sz="867" dirty="0" err="1">
                  <a:solidFill>
                    <a:schemeClr val="accent3"/>
                  </a:solidFill>
                </a:rPr>
                <a:t>odit</a:t>
              </a:r>
              <a:r>
                <a:rPr lang="en-GB" sz="867" dirty="0">
                  <a:solidFill>
                    <a:schemeClr val="accent3"/>
                  </a:solidFill>
                </a:rPr>
                <a:t> que </a:t>
              </a:r>
              <a:r>
                <a:rPr lang="en-GB" sz="867" dirty="0" err="1">
                  <a:solidFill>
                    <a:schemeClr val="accent3"/>
                  </a:solidFill>
                </a:rPr>
                <a:t>perovit</a:t>
              </a:r>
              <a:endParaRPr lang="en-GB" sz="867" dirty="0">
                <a:solidFill>
                  <a:schemeClr val="accent3"/>
                </a:solidFill>
              </a:endParaRPr>
            </a:p>
            <a:p>
              <a:r>
                <a:rPr lang="en-GB" sz="867" dirty="0" err="1">
                  <a:solidFill>
                    <a:schemeClr val="accent3"/>
                  </a:solidFill>
                </a:rPr>
                <a:t>unt</a:t>
              </a:r>
              <a:r>
                <a:rPr lang="en-GB" sz="867" dirty="0">
                  <a:solidFill>
                    <a:schemeClr val="accent3"/>
                  </a:solidFill>
                </a:rPr>
                <a:t> pa </a:t>
              </a:r>
              <a:r>
                <a:rPr lang="en-GB" sz="867" dirty="0" err="1">
                  <a:solidFill>
                    <a:schemeClr val="accent3"/>
                  </a:solidFill>
                </a:rPr>
                <a:t>voluptio</a:t>
              </a:r>
              <a:endParaRPr lang="en-GB" sz="867" dirty="0">
                <a:solidFill>
                  <a:schemeClr val="accent3"/>
                </a:solidFill>
              </a:endParaRPr>
            </a:p>
          </p:txBody>
        </p:sp>
        <p:sp>
          <p:nvSpPr>
            <p:cNvPr id="64" name="Oval 63"/>
            <p:cNvSpPr/>
            <p:nvPr/>
          </p:nvSpPr>
          <p:spPr bwMode="gray">
            <a:xfrm>
              <a:off x="5859203" y="3759200"/>
              <a:ext cx="152400" cy="152400"/>
            </a:xfrm>
            <a:prstGeom prst="ellipse">
              <a:avLst/>
            </a:prstGeom>
            <a:solidFill>
              <a:schemeClr val="accent1"/>
            </a:solidFill>
            <a:ln w="19050" algn="ctr">
              <a:noFill/>
              <a:miter lim="800000"/>
              <a:headEnd/>
              <a:tailEnd/>
            </a:ln>
          </p:spPr>
          <p:txBody>
            <a:bodyPr wrap="square" lIns="96308" tIns="96308" rIns="96308" bIns="96308" rtlCol="0" anchor="ctr"/>
            <a:lstStyle/>
            <a:p>
              <a:pPr algn="ctr">
                <a:lnSpc>
                  <a:spcPct val="106000"/>
                </a:lnSpc>
                <a:buFont typeface="Wingdings 2" pitchFamily="18" charset="2"/>
                <a:buNone/>
              </a:pPr>
              <a:endParaRPr lang="en-GB" sz="1733" b="1" dirty="0">
                <a:solidFill>
                  <a:schemeClr val="bg1"/>
                </a:solidFill>
              </a:endParaRPr>
            </a:p>
          </p:txBody>
        </p:sp>
        <p:cxnSp>
          <p:nvCxnSpPr>
            <p:cNvPr id="65" name="Straight Connector 64"/>
            <p:cNvCxnSpPr>
              <a:endCxn id="64" idx="4"/>
            </p:cNvCxnSpPr>
            <p:nvPr/>
          </p:nvCxnSpPr>
          <p:spPr>
            <a:xfrm flipH="1" flipV="1">
              <a:off x="5935403" y="3911600"/>
              <a:ext cx="0" cy="1897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004149" y="5171386"/>
              <a:ext cx="1014960" cy="612632"/>
            </a:xfrm>
            <a:prstGeom prst="rect">
              <a:avLst/>
            </a:prstGeom>
            <a:noFill/>
          </p:spPr>
          <p:txBody>
            <a:bodyPr wrap="square" lIns="0" tIns="0" rIns="0" bIns="0" rtlCol="0">
              <a:spAutoFit/>
            </a:bodyPr>
            <a:lstStyle/>
            <a:p>
              <a:pPr>
                <a:spcBef>
                  <a:spcPts val="650"/>
                </a:spcBef>
                <a:buSzPct val="100000"/>
              </a:pPr>
              <a:r>
                <a:rPr lang="en-GB" sz="1517" b="1" dirty="0">
                  <a:solidFill>
                    <a:schemeClr val="accent1"/>
                  </a:solidFill>
                </a:rPr>
                <a:t>13</a:t>
              </a:r>
            </a:p>
            <a:p>
              <a:r>
                <a:rPr lang="en-GB" sz="867" dirty="0">
                  <a:solidFill>
                    <a:schemeClr val="accent1"/>
                  </a:solidFill>
                </a:rPr>
                <a:t>Lorem ipsum</a:t>
              </a:r>
            </a:p>
            <a:p>
              <a:r>
                <a:rPr lang="en-GB" sz="867" dirty="0" err="1">
                  <a:solidFill>
                    <a:schemeClr val="accent1"/>
                  </a:solidFill>
                </a:rPr>
                <a:t>odit</a:t>
              </a:r>
              <a:r>
                <a:rPr lang="en-GB" sz="867" dirty="0">
                  <a:solidFill>
                    <a:schemeClr val="accent1"/>
                  </a:solidFill>
                </a:rPr>
                <a:t> que </a:t>
              </a:r>
              <a:r>
                <a:rPr lang="en-GB" sz="867" dirty="0" err="1">
                  <a:solidFill>
                    <a:schemeClr val="accent1"/>
                  </a:solidFill>
                </a:rPr>
                <a:t>perovit</a:t>
              </a:r>
              <a:endParaRPr lang="en-GB" sz="867" dirty="0">
                <a:solidFill>
                  <a:schemeClr val="accent1"/>
                </a:solidFill>
              </a:endParaRPr>
            </a:p>
            <a:p>
              <a:r>
                <a:rPr lang="en-GB" sz="867" dirty="0" err="1">
                  <a:solidFill>
                    <a:schemeClr val="accent1"/>
                  </a:solidFill>
                </a:rPr>
                <a:t>unt</a:t>
              </a:r>
              <a:r>
                <a:rPr lang="en-GB" sz="867" dirty="0">
                  <a:solidFill>
                    <a:schemeClr val="accent1"/>
                  </a:solidFill>
                </a:rPr>
                <a:t> pa </a:t>
              </a:r>
              <a:r>
                <a:rPr lang="en-GB" sz="867" dirty="0" err="1">
                  <a:solidFill>
                    <a:schemeClr val="accent1"/>
                  </a:solidFill>
                </a:rPr>
                <a:t>voluptio</a:t>
              </a:r>
              <a:endParaRPr lang="en-GB" sz="867" dirty="0">
                <a:solidFill>
                  <a:schemeClr val="accent1"/>
                </a:solidFill>
              </a:endParaRPr>
            </a:p>
          </p:txBody>
        </p:sp>
        <p:sp>
          <p:nvSpPr>
            <p:cNvPr id="67" name="TextBox 66"/>
            <p:cNvSpPr txBox="1"/>
            <p:nvPr/>
          </p:nvSpPr>
          <p:spPr>
            <a:xfrm rot="16200000">
              <a:off x="1195306" y="4577445"/>
              <a:ext cx="1014960" cy="225678"/>
            </a:xfrm>
            <a:prstGeom prst="rect">
              <a:avLst/>
            </a:prstGeom>
            <a:noFill/>
          </p:spPr>
          <p:txBody>
            <a:bodyPr wrap="square" lIns="0" tIns="0" rIns="0" bIns="0" rtlCol="0">
              <a:spAutoFit/>
            </a:bodyPr>
            <a:lstStyle/>
            <a:p>
              <a:pPr algn="r">
                <a:spcBef>
                  <a:spcPts val="650"/>
                </a:spcBef>
                <a:buSzPct val="100000"/>
              </a:pPr>
              <a:r>
                <a:rPr lang="en-GB" sz="1517" b="1" dirty="0">
                  <a:solidFill>
                    <a:schemeClr val="accent3"/>
                  </a:solidFill>
                </a:rPr>
                <a:t>June</a:t>
              </a:r>
              <a:endParaRPr lang="en-GB" sz="867" dirty="0">
                <a:solidFill>
                  <a:schemeClr val="accent3"/>
                </a:solidFill>
              </a:endParaRPr>
            </a:p>
          </p:txBody>
        </p:sp>
        <p:sp>
          <p:nvSpPr>
            <p:cNvPr id="68" name="TextBox 67"/>
            <p:cNvSpPr txBox="1"/>
            <p:nvPr/>
          </p:nvSpPr>
          <p:spPr>
            <a:xfrm rot="16200000">
              <a:off x="4064520" y="4577445"/>
              <a:ext cx="1014960" cy="225678"/>
            </a:xfrm>
            <a:prstGeom prst="rect">
              <a:avLst/>
            </a:prstGeom>
            <a:noFill/>
          </p:spPr>
          <p:txBody>
            <a:bodyPr wrap="square" lIns="0" tIns="0" rIns="0" bIns="0" rtlCol="0">
              <a:spAutoFit/>
            </a:bodyPr>
            <a:lstStyle/>
            <a:p>
              <a:pPr algn="r">
                <a:spcBef>
                  <a:spcPts val="650"/>
                </a:spcBef>
                <a:buSzPct val="100000"/>
              </a:pPr>
              <a:r>
                <a:rPr lang="en-GB" sz="1517" b="1" dirty="0">
                  <a:solidFill>
                    <a:schemeClr val="accent1"/>
                  </a:solidFill>
                </a:rPr>
                <a:t>July</a:t>
              </a:r>
              <a:endParaRPr lang="en-GB" sz="867" dirty="0">
                <a:solidFill>
                  <a:schemeClr val="accent1"/>
                </a:solidFill>
              </a:endParaRPr>
            </a:p>
          </p:txBody>
        </p:sp>
        <p:sp>
          <p:nvSpPr>
            <p:cNvPr id="69" name="TextBox 68"/>
            <p:cNvSpPr txBox="1"/>
            <p:nvPr/>
          </p:nvSpPr>
          <p:spPr>
            <a:xfrm rot="16200000">
              <a:off x="6937798" y="4577445"/>
              <a:ext cx="1014960" cy="225678"/>
            </a:xfrm>
            <a:prstGeom prst="rect">
              <a:avLst/>
            </a:prstGeom>
            <a:noFill/>
          </p:spPr>
          <p:txBody>
            <a:bodyPr wrap="square" lIns="0" tIns="0" rIns="0" bIns="0" rtlCol="0">
              <a:spAutoFit/>
            </a:bodyPr>
            <a:lstStyle/>
            <a:p>
              <a:pPr algn="r">
                <a:spcBef>
                  <a:spcPts val="650"/>
                </a:spcBef>
                <a:buSzPct val="100000"/>
              </a:pPr>
              <a:r>
                <a:rPr lang="en-GB" sz="1517" b="1" dirty="0">
                  <a:solidFill>
                    <a:schemeClr val="accent3"/>
                  </a:solidFill>
                </a:rPr>
                <a:t>August</a:t>
              </a:r>
              <a:endParaRPr lang="en-GB" sz="867" dirty="0">
                <a:solidFill>
                  <a:schemeClr val="accent3"/>
                </a:solidFill>
              </a:endParaRPr>
            </a:p>
          </p:txBody>
        </p:sp>
      </p:grpSp>
    </p:spTree>
    <p:extLst>
      <p:ext uri="{BB962C8B-B14F-4D97-AF65-F5344CB8AC3E}">
        <p14:creationId xmlns:p14="http://schemas.microsoft.com/office/powerpoint/2010/main" val="1187297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8672" y="982137"/>
            <a:ext cx="9360165" cy="1193801"/>
          </a:xfrm>
          <a:prstGeom prst="rect">
            <a:avLst/>
          </a:prstGeom>
        </p:spPr>
        <p:txBody>
          <a:bodyPr lIns="0" tIns="0" rIns="0" bIns="0"/>
          <a:lstStyle>
            <a:lvl1pPr algn="l" rtl="0" eaLnBrk="1" fontAlgn="base" hangingPunct="1">
              <a:spcBef>
                <a:spcPct val="0"/>
              </a:spcBef>
              <a:spcAft>
                <a:spcPct val="0"/>
              </a:spcAft>
              <a:defRPr sz="1800" b="1">
                <a:solidFill>
                  <a:schemeClr val="tx1"/>
                </a:solidFill>
                <a:latin typeface="+mj-lt"/>
                <a:ea typeface="+mj-ea"/>
                <a:cs typeface="+mj-cs"/>
              </a:defRPr>
            </a:lvl1pPr>
            <a:lvl2pPr algn="l" rtl="0" eaLnBrk="1" fontAlgn="base" hangingPunct="1">
              <a:spcBef>
                <a:spcPct val="0"/>
              </a:spcBef>
              <a:spcAft>
                <a:spcPct val="0"/>
              </a:spcAft>
              <a:defRPr sz="1800" b="1">
                <a:solidFill>
                  <a:schemeClr val="tx2"/>
                </a:solidFill>
                <a:latin typeface="Verdana" pitchFamily="34" charset="0"/>
                <a:cs typeface="Arial" charset="0"/>
              </a:defRPr>
            </a:lvl2pPr>
            <a:lvl3pPr algn="l" rtl="0" eaLnBrk="1" fontAlgn="base" hangingPunct="1">
              <a:spcBef>
                <a:spcPct val="0"/>
              </a:spcBef>
              <a:spcAft>
                <a:spcPct val="0"/>
              </a:spcAft>
              <a:defRPr sz="1800" b="1">
                <a:solidFill>
                  <a:schemeClr val="tx2"/>
                </a:solidFill>
                <a:latin typeface="Verdana" pitchFamily="34" charset="0"/>
                <a:cs typeface="Arial" charset="0"/>
              </a:defRPr>
            </a:lvl3pPr>
            <a:lvl4pPr algn="l" rtl="0" eaLnBrk="1" fontAlgn="base" hangingPunct="1">
              <a:spcBef>
                <a:spcPct val="0"/>
              </a:spcBef>
              <a:spcAft>
                <a:spcPct val="0"/>
              </a:spcAft>
              <a:defRPr sz="1800" b="1">
                <a:solidFill>
                  <a:schemeClr val="tx2"/>
                </a:solidFill>
                <a:latin typeface="Verdana" pitchFamily="34" charset="0"/>
                <a:cs typeface="Arial" charset="0"/>
              </a:defRPr>
            </a:lvl4pPr>
            <a:lvl5pPr algn="l" rtl="0" eaLnBrk="1" fontAlgn="base" hangingPunct="1">
              <a:spcBef>
                <a:spcPct val="0"/>
              </a:spcBef>
              <a:spcAft>
                <a:spcPct val="0"/>
              </a:spcAft>
              <a:defRPr sz="1800" b="1">
                <a:solidFill>
                  <a:schemeClr val="tx2"/>
                </a:solidFill>
                <a:latin typeface="Verdana" pitchFamily="34" charset="0"/>
                <a:cs typeface="Arial" charset="0"/>
              </a:defRPr>
            </a:lvl5pPr>
            <a:lvl6pPr marL="342900" algn="l" rtl="0" eaLnBrk="1" fontAlgn="base" hangingPunct="1">
              <a:spcBef>
                <a:spcPct val="0"/>
              </a:spcBef>
              <a:spcAft>
                <a:spcPct val="0"/>
              </a:spcAft>
              <a:defRPr sz="1800" b="1">
                <a:solidFill>
                  <a:schemeClr val="tx2"/>
                </a:solidFill>
                <a:latin typeface="Verdana" pitchFamily="34" charset="0"/>
                <a:cs typeface="Arial" charset="0"/>
              </a:defRPr>
            </a:lvl6pPr>
            <a:lvl7pPr marL="685800" algn="l" rtl="0" eaLnBrk="1" fontAlgn="base" hangingPunct="1">
              <a:spcBef>
                <a:spcPct val="0"/>
              </a:spcBef>
              <a:spcAft>
                <a:spcPct val="0"/>
              </a:spcAft>
              <a:defRPr sz="1800" b="1">
                <a:solidFill>
                  <a:schemeClr val="tx2"/>
                </a:solidFill>
                <a:latin typeface="Verdana" pitchFamily="34" charset="0"/>
                <a:cs typeface="Arial" charset="0"/>
              </a:defRPr>
            </a:lvl7pPr>
            <a:lvl8pPr marL="1028700" algn="l" rtl="0" eaLnBrk="1" fontAlgn="base" hangingPunct="1">
              <a:spcBef>
                <a:spcPct val="0"/>
              </a:spcBef>
              <a:spcAft>
                <a:spcPct val="0"/>
              </a:spcAft>
              <a:defRPr sz="1800" b="1">
                <a:solidFill>
                  <a:schemeClr val="tx2"/>
                </a:solidFill>
                <a:latin typeface="Verdana" pitchFamily="34" charset="0"/>
                <a:cs typeface="Arial" charset="0"/>
              </a:defRPr>
            </a:lvl8pPr>
            <a:lvl9pPr marL="1371600" algn="l" rtl="0" eaLnBrk="1" fontAlgn="base" hangingPunct="1">
              <a:spcBef>
                <a:spcPct val="0"/>
              </a:spcBef>
              <a:spcAft>
                <a:spcPct val="0"/>
              </a:spcAft>
              <a:defRPr sz="1800" b="1">
                <a:solidFill>
                  <a:schemeClr val="tx2"/>
                </a:solidFill>
                <a:latin typeface="Verdana" pitchFamily="34" charset="0"/>
                <a:cs typeface="Arial" charset="0"/>
              </a:defRPr>
            </a:lvl9pPr>
          </a:lstStyle>
          <a:p>
            <a:endParaRPr lang="en-US" kern="0" dirty="0" smtClean="0">
              <a:solidFill>
                <a:prstClr val="black"/>
              </a:solidFill>
            </a:endParaRPr>
          </a:p>
          <a:p>
            <a:r>
              <a:rPr lang="en-US" kern="0" dirty="0" smtClean="0">
                <a:solidFill>
                  <a:prstClr val="black"/>
                </a:solidFill>
              </a:rPr>
              <a:t>Case Study</a:t>
            </a:r>
          </a:p>
          <a:p>
            <a:endParaRPr lang="en-US" sz="2600" b="0" kern="0" dirty="0">
              <a:solidFill>
                <a:schemeClr val="bg1">
                  <a:lumMod val="50000"/>
                </a:schemeClr>
              </a:solidFill>
            </a:endParaRPr>
          </a:p>
          <a:p>
            <a:r>
              <a:rPr lang="en-US" sz="2400" dirty="0" smtClean="0"/>
              <a:t>What </a:t>
            </a:r>
            <a:r>
              <a:rPr lang="en-US" sz="2400" dirty="0"/>
              <a:t>surroundings and respective amenities lead to </a:t>
            </a:r>
            <a:r>
              <a:rPr lang="en-US" sz="2400" dirty="0" smtClean="0"/>
              <a:t>high sales?</a:t>
            </a:r>
            <a:endParaRPr lang="en-US" sz="2400" b="0" kern="0" dirty="0">
              <a:solidFill>
                <a:schemeClr val="accent1"/>
              </a:solidFill>
            </a:endParaRPr>
          </a:p>
        </p:txBody>
      </p:sp>
      <p:sp>
        <p:nvSpPr>
          <p:cNvPr id="11" name="Subtitle 2"/>
          <p:cNvSpPr txBox="1">
            <a:spLocks/>
          </p:cNvSpPr>
          <p:nvPr/>
        </p:nvSpPr>
        <p:spPr>
          <a:xfrm>
            <a:off x="388672" y="6190195"/>
            <a:ext cx="4396902" cy="220664"/>
          </a:xfrm>
          <a:prstGeom prst="rect">
            <a:avLst/>
          </a:prstGeom>
          <a:solidFill>
            <a:schemeClr val="bg1"/>
          </a:solidFill>
        </p:spPr>
        <p:txBody>
          <a:bodyPr lIns="0" tIns="0" rIns="0" bIns="0"/>
          <a:lstStyle>
            <a:lvl1pPr marL="285750" indent="-285750" algn="l" rtl="0" eaLnBrk="1" fontAlgn="base" hangingPunct="1">
              <a:spcBef>
                <a:spcPct val="20000"/>
              </a:spcBef>
              <a:spcAft>
                <a:spcPct val="0"/>
              </a:spcAft>
              <a:buFont typeface="Arial" panose="020B0604020202020204" pitchFamily="34" charset="0"/>
              <a:buChar char="•"/>
              <a:defRPr sz="1500">
                <a:solidFill>
                  <a:schemeClr val="tx1"/>
                </a:solidFill>
                <a:latin typeface="+mn-lt"/>
                <a:ea typeface="+mn-ea"/>
                <a:cs typeface="+mn-cs"/>
              </a:defRPr>
            </a:lvl1pPr>
            <a:lvl2pPr marL="514350" indent="-171450" algn="l" rtl="0" eaLnBrk="1" fontAlgn="base" hangingPunct="1">
              <a:spcBef>
                <a:spcPct val="20000"/>
              </a:spcBef>
              <a:spcAft>
                <a:spcPct val="0"/>
              </a:spcAft>
              <a:buFont typeface="Arial" panose="020B0604020202020204" pitchFamily="34" charset="0"/>
              <a:buChar char="•"/>
              <a:defRPr sz="1000" b="0">
                <a:solidFill>
                  <a:schemeClr val="tx1"/>
                </a:solidFill>
                <a:latin typeface="+mn-lt"/>
                <a:cs typeface="+mn-cs"/>
              </a:defRPr>
            </a:lvl2pPr>
            <a:lvl3pPr marL="857250" indent="-171450" algn="l" rtl="0" eaLnBrk="1" fontAlgn="base" hangingPunct="1">
              <a:spcBef>
                <a:spcPct val="20000"/>
              </a:spcBef>
              <a:spcAft>
                <a:spcPct val="0"/>
              </a:spcAft>
              <a:buFont typeface="Arial" panose="020B0604020202020204" pitchFamily="34" charset="0"/>
              <a:buChar char="•"/>
              <a:defRPr sz="1000" b="0">
                <a:solidFill>
                  <a:schemeClr val="tx1"/>
                </a:solidFill>
                <a:latin typeface="+mn-lt"/>
                <a:cs typeface="+mn-cs"/>
              </a:defRPr>
            </a:lvl3pPr>
            <a:lvl4pPr marL="1200150" indent="-171450" algn="l" rtl="0" eaLnBrk="1" fontAlgn="base" hangingPunct="1">
              <a:spcBef>
                <a:spcPct val="20000"/>
              </a:spcBef>
              <a:spcAft>
                <a:spcPct val="0"/>
              </a:spcAft>
              <a:buFont typeface="Arial" panose="020B0604020202020204" pitchFamily="34" charset="0"/>
              <a:buChar char="•"/>
              <a:defRPr sz="1000" b="0">
                <a:solidFill>
                  <a:schemeClr val="tx1"/>
                </a:solidFill>
                <a:latin typeface="+mn-lt"/>
                <a:cs typeface="+mn-cs"/>
              </a:defRPr>
            </a:lvl4pPr>
            <a:lvl5pPr marL="1657350" indent="-285750" algn="l" rtl="0" eaLnBrk="1" fontAlgn="base" hangingPunct="1">
              <a:spcBef>
                <a:spcPct val="20000"/>
              </a:spcBef>
              <a:spcAft>
                <a:spcPct val="0"/>
              </a:spcAft>
              <a:buFont typeface="Arial" panose="020B0604020202020204" pitchFamily="34" charset="0"/>
              <a:buChar char="•"/>
              <a:defRPr sz="1000" baseline="0">
                <a:solidFill>
                  <a:schemeClr val="tx1"/>
                </a:solidFill>
                <a:latin typeface="+mn-lt"/>
                <a:cs typeface="+mn-cs"/>
              </a:defRPr>
            </a:lvl5pPr>
            <a:lvl6pPr marL="2000250" indent="-285750" algn="l" rtl="0" eaLnBrk="1" fontAlgn="base" hangingPunct="1">
              <a:spcBef>
                <a:spcPct val="20000"/>
              </a:spcBef>
              <a:spcAft>
                <a:spcPct val="0"/>
              </a:spcAft>
              <a:buFont typeface="Arial" panose="020B0604020202020204" pitchFamily="34" charset="0"/>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marL="0" indent="0">
              <a:buNone/>
            </a:pPr>
            <a:r>
              <a:rPr lang="en-US" sz="1192" kern="0" dirty="0" smtClean="0">
                <a:solidFill>
                  <a:prstClr val="black"/>
                </a:solidFill>
              </a:rPr>
              <a:t>Zurich, January 2018</a:t>
            </a:r>
            <a:endParaRPr lang="en-US" sz="1192" kern="0" dirty="0">
              <a:solidFill>
                <a:prstClr val="black"/>
              </a:solidFill>
            </a:endParaRPr>
          </a:p>
        </p:txBody>
      </p:sp>
      <p:sp>
        <p:nvSpPr>
          <p:cNvPr id="210" name="Rectangle 209"/>
          <p:cNvSpPr/>
          <p:nvPr/>
        </p:nvSpPr>
        <p:spPr>
          <a:xfrm>
            <a:off x="2986783" y="2594072"/>
            <a:ext cx="6762053" cy="288504"/>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57610"/>
            <a:r>
              <a:rPr lang="en-US" sz="1400" b="1" dirty="0" smtClean="0">
                <a:solidFill>
                  <a:schemeClr val="bg1"/>
                </a:solidFill>
              </a:rPr>
              <a:t>THE STORE and ITS SURROUNDING AMENITIES</a:t>
            </a:r>
            <a:endParaRPr lang="en-US" sz="1400" b="1" dirty="0" smtClean="0">
              <a:solidFill>
                <a:schemeClr val="bg1"/>
              </a:solidFill>
            </a:endParaRPr>
          </a:p>
        </p:txBody>
      </p:sp>
      <p:pic>
        <p:nvPicPr>
          <p:cNvPr id="218" name="Picture 217"/>
          <p:cNvPicPr>
            <a:picLocks noChangeAspect="1"/>
          </p:cNvPicPr>
          <p:nvPr/>
        </p:nvPicPr>
        <p:blipFill>
          <a:blip r:embed="rId3"/>
          <a:stretch>
            <a:fillRect/>
          </a:stretch>
        </p:blipFill>
        <p:spPr>
          <a:xfrm>
            <a:off x="2986784" y="2954871"/>
            <a:ext cx="6762054" cy="3344334"/>
          </a:xfrm>
          <a:prstGeom prst="rect">
            <a:avLst/>
          </a:prstGeom>
        </p:spPr>
      </p:pic>
      <p:pic>
        <p:nvPicPr>
          <p:cNvPr id="11266" name="Picture 2" descr="Image result for philip morris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4742292" cy="819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427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a:spcBef>
                <a:spcPts val="600"/>
              </a:spcBef>
              <a:buClr>
                <a:srgbClr val="44546A"/>
              </a:buClr>
              <a:defRPr/>
            </a:pPr>
            <a:r>
              <a:rPr lang="en-US" dirty="0" smtClean="0"/>
              <a:t>What do we want to achieve?</a:t>
            </a:r>
            <a:endParaRPr lang="en-US" dirty="0"/>
          </a:p>
        </p:txBody>
      </p:sp>
      <p:sp>
        <p:nvSpPr>
          <p:cNvPr id="2" name="Text Placeholder 1"/>
          <p:cNvSpPr>
            <a:spLocks noGrp="1"/>
          </p:cNvSpPr>
          <p:nvPr>
            <p:ph type="body" idx="1"/>
          </p:nvPr>
        </p:nvSpPr>
        <p:spPr/>
        <p:txBody>
          <a:bodyPr/>
          <a:lstStyle/>
          <a:p>
            <a:r>
              <a:rPr lang="en-US" dirty="0" smtClean="0"/>
              <a:t>What surrounding amenities lead to higher sales?</a:t>
            </a:r>
            <a:endParaRPr lang="en-US" dirty="0"/>
          </a:p>
        </p:txBody>
      </p:sp>
      <p:sp>
        <p:nvSpPr>
          <p:cNvPr id="12" name="Rectangle 11"/>
          <p:cNvSpPr/>
          <p:nvPr/>
        </p:nvSpPr>
        <p:spPr>
          <a:xfrm>
            <a:off x="5223933" y="2357915"/>
            <a:ext cx="3729037" cy="1200329"/>
          </a:xfrm>
          <a:prstGeom prst="rect">
            <a:avLst/>
          </a:prstGeom>
        </p:spPr>
        <p:txBody>
          <a:bodyPr wrap="square">
            <a:spAutoFit/>
          </a:bodyPr>
          <a:lstStyle/>
          <a:p>
            <a:r>
              <a:rPr lang="en-US" dirty="0" smtClean="0">
                <a:solidFill>
                  <a:srgbClr val="333333"/>
                </a:solidFill>
                <a:latin typeface="Calibri" panose="020F0502020204030204" pitchFamily="34" charset="0"/>
                <a:ea typeface="Calibri" panose="020F0502020204030204" pitchFamily="34" charset="0"/>
                <a:cs typeface="Arial" panose="020B0604020202020204" pitchFamily="34" charset="0"/>
              </a:rPr>
              <a:t>Where and around </a:t>
            </a:r>
            <a:r>
              <a:rPr lang="en-US" i="1" dirty="0" smtClean="0">
                <a:solidFill>
                  <a:srgbClr val="333333"/>
                </a:solidFill>
                <a:latin typeface="Calibri" panose="020F0502020204030204" pitchFamily="34" charset="0"/>
                <a:ea typeface="Calibri" panose="020F0502020204030204" pitchFamily="34" charset="0"/>
                <a:cs typeface="Arial" panose="020B0604020202020204" pitchFamily="34" charset="0"/>
              </a:rPr>
              <a:t>what</a:t>
            </a:r>
            <a:r>
              <a:rPr lang="en-US" b="1" dirty="0" smtClean="0">
                <a:solidFill>
                  <a:srgbClr val="333333"/>
                </a:solidFill>
                <a:latin typeface="Calibri" panose="020F0502020204030204" pitchFamily="34" charset="0"/>
                <a:ea typeface="Calibri" panose="020F0502020204030204" pitchFamily="34" charset="0"/>
                <a:cs typeface="Arial" panose="020B0604020202020204" pitchFamily="34" charset="0"/>
              </a:rPr>
              <a:t> </a:t>
            </a:r>
            <a:r>
              <a:rPr lang="en-US" i="1" dirty="0" smtClean="0">
                <a:solidFill>
                  <a:srgbClr val="333333"/>
                </a:solidFill>
                <a:latin typeface="Calibri" panose="020F0502020204030204" pitchFamily="34" charset="0"/>
                <a:ea typeface="Calibri" panose="020F0502020204030204" pitchFamily="34" charset="0"/>
                <a:cs typeface="Arial" panose="020B0604020202020204" pitchFamily="34" charset="0"/>
              </a:rPr>
              <a:t>surroundings</a:t>
            </a:r>
            <a:r>
              <a:rPr lang="en-US" dirty="0" smtClean="0">
                <a:solidFill>
                  <a:srgbClr val="333333"/>
                </a:solidFill>
                <a:latin typeface="Calibri" panose="020F0502020204030204" pitchFamily="34" charset="0"/>
                <a:ea typeface="Calibri" panose="020F0502020204030204" pitchFamily="34" charset="0"/>
                <a:cs typeface="Arial" panose="020B0604020202020204" pitchFamily="34" charset="0"/>
              </a:rPr>
              <a:t> </a:t>
            </a:r>
            <a:r>
              <a:rPr lang="en-US" dirty="0">
                <a:solidFill>
                  <a:srgbClr val="333333"/>
                </a:solidFill>
                <a:latin typeface="Calibri" panose="020F0502020204030204" pitchFamily="34" charset="0"/>
                <a:ea typeface="Calibri" panose="020F0502020204030204" pitchFamily="34" charset="0"/>
                <a:cs typeface="Arial" panose="020B0604020202020204" pitchFamily="34" charset="0"/>
              </a:rPr>
              <a:t>and respective </a:t>
            </a:r>
            <a:r>
              <a:rPr lang="en-US" dirty="0" smtClean="0">
                <a:solidFill>
                  <a:srgbClr val="333333"/>
                </a:solidFill>
                <a:latin typeface="Calibri" panose="020F0502020204030204" pitchFamily="34" charset="0"/>
                <a:ea typeface="Calibri" panose="020F0502020204030204" pitchFamily="34" charset="0"/>
                <a:cs typeface="Arial" panose="020B0604020202020204" pitchFamily="34" charset="0"/>
              </a:rPr>
              <a:t>amenities, we have to place a store to lead </a:t>
            </a:r>
            <a:r>
              <a:rPr lang="en-US" dirty="0">
                <a:solidFill>
                  <a:srgbClr val="333333"/>
                </a:solidFill>
                <a:latin typeface="Calibri" panose="020F0502020204030204" pitchFamily="34" charset="0"/>
                <a:ea typeface="Calibri" panose="020F0502020204030204" pitchFamily="34" charset="0"/>
                <a:cs typeface="Arial" panose="020B0604020202020204" pitchFamily="34" charset="0"/>
              </a:rPr>
              <a:t>to </a:t>
            </a:r>
            <a:r>
              <a:rPr lang="en-US" i="1" dirty="0">
                <a:solidFill>
                  <a:srgbClr val="333333"/>
                </a:solidFill>
                <a:latin typeface="Calibri" panose="020F0502020204030204" pitchFamily="34" charset="0"/>
                <a:ea typeface="Calibri" panose="020F0502020204030204" pitchFamily="34" charset="0"/>
                <a:cs typeface="Arial" panose="020B0604020202020204" pitchFamily="34" charset="0"/>
              </a:rPr>
              <a:t>top POS </a:t>
            </a:r>
            <a:r>
              <a:rPr lang="en-US" i="1" dirty="0" smtClean="0">
                <a:solidFill>
                  <a:srgbClr val="333333"/>
                </a:solidFill>
                <a:latin typeface="Calibri" panose="020F0502020204030204" pitchFamily="34" charset="0"/>
                <a:ea typeface="Calibri" panose="020F0502020204030204" pitchFamily="34" charset="0"/>
                <a:cs typeface="Arial" panose="020B0604020202020204" pitchFamily="34" charset="0"/>
              </a:rPr>
              <a:t>performance</a:t>
            </a:r>
            <a:r>
              <a:rPr lang="en-US" dirty="0" smtClean="0">
                <a:solidFill>
                  <a:srgbClr val="333333"/>
                </a:solidFill>
                <a:latin typeface="Calibri" panose="020F0502020204030204" pitchFamily="34" charset="0"/>
                <a:ea typeface="Calibri" panose="020F0502020204030204" pitchFamily="34" charset="0"/>
                <a:cs typeface="Arial" panose="020B0604020202020204" pitchFamily="34" charset="0"/>
              </a:rPr>
              <a:t>. </a:t>
            </a:r>
            <a:endParaRPr lang="en-US" dirty="0"/>
          </a:p>
        </p:txBody>
      </p:sp>
      <p:pic>
        <p:nvPicPr>
          <p:cNvPr id="27" name="Picture 26"/>
          <p:cNvPicPr>
            <a:picLocks noChangeAspect="1"/>
          </p:cNvPicPr>
          <p:nvPr/>
        </p:nvPicPr>
        <p:blipFill>
          <a:blip r:embed="rId3"/>
          <a:stretch>
            <a:fillRect/>
          </a:stretch>
        </p:blipFill>
        <p:spPr>
          <a:xfrm>
            <a:off x="4899803" y="3826058"/>
            <a:ext cx="4569634" cy="2260021"/>
          </a:xfrm>
          <a:prstGeom prst="rect">
            <a:avLst/>
          </a:prstGeom>
        </p:spPr>
      </p:pic>
      <p:sp>
        <p:nvSpPr>
          <p:cNvPr id="30" name="Rectangle 29"/>
          <p:cNvSpPr/>
          <p:nvPr/>
        </p:nvSpPr>
        <p:spPr>
          <a:xfrm>
            <a:off x="432867" y="1854200"/>
            <a:ext cx="4342343" cy="212379"/>
          </a:xfrm>
          <a:prstGeom prst="rect">
            <a:avLst/>
          </a:prstGeom>
          <a:solidFill>
            <a:schemeClr val="accent1"/>
          </a:solid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dirty="0" smtClean="0">
                <a:solidFill>
                  <a:schemeClr val="bg1"/>
                </a:solidFill>
              </a:rPr>
              <a:t>Motivation</a:t>
            </a:r>
            <a:endParaRPr lang="en-US" sz="1200" dirty="0" smtClean="0">
              <a:solidFill>
                <a:schemeClr val="bg1"/>
              </a:solidFill>
            </a:endParaRPr>
          </a:p>
        </p:txBody>
      </p:sp>
      <p:sp>
        <p:nvSpPr>
          <p:cNvPr id="31" name="Rectangle 30"/>
          <p:cNvSpPr/>
          <p:nvPr/>
        </p:nvSpPr>
        <p:spPr>
          <a:xfrm>
            <a:off x="432867" y="2146249"/>
            <a:ext cx="4342343" cy="1550513"/>
          </a:xfrm>
          <a:prstGeom prst="rect">
            <a:avLst/>
          </a:prstGeom>
          <a:no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1200" dirty="0"/>
              <a:t>Achieving the revenue goals translates into maximizing sales. </a:t>
            </a:r>
            <a:endParaRPr lang="en-US" sz="1200" dirty="0" smtClean="0"/>
          </a:p>
          <a:p>
            <a:pPr marL="171450" indent="-171450">
              <a:buFont typeface="Arial" panose="020B0604020202020204" pitchFamily="34" charset="0"/>
              <a:buChar char="•"/>
            </a:pPr>
            <a:r>
              <a:rPr lang="en-US" sz="1200" dirty="0" smtClean="0"/>
              <a:t>Many </a:t>
            </a:r>
            <a:r>
              <a:rPr lang="en-US" sz="1200" dirty="0"/>
              <a:t>companies distribute their goods at physical Point Of Sales (POSs). </a:t>
            </a:r>
            <a:endParaRPr lang="en-US" sz="1200" dirty="0" smtClean="0"/>
          </a:p>
          <a:p>
            <a:pPr marL="171450" indent="-171450">
              <a:buFont typeface="Arial" panose="020B0604020202020204" pitchFamily="34" charset="0"/>
              <a:buChar char="•"/>
            </a:pPr>
            <a:r>
              <a:rPr lang="en-US" sz="1200" dirty="0" smtClean="0"/>
              <a:t>To increase sales, a possible </a:t>
            </a:r>
            <a:r>
              <a:rPr lang="en-US" sz="1200" dirty="0"/>
              <a:t>solution could be to place the product in the most convenient location for consumers. </a:t>
            </a:r>
            <a:endParaRPr lang="en-US" sz="1200" dirty="0"/>
          </a:p>
        </p:txBody>
      </p:sp>
      <p:sp>
        <p:nvSpPr>
          <p:cNvPr id="32" name="Isosceles Triangle 31"/>
          <p:cNvSpPr/>
          <p:nvPr/>
        </p:nvSpPr>
        <p:spPr>
          <a:xfrm rot="5400000">
            <a:off x="4328312" y="2849613"/>
            <a:ext cx="1422400" cy="211667"/>
          </a:xfrm>
          <a:prstGeom prst="triangle">
            <a:avLst/>
          </a:prstGeom>
          <a:solidFill>
            <a:schemeClr val="bg1">
              <a:lumMod val="85000"/>
            </a:schemeClr>
          </a:solid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smtClean="0"/>
          </a:p>
        </p:txBody>
      </p:sp>
    </p:spTree>
    <p:extLst>
      <p:ext uri="{BB962C8B-B14F-4D97-AF65-F5344CB8AC3E}">
        <p14:creationId xmlns:p14="http://schemas.microsoft.com/office/powerpoint/2010/main" val="3173761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ext uri="{D42A27DB-BD31-4B8C-83A1-F6EECF244321}">
                <p14:modId xmlns:p14="http://schemas.microsoft.com/office/powerpoint/2010/main" val="19159076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75" name="think-cell Slide" r:id="rId5" imgW="594" imgH="595" progId="TCLayout.ActiveDocument.1">
                  <p:embed/>
                </p:oleObj>
              </mc:Choice>
              <mc:Fallback>
                <p:oleObj name="think-cell Slide" r:id="rId5" imgW="594" imgH="595"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p:txBody>
          <a:bodyPr/>
          <a:lstStyle/>
          <a:p>
            <a:pPr lvl="0" defTabSz="914400">
              <a:spcBef>
                <a:spcPts val="600"/>
              </a:spcBef>
              <a:buClr>
                <a:srgbClr val="44546A"/>
              </a:buClr>
              <a:defRPr/>
            </a:pPr>
            <a:r>
              <a:rPr lang="en-US" dirty="0" smtClean="0"/>
              <a:t>The available data sets</a:t>
            </a:r>
            <a:endParaRPr lang="en-US" dirty="0"/>
          </a:p>
        </p:txBody>
      </p:sp>
      <p:sp>
        <p:nvSpPr>
          <p:cNvPr id="5" name="Text Placeholder 4"/>
          <p:cNvSpPr>
            <a:spLocks noGrp="1"/>
          </p:cNvSpPr>
          <p:nvPr>
            <p:ph type="body" idx="1"/>
          </p:nvPr>
        </p:nvSpPr>
        <p:spPr/>
        <p:txBody>
          <a:bodyPr/>
          <a:lstStyle/>
          <a:p>
            <a:r>
              <a:rPr lang="en-US" dirty="0" smtClean="0"/>
              <a:t>We have access to two main data sources. </a:t>
            </a:r>
            <a:endParaRPr lang="en-US" dirty="0"/>
          </a:p>
        </p:txBody>
      </p:sp>
      <p:grpSp>
        <p:nvGrpSpPr>
          <p:cNvPr id="10" name="Group 499"/>
          <p:cNvGrpSpPr>
            <a:grpSpLocks noChangeAspect="1"/>
          </p:cNvGrpSpPr>
          <p:nvPr/>
        </p:nvGrpSpPr>
        <p:grpSpPr bwMode="auto">
          <a:xfrm>
            <a:off x="429134" y="2460653"/>
            <a:ext cx="400948" cy="399773"/>
            <a:chOff x="5800" y="1938"/>
            <a:chExt cx="341" cy="340"/>
          </a:xfrm>
          <a:solidFill>
            <a:schemeClr val="bg2">
              <a:lumMod val="75000"/>
            </a:schemeClr>
          </a:solidFill>
        </p:grpSpPr>
        <p:sp>
          <p:nvSpPr>
            <p:cNvPr id="11" name="Freeform 500"/>
            <p:cNvSpPr>
              <a:spLocks noEditPoints="1"/>
            </p:cNvSpPr>
            <p:nvPr/>
          </p:nvSpPr>
          <p:spPr bwMode="auto">
            <a:xfrm>
              <a:off x="5800" y="1938"/>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sp>
          <p:nvSpPr>
            <p:cNvPr id="12" name="Freeform 501"/>
            <p:cNvSpPr>
              <a:spLocks noEditPoints="1"/>
            </p:cNvSpPr>
            <p:nvPr/>
          </p:nvSpPr>
          <p:spPr bwMode="auto">
            <a:xfrm>
              <a:off x="5879" y="2016"/>
              <a:ext cx="183" cy="184"/>
            </a:xfrm>
            <a:custGeom>
              <a:avLst/>
              <a:gdLst>
                <a:gd name="T0" fmla="*/ 10 w 275"/>
                <a:gd name="T1" fmla="*/ 0 h 278"/>
                <a:gd name="T2" fmla="*/ 0 w 275"/>
                <a:gd name="T3" fmla="*/ 267 h 278"/>
                <a:gd name="T4" fmla="*/ 264 w 275"/>
                <a:gd name="T5" fmla="*/ 278 h 278"/>
                <a:gd name="T6" fmla="*/ 275 w 275"/>
                <a:gd name="T7" fmla="*/ 11 h 278"/>
                <a:gd name="T8" fmla="*/ 254 w 275"/>
                <a:gd name="T9" fmla="*/ 256 h 278"/>
                <a:gd name="T10" fmla="*/ 21 w 275"/>
                <a:gd name="T11" fmla="*/ 21 h 278"/>
                <a:gd name="T12" fmla="*/ 254 w 275"/>
                <a:gd name="T13" fmla="*/ 256 h 278"/>
                <a:gd name="T14" fmla="*/ 116 w 275"/>
                <a:gd name="T15" fmla="*/ 128 h 278"/>
                <a:gd name="T16" fmla="*/ 127 w 275"/>
                <a:gd name="T17" fmla="*/ 53 h 278"/>
                <a:gd name="T18" fmla="*/ 52 w 275"/>
                <a:gd name="T19" fmla="*/ 43 h 278"/>
                <a:gd name="T20" fmla="*/ 42 w 275"/>
                <a:gd name="T21" fmla="*/ 117 h 278"/>
                <a:gd name="T22" fmla="*/ 63 w 275"/>
                <a:gd name="T23" fmla="*/ 64 h 278"/>
                <a:gd name="T24" fmla="*/ 106 w 275"/>
                <a:gd name="T25" fmla="*/ 107 h 278"/>
                <a:gd name="T26" fmla="*/ 63 w 275"/>
                <a:gd name="T27" fmla="*/ 64 h 278"/>
                <a:gd name="T28" fmla="*/ 116 w 275"/>
                <a:gd name="T29" fmla="*/ 235 h 278"/>
                <a:gd name="T30" fmla="*/ 127 w 275"/>
                <a:gd name="T31" fmla="*/ 160 h 278"/>
                <a:gd name="T32" fmla="*/ 52 w 275"/>
                <a:gd name="T33" fmla="*/ 149 h 278"/>
                <a:gd name="T34" fmla="*/ 42 w 275"/>
                <a:gd name="T35" fmla="*/ 224 h 278"/>
                <a:gd name="T36" fmla="*/ 63 w 275"/>
                <a:gd name="T37" fmla="*/ 171 h 278"/>
                <a:gd name="T38" fmla="*/ 106 w 275"/>
                <a:gd name="T39" fmla="*/ 213 h 278"/>
                <a:gd name="T40" fmla="*/ 63 w 275"/>
                <a:gd name="T41" fmla="*/ 171 h 278"/>
                <a:gd name="T42" fmla="*/ 223 w 275"/>
                <a:gd name="T43" fmla="*/ 128 h 278"/>
                <a:gd name="T44" fmla="*/ 234 w 275"/>
                <a:gd name="T45" fmla="*/ 53 h 278"/>
                <a:gd name="T46" fmla="*/ 159 w 275"/>
                <a:gd name="T47" fmla="*/ 43 h 278"/>
                <a:gd name="T48" fmla="*/ 148 w 275"/>
                <a:gd name="T49" fmla="*/ 117 h 278"/>
                <a:gd name="T50" fmla="*/ 170 w 275"/>
                <a:gd name="T51" fmla="*/ 64 h 278"/>
                <a:gd name="T52" fmla="*/ 212 w 275"/>
                <a:gd name="T53" fmla="*/ 107 h 278"/>
                <a:gd name="T54" fmla="*/ 170 w 275"/>
                <a:gd name="T55" fmla="*/ 64 h 278"/>
                <a:gd name="T56" fmla="*/ 148 w 275"/>
                <a:gd name="T57" fmla="*/ 160 h 278"/>
                <a:gd name="T58" fmla="*/ 223 w 275"/>
                <a:gd name="T59" fmla="*/ 149 h 278"/>
                <a:gd name="T60" fmla="*/ 223 w 275"/>
                <a:gd name="T61" fmla="*/ 171 h 278"/>
                <a:gd name="T62" fmla="*/ 170 w 275"/>
                <a:gd name="T63" fmla="*/ 224 h 278"/>
                <a:gd name="T64" fmla="*/ 148 w 275"/>
                <a:gd name="T65" fmla="*/ 224 h 278"/>
                <a:gd name="T66" fmla="*/ 234 w 275"/>
                <a:gd name="T67" fmla="*/ 224 h 278"/>
                <a:gd name="T68" fmla="*/ 191 w 275"/>
                <a:gd name="T69" fmla="*/ 235 h 278"/>
                <a:gd name="T70" fmla="*/ 191 w 275"/>
                <a:gd name="T71" fmla="*/ 213 h 278"/>
                <a:gd name="T72" fmla="*/ 212 w 275"/>
                <a:gd name="T73" fmla="*/ 192 h 278"/>
                <a:gd name="T74" fmla="*/ 234 w 275"/>
                <a:gd name="T75" fmla="*/ 192 h 278"/>
                <a:gd name="T76" fmla="*/ 84 w 275"/>
                <a:gd name="T77" fmla="*/ 96 h 278"/>
                <a:gd name="T78" fmla="*/ 84 w 275"/>
                <a:gd name="T79" fmla="*/ 75 h 278"/>
                <a:gd name="T80" fmla="*/ 95 w 275"/>
                <a:gd name="T81" fmla="*/ 192 h 278"/>
                <a:gd name="T82" fmla="*/ 74 w 275"/>
                <a:gd name="T83" fmla="*/ 192 h 278"/>
                <a:gd name="T84" fmla="*/ 95 w 275"/>
                <a:gd name="T85" fmla="*/ 192 h 278"/>
                <a:gd name="T86" fmla="*/ 191 w 275"/>
                <a:gd name="T87" fmla="*/ 96 h 278"/>
                <a:gd name="T88" fmla="*/ 191 w 275"/>
                <a:gd name="T89" fmla="*/ 7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278">
                  <a:moveTo>
                    <a:pt x="264" y="0"/>
                  </a:moveTo>
                  <a:cubicBezTo>
                    <a:pt x="10" y="0"/>
                    <a:pt x="10" y="0"/>
                    <a:pt x="10" y="0"/>
                  </a:cubicBezTo>
                  <a:cubicBezTo>
                    <a:pt x="4" y="0"/>
                    <a:pt x="0" y="5"/>
                    <a:pt x="0" y="11"/>
                  </a:cubicBezTo>
                  <a:cubicBezTo>
                    <a:pt x="0" y="267"/>
                    <a:pt x="0" y="267"/>
                    <a:pt x="0" y="267"/>
                  </a:cubicBezTo>
                  <a:cubicBezTo>
                    <a:pt x="0" y="273"/>
                    <a:pt x="4" y="278"/>
                    <a:pt x="10" y="278"/>
                  </a:cubicBezTo>
                  <a:cubicBezTo>
                    <a:pt x="264" y="278"/>
                    <a:pt x="264" y="278"/>
                    <a:pt x="264" y="278"/>
                  </a:cubicBezTo>
                  <a:cubicBezTo>
                    <a:pt x="270" y="278"/>
                    <a:pt x="275" y="273"/>
                    <a:pt x="275" y="267"/>
                  </a:cubicBezTo>
                  <a:cubicBezTo>
                    <a:pt x="275" y="11"/>
                    <a:pt x="275" y="11"/>
                    <a:pt x="275" y="11"/>
                  </a:cubicBezTo>
                  <a:cubicBezTo>
                    <a:pt x="275" y="5"/>
                    <a:pt x="270" y="0"/>
                    <a:pt x="264" y="0"/>
                  </a:cubicBezTo>
                  <a:close/>
                  <a:moveTo>
                    <a:pt x="254" y="256"/>
                  </a:moveTo>
                  <a:cubicBezTo>
                    <a:pt x="21" y="256"/>
                    <a:pt x="21" y="256"/>
                    <a:pt x="21" y="256"/>
                  </a:cubicBezTo>
                  <a:cubicBezTo>
                    <a:pt x="21" y="21"/>
                    <a:pt x="21" y="21"/>
                    <a:pt x="21" y="21"/>
                  </a:cubicBezTo>
                  <a:cubicBezTo>
                    <a:pt x="254" y="21"/>
                    <a:pt x="254" y="21"/>
                    <a:pt x="254" y="21"/>
                  </a:cubicBezTo>
                  <a:lnTo>
                    <a:pt x="254" y="256"/>
                  </a:lnTo>
                  <a:close/>
                  <a:moveTo>
                    <a:pt x="52" y="128"/>
                  </a:moveTo>
                  <a:cubicBezTo>
                    <a:pt x="116" y="128"/>
                    <a:pt x="116" y="128"/>
                    <a:pt x="116" y="128"/>
                  </a:cubicBezTo>
                  <a:cubicBezTo>
                    <a:pt x="122" y="128"/>
                    <a:pt x="127" y="123"/>
                    <a:pt x="127" y="117"/>
                  </a:cubicBezTo>
                  <a:cubicBezTo>
                    <a:pt x="127" y="53"/>
                    <a:pt x="127" y="53"/>
                    <a:pt x="127" y="53"/>
                  </a:cubicBezTo>
                  <a:cubicBezTo>
                    <a:pt x="127" y="47"/>
                    <a:pt x="122" y="43"/>
                    <a:pt x="116" y="43"/>
                  </a:cubicBezTo>
                  <a:cubicBezTo>
                    <a:pt x="52" y="43"/>
                    <a:pt x="52" y="43"/>
                    <a:pt x="52" y="43"/>
                  </a:cubicBezTo>
                  <a:cubicBezTo>
                    <a:pt x="46" y="43"/>
                    <a:pt x="42" y="47"/>
                    <a:pt x="42" y="53"/>
                  </a:cubicBezTo>
                  <a:cubicBezTo>
                    <a:pt x="42" y="117"/>
                    <a:pt x="42" y="117"/>
                    <a:pt x="42" y="117"/>
                  </a:cubicBezTo>
                  <a:cubicBezTo>
                    <a:pt x="42" y="123"/>
                    <a:pt x="46" y="128"/>
                    <a:pt x="52" y="128"/>
                  </a:cubicBezTo>
                  <a:close/>
                  <a:moveTo>
                    <a:pt x="63" y="64"/>
                  </a:moveTo>
                  <a:cubicBezTo>
                    <a:pt x="106" y="64"/>
                    <a:pt x="106" y="64"/>
                    <a:pt x="106" y="64"/>
                  </a:cubicBezTo>
                  <a:cubicBezTo>
                    <a:pt x="106" y="107"/>
                    <a:pt x="106" y="107"/>
                    <a:pt x="106" y="107"/>
                  </a:cubicBezTo>
                  <a:cubicBezTo>
                    <a:pt x="63" y="107"/>
                    <a:pt x="63" y="107"/>
                    <a:pt x="63" y="107"/>
                  </a:cubicBezTo>
                  <a:lnTo>
                    <a:pt x="63" y="64"/>
                  </a:lnTo>
                  <a:close/>
                  <a:moveTo>
                    <a:pt x="52" y="235"/>
                  </a:moveTo>
                  <a:cubicBezTo>
                    <a:pt x="116" y="235"/>
                    <a:pt x="116" y="235"/>
                    <a:pt x="116" y="235"/>
                  </a:cubicBezTo>
                  <a:cubicBezTo>
                    <a:pt x="122" y="235"/>
                    <a:pt x="127" y="230"/>
                    <a:pt x="127" y="224"/>
                  </a:cubicBezTo>
                  <a:cubicBezTo>
                    <a:pt x="127" y="160"/>
                    <a:pt x="127" y="160"/>
                    <a:pt x="127" y="160"/>
                  </a:cubicBezTo>
                  <a:cubicBezTo>
                    <a:pt x="127" y="154"/>
                    <a:pt x="122" y="149"/>
                    <a:pt x="116" y="149"/>
                  </a:cubicBezTo>
                  <a:cubicBezTo>
                    <a:pt x="52" y="149"/>
                    <a:pt x="52" y="149"/>
                    <a:pt x="52" y="149"/>
                  </a:cubicBezTo>
                  <a:cubicBezTo>
                    <a:pt x="46" y="149"/>
                    <a:pt x="42" y="154"/>
                    <a:pt x="42" y="160"/>
                  </a:cubicBezTo>
                  <a:cubicBezTo>
                    <a:pt x="42" y="224"/>
                    <a:pt x="42" y="224"/>
                    <a:pt x="42" y="224"/>
                  </a:cubicBezTo>
                  <a:cubicBezTo>
                    <a:pt x="42" y="230"/>
                    <a:pt x="46" y="235"/>
                    <a:pt x="52" y="235"/>
                  </a:cubicBezTo>
                  <a:close/>
                  <a:moveTo>
                    <a:pt x="63" y="171"/>
                  </a:moveTo>
                  <a:cubicBezTo>
                    <a:pt x="106" y="171"/>
                    <a:pt x="106" y="171"/>
                    <a:pt x="106" y="171"/>
                  </a:cubicBezTo>
                  <a:cubicBezTo>
                    <a:pt x="106" y="213"/>
                    <a:pt x="106" y="213"/>
                    <a:pt x="106" y="213"/>
                  </a:cubicBezTo>
                  <a:cubicBezTo>
                    <a:pt x="63" y="213"/>
                    <a:pt x="63" y="213"/>
                    <a:pt x="63" y="213"/>
                  </a:cubicBezTo>
                  <a:lnTo>
                    <a:pt x="63" y="171"/>
                  </a:lnTo>
                  <a:close/>
                  <a:moveTo>
                    <a:pt x="159" y="128"/>
                  </a:moveTo>
                  <a:cubicBezTo>
                    <a:pt x="223" y="128"/>
                    <a:pt x="223" y="128"/>
                    <a:pt x="223" y="128"/>
                  </a:cubicBezTo>
                  <a:cubicBezTo>
                    <a:pt x="229" y="128"/>
                    <a:pt x="234" y="123"/>
                    <a:pt x="234" y="117"/>
                  </a:cubicBezTo>
                  <a:cubicBezTo>
                    <a:pt x="234" y="53"/>
                    <a:pt x="234" y="53"/>
                    <a:pt x="234" y="53"/>
                  </a:cubicBezTo>
                  <a:cubicBezTo>
                    <a:pt x="234" y="47"/>
                    <a:pt x="229" y="43"/>
                    <a:pt x="223" y="43"/>
                  </a:cubicBezTo>
                  <a:cubicBezTo>
                    <a:pt x="159" y="43"/>
                    <a:pt x="159" y="43"/>
                    <a:pt x="159" y="43"/>
                  </a:cubicBezTo>
                  <a:cubicBezTo>
                    <a:pt x="153" y="43"/>
                    <a:pt x="148" y="47"/>
                    <a:pt x="148" y="53"/>
                  </a:cubicBezTo>
                  <a:cubicBezTo>
                    <a:pt x="148" y="117"/>
                    <a:pt x="148" y="117"/>
                    <a:pt x="148" y="117"/>
                  </a:cubicBezTo>
                  <a:cubicBezTo>
                    <a:pt x="148" y="123"/>
                    <a:pt x="153" y="128"/>
                    <a:pt x="159" y="128"/>
                  </a:cubicBezTo>
                  <a:close/>
                  <a:moveTo>
                    <a:pt x="170" y="64"/>
                  </a:moveTo>
                  <a:cubicBezTo>
                    <a:pt x="212" y="64"/>
                    <a:pt x="212" y="64"/>
                    <a:pt x="212" y="64"/>
                  </a:cubicBezTo>
                  <a:cubicBezTo>
                    <a:pt x="212" y="107"/>
                    <a:pt x="212" y="107"/>
                    <a:pt x="212" y="107"/>
                  </a:cubicBezTo>
                  <a:cubicBezTo>
                    <a:pt x="170" y="107"/>
                    <a:pt x="170" y="107"/>
                    <a:pt x="170" y="107"/>
                  </a:cubicBezTo>
                  <a:lnTo>
                    <a:pt x="170" y="64"/>
                  </a:lnTo>
                  <a:close/>
                  <a:moveTo>
                    <a:pt x="148" y="224"/>
                  </a:moveTo>
                  <a:cubicBezTo>
                    <a:pt x="148" y="160"/>
                    <a:pt x="148" y="160"/>
                    <a:pt x="148" y="160"/>
                  </a:cubicBezTo>
                  <a:cubicBezTo>
                    <a:pt x="148" y="154"/>
                    <a:pt x="153" y="149"/>
                    <a:pt x="159" y="149"/>
                  </a:cubicBezTo>
                  <a:cubicBezTo>
                    <a:pt x="223" y="149"/>
                    <a:pt x="223" y="149"/>
                    <a:pt x="223" y="149"/>
                  </a:cubicBezTo>
                  <a:cubicBezTo>
                    <a:pt x="229" y="149"/>
                    <a:pt x="234" y="154"/>
                    <a:pt x="234" y="160"/>
                  </a:cubicBezTo>
                  <a:cubicBezTo>
                    <a:pt x="234" y="166"/>
                    <a:pt x="229" y="171"/>
                    <a:pt x="223" y="171"/>
                  </a:cubicBezTo>
                  <a:cubicBezTo>
                    <a:pt x="170" y="171"/>
                    <a:pt x="170" y="171"/>
                    <a:pt x="170" y="171"/>
                  </a:cubicBezTo>
                  <a:cubicBezTo>
                    <a:pt x="170" y="224"/>
                    <a:pt x="170" y="224"/>
                    <a:pt x="170" y="224"/>
                  </a:cubicBezTo>
                  <a:cubicBezTo>
                    <a:pt x="170" y="230"/>
                    <a:pt x="165" y="235"/>
                    <a:pt x="159" y="235"/>
                  </a:cubicBezTo>
                  <a:cubicBezTo>
                    <a:pt x="153" y="235"/>
                    <a:pt x="148" y="230"/>
                    <a:pt x="148" y="224"/>
                  </a:cubicBezTo>
                  <a:close/>
                  <a:moveTo>
                    <a:pt x="234" y="192"/>
                  </a:moveTo>
                  <a:cubicBezTo>
                    <a:pt x="234" y="224"/>
                    <a:pt x="234" y="224"/>
                    <a:pt x="234" y="224"/>
                  </a:cubicBezTo>
                  <a:cubicBezTo>
                    <a:pt x="234" y="230"/>
                    <a:pt x="229" y="235"/>
                    <a:pt x="223" y="235"/>
                  </a:cubicBezTo>
                  <a:cubicBezTo>
                    <a:pt x="191" y="235"/>
                    <a:pt x="191" y="235"/>
                    <a:pt x="191" y="235"/>
                  </a:cubicBezTo>
                  <a:cubicBezTo>
                    <a:pt x="185" y="235"/>
                    <a:pt x="180" y="230"/>
                    <a:pt x="180" y="224"/>
                  </a:cubicBezTo>
                  <a:cubicBezTo>
                    <a:pt x="180" y="218"/>
                    <a:pt x="185" y="213"/>
                    <a:pt x="191" y="213"/>
                  </a:cubicBezTo>
                  <a:cubicBezTo>
                    <a:pt x="212" y="213"/>
                    <a:pt x="212" y="213"/>
                    <a:pt x="212" y="213"/>
                  </a:cubicBezTo>
                  <a:cubicBezTo>
                    <a:pt x="212" y="192"/>
                    <a:pt x="212" y="192"/>
                    <a:pt x="212" y="192"/>
                  </a:cubicBezTo>
                  <a:cubicBezTo>
                    <a:pt x="212" y="186"/>
                    <a:pt x="217" y="181"/>
                    <a:pt x="223" y="181"/>
                  </a:cubicBezTo>
                  <a:cubicBezTo>
                    <a:pt x="229" y="181"/>
                    <a:pt x="234" y="186"/>
                    <a:pt x="234" y="192"/>
                  </a:cubicBezTo>
                  <a:close/>
                  <a:moveTo>
                    <a:pt x="95" y="85"/>
                  </a:moveTo>
                  <a:cubicBezTo>
                    <a:pt x="95" y="91"/>
                    <a:pt x="90" y="96"/>
                    <a:pt x="84" y="96"/>
                  </a:cubicBezTo>
                  <a:cubicBezTo>
                    <a:pt x="78" y="96"/>
                    <a:pt x="74" y="91"/>
                    <a:pt x="74" y="85"/>
                  </a:cubicBezTo>
                  <a:cubicBezTo>
                    <a:pt x="74" y="79"/>
                    <a:pt x="78" y="75"/>
                    <a:pt x="84" y="75"/>
                  </a:cubicBezTo>
                  <a:cubicBezTo>
                    <a:pt x="90" y="75"/>
                    <a:pt x="95" y="79"/>
                    <a:pt x="95" y="85"/>
                  </a:cubicBezTo>
                  <a:close/>
                  <a:moveTo>
                    <a:pt x="95" y="192"/>
                  </a:moveTo>
                  <a:cubicBezTo>
                    <a:pt x="95" y="198"/>
                    <a:pt x="90" y="203"/>
                    <a:pt x="84" y="203"/>
                  </a:cubicBezTo>
                  <a:cubicBezTo>
                    <a:pt x="78" y="203"/>
                    <a:pt x="74" y="198"/>
                    <a:pt x="74" y="192"/>
                  </a:cubicBezTo>
                  <a:cubicBezTo>
                    <a:pt x="74" y="186"/>
                    <a:pt x="78" y="181"/>
                    <a:pt x="84" y="181"/>
                  </a:cubicBezTo>
                  <a:cubicBezTo>
                    <a:pt x="90" y="181"/>
                    <a:pt x="95" y="186"/>
                    <a:pt x="95" y="192"/>
                  </a:cubicBezTo>
                  <a:close/>
                  <a:moveTo>
                    <a:pt x="202" y="85"/>
                  </a:moveTo>
                  <a:cubicBezTo>
                    <a:pt x="202" y="91"/>
                    <a:pt x="197" y="96"/>
                    <a:pt x="191" y="96"/>
                  </a:cubicBezTo>
                  <a:cubicBezTo>
                    <a:pt x="185" y="96"/>
                    <a:pt x="180" y="91"/>
                    <a:pt x="180" y="85"/>
                  </a:cubicBezTo>
                  <a:cubicBezTo>
                    <a:pt x="180" y="79"/>
                    <a:pt x="185" y="75"/>
                    <a:pt x="191" y="75"/>
                  </a:cubicBezTo>
                  <a:cubicBezTo>
                    <a:pt x="197" y="75"/>
                    <a:pt x="202" y="79"/>
                    <a:pt x="202" y="85"/>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grpSp>
      <p:sp>
        <p:nvSpPr>
          <p:cNvPr id="8" name="TextBox 7"/>
          <p:cNvSpPr txBox="1"/>
          <p:nvPr/>
        </p:nvSpPr>
        <p:spPr>
          <a:xfrm>
            <a:off x="943587" y="2552817"/>
            <a:ext cx="971420" cy="215444"/>
          </a:xfrm>
          <a:prstGeom prst="rect">
            <a:avLst/>
          </a:prstGeom>
          <a:noFill/>
        </p:spPr>
        <p:txBody>
          <a:bodyPr wrap="none" lIns="0" tIns="0" rIns="0" bIns="0" rtlCol="0">
            <a:spAutoFit/>
          </a:bodyPr>
          <a:lstStyle/>
          <a:p>
            <a:pPr>
              <a:spcBef>
                <a:spcPts val="600"/>
              </a:spcBef>
              <a:buClr>
                <a:schemeClr val="tx2"/>
              </a:buClr>
            </a:pPr>
            <a:r>
              <a:rPr lang="en-US" sz="1400" dirty="0" smtClean="0">
                <a:solidFill>
                  <a:schemeClr val="tx1"/>
                </a:solidFill>
              </a:rPr>
              <a:t>Store code</a:t>
            </a:r>
            <a:endParaRPr lang="en-US" sz="1400" dirty="0" smtClean="0">
              <a:solidFill>
                <a:schemeClr val="tx1"/>
              </a:solidFill>
            </a:endParaRPr>
          </a:p>
        </p:txBody>
      </p:sp>
      <p:grpSp>
        <p:nvGrpSpPr>
          <p:cNvPr id="15" name="Group 499"/>
          <p:cNvGrpSpPr>
            <a:grpSpLocks noChangeAspect="1"/>
          </p:cNvGrpSpPr>
          <p:nvPr/>
        </p:nvGrpSpPr>
        <p:grpSpPr bwMode="auto">
          <a:xfrm>
            <a:off x="5097463" y="2460653"/>
            <a:ext cx="400948" cy="399773"/>
            <a:chOff x="5800" y="1938"/>
            <a:chExt cx="341" cy="340"/>
          </a:xfrm>
          <a:solidFill>
            <a:schemeClr val="bg2">
              <a:lumMod val="75000"/>
            </a:schemeClr>
          </a:solidFill>
        </p:grpSpPr>
        <p:sp>
          <p:nvSpPr>
            <p:cNvPr id="16" name="Freeform 500"/>
            <p:cNvSpPr>
              <a:spLocks noEditPoints="1"/>
            </p:cNvSpPr>
            <p:nvPr/>
          </p:nvSpPr>
          <p:spPr bwMode="auto">
            <a:xfrm>
              <a:off x="5800" y="1938"/>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sp>
          <p:nvSpPr>
            <p:cNvPr id="18" name="Freeform 501"/>
            <p:cNvSpPr>
              <a:spLocks noEditPoints="1"/>
            </p:cNvSpPr>
            <p:nvPr/>
          </p:nvSpPr>
          <p:spPr bwMode="auto">
            <a:xfrm>
              <a:off x="5879" y="2016"/>
              <a:ext cx="183" cy="184"/>
            </a:xfrm>
            <a:custGeom>
              <a:avLst/>
              <a:gdLst>
                <a:gd name="T0" fmla="*/ 10 w 275"/>
                <a:gd name="T1" fmla="*/ 0 h 278"/>
                <a:gd name="T2" fmla="*/ 0 w 275"/>
                <a:gd name="T3" fmla="*/ 267 h 278"/>
                <a:gd name="T4" fmla="*/ 264 w 275"/>
                <a:gd name="T5" fmla="*/ 278 h 278"/>
                <a:gd name="T6" fmla="*/ 275 w 275"/>
                <a:gd name="T7" fmla="*/ 11 h 278"/>
                <a:gd name="T8" fmla="*/ 254 w 275"/>
                <a:gd name="T9" fmla="*/ 256 h 278"/>
                <a:gd name="T10" fmla="*/ 21 w 275"/>
                <a:gd name="T11" fmla="*/ 21 h 278"/>
                <a:gd name="T12" fmla="*/ 254 w 275"/>
                <a:gd name="T13" fmla="*/ 256 h 278"/>
                <a:gd name="T14" fmla="*/ 116 w 275"/>
                <a:gd name="T15" fmla="*/ 128 h 278"/>
                <a:gd name="T16" fmla="*/ 127 w 275"/>
                <a:gd name="T17" fmla="*/ 53 h 278"/>
                <a:gd name="T18" fmla="*/ 52 w 275"/>
                <a:gd name="T19" fmla="*/ 43 h 278"/>
                <a:gd name="T20" fmla="*/ 42 w 275"/>
                <a:gd name="T21" fmla="*/ 117 h 278"/>
                <a:gd name="T22" fmla="*/ 63 w 275"/>
                <a:gd name="T23" fmla="*/ 64 h 278"/>
                <a:gd name="T24" fmla="*/ 106 w 275"/>
                <a:gd name="T25" fmla="*/ 107 h 278"/>
                <a:gd name="T26" fmla="*/ 63 w 275"/>
                <a:gd name="T27" fmla="*/ 64 h 278"/>
                <a:gd name="T28" fmla="*/ 116 w 275"/>
                <a:gd name="T29" fmla="*/ 235 h 278"/>
                <a:gd name="T30" fmla="*/ 127 w 275"/>
                <a:gd name="T31" fmla="*/ 160 h 278"/>
                <a:gd name="T32" fmla="*/ 52 w 275"/>
                <a:gd name="T33" fmla="*/ 149 h 278"/>
                <a:gd name="T34" fmla="*/ 42 w 275"/>
                <a:gd name="T35" fmla="*/ 224 h 278"/>
                <a:gd name="T36" fmla="*/ 63 w 275"/>
                <a:gd name="T37" fmla="*/ 171 h 278"/>
                <a:gd name="T38" fmla="*/ 106 w 275"/>
                <a:gd name="T39" fmla="*/ 213 h 278"/>
                <a:gd name="T40" fmla="*/ 63 w 275"/>
                <a:gd name="T41" fmla="*/ 171 h 278"/>
                <a:gd name="T42" fmla="*/ 223 w 275"/>
                <a:gd name="T43" fmla="*/ 128 h 278"/>
                <a:gd name="T44" fmla="*/ 234 w 275"/>
                <a:gd name="T45" fmla="*/ 53 h 278"/>
                <a:gd name="T46" fmla="*/ 159 w 275"/>
                <a:gd name="T47" fmla="*/ 43 h 278"/>
                <a:gd name="T48" fmla="*/ 148 w 275"/>
                <a:gd name="T49" fmla="*/ 117 h 278"/>
                <a:gd name="T50" fmla="*/ 170 w 275"/>
                <a:gd name="T51" fmla="*/ 64 h 278"/>
                <a:gd name="T52" fmla="*/ 212 w 275"/>
                <a:gd name="T53" fmla="*/ 107 h 278"/>
                <a:gd name="T54" fmla="*/ 170 w 275"/>
                <a:gd name="T55" fmla="*/ 64 h 278"/>
                <a:gd name="T56" fmla="*/ 148 w 275"/>
                <a:gd name="T57" fmla="*/ 160 h 278"/>
                <a:gd name="T58" fmla="*/ 223 w 275"/>
                <a:gd name="T59" fmla="*/ 149 h 278"/>
                <a:gd name="T60" fmla="*/ 223 w 275"/>
                <a:gd name="T61" fmla="*/ 171 h 278"/>
                <a:gd name="T62" fmla="*/ 170 w 275"/>
                <a:gd name="T63" fmla="*/ 224 h 278"/>
                <a:gd name="T64" fmla="*/ 148 w 275"/>
                <a:gd name="T65" fmla="*/ 224 h 278"/>
                <a:gd name="T66" fmla="*/ 234 w 275"/>
                <a:gd name="T67" fmla="*/ 224 h 278"/>
                <a:gd name="T68" fmla="*/ 191 w 275"/>
                <a:gd name="T69" fmla="*/ 235 h 278"/>
                <a:gd name="T70" fmla="*/ 191 w 275"/>
                <a:gd name="T71" fmla="*/ 213 h 278"/>
                <a:gd name="T72" fmla="*/ 212 w 275"/>
                <a:gd name="T73" fmla="*/ 192 h 278"/>
                <a:gd name="T74" fmla="*/ 234 w 275"/>
                <a:gd name="T75" fmla="*/ 192 h 278"/>
                <a:gd name="T76" fmla="*/ 84 w 275"/>
                <a:gd name="T77" fmla="*/ 96 h 278"/>
                <a:gd name="T78" fmla="*/ 84 w 275"/>
                <a:gd name="T79" fmla="*/ 75 h 278"/>
                <a:gd name="T80" fmla="*/ 95 w 275"/>
                <a:gd name="T81" fmla="*/ 192 h 278"/>
                <a:gd name="T82" fmla="*/ 74 w 275"/>
                <a:gd name="T83" fmla="*/ 192 h 278"/>
                <a:gd name="T84" fmla="*/ 95 w 275"/>
                <a:gd name="T85" fmla="*/ 192 h 278"/>
                <a:gd name="T86" fmla="*/ 191 w 275"/>
                <a:gd name="T87" fmla="*/ 96 h 278"/>
                <a:gd name="T88" fmla="*/ 191 w 275"/>
                <a:gd name="T89" fmla="*/ 7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278">
                  <a:moveTo>
                    <a:pt x="264" y="0"/>
                  </a:moveTo>
                  <a:cubicBezTo>
                    <a:pt x="10" y="0"/>
                    <a:pt x="10" y="0"/>
                    <a:pt x="10" y="0"/>
                  </a:cubicBezTo>
                  <a:cubicBezTo>
                    <a:pt x="4" y="0"/>
                    <a:pt x="0" y="5"/>
                    <a:pt x="0" y="11"/>
                  </a:cubicBezTo>
                  <a:cubicBezTo>
                    <a:pt x="0" y="267"/>
                    <a:pt x="0" y="267"/>
                    <a:pt x="0" y="267"/>
                  </a:cubicBezTo>
                  <a:cubicBezTo>
                    <a:pt x="0" y="273"/>
                    <a:pt x="4" y="278"/>
                    <a:pt x="10" y="278"/>
                  </a:cubicBezTo>
                  <a:cubicBezTo>
                    <a:pt x="264" y="278"/>
                    <a:pt x="264" y="278"/>
                    <a:pt x="264" y="278"/>
                  </a:cubicBezTo>
                  <a:cubicBezTo>
                    <a:pt x="270" y="278"/>
                    <a:pt x="275" y="273"/>
                    <a:pt x="275" y="267"/>
                  </a:cubicBezTo>
                  <a:cubicBezTo>
                    <a:pt x="275" y="11"/>
                    <a:pt x="275" y="11"/>
                    <a:pt x="275" y="11"/>
                  </a:cubicBezTo>
                  <a:cubicBezTo>
                    <a:pt x="275" y="5"/>
                    <a:pt x="270" y="0"/>
                    <a:pt x="264" y="0"/>
                  </a:cubicBezTo>
                  <a:close/>
                  <a:moveTo>
                    <a:pt x="254" y="256"/>
                  </a:moveTo>
                  <a:cubicBezTo>
                    <a:pt x="21" y="256"/>
                    <a:pt x="21" y="256"/>
                    <a:pt x="21" y="256"/>
                  </a:cubicBezTo>
                  <a:cubicBezTo>
                    <a:pt x="21" y="21"/>
                    <a:pt x="21" y="21"/>
                    <a:pt x="21" y="21"/>
                  </a:cubicBezTo>
                  <a:cubicBezTo>
                    <a:pt x="254" y="21"/>
                    <a:pt x="254" y="21"/>
                    <a:pt x="254" y="21"/>
                  </a:cubicBezTo>
                  <a:lnTo>
                    <a:pt x="254" y="256"/>
                  </a:lnTo>
                  <a:close/>
                  <a:moveTo>
                    <a:pt x="52" y="128"/>
                  </a:moveTo>
                  <a:cubicBezTo>
                    <a:pt x="116" y="128"/>
                    <a:pt x="116" y="128"/>
                    <a:pt x="116" y="128"/>
                  </a:cubicBezTo>
                  <a:cubicBezTo>
                    <a:pt x="122" y="128"/>
                    <a:pt x="127" y="123"/>
                    <a:pt x="127" y="117"/>
                  </a:cubicBezTo>
                  <a:cubicBezTo>
                    <a:pt x="127" y="53"/>
                    <a:pt x="127" y="53"/>
                    <a:pt x="127" y="53"/>
                  </a:cubicBezTo>
                  <a:cubicBezTo>
                    <a:pt x="127" y="47"/>
                    <a:pt x="122" y="43"/>
                    <a:pt x="116" y="43"/>
                  </a:cubicBezTo>
                  <a:cubicBezTo>
                    <a:pt x="52" y="43"/>
                    <a:pt x="52" y="43"/>
                    <a:pt x="52" y="43"/>
                  </a:cubicBezTo>
                  <a:cubicBezTo>
                    <a:pt x="46" y="43"/>
                    <a:pt x="42" y="47"/>
                    <a:pt x="42" y="53"/>
                  </a:cubicBezTo>
                  <a:cubicBezTo>
                    <a:pt x="42" y="117"/>
                    <a:pt x="42" y="117"/>
                    <a:pt x="42" y="117"/>
                  </a:cubicBezTo>
                  <a:cubicBezTo>
                    <a:pt x="42" y="123"/>
                    <a:pt x="46" y="128"/>
                    <a:pt x="52" y="128"/>
                  </a:cubicBezTo>
                  <a:close/>
                  <a:moveTo>
                    <a:pt x="63" y="64"/>
                  </a:moveTo>
                  <a:cubicBezTo>
                    <a:pt x="106" y="64"/>
                    <a:pt x="106" y="64"/>
                    <a:pt x="106" y="64"/>
                  </a:cubicBezTo>
                  <a:cubicBezTo>
                    <a:pt x="106" y="107"/>
                    <a:pt x="106" y="107"/>
                    <a:pt x="106" y="107"/>
                  </a:cubicBezTo>
                  <a:cubicBezTo>
                    <a:pt x="63" y="107"/>
                    <a:pt x="63" y="107"/>
                    <a:pt x="63" y="107"/>
                  </a:cubicBezTo>
                  <a:lnTo>
                    <a:pt x="63" y="64"/>
                  </a:lnTo>
                  <a:close/>
                  <a:moveTo>
                    <a:pt x="52" y="235"/>
                  </a:moveTo>
                  <a:cubicBezTo>
                    <a:pt x="116" y="235"/>
                    <a:pt x="116" y="235"/>
                    <a:pt x="116" y="235"/>
                  </a:cubicBezTo>
                  <a:cubicBezTo>
                    <a:pt x="122" y="235"/>
                    <a:pt x="127" y="230"/>
                    <a:pt x="127" y="224"/>
                  </a:cubicBezTo>
                  <a:cubicBezTo>
                    <a:pt x="127" y="160"/>
                    <a:pt x="127" y="160"/>
                    <a:pt x="127" y="160"/>
                  </a:cubicBezTo>
                  <a:cubicBezTo>
                    <a:pt x="127" y="154"/>
                    <a:pt x="122" y="149"/>
                    <a:pt x="116" y="149"/>
                  </a:cubicBezTo>
                  <a:cubicBezTo>
                    <a:pt x="52" y="149"/>
                    <a:pt x="52" y="149"/>
                    <a:pt x="52" y="149"/>
                  </a:cubicBezTo>
                  <a:cubicBezTo>
                    <a:pt x="46" y="149"/>
                    <a:pt x="42" y="154"/>
                    <a:pt x="42" y="160"/>
                  </a:cubicBezTo>
                  <a:cubicBezTo>
                    <a:pt x="42" y="224"/>
                    <a:pt x="42" y="224"/>
                    <a:pt x="42" y="224"/>
                  </a:cubicBezTo>
                  <a:cubicBezTo>
                    <a:pt x="42" y="230"/>
                    <a:pt x="46" y="235"/>
                    <a:pt x="52" y="235"/>
                  </a:cubicBezTo>
                  <a:close/>
                  <a:moveTo>
                    <a:pt x="63" y="171"/>
                  </a:moveTo>
                  <a:cubicBezTo>
                    <a:pt x="106" y="171"/>
                    <a:pt x="106" y="171"/>
                    <a:pt x="106" y="171"/>
                  </a:cubicBezTo>
                  <a:cubicBezTo>
                    <a:pt x="106" y="213"/>
                    <a:pt x="106" y="213"/>
                    <a:pt x="106" y="213"/>
                  </a:cubicBezTo>
                  <a:cubicBezTo>
                    <a:pt x="63" y="213"/>
                    <a:pt x="63" y="213"/>
                    <a:pt x="63" y="213"/>
                  </a:cubicBezTo>
                  <a:lnTo>
                    <a:pt x="63" y="171"/>
                  </a:lnTo>
                  <a:close/>
                  <a:moveTo>
                    <a:pt x="159" y="128"/>
                  </a:moveTo>
                  <a:cubicBezTo>
                    <a:pt x="223" y="128"/>
                    <a:pt x="223" y="128"/>
                    <a:pt x="223" y="128"/>
                  </a:cubicBezTo>
                  <a:cubicBezTo>
                    <a:pt x="229" y="128"/>
                    <a:pt x="234" y="123"/>
                    <a:pt x="234" y="117"/>
                  </a:cubicBezTo>
                  <a:cubicBezTo>
                    <a:pt x="234" y="53"/>
                    <a:pt x="234" y="53"/>
                    <a:pt x="234" y="53"/>
                  </a:cubicBezTo>
                  <a:cubicBezTo>
                    <a:pt x="234" y="47"/>
                    <a:pt x="229" y="43"/>
                    <a:pt x="223" y="43"/>
                  </a:cubicBezTo>
                  <a:cubicBezTo>
                    <a:pt x="159" y="43"/>
                    <a:pt x="159" y="43"/>
                    <a:pt x="159" y="43"/>
                  </a:cubicBezTo>
                  <a:cubicBezTo>
                    <a:pt x="153" y="43"/>
                    <a:pt x="148" y="47"/>
                    <a:pt x="148" y="53"/>
                  </a:cubicBezTo>
                  <a:cubicBezTo>
                    <a:pt x="148" y="117"/>
                    <a:pt x="148" y="117"/>
                    <a:pt x="148" y="117"/>
                  </a:cubicBezTo>
                  <a:cubicBezTo>
                    <a:pt x="148" y="123"/>
                    <a:pt x="153" y="128"/>
                    <a:pt x="159" y="128"/>
                  </a:cubicBezTo>
                  <a:close/>
                  <a:moveTo>
                    <a:pt x="170" y="64"/>
                  </a:moveTo>
                  <a:cubicBezTo>
                    <a:pt x="212" y="64"/>
                    <a:pt x="212" y="64"/>
                    <a:pt x="212" y="64"/>
                  </a:cubicBezTo>
                  <a:cubicBezTo>
                    <a:pt x="212" y="107"/>
                    <a:pt x="212" y="107"/>
                    <a:pt x="212" y="107"/>
                  </a:cubicBezTo>
                  <a:cubicBezTo>
                    <a:pt x="170" y="107"/>
                    <a:pt x="170" y="107"/>
                    <a:pt x="170" y="107"/>
                  </a:cubicBezTo>
                  <a:lnTo>
                    <a:pt x="170" y="64"/>
                  </a:lnTo>
                  <a:close/>
                  <a:moveTo>
                    <a:pt x="148" y="224"/>
                  </a:moveTo>
                  <a:cubicBezTo>
                    <a:pt x="148" y="160"/>
                    <a:pt x="148" y="160"/>
                    <a:pt x="148" y="160"/>
                  </a:cubicBezTo>
                  <a:cubicBezTo>
                    <a:pt x="148" y="154"/>
                    <a:pt x="153" y="149"/>
                    <a:pt x="159" y="149"/>
                  </a:cubicBezTo>
                  <a:cubicBezTo>
                    <a:pt x="223" y="149"/>
                    <a:pt x="223" y="149"/>
                    <a:pt x="223" y="149"/>
                  </a:cubicBezTo>
                  <a:cubicBezTo>
                    <a:pt x="229" y="149"/>
                    <a:pt x="234" y="154"/>
                    <a:pt x="234" y="160"/>
                  </a:cubicBezTo>
                  <a:cubicBezTo>
                    <a:pt x="234" y="166"/>
                    <a:pt x="229" y="171"/>
                    <a:pt x="223" y="171"/>
                  </a:cubicBezTo>
                  <a:cubicBezTo>
                    <a:pt x="170" y="171"/>
                    <a:pt x="170" y="171"/>
                    <a:pt x="170" y="171"/>
                  </a:cubicBezTo>
                  <a:cubicBezTo>
                    <a:pt x="170" y="224"/>
                    <a:pt x="170" y="224"/>
                    <a:pt x="170" y="224"/>
                  </a:cubicBezTo>
                  <a:cubicBezTo>
                    <a:pt x="170" y="230"/>
                    <a:pt x="165" y="235"/>
                    <a:pt x="159" y="235"/>
                  </a:cubicBezTo>
                  <a:cubicBezTo>
                    <a:pt x="153" y="235"/>
                    <a:pt x="148" y="230"/>
                    <a:pt x="148" y="224"/>
                  </a:cubicBezTo>
                  <a:close/>
                  <a:moveTo>
                    <a:pt x="234" y="192"/>
                  </a:moveTo>
                  <a:cubicBezTo>
                    <a:pt x="234" y="224"/>
                    <a:pt x="234" y="224"/>
                    <a:pt x="234" y="224"/>
                  </a:cubicBezTo>
                  <a:cubicBezTo>
                    <a:pt x="234" y="230"/>
                    <a:pt x="229" y="235"/>
                    <a:pt x="223" y="235"/>
                  </a:cubicBezTo>
                  <a:cubicBezTo>
                    <a:pt x="191" y="235"/>
                    <a:pt x="191" y="235"/>
                    <a:pt x="191" y="235"/>
                  </a:cubicBezTo>
                  <a:cubicBezTo>
                    <a:pt x="185" y="235"/>
                    <a:pt x="180" y="230"/>
                    <a:pt x="180" y="224"/>
                  </a:cubicBezTo>
                  <a:cubicBezTo>
                    <a:pt x="180" y="218"/>
                    <a:pt x="185" y="213"/>
                    <a:pt x="191" y="213"/>
                  </a:cubicBezTo>
                  <a:cubicBezTo>
                    <a:pt x="212" y="213"/>
                    <a:pt x="212" y="213"/>
                    <a:pt x="212" y="213"/>
                  </a:cubicBezTo>
                  <a:cubicBezTo>
                    <a:pt x="212" y="192"/>
                    <a:pt x="212" y="192"/>
                    <a:pt x="212" y="192"/>
                  </a:cubicBezTo>
                  <a:cubicBezTo>
                    <a:pt x="212" y="186"/>
                    <a:pt x="217" y="181"/>
                    <a:pt x="223" y="181"/>
                  </a:cubicBezTo>
                  <a:cubicBezTo>
                    <a:pt x="229" y="181"/>
                    <a:pt x="234" y="186"/>
                    <a:pt x="234" y="192"/>
                  </a:cubicBezTo>
                  <a:close/>
                  <a:moveTo>
                    <a:pt x="95" y="85"/>
                  </a:moveTo>
                  <a:cubicBezTo>
                    <a:pt x="95" y="91"/>
                    <a:pt x="90" y="96"/>
                    <a:pt x="84" y="96"/>
                  </a:cubicBezTo>
                  <a:cubicBezTo>
                    <a:pt x="78" y="96"/>
                    <a:pt x="74" y="91"/>
                    <a:pt x="74" y="85"/>
                  </a:cubicBezTo>
                  <a:cubicBezTo>
                    <a:pt x="74" y="79"/>
                    <a:pt x="78" y="75"/>
                    <a:pt x="84" y="75"/>
                  </a:cubicBezTo>
                  <a:cubicBezTo>
                    <a:pt x="90" y="75"/>
                    <a:pt x="95" y="79"/>
                    <a:pt x="95" y="85"/>
                  </a:cubicBezTo>
                  <a:close/>
                  <a:moveTo>
                    <a:pt x="95" y="192"/>
                  </a:moveTo>
                  <a:cubicBezTo>
                    <a:pt x="95" y="198"/>
                    <a:pt x="90" y="203"/>
                    <a:pt x="84" y="203"/>
                  </a:cubicBezTo>
                  <a:cubicBezTo>
                    <a:pt x="78" y="203"/>
                    <a:pt x="74" y="198"/>
                    <a:pt x="74" y="192"/>
                  </a:cubicBezTo>
                  <a:cubicBezTo>
                    <a:pt x="74" y="186"/>
                    <a:pt x="78" y="181"/>
                    <a:pt x="84" y="181"/>
                  </a:cubicBezTo>
                  <a:cubicBezTo>
                    <a:pt x="90" y="181"/>
                    <a:pt x="95" y="186"/>
                    <a:pt x="95" y="192"/>
                  </a:cubicBezTo>
                  <a:close/>
                  <a:moveTo>
                    <a:pt x="202" y="85"/>
                  </a:moveTo>
                  <a:cubicBezTo>
                    <a:pt x="202" y="91"/>
                    <a:pt x="197" y="96"/>
                    <a:pt x="191" y="96"/>
                  </a:cubicBezTo>
                  <a:cubicBezTo>
                    <a:pt x="185" y="96"/>
                    <a:pt x="180" y="91"/>
                    <a:pt x="180" y="85"/>
                  </a:cubicBezTo>
                  <a:cubicBezTo>
                    <a:pt x="180" y="79"/>
                    <a:pt x="185" y="75"/>
                    <a:pt x="191" y="75"/>
                  </a:cubicBezTo>
                  <a:cubicBezTo>
                    <a:pt x="197" y="75"/>
                    <a:pt x="202" y="79"/>
                    <a:pt x="202" y="85"/>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grpSp>
      <p:sp>
        <p:nvSpPr>
          <p:cNvPr id="19" name="TextBox 18"/>
          <p:cNvSpPr txBox="1"/>
          <p:nvPr/>
        </p:nvSpPr>
        <p:spPr>
          <a:xfrm>
            <a:off x="5645539" y="2552817"/>
            <a:ext cx="971420" cy="215444"/>
          </a:xfrm>
          <a:prstGeom prst="rect">
            <a:avLst/>
          </a:prstGeom>
          <a:noFill/>
        </p:spPr>
        <p:txBody>
          <a:bodyPr wrap="none" lIns="0" tIns="0" rIns="0" bIns="0" rtlCol="0">
            <a:spAutoFit/>
          </a:bodyPr>
          <a:lstStyle/>
          <a:p>
            <a:pPr>
              <a:spcBef>
                <a:spcPts val="600"/>
              </a:spcBef>
              <a:buClr>
                <a:schemeClr val="tx2"/>
              </a:buClr>
            </a:pPr>
            <a:r>
              <a:rPr lang="en-US" sz="1400" dirty="0" smtClean="0">
                <a:solidFill>
                  <a:schemeClr val="tx1"/>
                </a:solidFill>
              </a:rPr>
              <a:t>Store code</a:t>
            </a:r>
            <a:endParaRPr lang="en-US" sz="1400" dirty="0" smtClean="0">
              <a:solidFill>
                <a:schemeClr val="tx1"/>
              </a:solidFill>
            </a:endParaRPr>
          </a:p>
        </p:txBody>
      </p:sp>
      <p:sp>
        <p:nvSpPr>
          <p:cNvPr id="20" name="Freeform 996"/>
          <p:cNvSpPr>
            <a:spLocks noChangeAspect="1" noEditPoints="1"/>
          </p:cNvSpPr>
          <p:nvPr/>
        </p:nvSpPr>
        <p:spPr bwMode="auto">
          <a:xfrm>
            <a:off x="5732463" y="3729477"/>
            <a:ext cx="400948" cy="399773"/>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362 w 512"/>
              <a:gd name="T21" fmla="*/ 170 h 512"/>
              <a:gd name="T22" fmla="*/ 309 w 512"/>
              <a:gd name="T23" fmla="*/ 170 h 512"/>
              <a:gd name="T24" fmla="*/ 309 w 512"/>
              <a:gd name="T25" fmla="*/ 149 h 512"/>
              <a:gd name="T26" fmla="*/ 256 w 512"/>
              <a:gd name="T27" fmla="*/ 96 h 512"/>
              <a:gd name="T28" fmla="*/ 202 w 512"/>
              <a:gd name="T29" fmla="*/ 149 h 512"/>
              <a:gd name="T30" fmla="*/ 202 w 512"/>
              <a:gd name="T31" fmla="*/ 170 h 512"/>
              <a:gd name="T32" fmla="*/ 149 w 512"/>
              <a:gd name="T33" fmla="*/ 170 h 512"/>
              <a:gd name="T34" fmla="*/ 138 w 512"/>
              <a:gd name="T35" fmla="*/ 181 h 512"/>
              <a:gd name="T36" fmla="*/ 138 w 512"/>
              <a:gd name="T37" fmla="*/ 405 h 512"/>
              <a:gd name="T38" fmla="*/ 149 w 512"/>
              <a:gd name="T39" fmla="*/ 416 h 512"/>
              <a:gd name="T40" fmla="*/ 362 w 512"/>
              <a:gd name="T41" fmla="*/ 416 h 512"/>
              <a:gd name="T42" fmla="*/ 373 w 512"/>
              <a:gd name="T43" fmla="*/ 405 h 512"/>
              <a:gd name="T44" fmla="*/ 373 w 512"/>
              <a:gd name="T45" fmla="*/ 181 h 512"/>
              <a:gd name="T46" fmla="*/ 362 w 512"/>
              <a:gd name="T47" fmla="*/ 170 h 512"/>
              <a:gd name="T48" fmla="*/ 224 w 512"/>
              <a:gd name="T49" fmla="*/ 149 h 512"/>
              <a:gd name="T50" fmla="*/ 256 w 512"/>
              <a:gd name="T51" fmla="*/ 117 h 512"/>
              <a:gd name="T52" fmla="*/ 288 w 512"/>
              <a:gd name="T53" fmla="*/ 149 h 512"/>
              <a:gd name="T54" fmla="*/ 288 w 512"/>
              <a:gd name="T55" fmla="*/ 170 h 512"/>
              <a:gd name="T56" fmla="*/ 224 w 512"/>
              <a:gd name="T57" fmla="*/ 170 h 512"/>
              <a:gd name="T58" fmla="*/ 224 w 512"/>
              <a:gd name="T59" fmla="*/ 149 h 512"/>
              <a:gd name="T60" fmla="*/ 352 w 512"/>
              <a:gd name="T61" fmla="*/ 394 h 512"/>
              <a:gd name="T62" fmla="*/ 160 w 512"/>
              <a:gd name="T63" fmla="*/ 394 h 512"/>
              <a:gd name="T64" fmla="*/ 160 w 512"/>
              <a:gd name="T65" fmla="*/ 192 h 512"/>
              <a:gd name="T66" fmla="*/ 202 w 512"/>
              <a:gd name="T67" fmla="*/ 192 h 512"/>
              <a:gd name="T68" fmla="*/ 202 w 512"/>
              <a:gd name="T69" fmla="*/ 213 h 512"/>
              <a:gd name="T70" fmla="*/ 213 w 512"/>
              <a:gd name="T71" fmla="*/ 224 h 512"/>
              <a:gd name="T72" fmla="*/ 224 w 512"/>
              <a:gd name="T73" fmla="*/ 213 h 512"/>
              <a:gd name="T74" fmla="*/ 224 w 512"/>
              <a:gd name="T75" fmla="*/ 192 h 512"/>
              <a:gd name="T76" fmla="*/ 288 w 512"/>
              <a:gd name="T77" fmla="*/ 192 h 512"/>
              <a:gd name="T78" fmla="*/ 288 w 512"/>
              <a:gd name="T79" fmla="*/ 213 h 512"/>
              <a:gd name="T80" fmla="*/ 298 w 512"/>
              <a:gd name="T81" fmla="*/ 224 h 512"/>
              <a:gd name="T82" fmla="*/ 309 w 512"/>
              <a:gd name="T83" fmla="*/ 213 h 512"/>
              <a:gd name="T84" fmla="*/ 309 w 512"/>
              <a:gd name="T85" fmla="*/ 192 h 512"/>
              <a:gd name="T86" fmla="*/ 352 w 512"/>
              <a:gd name="T87" fmla="*/ 192 h 512"/>
              <a:gd name="T88" fmla="*/ 352 w 512"/>
              <a:gd name="T89"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62" y="170"/>
                </a:moveTo>
                <a:cubicBezTo>
                  <a:pt x="309" y="170"/>
                  <a:pt x="309" y="170"/>
                  <a:pt x="309" y="170"/>
                </a:cubicBezTo>
                <a:cubicBezTo>
                  <a:pt x="309" y="149"/>
                  <a:pt x="309" y="149"/>
                  <a:pt x="309" y="149"/>
                </a:cubicBezTo>
                <a:cubicBezTo>
                  <a:pt x="309" y="120"/>
                  <a:pt x="285" y="96"/>
                  <a:pt x="256" y="96"/>
                </a:cubicBezTo>
                <a:cubicBezTo>
                  <a:pt x="226" y="96"/>
                  <a:pt x="202" y="120"/>
                  <a:pt x="202" y="149"/>
                </a:cubicBezTo>
                <a:cubicBezTo>
                  <a:pt x="202" y="170"/>
                  <a:pt x="202" y="170"/>
                  <a:pt x="202" y="170"/>
                </a:cubicBezTo>
                <a:cubicBezTo>
                  <a:pt x="149" y="170"/>
                  <a:pt x="149" y="170"/>
                  <a:pt x="149" y="170"/>
                </a:cubicBezTo>
                <a:cubicBezTo>
                  <a:pt x="143" y="170"/>
                  <a:pt x="138" y="175"/>
                  <a:pt x="138" y="181"/>
                </a:cubicBezTo>
                <a:cubicBezTo>
                  <a:pt x="138" y="405"/>
                  <a:pt x="138" y="405"/>
                  <a:pt x="138" y="405"/>
                </a:cubicBezTo>
                <a:cubicBezTo>
                  <a:pt x="138" y="411"/>
                  <a:pt x="143" y="416"/>
                  <a:pt x="149" y="416"/>
                </a:cubicBezTo>
                <a:cubicBezTo>
                  <a:pt x="362" y="416"/>
                  <a:pt x="362" y="416"/>
                  <a:pt x="362" y="416"/>
                </a:cubicBezTo>
                <a:cubicBezTo>
                  <a:pt x="368" y="416"/>
                  <a:pt x="373" y="411"/>
                  <a:pt x="373" y="405"/>
                </a:cubicBezTo>
                <a:cubicBezTo>
                  <a:pt x="373" y="181"/>
                  <a:pt x="373" y="181"/>
                  <a:pt x="373" y="181"/>
                </a:cubicBezTo>
                <a:cubicBezTo>
                  <a:pt x="373" y="175"/>
                  <a:pt x="368" y="170"/>
                  <a:pt x="362" y="170"/>
                </a:cubicBezTo>
                <a:close/>
                <a:moveTo>
                  <a:pt x="224" y="149"/>
                </a:moveTo>
                <a:cubicBezTo>
                  <a:pt x="224" y="131"/>
                  <a:pt x="238" y="117"/>
                  <a:pt x="256" y="117"/>
                </a:cubicBezTo>
                <a:cubicBezTo>
                  <a:pt x="273" y="117"/>
                  <a:pt x="288" y="131"/>
                  <a:pt x="288" y="149"/>
                </a:cubicBezTo>
                <a:cubicBezTo>
                  <a:pt x="288" y="170"/>
                  <a:pt x="288" y="170"/>
                  <a:pt x="288" y="170"/>
                </a:cubicBezTo>
                <a:cubicBezTo>
                  <a:pt x="224" y="170"/>
                  <a:pt x="224" y="170"/>
                  <a:pt x="224" y="170"/>
                </a:cubicBezTo>
                <a:lnTo>
                  <a:pt x="224" y="149"/>
                </a:lnTo>
                <a:close/>
                <a:moveTo>
                  <a:pt x="352" y="394"/>
                </a:moveTo>
                <a:cubicBezTo>
                  <a:pt x="160" y="394"/>
                  <a:pt x="160" y="394"/>
                  <a:pt x="160" y="394"/>
                </a:cubicBezTo>
                <a:cubicBezTo>
                  <a:pt x="160" y="192"/>
                  <a:pt x="160" y="192"/>
                  <a:pt x="160" y="192"/>
                </a:cubicBezTo>
                <a:cubicBezTo>
                  <a:pt x="202" y="192"/>
                  <a:pt x="202" y="192"/>
                  <a:pt x="202" y="192"/>
                </a:cubicBezTo>
                <a:cubicBezTo>
                  <a:pt x="202" y="213"/>
                  <a:pt x="202" y="213"/>
                  <a:pt x="202" y="213"/>
                </a:cubicBezTo>
                <a:cubicBezTo>
                  <a:pt x="202" y="219"/>
                  <a:pt x="207" y="224"/>
                  <a:pt x="213" y="224"/>
                </a:cubicBezTo>
                <a:cubicBezTo>
                  <a:pt x="219" y="224"/>
                  <a:pt x="224" y="219"/>
                  <a:pt x="224" y="213"/>
                </a:cubicBezTo>
                <a:cubicBezTo>
                  <a:pt x="224" y="192"/>
                  <a:pt x="224" y="192"/>
                  <a:pt x="224" y="192"/>
                </a:cubicBezTo>
                <a:cubicBezTo>
                  <a:pt x="288" y="192"/>
                  <a:pt x="288" y="192"/>
                  <a:pt x="288" y="192"/>
                </a:cubicBezTo>
                <a:cubicBezTo>
                  <a:pt x="288" y="213"/>
                  <a:pt x="288" y="213"/>
                  <a:pt x="288" y="213"/>
                </a:cubicBezTo>
                <a:cubicBezTo>
                  <a:pt x="288" y="219"/>
                  <a:pt x="292" y="224"/>
                  <a:pt x="298" y="224"/>
                </a:cubicBezTo>
                <a:cubicBezTo>
                  <a:pt x="304" y="224"/>
                  <a:pt x="309" y="219"/>
                  <a:pt x="309" y="213"/>
                </a:cubicBezTo>
                <a:cubicBezTo>
                  <a:pt x="309" y="192"/>
                  <a:pt x="309" y="192"/>
                  <a:pt x="309" y="192"/>
                </a:cubicBezTo>
                <a:cubicBezTo>
                  <a:pt x="352" y="192"/>
                  <a:pt x="352" y="192"/>
                  <a:pt x="352" y="192"/>
                </a:cubicBezTo>
                <a:lnTo>
                  <a:pt x="352" y="394"/>
                </a:lnTo>
                <a:close/>
              </a:path>
            </a:pathLst>
          </a:custGeom>
          <a:solidFill>
            <a:schemeClr val="bg2">
              <a:lumMod val="75000"/>
            </a:schemeClr>
          </a:solidFill>
          <a:ln>
            <a:solidFill>
              <a:schemeClr val="bg1">
                <a:lumMod val="85000"/>
              </a:schemeClr>
            </a:solidFill>
          </a:ln>
          <a:extLst/>
        </p:spPr>
        <p:txBody>
          <a:bodyPr vert="horz" wrap="square" lIns="99060" tIns="49530" rIns="99060" bIns="49530" numCol="1" anchor="t" anchorCtr="0" compatLnSpc="1">
            <a:prstTxWarp prst="textNoShape">
              <a:avLst/>
            </a:prstTxWarp>
          </a:bodyPr>
          <a:lstStyle/>
          <a:p>
            <a:endParaRPr lang="en-GB" sz="1600"/>
          </a:p>
        </p:txBody>
      </p:sp>
      <p:sp>
        <p:nvSpPr>
          <p:cNvPr id="21" name="TextBox 20"/>
          <p:cNvSpPr txBox="1"/>
          <p:nvPr/>
        </p:nvSpPr>
        <p:spPr>
          <a:xfrm>
            <a:off x="5645539" y="3427334"/>
            <a:ext cx="1585370" cy="215444"/>
          </a:xfrm>
          <a:prstGeom prst="rect">
            <a:avLst/>
          </a:prstGeom>
          <a:noFill/>
        </p:spPr>
        <p:txBody>
          <a:bodyPr wrap="none" lIns="0" tIns="0" rIns="0" bIns="0" rtlCol="0">
            <a:spAutoFit/>
          </a:bodyPr>
          <a:lstStyle/>
          <a:p>
            <a:pPr>
              <a:spcBef>
                <a:spcPts val="600"/>
              </a:spcBef>
              <a:buClr>
                <a:schemeClr val="tx2"/>
              </a:buClr>
            </a:pPr>
            <a:r>
              <a:rPr lang="en-US" sz="1400" dirty="0" smtClean="0"/>
              <a:t>Amenities around</a:t>
            </a:r>
            <a:endParaRPr lang="en-US" sz="1400" dirty="0" smtClean="0">
              <a:solidFill>
                <a:schemeClr val="tx1"/>
              </a:solidFill>
            </a:endParaRPr>
          </a:p>
        </p:txBody>
      </p:sp>
      <p:grpSp>
        <p:nvGrpSpPr>
          <p:cNvPr id="22" name="Group 29"/>
          <p:cNvGrpSpPr>
            <a:grpSpLocks noChangeAspect="1"/>
          </p:cNvGrpSpPr>
          <p:nvPr/>
        </p:nvGrpSpPr>
        <p:grpSpPr bwMode="auto">
          <a:xfrm>
            <a:off x="5097463" y="3356823"/>
            <a:ext cx="402431" cy="402431"/>
            <a:chOff x="2077" y="567"/>
            <a:chExt cx="234" cy="234"/>
          </a:xfrm>
          <a:solidFill>
            <a:schemeClr val="bg2">
              <a:lumMod val="75000"/>
            </a:schemeClr>
          </a:solidFill>
        </p:grpSpPr>
        <p:sp>
          <p:nvSpPr>
            <p:cNvPr id="23" name="Freeform 30"/>
            <p:cNvSpPr>
              <a:spLocks noEditPoints="1"/>
            </p:cNvSpPr>
            <p:nvPr/>
          </p:nvSpPr>
          <p:spPr bwMode="auto">
            <a:xfrm>
              <a:off x="2077" y="567"/>
              <a:ext cx="234" cy="234"/>
            </a:xfrm>
            <a:custGeom>
              <a:avLst/>
              <a:gdLst>
                <a:gd name="T0" fmla="*/ 97 w 194"/>
                <a:gd name="T1" fmla="*/ 8 h 194"/>
                <a:gd name="T2" fmla="*/ 186 w 194"/>
                <a:gd name="T3" fmla="*/ 97 h 194"/>
                <a:gd name="T4" fmla="*/ 97 w 194"/>
                <a:gd name="T5" fmla="*/ 186 h 194"/>
                <a:gd name="T6" fmla="*/ 8 w 194"/>
                <a:gd name="T7" fmla="*/ 97 h 194"/>
                <a:gd name="T8" fmla="*/ 97 w 194"/>
                <a:gd name="T9" fmla="*/ 8 h 194"/>
                <a:gd name="T10" fmla="*/ 97 w 194"/>
                <a:gd name="T11" fmla="*/ 0 h 194"/>
                <a:gd name="T12" fmla="*/ 0 w 194"/>
                <a:gd name="T13" fmla="*/ 97 h 194"/>
                <a:gd name="T14" fmla="*/ 97 w 194"/>
                <a:gd name="T15" fmla="*/ 194 h 194"/>
                <a:gd name="T16" fmla="*/ 194 w 194"/>
                <a:gd name="T17" fmla="*/ 97 h 194"/>
                <a:gd name="T18" fmla="*/ 97 w 194"/>
                <a:gd name="T19"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94">
                  <a:moveTo>
                    <a:pt x="97" y="8"/>
                  </a:moveTo>
                  <a:cubicBezTo>
                    <a:pt x="146" y="8"/>
                    <a:pt x="186" y="48"/>
                    <a:pt x="186" y="97"/>
                  </a:cubicBezTo>
                  <a:cubicBezTo>
                    <a:pt x="186" y="146"/>
                    <a:pt x="146" y="186"/>
                    <a:pt x="97" y="186"/>
                  </a:cubicBezTo>
                  <a:cubicBezTo>
                    <a:pt x="48" y="186"/>
                    <a:pt x="8" y="146"/>
                    <a:pt x="8" y="97"/>
                  </a:cubicBezTo>
                  <a:cubicBezTo>
                    <a:pt x="8" y="48"/>
                    <a:pt x="48" y="8"/>
                    <a:pt x="97" y="8"/>
                  </a:cubicBezTo>
                  <a:moveTo>
                    <a:pt x="97" y="0"/>
                  </a:moveTo>
                  <a:cubicBezTo>
                    <a:pt x="43" y="0"/>
                    <a:pt x="0" y="43"/>
                    <a:pt x="0" y="97"/>
                  </a:cubicBezTo>
                  <a:cubicBezTo>
                    <a:pt x="0" y="151"/>
                    <a:pt x="43" y="194"/>
                    <a:pt x="97" y="194"/>
                  </a:cubicBezTo>
                  <a:cubicBezTo>
                    <a:pt x="151" y="194"/>
                    <a:pt x="194" y="151"/>
                    <a:pt x="194" y="97"/>
                  </a:cubicBezTo>
                  <a:cubicBezTo>
                    <a:pt x="194" y="43"/>
                    <a:pt x="151" y="0"/>
                    <a:pt x="97"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sp>
          <p:nvSpPr>
            <p:cNvPr id="24" name="Freeform 31"/>
            <p:cNvSpPr>
              <a:spLocks noEditPoints="1"/>
            </p:cNvSpPr>
            <p:nvPr/>
          </p:nvSpPr>
          <p:spPr bwMode="auto">
            <a:xfrm>
              <a:off x="2118" y="608"/>
              <a:ext cx="152" cy="129"/>
            </a:xfrm>
            <a:custGeom>
              <a:avLst/>
              <a:gdLst>
                <a:gd name="T0" fmla="*/ 91 w 126"/>
                <a:gd name="T1" fmla="*/ 19 h 107"/>
                <a:gd name="T2" fmla="*/ 87 w 126"/>
                <a:gd name="T3" fmla="*/ 0 h 107"/>
                <a:gd name="T4" fmla="*/ 35 w 126"/>
                <a:gd name="T5" fmla="*/ 6 h 107"/>
                <a:gd name="T6" fmla="*/ 6 w 126"/>
                <a:gd name="T7" fmla="*/ 19 h 107"/>
                <a:gd name="T8" fmla="*/ 0 w 126"/>
                <a:gd name="T9" fmla="*/ 104 h 107"/>
                <a:gd name="T10" fmla="*/ 120 w 126"/>
                <a:gd name="T11" fmla="*/ 107 h 107"/>
                <a:gd name="T12" fmla="*/ 126 w 126"/>
                <a:gd name="T13" fmla="*/ 22 h 107"/>
                <a:gd name="T14" fmla="*/ 35 w 126"/>
                <a:gd name="T15" fmla="*/ 100 h 107"/>
                <a:gd name="T16" fmla="*/ 26 w 126"/>
                <a:gd name="T17" fmla="*/ 87 h 107"/>
                <a:gd name="T18" fmla="*/ 19 w 126"/>
                <a:gd name="T19" fmla="*/ 87 h 107"/>
                <a:gd name="T20" fmla="*/ 11 w 126"/>
                <a:gd name="T21" fmla="*/ 100 h 107"/>
                <a:gd name="T22" fmla="*/ 35 w 126"/>
                <a:gd name="T23" fmla="*/ 26 h 107"/>
                <a:gd name="T24" fmla="*/ 83 w 126"/>
                <a:gd name="T25" fmla="*/ 100 h 107"/>
                <a:gd name="T26" fmla="*/ 58 w 126"/>
                <a:gd name="T27" fmla="*/ 87 h 107"/>
                <a:gd name="T28" fmla="*/ 52 w 126"/>
                <a:gd name="T29" fmla="*/ 87 h 107"/>
                <a:gd name="T30" fmla="*/ 43 w 126"/>
                <a:gd name="T31" fmla="*/ 100 h 107"/>
                <a:gd name="T32" fmla="*/ 83 w 126"/>
                <a:gd name="T33" fmla="*/ 11 h 107"/>
                <a:gd name="T34" fmla="*/ 115 w 126"/>
                <a:gd name="T35" fmla="*/ 100 h 107"/>
                <a:gd name="T36" fmla="*/ 107 w 126"/>
                <a:gd name="T37" fmla="*/ 87 h 107"/>
                <a:gd name="T38" fmla="*/ 100 w 126"/>
                <a:gd name="T39" fmla="*/ 87 h 107"/>
                <a:gd name="T40" fmla="*/ 91 w 126"/>
                <a:gd name="T41" fmla="*/ 100 h 107"/>
                <a:gd name="T42" fmla="*/ 115 w 126"/>
                <a:gd name="T43" fmla="*/ 26 h 107"/>
                <a:gd name="T44" fmla="*/ 18 w 126"/>
                <a:gd name="T45" fmla="*/ 71 h 107"/>
                <a:gd name="T46" fmla="*/ 26 w 126"/>
                <a:gd name="T47" fmla="*/ 71 h 107"/>
                <a:gd name="T48" fmla="*/ 18 w 126"/>
                <a:gd name="T49" fmla="*/ 71 h 107"/>
                <a:gd name="T50" fmla="*/ 22 w 126"/>
                <a:gd name="T51" fmla="*/ 51 h 107"/>
                <a:gd name="T52" fmla="*/ 22 w 126"/>
                <a:gd name="T53" fmla="*/ 59 h 107"/>
                <a:gd name="T54" fmla="*/ 18 w 126"/>
                <a:gd name="T55" fmla="*/ 39 h 107"/>
                <a:gd name="T56" fmla="*/ 26 w 126"/>
                <a:gd name="T57" fmla="*/ 39 h 107"/>
                <a:gd name="T58" fmla="*/ 18 w 126"/>
                <a:gd name="T59" fmla="*/ 39 h 107"/>
                <a:gd name="T60" fmla="*/ 55 w 126"/>
                <a:gd name="T61" fmla="*/ 67 h 107"/>
                <a:gd name="T62" fmla="*/ 55 w 126"/>
                <a:gd name="T63" fmla="*/ 75 h 107"/>
                <a:gd name="T64" fmla="*/ 51 w 126"/>
                <a:gd name="T65" fmla="*/ 55 h 107"/>
                <a:gd name="T66" fmla="*/ 59 w 126"/>
                <a:gd name="T67" fmla="*/ 55 h 107"/>
                <a:gd name="T68" fmla="*/ 51 w 126"/>
                <a:gd name="T69" fmla="*/ 55 h 107"/>
                <a:gd name="T70" fmla="*/ 55 w 126"/>
                <a:gd name="T71" fmla="*/ 35 h 107"/>
                <a:gd name="T72" fmla="*/ 55 w 126"/>
                <a:gd name="T73" fmla="*/ 43 h 107"/>
                <a:gd name="T74" fmla="*/ 67 w 126"/>
                <a:gd name="T75" fmla="*/ 71 h 107"/>
                <a:gd name="T76" fmla="*/ 75 w 126"/>
                <a:gd name="T77" fmla="*/ 71 h 107"/>
                <a:gd name="T78" fmla="*/ 67 w 126"/>
                <a:gd name="T79" fmla="*/ 71 h 107"/>
                <a:gd name="T80" fmla="*/ 71 w 126"/>
                <a:gd name="T81" fmla="*/ 51 h 107"/>
                <a:gd name="T82" fmla="*/ 71 w 126"/>
                <a:gd name="T83" fmla="*/ 59 h 107"/>
                <a:gd name="T84" fmla="*/ 67 w 126"/>
                <a:gd name="T85" fmla="*/ 39 h 107"/>
                <a:gd name="T86" fmla="*/ 75 w 126"/>
                <a:gd name="T87" fmla="*/ 39 h 107"/>
                <a:gd name="T88" fmla="*/ 67 w 126"/>
                <a:gd name="T89" fmla="*/ 39 h 107"/>
                <a:gd name="T90" fmla="*/ 104 w 126"/>
                <a:gd name="T91" fmla="*/ 67 h 107"/>
                <a:gd name="T92" fmla="*/ 104 w 126"/>
                <a:gd name="T93" fmla="*/ 75 h 107"/>
                <a:gd name="T94" fmla="*/ 100 w 126"/>
                <a:gd name="T95" fmla="*/ 55 h 107"/>
                <a:gd name="T96" fmla="*/ 108 w 126"/>
                <a:gd name="T97" fmla="*/ 55 h 107"/>
                <a:gd name="T98" fmla="*/ 100 w 126"/>
                <a:gd name="T99" fmla="*/ 55 h 107"/>
                <a:gd name="T100" fmla="*/ 104 w 126"/>
                <a:gd name="T101" fmla="*/ 35 h 107"/>
                <a:gd name="T102" fmla="*/ 104 w 126"/>
                <a:gd name="T103" fmla="*/ 43 h 107"/>
                <a:gd name="T104" fmla="*/ 51 w 126"/>
                <a:gd name="T105" fmla="*/ 22 h 107"/>
                <a:gd name="T106" fmla="*/ 59 w 126"/>
                <a:gd name="T107" fmla="*/ 22 h 107"/>
                <a:gd name="T108" fmla="*/ 51 w 126"/>
                <a:gd name="T109" fmla="*/ 22 h 107"/>
                <a:gd name="T110" fmla="*/ 71 w 126"/>
                <a:gd name="T111" fmla="*/ 18 h 107"/>
                <a:gd name="T112" fmla="*/ 71 w 126"/>
                <a:gd name="T113" fmla="*/ 2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6" h="107">
                  <a:moveTo>
                    <a:pt x="120" y="19"/>
                  </a:moveTo>
                  <a:cubicBezTo>
                    <a:pt x="91" y="19"/>
                    <a:pt x="91" y="19"/>
                    <a:pt x="91" y="19"/>
                  </a:cubicBezTo>
                  <a:cubicBezTo>
                    <a:pt x="91" y="6"/>
                    <a:pt x="91" y="6"/>
                    <a:pt x="91" y="6"/>
                  </a:cubicBezTo>
                  <a:cubicBezTo>
                    <a:pt x="91" y="4"/>
                    <a:pt x="90" y="0"/>
                    <a:pt x="87" y="0"/>
                  </a:cubicBezTo>
                  <a:cubicBezTo>
                    <a:pt x="39" y="0"/>
                    <a:pt x="39" y="0"/>
                    <a:pt x="39" y="0"/>
                  </a:cubicBezTo>
                  <a:cubicBezTo>
                    <a:pt x="36" y="0"/>
                    <a:pt x="35" y="4"/>
                    <a:pt x="35" y="6"/>
                  </a:cubicBezTo>
                  <a:cubicBezTo>
                    <a:pt x="35" y="19"/>
                    <a:pt x="35" y="19"/>
                    <a:pt x="35" y="19"/>
                  </a:cubicBezTo>
                  <a:cubicBezTo>
                    <a:pt x="6" y="19"/>
                    <a:pt x="6" y="19"/>
                    <a:pt x="6" y="19"/>
                  </a:cubicBezTo>
                  <a:cubicBezTo>
                    <a:pt x="4" y="19"/>
                    <a:pt x="0" y="20"/>
                    <a:pt x="0" y="22"/>
                  </a:cubicBezTo>
                  <a:cubicBezTo>
                    <a:pt x="0" y="104"/>
                    <a:pt x="0" y="104"/>
                    <a:pt x="0" y="104"/>
                  </a:cubicBezTo>
                  <a:cubicBezTo>
                    <a:pt x="0" y="106"/>
                    <a:pt x="4" y="107"/>
                    <a:pt x="6" y="107"/>
                  </a:cubicBezTo>
                  <a:cubicBezTo>
                    <a:pt x="120" y="107"/>
                    <a:pt x="120" y="107"/>
                    <a:pt x="120" y="107"/>
                  </a:cubicBezTo>
                  <a:cubicBezTo>
                    <a:pt x="122" y="107"/>
                    <a:pt x="126" y="106"/>
                    <a:pt x="126" y="104"/>
                  </a:cubicBezTo>
                  <a:cubicBezTo>
                    <a:pt x="126" y="22"/>
                    <a:pt x="126" y="22"/>
                    <a:pt x="126" y="22"/>
                  </a:cubicBezTo>
                  <a:cubicBezTo>
                    <a:pt x="126" y="20"/>
                    <a:pt x="122" y="19"/>
                    <a:pt x="120" y="19"/>
                  </a:cubicBezTo>
                  <a:close/>
                  <a:moveTo>
                    <a:pt x="35" y="100"/>
                  </a:moveTo>
                  <a:cubicBezTo>
                    <a:pt x="26" y="100"/>
                    <a:pt x="26" y="100"/>
                    <a:pt x="26" y="100"/>
                  </a:cubicBezTo>
                  <a:cubicBezTo>
                    <a:pt x="26" y="87"/>
                    <a:pt x="26" y="87"/>
                    <a:pt x="26" y="87"/>
                  </a:cubicBezTo>
                  <a:cubicBezTo>
                    <a:pt x="26" y="85"/>
                    <a:pt x="25" y="83"/>
                    <a:pt x="22" y="83"/>
                  </a:cubicBezTo>
                  <a:cubicBezTo>
                    <a:pt x="20" y="83"/>
                    <a:pt x="19" y="85"/>
                    <a:pt x="19" y="87"/>
                  </a:cubicBezTo>
                  <a:cubicBezTo>
                    <a:pt x="19" y="100"/>
                    <a:pt x="19" y="100"/>
                    <a:pt x="19" y="100"/>
                  </a:cubicBezTo>
                  <a:cubicBezTo>
                    <a:pt x="11" y="100"/>
                    <a:pt x="11" y="100"/>
                    <a:pt x="11" y="100"/>
                  </a:cubicBezTo>
                  <a:cubicBezTo>
                    <a:pt x="11" y="26"/>
                    <a:pt x="11" y="26"/>
                    <a:pt x="11" y="26"/>
                  </a:cubicBezTo>
                  <a:cubicBezTo>
                    <a:pt x="35" y="26"/>
                    <a:pt x="35" y="26"/>
                    <a:pt x="35" y="26"/>
                  </a:cubicBezTo>
                  <a:lnTo>
                    <a:pt x="35" y="100"/>
                  </a:lnTo>
                  <a:close/>
                  <a:moveTo>
                    <a:pt x="83" y="100"/>
                  </a:moveTo>
                  <a:cubicBezTo>
                    <a:pt x="58" y="100"/>
                    <a:pt x="58" y="100"/>
                    <a:pt x="58" y="100"/>
                  </a:cubicBezTo>
                  <a:cubicBezTo>
                    <a:pt x="58" y="87"/>
                    <a:pt x="58" y="87"/>
                    <a:pt x="58" y="87"/>
                  </a:cubicBezTo>
                  <a:cubicBezTo>
                    <a:pt x="58" y="85"/>
                    <a:pt x="57" y="83"/>
                    <a:pt x="55" y="83"/>
                  </a:cubicBezTo>
                  <a:cubicBezTo>
                    <a:pt x="53" y="83"/>
                    <a:pt x="52" y="85"/>
                    <a:pt x="52" y="87"/>
                  </a:cubicBezTo>
                  <a:cubicBezTo>
                    <a:pt x="52" y="100"/>
                    <a:pt x="52" y="100"/>
                    <a:pt x="52" y="100"/>
                  </a:cubicBezTo>
                  <a:cubicBezTo>
                    <a:pt x="43" y="100"/>
                    <a:pt x="43" y="100"/>
                    <a:pt x="43" y="100"/>
                  </a:cubicBezTo>
                  <a:cubicBezTo>
                    <a:pt x="43" y="11"/>
                    <a:pt x="43" y="11"/>
                    <a:pt x="43" y="11"/>
                  </a:cubicBezTo>
                  <a:cubicBezTo>
                    <a:pt x="83" y="11"/>
                    <a:pt x="83" y="11"/>
                    <a:pt x="83" y="11"/>
                  </a:cubicBezTo>
                  <a:lnTo>
                    <a:pt x="83" y="100"/>
                  </a:lnTo>
                  <a:close/>
                  <a:moveTo>
                    <a:pt x="115" y="100"/>
                  </a:moveTo>
                  <a:cubicBezTo>
                    <a:pt x="107" y="100"/>
                    <a:pt x="107" y="100"/>
                    <a:pt x="107" y="100"/>
                  </a:cubicBezTo>
                  <a:cubicBezTo>
                    <a:pt x="107" y="87"/>
                    <a:pt x="107" y="87"/>
                    <a:pt x="107" y="87"/>
                  </a:cubicBezTo>
                  <a:cubicBezTo>
                    <a:pt x="107" y="85"/>
                    <a:pt x="106" y="83"/>
                    <a:pt x="104" y="83"/>
                  </a:cubicBezTo>
                  <a:cubicBezTo>
                    <a:pt x="101" y="83"/>
                    <a:pt x="100" y="85"/>
                    <a:pt x="100" y="87"/>
                  </a:cubicBezTo>
                  <a:cubicBezTo>
                    <a:pt x="100" y="100"/>
                    <a:pt x="100" y="100"/>
                    <a:pt x="100" y="100"/>
                  </a:cubicBezTo>
                  <a:cubicBezTo>
                    <a:pt x="91" y="100"/>
                    <a:pt x="91" y="100"/>
                    <a:pt x="91" y="100"/>
                  </a:cubicBezTo>
                  <a:cubicBezTo>
                    <a:pt x="91" y="26"/>
                    <a:pt x="91" y="26"/>
                    <a:pt x="91" y="26"/>
                  </a:cubicBezTo>
                  <a:cubicBezTo>
                    <a:pt x="115" y="26"/>
                    <a:pt x="115" y="26"/>
                    <a:pt x="115" y="26"/>
                  </a:cubicBezTo>
                  <a:lnTo>
                    <a:pt x="115" y="100"/>
                  </a:lnTo>
                  <a:close/>
                  <a:moveTo>
                    <a:pt x="18" y="71"/>
                  </a:moveTo>
                  <a:cubicBezTo>
                    <a:pt x="18" y="69"/>
                    <a:pt x="20" y="67"/>
                    <a:pt x="22" y="67"/>
                  </a:cubicBezTo>
                  <a:cubicBezTo>
                    <a:pt x="25" y="67"/>
                    <a:pt x="26" y="69"/>
                    <a:pt x="26" y="71"/>
                  </a:cubicBezTo>
                  <a:cubicBezTo>
                    <a:pt x="26" y="73"/>
                    <a:pt x="25" y="75"/>
                    <a:pt x="22" y="75"/>
                  </a:cubicBezTo>
                  <a:cubicBezTo>
                    <a:pt x="20" y="75"/>
                    <a:pt x="18" y="73"/>
                    <a:pt x="18" y="71"/>
                  </a:cubicBezTo>
                  <a:close/>
                  <a:moveTo>
                    <a:pt x="18" y="55"/>
                  </a:moveTo>
                  <a:cubicBezTo>
                    <a:pt x="18" y="53"/>
                    <a:pt x="20" y="51"/>
                    <a:pt x="22" y="51"/>
                  </a:cubicBezTo>
                  <a:cubicBezTo>
                    <a:pt x="25" y="51"/>
                    <a:pt x="26" y="53"/>
                    <a:pt x="26" y="55"/>
                  </a:cubicBezTo>
                  <a:cubicBezTo>
                    <a:pt x="26" y="57"/>
                    <a:pt x="25" y="59"/>
                    <a:pt x="22" y="59"/>
                  </a:cubicBezTo>
                  <a:cubicBezTo>
                    <a:pt x="20" y="59"/>
                    <a:pt x="18" y="57"/>
                    <a:pt x="18" y="55"/>
                  </a:cubicBezTo>
                  <a:close/>
                  <a:moveTo>
                    <a:pt x="18" y="39"/>
                  </a:moveTo>
                  <a:cubicBezTo>
                    <a:pt x="18" y="36"/>
                    <a:pt x="20" y="35"/>
                    <a:pt x="22" y="35"/>
                  </a:cubicBezTo>
                  <a:cubicBezTo>
                    <a:pt x="25" y="35"/>
                    <a:pt x="26" y="36"/>
                    <a:pt x="26" y="39"/>
                  </a:cubicBezTo>
                  <a:cubicBezTo>
                    <a:pt x="26" y="41"/>
                    <a:pt x="25" y="43"/>
                    <a:pt x="22" y="43"/>
                  </a:cubicBezTo>
                  <a:cubicBezTo>
                    <a:pt x="20" y="43"/>
                    <a:pt x="18" y="41"/>
                    <a:pt x="18" y="39"/>
                  </a:cubicBezTo>
                  <a:close/>
                  <a:moveTo>
                    <a:pt x="51" y="71"/>
                  </a:moveTo>
                  <a:cubicBezTo>
                    <a:pt x="51" y="69"/>
                    <a:pt x="53" y="67"/>
                    <a:pt x="55" y="67"/>
                  </a:cubicBezTo>
                  <a:cubicBezTo>
                    <a:pt x="57" y="67"/>
                    <a:pt x="59" y="69"/>
                    <a:pt x="59" y="71"/>
                  </a:cubicBezTo>
                  <a:cubicBezTo>
                    <a:pt x="59" y="73"/>
                    <a:pt x="57" y="75"/>
                    <a:pt x="55" y="75"/>
                  </a:cubicBezTo>
                  <a:cubicBezTo>
                    <a:pt x="53" y="75"/>
                    <a:pt x="51" y="73"/>
                    <a:pt x="51" y="71"/>
                  </a:cubicBezTo>
                  <a:close/>
                  <a:moveTo>
                    <a:pt x="51" y="55"/>
                  </a:moveTo>
                  <a:cubicBezTo>
                    <a:pt x="51" y="53"/>
                    <a:pt x="53" y="51"/>
                    <a:pt x="55" y="51"/>
                  </a:cubicBezTo>
                  <a:cubicBezTo>
                    <a:pt x="57" y="51"/>
                    <a:pt x="59" y="53"/>
                    <a:pt x="59" y="55"/>
                  </a:cubicBezTo>
                  <a:cubicBezTo>
                    <a:pt x="59" y="57"/>
                    <a:pt x="57" y="59"/>
                    <a:pt x="55" y="59"/>
                  </a:cubicBezTo>
                  <a:cubicBezTo>
                    <a:pt x="53" y="59"/>
                    <a:pt x="51" y="57"/>
                    <a:pt x="51" y="55"/>
                  </a:cubicBezTo>
                  <a:close/>
                  <a:moveTo>
                    <a:pt x="51" y="39"/>
                  </a:moveTo>
                  <a:cubicBezTo>
                    <a:pt x="51" y="36"/>
                    <a:pt x="53" y="35"/>
                    <a:pt x="55" y="35"/>
                  </a:cubicBezTo>
                  <a:cubicBezTo>
                    <a:pt x="57" y="35"/>
                    <a:pt x="59" y="36"/>
                    <a:pt x="59" y="39"/>
                  </a:cubicBezTo>
                  <a:cubicBezTo>
                    <a:pt x="59" y="41"/>
                    <a:pt x="57" y="43"/>
                    <a:pt x="55" y="43"/>
                  </a:cubicBezTo>
                  <a:cubicBezTo>
                    <a:pt x="53" y="43"/>
                    <a:pt x="51" y="41"/>
                    <a:pt x="51" y="39"/>
                  </a:cubicBezTo>
                  <a:close/>
                  <a:moveTo>
                    <a:pt x="67" y="71"/>
                  </a:moveTo>
                  <a:cubicBezTo>
                    <a:pt x="67" y="69"/>
                    <a:pt x="69" y="67"/>
                    <a:pt x="71" y="67"/>
                  </a:cubicBezTo>
                  <a:cubicBezTo>
                    <a:pt x="73" y="67"/>
                    <a:pt x="75" y="69"/>
                    <a:pt x="75" y="71"/>
                  </a:cubicBezTo>
                  <a:cubicBezTo>
                    <a:pt x="75" y="73"/>
                    <a:pt x="73" y="75"/>
                    <a:pt x="71" y="75"/>
                  </a:cubicBezTo>
                  <a:cubicBezTo>
                    <a:pt x="69" y="75"/>
                    <a:pt x="67" y="73"/>
                    <a:pt x="67" y="71"/>
                  </a:cubicBezTo>
                  <a:close/>
                  <a:moveTo>
                    <a:pt x="67" y="55"/>
                  </a:moveTo>
                  <a:cubicBezTo>
                    <a:pt x="67" y="53"/>
                    <a:pt x="69" y="51"/>
                    <a:pt x="71" y="51"/>
                  </a:cubicBezTo>
                  <a:cubicBezTo>
                    <a:pt x="73" y="51"/>
                    <a:pt x="75" y="53"/>
                    <a:pt x="75" y="55"/>
                  </a:cubicBezTo>
                  <a:cubicBezTo>
                    <a:pt x="75" y="57"/>
                    <a:pt x="73" y="59"/>
                    <a:pt x="71" y="59"/>
                  </a:cubicBezTo>
                  <a:cubicBezTo>
                    <a:pt x="69" y="59"/>
                    <a:pt x="67" y="57"/>
                    <a:pt x="67" y="55"/>
                  </a:cubicBezTo>
                  <a:close/>
                  <a:moveTo>
                    <a:pt x="67" y="39"/>
                  </a:moveTo>
                  <a:cubicBezTo>
                    <a:pt x="67" y="36"/>
                    <a:pt x="69" y="35"/>
                    <a:pt x="71" y="35"/>
                  </a:cubicBezTo>
                  <a:cubicBezTo>
                    <a:pt x="73" y="35"/>
                    <a:pt x="75" y="36"/>
                    <a:pt x="75" y="39"/>
                  </a:cubicBezTo>
                  <a:cubicBezTo>
                    <a:pt x="75" y="41"/>
                    <a:pt x="73" y="43"/>
                    <a:pt x="71" y="43"/>
                  </a:cubicBezTo>
                  <a:cubicBezTo>
                    <a:pt x="69" y="43"/>
                    <a:pt x="67" y="41"/>
                    <a:pt x="67" y="39"/>
                  </a:cubicBezTo>
                  <a:close/>
                  <a:moveTo>
                    <a:pt x="100" y="71"/>
                  </a:moveTo>
                  <a:cubicBezTo>
                    <a:pt x="100" y="69"/>
                    <a:pt x="101" y="67"/>
                    <a:pt x="104" y="67"/>
                  </a:cubicBezTo>
                  <a:cubicBezTo>
                    <a:pt x="106" y="67"/>
                    <a:pt x="108" y="69"/>
                    <a:pt x="108" y="71"/>
                  </a:cubicBezTo>
                  <a:cubicBezTo>
                    <a:pt x="108" y="73"/>
                    <a:pt x="106" y="75"/>
                    <a:pt x="104" y="75"/>
                  </a:cubicBezTo>
                  <a:cubicBezTo>
                    <a:pt x="101" y="75"/>
                    <a:pt x="100" y="73"/>
                    <a:pt x="100" y="71"/>
                  </a:cubicBezTo>
                  <a:close/>
                  <a:moveTo>
                    <a:pt x="100" y="55"/>
                  </a:moveTo>
                  <a:cubicBezTo>
                    <a:pt x="100" y="53"/>
                    <a:pt x="101" y="51"/>
                    <a:pt x="104" y="51"/>
                  </a:cubicBezTo>
                  <a:cubicBezTo>
                    <a:pt x="106" y="51"/>
                    <a:pt x="108" y="53"/>
                    <a:pt x="108" y="55"/>
                  </a:cubicBezTo>
                  <a:cubicBezTo>
                    <a:pt x="108" y="57"/>
                    <a:pt x="106" y="59"/>
                    <a:pt x="104" y="59"/>
                  </a:cubicBezTo>
                  <a:cubicBezTo>
                    <a:pt x="101" y="59"/>
                    <a:pt x="100" y="57"/>
                    <a:pt x="100" y="55"/>
                  </a:cubicBezTo>
                  <a:close/>
                  <a:moveTo>
                    <a:pt x="100" y="39"/>
                  </a:moveTo>
                  <a:cubicBezTo>
                    <a:pt x="100" y="36"/>
                    <a:pt x="101" y="35"/>
                    <a:pt x="104" y="35"/>
                  </a:cubicBezTo>
                  <a:cubicBezTo>
                    <a:pt x="106" y="35"/>
                    <a:pt x="108" y="36"/>
                    <a:pt x="108" y="39"/>
                  </a:cubicBezTo>
                  <a:cubicBezTo>
                    <a:pt x="108" y="41"/>
                    <a:pt x="106" y="43"/>
                    <a:pt x="104" y="43"/>
                  </a:cubicBezTo>
                  <a:cubicBezTo>
                    <a:pt x="101" y="43"/>
                    <a:pt x="100" y="41"/>
                    <a:pt x="100" y="39"/>
                  </a:cubicBezTo>
                  <a:close/>
                  <a:moveTo>
                    <a:pt x="51" y="22"/>
                  </a:moveTo>
                  <a:cubicBezTo>
                    <a:pt x="51" y="20"/>
                    <a:pt x="53" y="18"/>
                    <a:pt x="55" y="18"/>
                  </a:cubicBezTo>
                  <a:cubicBezTo>
                    <a:pt x="57" y="18"/>
                    <a:pt x="59" y="20"/>
                    <a:pt x="59" y="22"/>
                  </a:cubicBezTo>
                  <a:cubicBezTo>
                    <a:pt x="59" y="25"/>
                    <a:pt x="57" y="26"/>
                    <a:pt x="55" y="26"/>
                  </a:cubicBezTo>
                  <a:cubicBezTo>
                    <a:pt x="53" y="26"/>
                    <a:pt x="51" y="25"/>
                    <a:pt x="51" y="22"/>
                  </a:cubicBezTo>
                  <a:close/>
                  <a:moveTo>
                    <a:pt x="67" y="22"/>
                  </a:moveTo>
                  <a:cubicBezTo>
                    <a:pt x="67" y="20"/>
                    <a:pt x="69" y="18"/>
                    <a:pt x="71" y="18"/>
                  </a:cubicBezTo>
                  <a:cubicBezTo>
                    <a:pt x="73" y="18"/>
                    <a:pt x="75" y="20"/>
                    <a:pt x="75" y="22"/>
                  </a:cubicBezTo>
                  <a:cubicBezTo>
                    <a:pt x="75" y="25"/>
                    <a:pt x="73" y="26"/>
                    <a:pt x="71" y="26"/>
                  </a:cubicBezTo>
                  <a:cubicBezTo>
                    <a:pt x="69" y="26"/>
                    <a:pt x="67" y="25"/>
                    <a:pt x="67" y="22"/>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grpSp>
      <p:grpSp>
        <p:nvGrpSpPr>
          <p:cNvPr id="25" name="Group 309"/>
          <p:cNvGrpSpPr>
            <a:grpSpLocks noChangeAspect="1"/>
          </p:cNvGrpSpPr>
          <p:nvPr/>
        </p:nvGrpSpPr>
        <p:grpSpPr bwMode="auto">
          <a:xfrm>
            <a:off x="6237867" y="3729477"/>
            <a:ext cx="400948" cy="399773"/>
            <a:chOff x="6585" y="1193"/>
            <a:chExt cx="341" cy="340"/>
          </a:xfrm>
          <a:solidFill>
            <a:schemeClr val="bg2">
              <a:lumMod val="75000"/>
            </a:schemeClr>
          </a:solidFill>
        </p:grpSpPr>
        <p:sp>
          <p:nvSpPr>
            <p:cNvPr id="26" name="Freeform 310"/>
            <p:cNvSpPr>
              <a:spLocks noEditPoints="1"/>
            </p:cNvSpPr>
            <p:nvPr/>
          </p:nvSpPr>
          <p:spPr bwMode="auto">
            <a:xfrm>
              <a:off x="6648" y="1264"/>
              <a:ext cx="206" cy="205"/>
            </a:xfrm>
            <a:custGeom>
              <a:avLst/>
              <a:gdLst>
                <a:gd name="T0" fmla="*/ 117 w 309"/>
                <a:gd name="T1" fmla="*/ 309 h 309"/>
                <a:gd name="T2" fmla="*/ 116 w 309"/>
                <a:gd name="T3" fmla="*/ 309 h 309"/>
                <a:gd name="T4" fmla="*/ 108 w 309"/>
                <a:gd name="T5" fmla="*/ 304 h 309"/>
                <a:gd name="T6" fmla="*/ 68 w 309"/>
                <a:gd name="T7" fmla="*/ 242 h 309"/>
                <a:gd name="T8" fmla="*/ 5 w 309"/>
                <a:gd name="T9" fmla="*/ 201 h 309"/>
                <a:gd name="T10" fmla="*/ 1 w 309"/>
                <a:gd name="T11" fmla="*/ 194 h 309"/>
                <a:gd name="T12" fmla="*/ 4 w 309"/>
                <a:gd name="T13" fmla="*/ 185 h 309"/>
                <a:gd name="T14" fmla="*/ 26 w 309"/>
                <a:gd name="T15" fmla="*/ 163 h 309"/>
                <a:gd name="T16" fmla="*/ 37 w 309"/>
                <a:gd name="T17" fmla="*/ 161 h 309"/>
                <a:gd name="T18" fmla="*/ 84 w 309"/>
                <a:gd name="T19" fmla="*/ 180 h 309"/>
                <a:gd name="T20" fmla="*/ 121 w 309"/>
                <a:gd name="T21" fmla="*/ 143 h 309"/>
                <a:gd name="T22" fmla="*/ 17 w 309"/>
                <a:gd name="T23" fmla="*/ 86 h 309"/>
                <a:gd name="T24" fmla="*/ 11 w 309"/>
                <a:gd name="T25" fmla="*/ 78 h 309"/>
                <a:gd name="T26" fmla="*/ 14 w 309"/>
                <a:gd name="T27" fmla="*/ 69 h 309"/>
                <a:gd name="T28" fmla="*/ 37 w 309"/>
                <a:gd name="T29" fmla="*/ 46 h 309"/>
                <a:gd name="T30" fmla="*/ 48 w 309"/>
                <a:gd name="T31" fmla="*/ 43 h 309"/>
                <a:gd name="T32" fmla="*/ 177 w 309"/>
                <a:gd name="T33" fmla="*/ 87 h 309"/>
                <a:gd name="T34" fmla="*/ 233 w 309"/>
                <a:gd name="T35" fmla="*/ 31 h 309"/>
                <a:gd name="T36" fmla="*/ 234 w 309"/>
                <a:gd name="T37" fmla="*/ 30 h 309"/>
                <a:gd name="T38" fmla="*/ 294 w 309"/>
                <a:gd name="T39" fmla="*/ 16 h 309"/>
                <a:gd name="T40" fmla="*/ 279 w 309"/>
                <a:gd name="T41" fmla="*/ 75 h 309"/>
                <a:gd name="T42" fmla="*/ 278 w 309"/>
                <a:gd name="T43" fmla="*/ 76 h 309"/>
                <a:gd name="T44" fmla="*/ 223 w 309"/>
                <a:gd name="T45" fmla="*/ 132 h 309"/>
                <a:gd name="T46" fmla="*/ 266 w 309"/>
                <a:gd name="T47" fmla="*/ 261 h 309"/>
                <a:gd name="T48" fmla="*/ 263 w 309"/>
                <a:gd name="T49" fmla="*/ 272 h 309"/>
                <a:gd name="T50" fmla="*/ 241 w 309"/>
                <a:gd name="T51" fmla="*/ 295 h 309"/>
                <a:gd name="T52" fmla="*/ 232 w 309"/>
                <a:gd name="T53" fmla="*/ 298 h 309"/>
                <a:gd name="T54" fmla="*/ 224 w 309"/>
                <a:gd name="T55" fmla="*/ 292 h 309"/>
                <a:gd name="T56" fmla="*/ 167 w 309"/>
                <a:gd name="T57" fmla="*/ 188 h 309"/>
                <a:gd name="T58" fmla="*/ 130 w 309"/>
                <a:gd name="T59" fmla="*/ 225 h 309"/>
                <a:gd name="T60" fmla="*/ 149 w 309"/>
                <a:gd name="T61" fmla="*/ 272 h 309"/>
                <a:gd name="T62" fmla="*/ 146 w 309"/>
                <a:gd name="T63" fmla="*/ 284 h 309"/>
                <a:gd name="T64" fmla="*/ 124 w 309"/>
                <a:gd name="T65" fmla="*/ 306 h 309"/>
                <a:gd name="T66" fmla="*/ 117 w 309"/>
                <a:gd name="T67" fmla="*/ 309 h 309"/>
                <a:gd name="T68" fmla="*/ 28 w 309"/>
                <a:gd name="T69" fmla="*/ 191 h 309"/>
                <a:gd name="T70" fmla="*/ 81 w 309"/>
                <a:gd name="T71" fmla="*/ 225 h 309"/>
                <a:gd name="T72" fmla="*/ 84 w 309"/>
                <a:gd name="T73" fmla="*/ 228 h 309"/>
                <a:gd name="T74" fmla="*/ 119 w 309"/>
                <a:gd name="T75" fmla="*/ 281 h 309"/>
                <a:gd name="T76" fmla="*/ 126 w 309"/>
                <a:gd name="T77" fmla="*/ 274 h 309"/>
                <a:gd name="T78" fmla="*/ 107 w 309"/>
                <a:gd name="T79" fmla="*/ 226 h 309"/>
                <a:gd name="T80" fmla="*/ 110 w 309"/>
                <a:gd name="T81" fmla="*/ 215 h 309"/>
                <a:gd name="T82" fmla="*/ 161 w 309"/>
                <a:gd name="T83" fmla="*/ 163 h 309"/>
                <a:gd name="T84" fmla="*/ 171 w 309"/>
                <a:gd name="T85" fmla="*/ 160 h 309"/>
                <a:gd name="T86" fmla="*/ 178 w 309"/>
                <a:gd name="T87" fmla="*/ 165 h 309"/>
                <a:gd name="T88" fmla="*/ 236 w 309"/>
                <a:gd name="T89" fmla="*/ 270 h 309"/>
                <a:gd name="T90" fmla="*/ 244 w 309"/>
                <a:gd name="T91" fmla="*/ 262 h 309"/>
                <a:gd name="T92" fmla="*/ 200 w 309"/>
                <a:gd name="T93" fmla="*/ 132 h 309"/>
                <a:gd name="T94" fmla="*/ 203 w 309"/>
                <a:gd name="T95" fmla="*/ 121 h 309"/>
                <a:gd name="T96" fmla="*/ 263 w 309"/>
                <a:gd name="T97" fmla="*/ 62 h 309"/>
                <a:gd name="T98" fmla="*/ 278 w 309"/>
                <a:gd name="T99" fmla="*/ 31 h 309"/>
                <a:gd name="T100" fmla="*/ 248 w 309"/>
                <a:gd name="T101" fmla="*/ 47 h 309"/>
                <a:gd name="T102" fmla="*/ 188 w 309"/>
                <a:gd name="T103" fmla="*/ 106 h 309"/>
                <a:gd name="T104" fmla="*/ 177 w 309"/>
                <a:gd name="T105" fmla="*/ 109 h 309"/>
                <a:gd name="T106" fmla="*/ 47 w 309"/>
                <a:gd name="T107" fmla="*/ 66 h 309"/>
                <a:gd name="T108" fmla="*/ 40 w 309"/>
                <a:gd name="T109" fmla="*/ 74 h 309"/>
                <a:gd name="T110" fmla="*/ 144 w 309"/>
                <a:gd name="T111" fmla="*/ 131 h 309"/>
                <a:gd name="T112" fmla="*/ 149 w 309"/>
                <a:gd name="T113" fmla="*/ 139 h 309"/>
                <a:gd name="T114" fmla="*/ 146 w 309"/>
                <a:gd name="T115" fmla="*/ 148 h 309"/>
                <a:gd name="T116" fmla="*/ 94 w 309"/>
                <a:gd name="T117" fmla="*/ 200 h 309"/>
                <a:gd name="T118" fmla="*/ 83 w 309"/>
                <a:gd name="T119" fmla="*/ 202 h 309"/>
                <a:gd name="T120" fmla="*/ 36 w 309"/>
                <a:gd name="T121" fmla="*/ 183 h 309"/>
                <a:gd name="T122" fmla="*/ 28 w 309"/>
                <a:gd name="T123" fmla="*/ 19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9" h="309">
                  <a:moveTo>
                    <a:pt x="117" y="309"/>
                  </a:moveTo>
                  <a:cubicBezTo>
                    <a:pt x="117" y="309"/>
                    <a:pt x="116" y="309"/>
                    <a:pt x="116" y="309"/>
                  </a:cubicBezTo>
                  <a:cubicBezTo>
                    <a:pt x="113" y="308"/>
                    <a:pt x="110" y="307"/>
                    <a:pt x="108" y="304"/>
                  </a:cubicBezTo>
                  <a:cubicBezTo>
                    <a:pt x="68" y="242"/>
                    <a:pt x="68" y="242"/>
                    <a:pt x="68" y="242"/>
                  </a:cubicBezTo>
                  <a:cubicBezTo>
                    <a:pt x="5" y="201"/>
                    <a:pt x="5" y="201"/>
                    <a:pt x="5" y="201"/>
                  </a:cubicBezTo>
                  <a:cubicBezTo>
                    <a:pt x="3" y="200"/>
                    <a:pt x="1" y="197"/>
                    <a:pt x="1" y="194"/>
                  </a:cubicBezTo>
                  <a:cubicBezTo>
                    <a:pt x="0" y="190"/>
                    <a:pt x="1" y="187"/>
                    <a:pt x="4" y="185"/>
                  </a:cubicBezTo>
                  <a:cubicBezTo>
                    <a:pt x="26" y="163"/>
                    <a:pt x="26" y="163"/>
                    <a:pt x="26" y="163"/>
                  </a:cubicBezTo>
                  <a:cubicBezTo>
                    <a:pt x="29" y="160"/>
                    <a:pt x="33" y="159"/>
                    <a:pt x="37" y="161"/>
                  </a:cubicBezTo>
                  <a:cubicBezTo>
                    <a:pt x="84" y="180"/>
                    <a:pt x="84" y="180"/>
                    <a:pt x="84" y="180"/>
                  </a:cubicBezTo>
                  <a:cubicBezTo>
                    <a:pt x="121" y="143"/>
                    <a:pt x="121" y="143"/>
                    <a:pt x="121" y="143"/>
                  </a:cubicBezTo>
                  <a:cubicBezTo>
                    <a:pt x="17" y="86"/>
                    <a:pt x="17" y="86"/>
                    <a:pt x="17" y="86"/>
                  </a:cubicBezTo>
                  <a:cubicBezTo>
                    <a:pt x="14" y="84"/>
                    <a:pt x="12" y="81"/>
                    <a:pt x="11" y="78"/>
                  </a:cubicBezTo>
                  <a:cubicBezTo>
                    <a:pt x="11" y="74"/>
                    <a:pt x="12" y="71"/>
                    <a:pt x="14" y="69"/>
                  </a:cubicBezTo>
                  <a:cubicBezTo>
                    <a:pt x="37" y="46"/>
                    <a:pt x="37" y="46"/>
                    <a:pt x="37" y="46"/>
                  </a:cubicBezTo>
                  <a:cubicBezTo>
                    <a:pt x="40" y="43"/>
                    <a:pt x="44" y="42"/>
                    <a:pt x="48" y="43"/>
                  </a:cubicBezTo>
                  <a:cubicBezTo>
                    <a:pt x="177" y="87"/>
                    <a:pt x="177" y="87"/>
                    <a:pt x="177" y="87"/>
                  </a:cubicBezTo>
                  <a:cubicBezTo>
                    <a:pt x="233" y="31"/>
                    <a:pt x="233" y="31"/>
                    <a:pt x="233" y="31"/>
                  </a:cubicBezTo>
                  <a:cubicBezTo>
                    <a:pt x="233" y="31"/>
                    <a:pt x="234" y="30"/>
                    <a:pt x="234" y="30"/>
                  </a:cubicBezTo>
                  <a:cubicBezTo>
                    <a:pt x="247" y="20"/>
                    <a:pt x="278" y="0"/>
                    <a:pt x="294" y="16"/>
                  </a:cubicBezTo>
                  <a:cubicBezTo>
                    <a:pt x="309" y="32"/>
                    <a:pt x="289" y="63"/>
                    <a:pt x="279" y="75"/>
                  </a:cubicBezTo>
                  <a:cubicBezTo>
                    <a:pt x="279" y="75"/>
                    <a:pt x="279" y="76"/>
                    <a:pt x="278" y="76"/>
                  </a:cubicBezTo>
                  <a:cubicBezTo>
                    <a:pt x="223" y="132"/>
                    <a:pt x="223" y="132"/>
                    <a:pt x="223" y="132"/>
                  </a:cubicBezTo>
                  <a:cubicBezTo>
                    <a:pt x="266" y="261"/>
                    <a:pt x="266" y="261"/>
                    <a:pt x="266" y="261"/>
                  </a:cubicBezTo>
                  <a:cubicBezTo>
                    <a:pt x="267" y="265"/>
                    <a:pt x="266" y="269"/>
                    <a:pt x="263" y="272"/>
                  </a:cubicBezTo>
                  <a:cubicBezTo>
                    <a:pt x="241" y="295"/>
                    <a:pt x="241" y="295"/>
                    <a:pt x="241" y="295"/>
                  </a:cubicBezTo>
                  <a:cubicBezTo>
                    <a:pt x="238" y="297"/>
                    <a:pt x="235" y="298"/>
                    <a:pt x="232" y="298"/>
                  </a:cubicBezTo>
                  <a:cubicBezTo>
                    <a:pt x="228" y="297"/>
                    <a:pt x="225" y="295"/>
                    <a:pt x="224" y="292"/>
                  </a:cubicBezTo>
                  <a:cubicBezTo>
                    <a:pt x="167" y="188"/>
                    <a:pt x="167" y="188"/>
                    <a:pt x="167" y="188"/>
                  </a:cubicBezTo>
                  <a:cubicBezTo>
                    <a:pt x="130" y="225"/>
                    <a:pt x="130" y="225"/>
                    <a:pt x="130" y="225"/>
                  </a:cubicBezTo>
                  <a:cubicBezTo>
                    <a:pt x="149" y="272"/>
                    <a:pt x="149" y="272"/>
                    <a:pt x="149" y="272"/>
                  </a:cubicBezTo>
                  <a:cubicBezTo>
                    <a:pt x="150" y="276"/>
                    <a:pt x="149" y="281"/>
                    <a:pt x="146" y="284"/>
                  </a:cubicBezTo>
                  <a:cubicBezTo>
                    <a:pt x="124" y="306"/>
                    <a:pt x="124" y="306"/>
                    <a:pt x="124" y="306"/>
                  </a:cubicBezTo>
                  <a:cubicBezTo>
                    <a:pt x="122" y="308"/>
                    <a:pt x="120" y="309"/>
                    <a:pt x="117" y="309"/>
                  </a:cubicBezTo>
                  <a:close/>
                  <a:moveTo>
                    <a:pt x="28" y="191"/>
                  </a:moveTo>
                  <a:cubicBezTo>
                    <a:pt x="81" y="225"/>
                    <a:pt x="81" y="225"/>
                    <a:pt x="81" y="225"/>
                  </a:cubicBezTo>
                  <a:cubicBezTo>
                    <a:pt x="82" y="226"/>
                    <a:pt x="84" y="227"/>
                    <a:pt x="84" y="228"/>
                  </a:cubicBezTo>
                  <a:cubicBezTo>
                    <a:pt x="119" y="281"/>
                    <a:pt x="119" y="281"/>
                    <a:pt x="119" y="281"/>
                  </a:cubicBezTo>
                  <a:cubicBezTo>
                    <a:pt x="126" y="274"/>
                    <a:pt x="126" y="274"/>
                    <a:pt x="126" y="274"/>
                  </a:cubicBezTo>
                  <a:cubicBezTo>
                    <a:pt x="107" y="226"/>
                    <a:pt x="107" y="226"/>
                    <a:pt x="107" y="226"/>
                  </a:cubicBezTo>
                  <a:cubicBezTo>
                    <a:pt x="106" y="222"/>
                    <a:pt x="107" y="218"/>
                    <a:pt x="110" y="215"/>
                  </a:cubicBezTo>
                  <a:cubicBezTo>
                    <a:pt x="161" y="163"/>
                    <a:pt x="161" y="163"/>
                    <a:pt x="161" y="163"/>
                  </a:cubicBezTo>
                  <a:cubicBezTo>
                    <a:pt x="164" y="161"/>
                    <a:pt x="167" y="159"/>
                    <a:pt x="171" y="160"/>
                  </a:cubicBezTo>
                  <a:cubicBezTo>
                    <a:pt x="174" y="160"/>
                    <a:pt x="177" y="162"/>
                    <a:pt x="178" y="165"/>
                  </a:cubicBezTo>
                  <a:cubicBezTo>
                    <a:pt x="236" y="270"/>
                    <a:pt x="236" y="270"/>
                    <a:pt x="236" y="270"/>
                  </a:cubicBezTo>
                  <a:cubicBezTo>
                    <a:pt x="244" y="262"/>
                    <a:pt x="244" y="262"/>
                    <a:pt x="244" y="262"/>
                  </a:cubicBezTo>
                  <a:cubicBezTo>
                    <a:pt x="200" y="132"/>
                    <a:pt x="200" y="132"/>
                    <a:pt x="200" y="132"/>
                  </a:cubicBezTo>
                  <a:cubicBezTo>
                    <a:pt x="199" y="129"/>
                    <a:pt x="200" y="124"/>
                    <a:pt x="203" y="121"/>
                  </a:cubicBezTo>
                  <a:cubicBezTo>
                    <a:pt x="263" y="62"/>
                    <a:pt x="263" y="62"/>
                    <a:pt x="263" y="62"/>
                  </a:cubicBezTo>
                  <a:cubicBezTo>
                    <a:pt x="271" y="50"/>
                    <a:pt x="278" y="37"/>
                    <a:pt x="278" y="31"/>
                  </a:cubicBezTo>
                  <a:cubicBezTo>
                    <a:pt x="273" y="31"/>
                    <a:pt x="259" y="38"/>
                    <a:pt x="248" y="47"/>
                  </a:cubicBezTo>
                  <a:cubicBezTo>
                    <a:pt x="188" y="106"/>
                    <a:pt x="188" y="106"/>
                    <a:pt x="188" y="106"/>
                  </a:cubicBezTo>
                  <a:cubicBezTo>
                    <a:pt x="185" y="109"/>
                    <a:pt x="181" y="110"/>
                    <a:pt x="177" y="109"/>
                  </a:cubicBezTo>
                  <a:cubicBezTo>
                    <a:pt x="47" y="66"/>
                    <a:pt x="47" y="66"/>
                    <a:pt x="47" y="66"/>
                  </a:cubicBezTo>
                  <a:cubicBezTo>
                    <a:pt x="40" y="74"/>
                    <a:pt x="40" y="74"/>
                    <a:pt x="40" y="74"/>
                  </a:cubicBezTo>
                  <a:cubicBezTo>
                    <a:pt x="144" y="131"/>
                    <a:pt x="144" y="131"/>
                    <a:pt x="144" y="131"/>
                  </a:cubicBezTo>
                  <a:cubicBezTo>
                    <a:pt x="147" y="133"/>
                    <a:pt x="149" y="135"/>
                    <a:pt x="149" y="139"/>
                  </a:cubicBezTo>
                  <a:cubicBezTo>
                    <a:pt x="150" y="142"/>
                    <a:pt x="149" y="145"/>
                    <a:pt x="146" y="148"/>
                  </a:cubicBezTo>
                  <a:cubicBezTo>
                    <a:pt x="94" y="200"/>
                    <a:pt x="94" y="200"/>
                    <a:pt x="94" y="200"/>
                  </a:cubicBezTo>
                  <a:cubicBezTo>
                    <a:pt x="91" y="203"/>
                    <a:pt x="87" y="204"/>
                    <a:pt x="83" y="202"/>
                  </a:cubicBezTo>
                  <a:cubicBezTo>
                    <a:pt x="36" y="183"/>
                    <a:pt x="36" y="183"/>
                    <a:pt x="36" y="183"/>
                  </a:cubicBezTo>
                  <a:lnTo>
                    <a:pt x="28" y="191"/>
                  </a:ln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27" name="Freeform 311"/>
            <p:cNvSpPr>
              <a:spLocks noEditPoints="1"/>
            </p:cNvSpPr>
            <p:nvPr/>
          </p:nvSpPr>
          <p:spPr bwMode="auto">
            <a:xfrm>
              <a:off x="6585" y="1193"/>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28" name="Group 569"/>
          <p:cNvGrpSpPr>
            <a:grpSpLocks noChangeAspect="1"/>
          </p:cNvGrpSpPr>
          <p:nvPr/>
        </p:nvGrpSpPr>
        <p:grpSpPr bwMode="auto">
          <a:xfrm>
            <a:off x="6744889" y="3730230"/>
            <a:ext cx="398267" cy="398267"/>
            <a:chOff x="5648" y="3248"/>
            <a:chExt cx="340" cy="340"/>
          </a:xfrm>
          <a:solidFill>
            <a:schemeClr val="bg2">
              <a:lumMod val="75000"/>
            </a:schemeClr>
          </a:solidFill>
        </p:grpSpPr>
        <p:sp>
          <p:nvSpPr>
            <p:cNvPr id="29" name="Freeform 570"/>
            <p:cNvSpPr>
              <a:spLocks noEditPoints="1"/>
            </p:cNvSpPr>
            <p:nvPr/>
          </p:nvSpPr>
          <p:spPr bwMode="auto">
            <a:xfrm>
              <a:off x="5712" y="3326"/>
              <a:ext cx="212" cy="170"/>
            </a:xfrm>
            <a:custGeom>
              <a:avLst/>
              <a:gdLst>
                <a:gd name="T0" fmla="*/ 288 w 320"/>
                <a:gd name="T1" fmla="*/ 9 h 256"/>
                <a:gd name="T2" fmla="*/ 277 w 320"/>
                <a:gd name="T3" fmla="*/ 0 h 256"/>
                <a:gd name="T4" fmla="*/ 224 w 320"/>
                <a:gd name="T5" fmla="*/ 0 h 256"/>
                <a:gd name="T6" fmla="*/ 213 w 320"/>
                <a:gd name="T7" fmla="*/ 10 h 256"/>
                <a:gd name="T8" fmla="*/ 201 w 320"/>
                <a:gd name="T9" fmla="*/ 146 h 256"/>
                <a:gd name="T10" fmla="*/ 112 w 320"/>
                <a:gd name="T11" fmla="*/ 87 h 256"/>
                <a:gd name="T12" fmla="*/ 101 w 320"/>
                <a:gd name="T13" fmla="*/ 87 h 256"/>
                <a:gd name="T14" fmla="*/ 96 w 320"/>
                <a:gd name="T15" fmla="*/ 96 h 256"/>
                <a:gd name="T16" fmla="*/ 96 w 320"/>
                <a:gd name="T17" fmla="*/ 140 h 256"/>
                <a:gd name="T18" fmla="*/ 16 w 320"/>
                <a:gd name="T19" fmla="*/ 87 h 256"/>
                <a:gd name="T20" fmla="*/ 5 w 320"/>
                <a:gd name="T21" fmla="*/ 87 h 256"/>
                <a:gd name="T22" fmla="*/ 0 w 320"/>
                <a:gd name="T23" fmla="*/ 96 h 256"/>
                <a:gd name="T24" fmla="*/ 0 w 320"/>
                <a:gd name="T25" fmla="*/ 245 h 256"/>
                <a:gd name="T26" fmla="*/ 10 w 320"/>
                <a:gd name="T27" fmla="*/ 256 h 256"/>
                <a:gd name="T28" fmla="*/ 309 w 320"/>
                <a:gd name="T29" fmla="*/ 256 h 256"/>
                <a:gd name="T30" fmla="*/ 317 w 320"/>
                <a:gd name="T31" fmla="*/ 252 h 256"/>
                <a:gd name="T32" fmla="*/ 320 w 320"/>
                <a:gd name="T33" fmla="*/ 244 h 256"/>
                <a:gd name="T34" fmla="*/ 288 w 320"/>
                <a:gd name="T35" fmla="*/ 9 h 256"/>
                <a:gd name="T36" fmla="*/ 196 w 320"/>
                <a:gd name="T37" fmla="*/ 169 h 256"/>
                <a:gd name="T38" fmla="*/ 198 w 320"/>
                <a:gd name="T39" fmla="*/ 170 h 256"/>
                <a:gd name="T40" fmla="*/ 193 w 320"/>
                <a:gd name="T41" fmla="*/ 235 h 256"/>
                <a:gd name="T42" fmla="*/ 117 w 320"/>
                <a:gd name="T43" fmla="*/ 235 h 256"/>
                <a:gd name="T44" fmla="*/ 117 w 320"/>
                <a:gd name="T45" fmla="*/ 116 h 256"/>
                <a:gd name="T46" fmla="*/ 196 w 320"/>
                <a:gd name="T47" fmla="*/ 169 h 256"/>
                <a:gd name="T48" fmla="*/ 96 w 320"/>
                <a:gd name="T49" fmla="*/ 166 h 256"/>
                <a:gd name="T50" fmla="*/ 96 w 320"/>
                <a:gd name="T51" fmla="*/ 235 h 256"/>
                <a:gd name="T52" fmla="*/ 21 w 320"/>
                <a:gd name="T53" fmla="*/ 235 h 256"/>
                <a:gd name="T54" fmla="*/ 21 w 320"/>
                <a:gd name="T55" fmla="*/ 116 h 256"/>
                <a:gd name="T56" fmla="*/ 96 w 320"/>
                <a:gd name="T57" fmla="*/ 166 h 256"/>
                <a:gd name="T58" fmla="*/ 214 w 320"/>
                <a:gd name="T59" fmla="*/ 235 h 256"/>
                <a:gd name="T60" fmla="*/ 233 w 320"/>
                <a:gd name="T61" fmla="*/ 21 h 256"/>
                <a:gd name="T62" fmla="*/ 268 w 320"/>
                <a:gd name="T63" fmla="*/ 21 h 256"/>
                <a:gd name="T64" fmla="*/ 297 w 320"/>
                <a:gd name="T65" fmla="*/ 235 h 256"/>
                <a:gd name="T66" fmla="*/ 214 w 320"/>
                <a:gd name="T67" fmla="*/ 2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0" h="256">
                  <a:moveTo>
                    <a:pt x="288" y="9"/>
                  </a:moveTo>
                  <a:cubicBezTo>
                    <a:pt x="287" y="4"/>
                    <a:pt x="282" y="0"/>
                    <a:pt x="277" y="0"/>
                  </a:cubicBezTo>
                  <a:cubicBezTo>
                    <a:pt x="224" y="0"/>
                    <a:pt x="224" y="0"/>
                    <a:pt x="224" y="0"/>
                  </a:cubicBezTo>
                  <a:cubicBezTo>
                    <a:pt x="218" y="0"/>
                    <a:pt x="214" y="4"/>
                    <a:pt x="213" y="10"/>
                  </a:cubicBezTo>
                  <a:cubicBezTo>
                    <a:pt x="201" y="146"/>
                    <a:pt x="201" y="146"/>
                    <a:pt x="201" y="146"/>
                  </a:cubicBezTo>
                  <a:cubicBezTo>
                    <a:pt x="112" y="87"/>
                    <a:pt x="112" y="87"/>
                    <a:pt x="112" y="87"/>
                  </a:cubicBezTo>
                  <a:cubicBezTo>
                    <a:pt x="109" y="85"/>
                    <a:pt x="105" y="85"/>
                    <a:pt x="101" y="87"/>
                  </a:cubicBezTo>
                  <a:cubicBezTo>
                    <a:pt x="98" y="88"/>
                    <a:pt x="96" y="92"/>
                    <a:pt x="96" y="96"/>
                  </a:cubicBezTo>
                  <a:cubicBezTo>
                    <a:pt x="96" y="140"/>
                    <a:pt x="96" y="140"/>
                    <a:pt x="96" y="140"/>
                  </a:cubicBezTo>
                  <a:cubicBezTo>
                    <a:pt x="16" y="87"/>
                    <a:pt x="16" y="87"/>
                    <a:pt x="16" y="87"/>
                  </a:cubicBezTo>
                  <a:cubicBezTo>
                    <a:pt x="13" y="85"/>
                    <a:pt x="9" y="85"/>
                    <a:pt x="5" y="87"/>
                  </a:cubicBezTo>
                  <a:cubicBezTo>
                    <a:pt x="2" y="88"/>
                    <a:pt x="0" y="92"/>
                    <a:pt x="0" y="96"/>
                  </a:cubicBezTo>
                  <a:cubicBezTo>
                    <a:pt x="0" y="245"/>
                    <a:pt x="0" y="245"/>
                    <a:pt x="0" y="245"/>
                  </a:cubicBezTo>
                  <a:cubicBezTo>
                    <a:pt x="0" y="251"/>
                    <a:pt x="4" y="256"/>
                    <a:pt x="10" y="256"/>
                  </a:cubicBezTo>
                  <a:cubicBezTo>
                    <a:pt x="309" y="256"/>
                    <a:pt x="309" y="256"/>
                    <a:pt x="309" y="256"/>
                  </a:cubicBezTo>
                  <a:cubicBezTo>
                    <a:pt x="312" y="256"/>
                    <a:pt x="315" y="255"/>
                    <a:pt x="317" y="252"/>
                  </a:cubicBezTo>
                  <a:cubicBezTo>
                    <a:pt x="319" y="250"/>
                    <a:pt x="320" y="247"/>
                    <a:pt x="320" y="244"/>
                  </a:cubicBezTo>
                  <a:lnTo>
                    <a:pt x="288" y="9"/>
                  </a:lnTo>
                  <a:close/>
                  <a:moveTo>
                    <a:pt x="196" y="169"/>
                  </a:moveTo>
                  <a:cubicBezTo>
                    <a:pt x="197" y="169"/>
                    <a:pt x="198" y="169"/>
                    <a:pt x="198" y="170"/>
                  </a:cubicBezTo>
                  <a:cubicBezTo>
                    <a:pt x="193" y="235"/>
                    <a:pt x="193" y="235"/>
                    <a:pt x="193" y="235"/>
                  </a:cubicBezTo>
                  <a:cubicBezTo>
                    <a:pt x="117" y="235"/>
                    <a:pt x="117" y="235"/>
                    <a:pt x="117" y="235"/>
                  </a:cubicBezTo>
                  <a:cubicBezTo>
                    <a:pt x="117" y="116"/>
                    <a:pt x="117" y="116"/>
                    <a:pt x="117" y="116"/>
                  </a:cubicBezTo>
                  <a:lnTo>
                    <a:pt x="196" y="169"/>
                  </a:lnTo>
                  <a:close/>
                  <a:moveTo>
                    <a:pt x="96" y="166"/>
                  </a:moveTo>
                  <a:cubicBezTo>
                    <a:pt x="96" y="235"/>
                    <a:pt x="96" y="235"/>
                    <a:pt x="96" y="235"/>
                  </a:cubicBezTo>
                  <a:cubicBezTo>
                    <a:pt x="21" y="235"/>
                    <a:pt x="21" y="235"/>
                    <a:pt x="21" y="235"/>
                  </a:cubicBezTo>
                  <a:cubicBezTo>
                    <a:pt x="21" y="116"/>
                    <a:pt x="21" y="116"/>
                    <a:pt x="21" y="116"/>
                  </a:cubicBezTo>
                  <a:lnTo>
                    <a:pt x="96" y="166"/>
                  </a:lnTo>
                  <a:close/>
                  <a:moveTo>
                    <a:pt x="214" y="235"/>
                  </a:moveTo>
                  <a:cubicBezTo>
                    <a:pt x="233" y="21"/>
                    <a:pt x="233" y="21"/>
                    <a:pt x="233" y="21"/>
                  </a:cubicBezTo>
                  <a:cubicBezTo>
                    <a:pt x="268" y="21"/>
                    <a:pt x="268" y="21"/>
                    <a:pt x="268" y="21"/>
                  </a:cubicBezTo>
                  <a:cubicBezTo>
                    <a:pt x="297" y="235"/>
                    <a:pt x="297" y="235"/>
                    <a:pt x="297" y="235"/>
                  </a:cubicBezTo>
                  <a:lnTo>
                    <a:pt x="214" y="235"/>
                  </a:ln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30" name="Freeform 571"/>
            <p:cNvSpPr>
              <a:spLocks noEditPoints="1"/>
            </p:cNvSpPr>
            <p:nvPr/>
          </p:nvSpPr>
          <p:spPr bwMode="auto">
            <a:xfrm>
              <a:off x="5648" y="324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31" name="Group 162"/>
          <p:cNvGrpSpPr>
            <a:grpSpLocks noChangeAspect="1"/>
          </p:cNvGrpSpPr>
          <p:nvPr/>
        </p:nvGrpSpPr>
        <p:grpSpPr bwMode="auto">
          <a:xfrm>
            <a:off x="7252765" y="3730230"/>
            <a:ext cx="398267" cy="398267"/>
            <a:chOff x="3425" y="1699"/>
            <a:chExt cx="340" cy="340"/>
          </a:xfrm>
          <a:solidFill>
            <a:schemeClr val="bg2">
              <a:lumMod val="75000"/>
            </a:schemeClr>
          </a:solidFill>
        </p:grpSpPr>
        <p:sp>
          <p:nvSpPr>
            <p:cNvPr id="32" name="Freeform 163"/>
            <p:cNvSpPr>
              <a:spLocks noEditPoints="1"/>
            </p:cNvSpPr>
            <p:nvPr/>
          </p:nvSpPr>
          <p:spPr bwMode="auto">
            <a:xfrm>
              <a:off x="3517" y="1763"/>
              <a:ext cx="134" cy="212"/>
            </a:xfrm>
            <a:custGeom>
              <a:avLst/>
              <a:gdLst>
                <a:gd name="T0" fmla="*/ 42 w 202"/>
                <a:gd name="T1" fmla="*/ 64 h 320"/>
                <a:gd name="T2" fmla="*/ 42 w 202"/>
                <a:gd name="T3" fmla="*/ 11 h 320"/>
                <a:gd name="T4" fmla="*/ 53 w 202"/>
                <a:gd name="T5" fmla="*/ 0 h 320"/>
                <a:gd name="T6" fmla="*/ 64 w 202"/>
                <a:gd name="T7" fmla="*/ 11 h 320"/>
                <a:gd name="T8" fmla="*/ 64 w 202"/>
                <a:gd name="T9" fmla="*/ 64 h 320"/>
                <a:gd name="T10" fmla="*/ 53 w 202"/>
                <a:gd name="T11" fmla="*/ 75 h 320"/>
                <a:gd name="T12" fmla="*/ 42 w 202"/>
                <a:gd name="T13" fmla="*/ 64 h 320"/>
                <a:gd name="T14" fmla="*/ 202 w 202"/>
                <a:gd name="T15" fmla="*/ 11 h 320"/>
                <a:gd name="T16" fmla="*/ 202 w 202"/>
                <a:gd name="T17" fmla="*/ 310 h 320"/>
                <a:gd name="T18" fmla="*/ 192 w 202"/>
                <a:gd name="T19" fmla="*/ 320 h 320"/>
                <a:gd name="T20" fmla="*/ 138 w 202"/>
                <a:gd name="T21" fmla="*/ 288 h 320"/>
                <a:gd name="T22" fmla="*/ 149 w 202"/>
                <a:gd name="T23" fmla="*/ 154 h 320"/>
                <a:gd name="T24" fmla="*/ 131 w 202"/>
                <a:gd name="T25" fmla="*/ 136 h 320"/>
                <a:gd name="T26" fmla="*/ 128 w 202"/>
                <a:gd name="T27" fmla="*/ 128 h 320"/>
                <a:gd name="T28" fmla="*/ 187 w 202"/>
                <a:gd name="T29" fmla="*/ 2 h 320"/>
                <a:gd name="T30" fmla="*/ 197 w 202"/>
                <a:gd name="T31" fmla="*/ 2 h 320"/>
                <a:gd name="T32" fmla="*/ 202 w 202"/>
                <a:gd name="T33" fmla="*/ 11 h 320"/>
                <a:gd name="T34" fmla="*/ 181 w 202"/>
                <a:gd name="T35" fmla="*/ 33 h 320"/>
                <a:gd name="T36" fmla="*/ 149 w 202"/>
                <a:gd name="T37" fmla="*/ 124 h 320"/>
                <a:gd name="T38" fmla="*/ 167 w 202"/>
                <a:gd name="T39" fmla="*/ 142 h 320"/>
                <a:gd name="T40" fmla="*/ 170 w 202"/>
                <a:gd name="T41" fmla="*/ 150 h 320"/>
                <a:gd name="T42" fmla="*/ 160 w 202"/>
                <a:gd name="T43" fmla="*/ 288 h 320"/>
                <a:gd name="T44" fmla="*/ 181 w 202"/>
                <a:gd name="T45" fmla="*/ 298 h 320"/>
                <a:gd name="T46" fmla="*/ 181 w 202"/>
                <a:gd name="T47" fmla="*/ 33 h 320"/>
                <a:gd name="T48" fmla="*/ 96 w 202"/>
                <a:gd name="T49" fmla="*/ 0 h 320"/>
                <a:gd name="T50" fmla="*/ 85 w 202"/>
                <a:gd name="T51" fmla="*/ 11 h 320"/>
                <a:gd name="T52" fmla="*/ 85 w 202"/>
                <a:gd name="T53" fmla="*/ 75 h 320"/>
                <a:gd name="T54" fmla="*/ 74 w 202"/>
                <a:gd name="T55" fmla="*/ 86 h 320"/>
                <a:gd name="T56" fmla="*/ 64 w 202"/>
                <a:gd name="T57" fmla="*/ 96 h 320"/>
                <a:gd name="T58" fmla="*/ 64 w 202"/>
                <a:gd name="T59" fmla="*/ 288 h 320"/>
                <a:gd name="T60" fmla="*/ 53 w 202"/>
                <a:gd name="T61" fmla="*/ 299 h 320"/>
                <a:gd name="T62" fmla="*/ 42 w 202"/>
                <a:gd name="T63" fmla="*/ 288 h 320"/>
                <a:gd name="T64" fmla="*/ 42 w 202"/>
                <a:gd name="T65" fmla="*/ 96 h 320"/>
                <a:gd name="T66" fmla="*/ 32 w 202"/>
                <a:gd name="T67" fmla="*/ 86 h 320"/>
                <a:gd name="T68" fmla="*/ 21 w 202"/>
                <a:gd name="T69" fmla="*/ 75 h 320"/>
                <a:gd name="T70" fmla="*/ 21 w 202"/>
                <a:gd name="T71" fmla="*/ 11 h 320"/>
                <a:gd name="T72" fmla="*/ 10 w 202"/>
                <a:gd name="T73" fmla="*/ 0 h 320"/>
                <a:gd name="T74" fmla="*/ 0 w 202"/>
                <a:gd name="T75" fmla="*/ 11 h 320"/>
                <a:gd name="T76" fmla="*/ 0 w 202"/>
                <a:gd name="T77" fmla="*/ 75 h 320"/>
                <a:gd name="T78" fmla="*/ 21 w 202"/>
                <a:gd name="T79" fmla="*/ 105 h 320"/>
                <a:gd name="T80" fmla="*/ 21 w 202"/>
                <a:gd name="T81" fmla="*/ 289 h 320"/>
                <a:gd name="T82" fmla="*/ 53 w 202"/>
                <a:gd name="T83" fmla="*/ 320 h 320"/>
                <a:gd name="T84" fmla="*/ 53 w 202"/>
                <a:gd name="T85" fmla="*/ 320 h 320"/>
                <a:gd name="T86" fmla="*/ 53 w 202"/>
                <a:gd name="T87" fmla="*/ 320 h 320"/>
                <a:gd name="T88" fmla="*/ 85 w 202"/>
                <a:gd name="T89" fmla="*/ 288 h 320"/>
                <a:gd name="T90" fmla="*/ 85 w 202"/>
                <a:gd name="T91" fmla="*/ 105 h 320"/>
                <a:gd name="T92" fmla="*/ 106 w 202"/>
                <a:gd name="T93" fmla="*/ 75 h 320"/>
                <a:gd name="T94" fmla="*/ 106 w 202"/>
                <a:gd name="T95" fmla="*/ 11 h 320"/>
                <a:gd name="T96" fmla="*/ 96 w 202"/>
                <a:gd name="T9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2" h="320">
                  <a:moveTo>
                    <a:pt x="42" y="64"/>
                  </a:moveTo>
                  <a:cubicBezTo>
                    <a:pt x="42" y="11"/>
                    <a:pt x="42" y="11"/>
                    <a:pt x="42" y="11"/>
                  </a:cubicBezTo>
                  <a:cubicBezTo>
                    <a:pt x="42" y="5"/>
                    <a:pt x="47" y="0"/>
                    <a:pt x="53" y="0"/>
                  </a:cubicBezTo>
                  <a:cubicBezTo>
                    <a:pt x="59" y="0"/>
                    <a:pt x="64" y="5"/>
                    <a:pt x="64" y="11"/>
                  </a:cubicBezTo>
                  <a:cubicBezTo>
                    <a:pt x="64" y="64"/>
                    <a:pt x="64" y="64"/>
                    <a:pt x="64" y="64"/>
                  </a:cubicBezTo>
                  <a:cubicBezTo>
                    <a:pt x="64" y="70"/>
                    <a:pt x="59" y="75"/>
                    <a:pt x="53" y="75"/>
                  </a:cubicBezTo>
                  <a:cubicBezTo>
                    <a:pt x="47" y="75"/>
                    <a:pt x="42" y="70"/>
                    <a:pt x="42" y="64"/>
                  </a:cubicBezTo>
                  <a:close/>
                  <a:moveTo>
                    <a:pt x="202" y="11"/>
                  </a:moveTo>
                  <a:cubicBezTo>
                    <a:pt x="202" y="310"/>
                    <a:pt x="202" y="310"/>
                    <a:pt x="202" y="310"/>
                  </a:cubicBezTo>
                  <a:cubicBezTo>
                    <a:pt x="202" y="316"/>
                    <a:pt x="198" y="320"/>
                    <a:pt x="192" y="320"/>
                  </a:cubicBezTo>
                  <a:cubicBezTo>
                    <a:pt x="139" y="320"/>
                    <a:pt x="138" y="290"/>
                    <a:pt x="138" y="288"/>
                  </a:cubicBezTo>
                  <a:cubicBezTo>
                    <a:pt x="149" y="154"/>
                    <a:pt x="149" y="154"/>
                    <a:pt x="149" y="154"/>
                  </a:cubicBezTo>
                  <a:cubicBezTo>
                    <a:pt x="131" y="136"/>
                    <a:pt x="131" y="136"/>
                    <a:pt x="131" y="136"/>
                  </a:cubicBezTo>
                  <a:cubicBezTo>
                    <a:pt x="129" y="134"/>
                    <a:pt x="128" y="131"/>
                    <a:pt x="128" y="128"/>
                  </a:cubicBezTo>
                  <a:cubicBezTo>
                    <a:pt x="128" y="34"/>
                    <a:pt x="184" y="3"/>
                    <a:pt x="187" y="2"/>
                  </a:cubicBezTo>
                  <a:cubicBezTo>
                    <a:pt x="190" y="0"/>
                    <a:pt x="194" y="0"/>
                    <a:pt x="197" y="2"/>
                  </a:cubicBezTo>
                  <a:cubicBezTo>
                    <a:pt x="200" y="4"/>
                    <a:pt x="202" y="7"/>
                    <a:pt x="202" y="11"/>
                  </a:cubicBezTo>
                  <a:close/>
                  <a:moveTo>
                    <a:pt x="181" y="33"/>
                  </a:moveTo>
                  <a:cubicBezTo>
                    <a:pt x="168" y="48"/>
                    <a:pt x="150" y="76"/>
                    <a:pt x="149" y="124"/>
                  </a:cubicBezTo>
                  <a:cubicBezTo>
                    <a:pt x="167" y="142"/>
                    <a:pt x="167" y="142"/>
                    <a:pt x="167" y="142"/>
                  </a:cubicBezTo>
                  <a:cubicBezTo>
                    <a:pt x="169" y="144"/>
                    <a:pt x="171" y="147"/>
                    <a:pt x="170" y="150"/>
                  </a:cubicBezTo>
                  <a:cubicBezTo>
                    <a:pt x="160" y="288"/>
                    <a:pt x="160" y="288"/>
                    <a:pt x="160" y="288"/>
                  </a:cubicBezTo>
                  <a:cubicBezTo>
                    <a:pt x="160" y="291"/>
                    <a:pt x="166" y="297"/>
                    <a:pt x="181" y="298"/>
                  </a:cubicBezTo>
                  <a:lnTo>
                    <a:pt x="181" y="33"/>
                  </a:lnTo>
                  <a:close/>
                  <a:moveTo>
                    <a:pt x="96" y="0"/>
                  </a:moveTo>
                  <a:cubicBezTo>
                    <a:pt x="90" y="0"/>
                    <a:pt x="85" y="5"/>
                    <a:pt x="85" y="11"/>
                  </a:cubicBezTo>
                  <a:cubicBezTo>
                    <a:pt x="85" y="75"/>
                    <a:pt x="85" y="75"/>
                    <a:pt x="85" y="75"/>
                  </a:cubicBezTo>
                  <a:cubicBezTo>
                    <a:pt x="85" y="80"/>
                    <a:pt x="83" y="86"/>
                    <a:pt x="74" y="86"/>
                  </a:cubicBezTo>
                  <a:cubicBezTo>
                    <a:pt x="68" y="86"/>
                    <a:pt x="64" y="90"/>
                    <a:pt x="64" y="96"/>
                  </a:cubicBezTo>
                  <a:cubicBezTo>
                    <a:pt x="64" y="288"/>
                    <a:pt x="64" y="288"/>
                    <a:pt x="64" y="288"/>
                  </a:cubicBezTo>
                  <a:cubicBezTo>
                    <a:pt x="64" y="292"/>
                    <a:pt x="62" y="299"/>
                    <a:pt x="53" y="299"/>
                  </a:cubicBezTo>
                  <a:cubicBezTo>
                    <a:pt x="44" y="299"/>
                    <a:pt x="43" y="292"/>
                    <a:pt x="42" y="288"/>
                  </a:cubicBezTo>
                  <a:cubicBezTo>
                    <a:pt x="42" y="96"/>
                    <a:pt x="42" y="96"/>
                    <a:pt x="42" y="96"/>
                  </a:cubicBezTo>
                  <a:cubicBezTo>
                    <a:pt x="42" y="90"/>
                    <a:pt x="38" y="86"/>
                    <a:pt x="32" y="86"/>
                  </a:cubicBezTo>
                  <a:cubicBezTo>
                    <a:pt x="23" y="86"/>
                    <a:pt x="21" y="80"/>
                    <a:pt x="21" y="75"/>
                  </a:cubicBezTo>
                  <a:cubicBezTo>
                    <a:pt x="21" y="11"/>
                    <a:pt x="21" y="11"/>
                    <a:pt x="21" y="11"/>
                  </a:cubicBezTo>
                  <a:cubicBezTo>
                    <a:pt x="21" y="5"/>
                    <a:pt x="16" y="0"/>
                    <a:pt x="10" y="0"/>
                  </a:cubicBezTo>
                  <a:cubicBezTo>
                    <a:pt x="4" y="0"/>
                    <a:pt x="0" y="5"/>
                    <a:pt x="0" y="11"/>
                  </a:cubicBezTo>
                  <a:cubicBezTo>
                    <a:pt x="0" y="75"/>
                    <a:pt x="0" y="75"/>
                    <a:pt x="0" y="75"/>
                  </a:cubicBezTo>
                  <a:cubicBezTo>
                    <a:pt x="0" y="86"/>
                    <a:pt x="10" y="101"/>
                    <a:pt x="21" y="105"/>
                  </a:cubicBezTo>
                  <a:cubicBezTo>
                    <a:pt x="21" y="289"/>
                    <a:pt x="21" y="289"/>
                    <a:pt x="21" y="289"/>
                  </a:cubicBezTo>
                  <a:cubicBezTo>
                    <a:pt x="21" y="301"/>
                    <a:pt x="30" y="320"/>
                    <a:pt x="53" y="320"/>
                  </a:cubicBezTo>
                  <a:cubicBezTo>
                    <a:pt x="53" y="320"/>
                    <a:pt x="53" y="320"/>
                    <a:pt x="53" y="320"/>
                  </a:cubicBezTo>
                  <a:cubicBezTo>
                    <a:pt x="53" y="320"/>
                    <a:pt x="53" y="320"/>
                    <a:pt x="53" y="320"/>
                  </a:cubicBezTo>
                  <a:cubicBezTo>
                    <a:pt x="76" y="320"/>
                    <a:pt x="85" y="301"/>
                    <a:pt x="85" y="288"/>
                  </a:cubicBezTo>
                  <a:cubicBezTo>
                    <a:pt x="85" y="105"/>
                    <a:pt x="85" y="105"/>
                    <a:pt x="85" y="105"/>
                  </a:cubicBezTo>
                  <a:cubicBezTo>
                    <a:pt x="100" y="101"/>
                    <a:pt x="106" y="86"/>
                    <a:pt x="106" y="75"/>
                  </a:cubicBezTo>
                  <a:cubicBezTo>
                    <a:pt x="106" y="11"/>
                    <a:pt x="106" y="11"/>
                    <a:pt x="106" y="11"/>
                  </a:cubicBezTo>
                  <a:cubicBezTo>
                    <a:pt x="106" y="5"/>
                    <a:pt x="102" y="0"/>
                    <a:pt x="9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33" name="Freeform 164"/>
            <p:cNvSpPr>
              <a:spLocks noEditPoints="1"/>
            </p:cNvSpPr>
            <p:nvPr/>
          </p:nvSpPr>
          <p:spPr bwMode="auto">
            <a:xfrm>
              <a:off x="3425" y="1699"/>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34" name="Group 17"/>
          <p:cNvGrpSpPr>
            <a:grpSpLocks noChangeAspect="1"/>
          </p:cNvGrpSpPr>
          <p:nvPr/>
        </p:nvGrpSpPr>
        <p:grpSpPr bwMode="auto">
          <a:xfrm>
            <a:off x="7733014" y="3730230"/>
            <a:ext cx="398267" cy="398267"/>
            <a:chOff x="2387" y="1141"/>
            <a:chExt cx="340" cy="340"/>
          </a:xfrm>
          <a:solidFill>
            <a:schemeClr val="bg2">
              <a:lumMod val="75000"/>
            </a:schemeClr>
          </a:solidFill>
        </p:grpSpPr>
        <p:sp>
          <p:nvSpPr>
            <p:cNvPr id="35" name="Freeform 18"/>
            <p:cNvSpPr>
              <a:spLocks/>
            </p:cNvSpPr>
            <p:nvPr/>
          </p:nvSpPr>
          <p:spPr bwMode="auto">
            <a:xfrm>
              <a:off x="2479" y="1211"/>
              <a:ext cx="35" cy="65"/>
            </a:xfrm>
            <a:custGeom>
              <a:avLst/>
              <a:gdLst>
                <a:gd name="T0" fmla="*/ 18 w 53"/>
                <a:gd name="T1" fmla="*/ 81 h 98"/>
                <a:gd name="T2" fmla="*/ 20 w 53"/>
                <a:gd name="T3" fmla="*/ 96 h 98"/>
                <a:gd name="T4" fmla="*/ 26 w 53"/>
                <a:gd name="T5" fmla="*/ 98 h 98"/>
                <a:gd name="T6" fmla="*/ 35 w 53"/>
                <a:gd name="T7" fmla="*/ 94 h 98"/>
                <a:gd name="T8" fmla="*/ 35 w 53"/>
                <a:gd name="T9" fmla="*/ 43 h 98"/>
                <a:gd name="T10" fmla="*/ 34 w 53"/>
                <a:gd name="T11" fmla="*/ 19 h 98"/>
                <a:gd name="T12" fmla="*/ 33 w 53"/>
                <a:gd name="T13" fmla="*/ 4 h 98"/>
                <a:gd name="T14" fmla="*/ 18 w 53"/>
                <a:gd name="T15" fmla="*/ 5 h 98"/>
                <a:gd name="T16" fmla="*/ 17 w 53"/>
                <a:gd name="T17" fmla="*/ 55 h 98"/>
                <a:gd name="T18" fmla="*/ 18 w 53"/>
                <a:gd name="T19"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8">
                  <a:moveTo>
                    <a:pt x="18" y="81"/>
                  </a:moveTo>
                  <a:cubicBezTo>
                    <a:pt x="14" y="85"/>
                    <a:pt x="15" y="92"/>
                    <a:pt x="20" y="96"/>
                  </a:cubicBezTo>
                  <a:cubicBezTo>
                    <a:pt x="22" y="97"/>
                    <a:pt x="24" y="98"/>
                    <a:pt x="26" y="98"/>
                  </a:cubicBezTo>
                  <a:cubicBezTo>
                    <a:pt x="29" y="98"/>
                    <a:pt x="33" y="97"/>
                    <a:pt x="35" y="94"/>
                  </a:cubicBezTo>
                  <a:cubicBezTo>
                    <a:pt x="35" y="93"/>
                    <a:pt x="53" y="71"/>
                    <a:pt x="35" y="43"/>
                  </a:cubicBezTo>
                  <a:cubicBezTo>
                    <a:pt x="27" y="29"/>
                    <a:pt x="34" y="20"/>
                    <a:pt x="34" y="19"/>
                  </a:cubicBezTo>
                  <a:cubicBezTo>
                    <a:pt x="38" y="14"/>
                    <a:pt x="38" y="8"/>
                    <a:pt x="33" y="4"/>
                  </a:cubicBezTo>
                  <a:cubicBezTo>
                    <a:pt x="29" y="0"/>
                    <a:pt x="22" y="1"/>
                    <a:pt x="18" y="5"/>
                  </a:cubicBezTo>
                  <a:cubicBezTo>
                    <a:pt x="18" y="6"/>
                    <a:pt x="0" y="27"/>
                    <a:pt x="17" y="55"/>
                  </a:cubicBezTo>
                  <a:cubicBezTo>
                    <a:pt x="26" y="69"/>
                    <a:pt x="19" y="80"/>
                    <a:pt x="18" y="81"/>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36" name="Freeform 19"/>
            <p:cNvSpPr>
              <a:spLocks/>
            </p:cNvSpPr>
            <p:nvPr/>
          </p:nvSpPr>
          <p:spPr bwMode="auto">
            <a:xfrm>
              <a:off x="2528" y="1211"/>
              <a:ext cx="35" cy="65"/>
            </a:xfrm>
            <a:custGeom>
              <a:avLst/>
              <a:gdLst>
                <a:gd name="T0" fmla="*/ 19 w 53"/>
                <a:gd name="T1" fmla="*/ 81 h 98"/>
                <a:gd name="T2" fmla="*/ 20 w 53"/>
                <a:gd name="T3" fmla="*/ 96 h 98"/>
                <a:gd name="T4" fmla="*/ 27 w 53"/>
                <a:gd name="T5" fmla="*/ 98 h 98"/>
                <a:gd name="T6" fmla="*/ 35 w 53"/>
                <a:gd name="T7" fmla="*/ 94 h 98"/>
                <a:gd name="T8" fmla="*/ 36 w 53"/>
                <a:gd name="T9" fmla="*/ 43 h 98"/>
                <a:gd name="T10" fmla="*/ 35 w 53"/>
                <a:gd name="T11" fmla="*/ 19 h 98"/>
                <a:gd name="T12" fmla="*/ 34 w 53"/>
                <a:gd name="T13" fmla="*/ 4 h 98"/>
                <a:gd name="T14" fmla="*/ 19 w 53"/>
                <a:gd name="T15" fmla="*/ 5 h 98"/>
                <a:gd name="T16" fmla="*/ 18 w 53"/>
                <a:gd name="T17" fmla="*/ 55 h 98"/>
                <a:gd name="T18" fmla="*/ 19 w 53"/>
                <a:gd name="T19"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8">
                  <a:moveTo>
                    <a:pt x="19" y="81"/>
                  </a:moveTo>
                  <a:cubicBezTo>
                    <a:pt x="15" y="85"/>
                    <a:pt x="16" y="92"/>
                    <a:pt x="20" y="96"/>
                  </a:cubicBezTo>
                  <a:cubicBezTo>
                    <a:pt x="22" y="97"/>
                    <a:pt x="25" y="98"/>
                    <a:pt x="27" y="98"/>
                  </a:cubicBezTo>
                  <a:cubicBezTo>
                    <a:pt x="30" y="98"/>
                    <a:pt x="33" y="97"/>
                    <a:pt x="35" y="94"/>
                  </a:cubicBezTo>
                  <a:cubicBezTo>
                    <a:pt x="36" y="93"/>
                    <a:pt x="53" y="71"/>
                    <a:pt x="36" y="43"/>
                  </a:cubicBezTo>
                  <a:cubicBezTo>
                    <a:pt x="27" y="29"/>
                    <a:pt x="34" y="20"/>
                    <a:pt x="35" y="19"/>
                  </a:cubicBezTo>
                  <a:cubicBezTo>
                    <a:pt x="39" y="14"/>
                    <a:pt x="38" y="8"/>
                    <a:pt x="34" y="4"/>
                  </a:cubicBezTo>
                  <a:cubicBezTo>
                    <a:pt x="30" y="0"/>
                    <a:pt x="23" y="1"/>
                    <a:pt x="19" y="5"/>
                  </a:cubicBezTo>
                  <a:cubicBezTo>
                    <a:pt x="18" y="6"/>
                    <a:pt x="0" y="27"/>
                    <a:pt x="18" y="55"/>
                  </a:cubicBezTo>
                  <a:cubicBezTo>
                    <a:pt x="27" y="69"/>
                    <a:pt x="19" y="80"/>
                    <a:pt x="19" y="81"/>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37" name="Freeform 20"/>
            <p:cNvSpPr>
              <a:spLocks/>
            </p:cNvSpPr>
            <p:nvPr/>
          </p:nvSpPr>
          <p:spPr bwMode="auto">
            <a:xfrm>
              <a:off x="2578" y="1211"/>
              <a:ext cx="35" cy="65"/>
            </a:xfrm>
            <a:custGeom>
              <a:avLst/>
              <a:gdLst>
                <a:gd name="T0" fmla="*/ 18 w 53"/>
                <a:gd name="T1" fmla="*/ 81 h 98"/>
                <a:gd name="T2" fmla="*/ 20 w 53"/>
                <a:gd name="T3" fmla="*/ 96 h 98"/>
                <a:gd name="T4" fmla="*/ 27 w 53"/>
                <a:gd name="T5" fmla="*/ 98 h 98"/>
                <a:gd name="T6" fmla="*/ 35 w 53"/>
                <a:gd name="T7" fmla="*/ 94 h 98"/>
                <a:gd name="T8" fmla="*/ 36 w 53"/>
                <a:gd name="T9" fmla="*/ 43 h 98"/>
                <a:gd name="T10" fmla="*/ 35 w 53"/>
                <a:gd name="T11" fmla="*/ 19 h 98"/>
                <a:gd name="T12" fmla="*/ 34 w 53"/>
                <a:gd name="T13" fmla="*/ 4 h 98"/>
                <a:gd name="T14" fmla="*/ 19 w 53"/>
                <a:gd name="T15" fmla="*/ 5 h 98"/>
                <a:gd name="T16" fmla="*/ 18 w 53"/>
                <a:gd name="T17" fmla="*/ 55 h 98"/>
                <a:gd name="T18" fmla="*/ 18 w 53"/>
                <a:gd name="T19"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8">
                  <a:moveTo>
                    <a:pt x="18" y="81"/>
                  </a:moveTo>
                  <a:cubicBezTo>
                    <a:pt x="15" y="85"/>
                    <a:pt x="15" y="92"/>
                    <a:pt x="20" y="96"/>
                  </a:cubicBezTo>
                  <a:cubicBezTo>
                    <a:pt x="22" y="97"/>
                    <a:pt x="24" y="98"/>
                    <a:pt x="27" y="98"/>
                  </a:cubicBezTo>
                  <a:cubicBezTo>
                    <a:pt x="30" y="98"/>
                    <a:pt x="33" y="97"/>
                    <a:pt x="35" y="94"/>
                  </a:cubicBezTo>
                  <a:cubicBezTo>
                    <a:pt x="36" y="93"/>
                    <a:pt x="53" y="71"/>
                    <a:pt x="36" y="43"/>
                  </a:cubicBezTo>
                  <a:cubicBezTo>
                    <a:pt x="27" y="29"/>
                    <a:pt x="34" y="20"/>
                    <a:pt x="35" y="19"/>
                  </a:cubicBezTo>
                  <a:cubicBezTo>
                    <a:pt x="39" y="14"/>
                    <a:pt x="38" y="8"/>
                    <a:pt x="34" y="4"/>
                  </a:cubicBezTo>
                  <a:cubicBezTo>
                    <a:pt x="29" y="0"/>
                    <a:pt x="23" y="1"/>
                    <a:pt x="19" y="5"/>
                  </a:cubicBezTo>
                  <a:cubicBezTo>
                    <a:pt x="18" y="6"/>
                    <a:pt x="0" y="27"/>
                    <a:pt x="18" y="55"/>
                  </a:cubicBezTo>
                  <a:cubicBezTo>
                    <a:pt x="27" y="69"/>
                    <a:pt x="19" y="80"/>
                    <a:pt x="18" y="81"/>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38" name="Freeform 21"/>
            <p:cNvSpPr>
              <a:spLocks noEditPoints="1"/>
            </p:cNvSpPr>
            <p:nvPr/>
          </p:nvSpPr>
          <p:spPr bwMode="auto">
            <a:xfrm>
              <a:off x="2465" y="1290"/>
              <a:ext cx="198" cy="113"/>
            </a:xfrm>
            <a:custGeom>
              <a:avLst/>
              <a:gdLst>
                <a:gd name="T0" fmla="*/ 238 w 299"/>
                <a:gd name="T1" fmla="*/ 79 h 170"/>
                <a:gd name="T2" fmla="*/ 263 w 299"/>
                <a:gd name="T3" fmla="*/ 90 h 170"/>
                <a:gd name="T4" fmla="*/ 299 w 299"/>
                <a:gd name="T5" fmla="*/ 55 h 170"/>
                <a:gd name="T6" fmla="*/ 263 w 299"/>
                <a:gd name="T7" fmla="*/ 19 h 170"/>
                <a:gd name="T8" fmla="*/ 245 w 299"/>
                <a:gd name="T9" fmla="*/ 24 h 170"/>
                <a:gd name="T10" fmla="*/ 245 w 299"/>
                <a:gd name="T11" fmla="*/ 10 h 170"/>
                <a:gd name="T12" fmla="*/ 235 w 299"/>
                <a:gd name="T13" fmla="*/ 0 h 170"/>
                <a:gd name="T14" fmla="*/ 11 w 299"/>
                <a:gd name="T15" fmla="*/ 0 h 170"/>
                <a:gd name="T16" fmla="*/ 0 w 299"/>
                <a:gd name="T17" fmla="*/ 10 h 170"/>
                <a:gd name="T18" fmla="*/ 0 w 299"/>
                <a:gd name="T19" fmla="*/ 35 h 170"/>
                <a:gd name="T20" fmla="*/ 73 w 299"/>
                <a:gd name="T21" fmla="*/ 149 h 170"/>
                <a:gd name="T22" fmla="*/ 11 w 299"/>
                <a:gd name="T23" fmla="*/ 149 h 170"/>
                <a:gd name="T24" fmla="*/ 0 w 299"/>
                <a:gd name="T25" fmla="*/ 160 h 170"/>
                <a:gd name="T26" fmla="*/ 11 w 299"/>
                <a:gd name="T27" fmla="*/ 170 h 170"/>
                <a:gd name="T28" fmla="*/ 267 w 299"/>
                <a:gd name="T29" fmla="*/ 170 h 170"/>
                <a:gd name="T30" fmla="*/ 277 w 299"/>
                <a:gd name="T31" fmla="*/ 160 h 170"/>
                <a:gd name="T32" fmla="*/ 267 w 299"/>
                <a:gd name="T33" fmla="*/ 149 h 170"/>
                <a:gd name="T34" fmla="*/ 173 w 299"/>
                <a:gd name="T35" fmla="*/ 149 h 170"/>
                <a:gd name="T36" fmla="*/ 238 w 299"/>
                <a:gd name="T37" fmla="*/ 79 h 170"/>
                <a:gd name="T38" fmla="*/ 263 w 299"/>
                <a:gd name="T39" fmla="*/ 41 h 170"/>
                <a:gd name="T40" fmla="*/ 277 w 299"/>
                <a:gd name="T41" fmla="*/ 55 h 170"/>
                <a:gd name="T42" fmla="*/ 263 w 299"/>
                <a:gd name="T43" fmla="*/ 69 h 170"/>
                <a:gd name="T44" fmla="*/ 249 w 299"/>
                <a:gd name="T45" fmla="*/ 55 h 170"/>
                <a:gd name="T46" fmla="*/ 263 w 299"/>
                <a:gd name="T47" fmla="*/ 41 h 170"/>
                <a:gd name="T48" fmla="*/ 123 w 299"/>
                <a:gd name="T49" fmla="*/ 138 h 170"/>
                <a:gd name="T50" fmla="*/ 21 w 299"/>
                <a:gd name="T51" fmla="*/ 35 h 170"/>
                <a:gd name="T52" fmla="*/ 21 w 299"/>
                <a:gd name="T53" fmla="*/ 21 h 170"/>
                <a:gd name="T54" fmla="*/ 224 w 299"/>
                <a:gd name="T55" fmla="*/ 21 h 170"/>
                <a:gd name="T56" fmla="*/ 224 w 299"/>
                <a:gd name="T57" fmla="*/ 35 h 170"/>
                <a:gd name="T58" fmla="*/ 123 w 299"/>
                <a:gd name="T59" fmla="*/ 13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9" h="170">
                  <a:moveTo>
                    <a:pt x="238" y="79"/>
                  </a:moveTo>
                  <a:cubicBezTo>
                    <a:pt x="244" y="86"/>
                    <a:pt x="253" y="90"/>
                    <a:pt x="263" y="90"/>
                  </a:cubicBezTo>
                  <a:cubicBezTo>
                    <a:pt x="283" y="90"/>
                    <a:pt x="299" y="74"/>
                    <a:pt x="299" y="55"/>
                  </a:cubicBezTo>
                  <a:cubicBezTo>
                    <a:pt x="299" y="35"/>
                    <a:pt x="283" y="19"/>
                    <a:pt x="263" y="19"/>
                  </a:cubicBezTo>
                  <a:cubicBezTo>
                    <a:pt x="257" y="19"/>
                    <a:pt x="251" y="21"/>
                    <a:pt x="245" y="24"/>
                  </a:cubicBezTo>
                  <a:cubicBezTo>
                    <a:pt x="245" y="10"/>
                    <a:pt x="245" y="10"/>
                    <a:pt x="245" y="10"/>
                  </a:cubicBezTo>
                  <a:cubicBezTo>
                    <a:pt x="245" y="4"/>
                    <a:pt x="241" y="0"/>
                    <a:pt x="235" y="0"/>
                  </a:cubicBezTo>
                  <a:cubicBezTo>
                    <a:pt x="11" y="0"/>
                    <a:pt x="11" y="0"/>
                    <a:pt x="11" y="0"/>
                  </a:cubicBezTo>
                  <a:cubicBezTo>
                    <a:pt x="5" y="0"/>
                    <a:pt x="0" y="4"/>
                    <a:pt x="0" y="10"/>
                  </a:cubicBezTo>
                  <a:cubicBezTo>
                    <a:pt x="0" y="35"/>
                    <a:pt x="0" y="35"/>
                    <a:pt x="0" y="35"/>
                  </a:cubicBezTo>
                  <a:cubicBezTo>
                    <a:pt x="0" y="87"/>
                    <a:pt x="30" y="130"/>
                    <a:pt x="73" y="149"/>
                  </a:cubicBezTo>
                  <a:cubicBezTo>
                    <a:pt x="11" y="149"/>
                    <a:pt x="11" y="149"/>
                    <a:pt x="11" y="149"/>
                  </a:cubicBezTo>
                  <a:cubicBezTo>
                    <a:pt x="5" y="149"/>
                    <a:pt x="0" y="154"/>
                    <a:pt x="0" y="160"/>
                  </a:cubicBezTo>
                  <a:cubicBezTo>
                    <a:pt x="0" y="166"/>
                    <a:pt x="5" y="170"/>
                    <a:pt x="11" y="170"/>
                  </a:cubicBezTo>
                  <a:cubicBezTo>
                    <a:pt x="267" y="170"/>
                    <a:pt x="267" y="170"/>
                    <a:pt x="267" y="170"/>
                  </a:cubicBezTo>
                  <a:cubicBezTo>
                    <a:pt x="273" y="170"/>
                    <a:pt x="277" y="166"/>
                    <a:pt x="277" y="160"/>
                  </a:cubicBezTo>
                  <a:cubicBezTo>
                    <a:pt x="277" y="154"/>
                    <a:pt x="273" y="149"/>
                    <a:pt x="267" y="149"/>
                  </a:cubicBezTo>
                  <a:cubicBezTo>
                    <a:pt x="173" y="149"/>
                    <a:pt x="173" y="149"/>
                    <a:pt x="173" y="149"/>
                  </a:cubicBezTo>
                  <a:cubicBezTo>
                    <a:pt x="203" y="136"/>
                    <a:pt x="226" y="111"/>
                    <a:pt x="238" y="79"/>
                  </a:cubicBezTo>
                  <a:close/>
                  <a:moveTo>
                    <a:pt x="263" y="41"/>
                  </a:moveTo>
                  <a:cubicBezTo>
                    <a:pt x="271" y="41"/>
                    <a:pt x="277" y="47"/>
                    <a:pt x="277" y="55"/>
                  </a:cubicBezTo>
                  <a:cubicBezTo>
                    <a:pt x="277" y="62"/>
                    <a:pt x="271" y="69"/>
                    <a:pt x="263" y="69"/>
                  </a:cubicBezTo>
                  <a:cubicBezTo>
                    <a:pt x="255" y="69"/>
                    <a:pt x="249" y="62"/>
                    <a:pt x="249" y="55"/>
                  </a:cubicBezTo>
                  <a:cubicBezTo>
                    <a:pt x="249" y="47"/>
                    <a:pt x="255" y="41"/>
                    <a:pt x="263" y="41"/>
                  </a:cubicBezTo>
                  <a:close/>
                  <a:moveTo>
                    <a:pt x="123" y="138"/>
                  </a:moveTo>
                  <a:cubicBezTo>
                    <a:pt x="66" y="138"/>
                    <a:pt x="21" y="93"/>
                    <a:pt x="21" y="35"/>
                  </a:cubicBezTo>
                  <a:cubicBezTo>
                    <a:pt x="21" y="21"/>
                    <a:pt x="21" y="21"/>
                    <a:pt x="21" y="21"/>
                  </a:cubicBezTo>
                  <a:cubicBezTo>
                    <a:pt x="224" y="21"/>
                    <a:pt x="224" y="21"/>
                    <a:pt x="224" y="21"/>
                  </a:cubicBezTo>
                  <a:cubicBezTo>
                    <a:pt x="224" y="35"/>
                    <a:pt x="224" y="35"/>
                    <a:pt x="224" y="35"/>
                  </a:cubicBezTo>
                  <a:cubicBezTo>
                    <a:pt x="224" y="93"/>
                    <a:pt x="179" y="138"/>
                    <a:pt x="123" y="138"/>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39" name="Freeform 22"/>
            <p:cNvSpPr>
              <a:spLocks noEditPoints="1"/>
            </p:cNvSpPr>
            <p:nvPr/>
          </p:nvSpPr>
          <p:spPr bwMode="auto">
            <a:xfrm>
              <a:off x="2387" y="114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40" name="Group 526"/>
          <p:cNvGrpSpPr>
            <a:grpSpLocks noChangeAspect="1"/>
          </p:cNvGrpSpPr>
          <p:nvPr/>
        </p:nvGrpSpPr>
        <p:grpSpPr bwMode="auto">
          <a:xfrm>
            <a:off x="8238141" y="3729477"/>
            <a:ext cx="399773" cy="399773"/>
            <a:chOff x="3464" y="1974"/>
            <a:chExt cx="340" cy="340"/>
          </a:xfrm>
          <a:solidFill>
            <a:schemeClr val="bg2">
              <a:lumMod val="75000"/>
            </a:schemeClr>
          </a:solidFill>
        </p:grpSpPr>
        <p:sp>
          <p:nvSpPr>
            <p:cNvPr id="41" name="Freeform 527"/>
            <p:cNvSpPr>
              <a:spLocks noEditPoints="1"/>
            </p:cNvSpPr>
            <p:nvPr/>
          </p:nvSpPr>
          <p:spPr bwMode="auto">
            <a:xfrm>
              <a:off x="3464" y="197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42" name="Freeform 528"/>
            <p:cNvSpPr>
              <a:spLocks noEditPoints="1"/>
            </p:cNvSpPr>
            <p:nvPr/>
          </p:nvSpPr>
          <p:spPr bwMode="auto">
            <a:xfrm>
              <a:off x="3541" y="2037"/>
              <a:ext cx="185" cy="199"/>
            </a:xfrm>
            <a:custGeom>
              <a:avLst/>
              <a:gdLst>
                <a:gd name="T0" fmla="*/ 268 w 279"/>
                <a:gd name="T1" fmla="*/ 299 h 299"/>
                <a:gd name="T2" fmla="*/ 12 w 279"/>
                <a:gd name="T3" fmla="*/ 299 h 299"/>
                <a:gd name="T4" fmla="*/ 3 w 279"/>
                <a:gd name="T5" fmla="*/ 294 h 299"/>
                <a:gd name="T6" fmla="*/ 2 w 279"/>
                <a:gd name="T7" fmla="*/ 284 h 299"/>
                <a:gd name="T8" fmla="*/ 23 w 279"/>
                <a:gd name="T9" fmla="*/ 241 h 299"/>
                <a:gd name="T10" fmla="*/ 33 w 279"/>
                <a:gd name="T11" fmla="*/ 235 h 299"/>
                <a:gd name="T12" fmla="*/ 246 w 279"/>
                <a:gd name="T13" fmla="*/ 235 h 299"/>
                <a:gd name="T14" fmla="*/ 256 w 279"/>
                <a:gd name="T15" fmla="*/ 241 h 299"/>
                <a:gd name="T16" fmla="*/ 277 w 279"/>
                <a:gd name="T17" fmla="*/ 284 h 299"/>
                <a:gd name="T18" fmla="*/ 277 w 279"/>
                <a:gd name="T19" fmla="*/ 294 h 299"/>
                <a:gd name="T20" fmla="*/ 268 w 279"/>
                <a:gd name="T21" fmla="*/ 299 h 299"/>
                <a:gd name="T22" fmla="*/ 29 w 279"/>
                <a:gd name="T23" fmla="*/ 278 h 299"/>
                <a:gd name="T24" fmla="*/ 250 w 279"/>
                <a:gd name="T25" fmla="*/ 278 h 299"/>
                <a:gd name="T26" fmla="*/ 240 w 279"/>
                <a:gd name="T27" fmla="*/ 257 h 299"/>
                <a:gd name="T28" fmla="*/ 40 w 279"/>
                <a:gd name="T29" fmla="*/ 257 h 299"/>
                <a:gd name="T30" fmla="*/ 29 w 279"/>
                <a:gd name="T31" fmla="*/ 278 h 299"/>
                <a:gd name="T32" fmla="*/ 257 w 279"/>
                <a:gd name="T33" fmla="*/ 86 h 299"/>
                <a:gd name="T34" fmla="*/ 22 w 279"/>
                <a:gd name="T35" fmla="*/ 86 h 299"/>
                <a:gd name="T36" fmla="*/ 12 w 279"/>
                <a:gd name="T37" fmla="*/ 78 h 299"/>
                <a:gd name="T38" fmla="*/ 17 w 279"/>
                <a:gd name="T39" fmla="*/ 66 h 299"/>
                <a:gd name="T40" fmla="*/ 135 w 279"/>
                <a:gd name="T41" fmla="*/ 2 h 299"/>
                <a:gd name="T42" fmla="*/ 145 w 279"/>
                <a:gd name="T43" fmla="*/ 2 h 299"/>
                <a:gd name="T44" fmla="*/ 262 w 279"/>
                <a:gd name="T45" fmla="*/ 66 h 299"/>
                <a:gd name="T46" fmla="*/ 267 w 279"/>
                <a:gd name="T47" fmla="*/ 78 h 299"/>
                <a:gd name="T48" fmla="*/ 257 w 279"/>
                <a:gd name="T49" fmla="*/ 86 h 299"/>
                <a:gd name="T50" fmla="*/ 64 w 279"/>
                <a:gd name="T51" fmla="*/ 65 h 299"/>
                <a:gd name="T52" fmla="*/ 215 w 279"/>
                <a:gd name="T53" fmla="*/ 65 h 299"/>
                <a:gd name="T54" fmla="*/ 140 w 279"/>
                <a:gd name="T55" fmla="*/ 23 h 299"/>
                <a:gd name="T56" fmla="*/ 64 w 279"/>
                <a:gd name="T57" fmla="*/ 65 h 299"/>
                <a:gd name="T58" fmla="*/ 54 w 279"/>
                <a:gd name="T59" fmla="*/ 203 h 299"/>
                <a:gd name="T60" fmla="*/ 54 w 279"/>
                <a:gd name="T61" fmla="*/ 118 h 299"/>
                <a:gd name="T62" fmla="*/ 44 w 279"/>
                <a:gd name="T63" fmla="*/ 107 h 299"/>
                <a:gd name="T64" fmla="*/ 33 w 279"/>
                <a:gd name="T65" fmla="*/ 118 h 299"/>
                <a:gd name="T66" fmla="*/ 33 w 279"/>
                <a:gd name="T67" fmla="*/ 203 h 299"/>
                <a:gd name="T68" fmla="*/ 44 w 279"/>
                <a:gd name="T69" fmla="*/ 214 h 299"/>
                <a:gd name="T70" fmla="*/ 54 w 279"/>
                <a:gd name="T71" fmla="*/ 203 h 299"/>
                <a:gd name="T72" fmla="*/ 118 w 279"/>
                <a:gd name="T73" fmla="*/ 203 h 299"/>
                <a:gd name="T74" fmla="*/ 118 w 279"/>
                <a:gd name="T75" fmla="*/ 118 h 299"/>
                <a:gd name="T76" fmla="*/ 108 w 279"/>
                <a:gd name="T77" fmla="*/ 107 h 299"/>
                <a:gd name="T78" fmla="*/ 97 w 279"/>
                <a:gd name="T79" fmla="*/ 118 h 299"/>
                <a:gd name="T80" fmla="*/ 97 w 279"/>
                <a:gd name="T81" fmla="*/ 203 h 299"/>
                <a:gd name="T82" fmla="*/ 108 w 279"/>
                <a:gd name="T83" fmla="*/ 214 h 299"/>
                <a:gd name="T84" fmla="*/ 118 w 279"/>
                <a:gd name="T85" fmla="*/ 203 h 299"/>
                <a:gd name="T86" fmla="*/ 182 w 279"/>
                <a:gd name="T87" fmla="*/ 203 h 299"/>
                <a:gd name="T88" fmla="*/ 182 w 279"/>
                <a:gd name="T89" fmla="*/ 118 h 299"/>
                <a:gd name="T90" fmla="*/ 172 w 279"/>
                <a:gd name="T91" fmla="*/ 107 h 299"/>
                <a:gd name="T92" fmla="*/ 161 w 279"/>
                <a:gd name="T93" fmla="*/ 118 h 299"/>
                <a:gd name="T94" fmla="*/ 161 w 279"/>
                <a:gd name="T95" fmla="*/ 203 h 299"/>
                <a:gd name="T96" fmla="*/ 172 w 279"/>
                <a:gd name="T97" fmla="*/ 214 h 299"/>
                <a:gd name="T98" fmla="*/ 182 w 279"/>
                <a:gd name="T99" fmla="*/ 203 h 299"/>
                <a:gd name="T100" fmla="*/ 246 w 279"/>
                <a:gd name="T101" fmla="*/ 203 h 299"/>
                <a:gd name="T102" fmla="*/ 246 w 279"/>
                <a:gd name="T103" fmla="*/ 118 h 299"/>
                <a:gd name="T104" fmla="*/ 236 w 279"/>
                <a:gd name="T105" fmla="*/ 107 h 299"/>
                <a:gd name="T106" fmla="*/ 225 w 279"/>
                <a:gd name="T107" fmla="*/ 118 h 299"/>
                <a:gd name="T108" fmla="*/ 225 w 279"/>
                <a:gd name="T109" fmla="*/ 203 h 299"/>
                <a:gd name="T110" fmla="*/ 236 w 279"/>
                <a:gd name="T111" fmla="*/ 214 h 299"/>
                <a:gd name="T112" fmla="*/ 246 w 279"/>
                <a:gd name="T113" fmla="*/ 20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 h="299">
                  <a:moveTo>
                    <a:pt x="268" y="299"/>
                  </a:moveTo>
                  <a:cubicBezTo>
                    <a:pt x="12" y="299"/>
                    <a:pt x="12" y="299"/>
                    <a:pt x="12" y="299"/>
                  </a:cubicBezTo>
                  <a:cubicBezTo>
                    <a:pt x="8" y="299"/>
                    <a:pt x="5" y="297"/>
                    <a:pt x="3" y="294"/>
                  </a:cubicBezTo>
                  <a:cubicBezTo>
                    <a:pt x="1" y="291"/>
                    <a:pt x="0" y="287"/>
                    <a:pt x="2" y="284"/>
                  </a:cubicBezTo>
                  <a:cubicBezTo>
                    <a:pt x="23" y="241"/>
                    <a:pt x="23" y="241"/>
                    <a:pt x="23" y="241"/>
                  </a:cubicBezTo>
                  <a:cubicBezTo>
                    <a:pt x="25" y="238"/>
                    <a:pt x="29" y="235"/>
                    <a:pt x="33" y="235"/>
                  </a:cubicBezTo>
                  <a:cubicBezTo>
                    <a:pt x="246" y="235"/>
                    <a:pt x="246" y="235"/>
                    <a:pt x="246" y="235"/>
                  </a:cubicBezTo>
                  <a:cubicBezTo>
                    <a:pt x="250" y="235"/>
                    <a:pt x="254" y="238"/>
                    <a:pt x="256" y="241"/>
                  </a:cubicBezTo>
                  <a:cubicBezTo>
                    <a:pt x="277" y="284"/>
                    <a:pt x="277" y="284"/>
                    <a:pt x="277" y="284"/>
                  </a:cubicBezTo>
                  <a:cubicBezTo>
                    <a:pt x="279" y="287"/>
                    <a:pt x="279" y="291"/>
                    <a:pt x="277" y="294"/>
                  </a:cubicBezTo>
                  <a:cubicBezTo>
                    <a:pt x="275" y="297"/>
                    <a:pt x="271" y="299"/>
                    <a:pt x="268" y="299"/>
                  </a:cubicBezTo>
                  <a:close/>
                  <a:moveTo>
                    <a:pt x="29" y="278"/>
                  </a:moveTo>
                  <a:cubicBezTo>
                    <a:pt x="250" y="278"/>
                    <a:pt x="250" y="278"/>
                    <a:pt x="250" y="278"/>
                  </a:cubicBezTo>
                  <a:cubicBezTo>
                    <a:pt x="240" y="257"/>
                    <a:pt x="240" y="257"/>
                    <a:pt x="240" y="257"/>
                  </a:cubicBezTo>
                  <a:cubicBezTo>
                    <a:pt x="40" y="257"/>
                    <a:pt x="40" y="257"/>
                    <a:pt x="40" y="257"/>
                  </a:cubicBezTo>
                  <a:lnTo>
                    <a:pt x="29" y="278"/>
                  </a:lnTo>
                  <a:close/>
                  <a:moveTo>
                    <a:pt x="257" y="86"/>
                  </a:moveTo>
                  <a:cubicBezTo>
                    <a:pt x="22" y="86"/>
                    <a:pt x="22" y="86"/>
                    <a:pt x="22" y="86"/>
                  </a:cubicBezTo>
                  <a:cubicBezTo>
                    <a:pt x="17" y="86"/>
                    <a:pt x="13" y="83"/>
                    <a:pt x="12" y="78"/>
                  </a:cubicBezTo>
                  <a:cubicBezTo>
                    <a:pt x="11" y="73"/>
                    <a:pt x="13" y="68"/>
                    <a:pt x="17" y="66"/>
                  </a:cubicBezTo>
                  <a:cubicBezTo>
                    <a:pt x="135" y="2"/>
                    <a:pt x="135" y="2"/>
                    <a:pt x="135" y="2"/>
                  </a:cubicBezTo>
                  <a:cubicBezTo>
                    <a:pt x="138" y="0"/>
                    <a:pt x="142" y="0"/>
                    <a:pt x="145" y="2"/>
                  </a:cubicBezTo>
                  <a:cubicBezTo>
                    <a:pt x="262" y="66"/>
                    <a:pt x="262" y="66"/>
                    <a:pt x="262" y="66"/>
                  </a:cubicBezTo>
                  <a:cubicBezTo>
                    <a:pt x="266" y="68"/>
                    <a:pt x="269" y="73"/>
                    <a:pt x="267" y="78"/>
                  </a:cubicBezTo>
                  <a:cubicBezTo>
                    <a:pt x="266" y="83"/>
                    <a:pt x="262" y="86"/>
                    <a:pt x="257" y="86"/>
                  </a:cubicBezTo>
                  <a:close/>
                  <a:moveTo>
                    <a:pt x="64" y="65"/>
                  </a:moveTo>
                  <a:cubicBezTo>
                    <a:pt x="215" y="65"/>
                    <a:pt x="215" y="65"/>
                    <a:pt x="215" y="65"/>
                  </a:cubicBezTo>
                  <a:cubicBezTo>
                    <a:pt x="140" y="23"/>
                    <a:pt x="140" y="23"/>
                    <a:pt x="140" y="23"/>
                  </a:cubicBezTo>
                  <a:lnTo>
                    <a:pt x="64" y="65"/>
                  </a:lnTo>
                  <a:close/>
                  <a:moveTo>
                    <a:pt x="54" y="203"/>
                  </a:moveTo>
                  <a:cubicBezTo>
                    <a:pt x="54" y="118"/>
                    <a:pt x="54" y="118"/>
                    <a:pt x="54" y="118"/>
                  </a:cubicBezTo>
                  <a:cubicBezTo>
                    <a:pt x="54" y="112"/>
                    <a:pt x="50" y="107"/>
                    <a:pt x="44" y="107"/>
                  </a:cubicBezTo>
                  <a:cubicBezTo>
                    <a:pt x="38" y="107"/>
                    <a:pt x="33" y="112"/>
                    <a:pt x="33" y="118"/>
                  </a:cubicBezTo>
                  <a:cubicBezTo>
                    <a:pt x="33" y="203"/>
                    <a:pt x="33" y="203"/>
                    <a:pt x="33" y="203"/>
                  </a:cubicBezTo>
                  <a:cubicBezTo>
                    <a:pt x="33" y="209"/>
                    <a:pt x="38" y="214"/>
                    <a:pt x="44" y="214"/>
                  </a:cubicBezTo>
                  <a:cubicBezTo>
                    <a:pt x="50" y="214"/>
                    <a:pt x="54" y="209"/>
                    <a:pt x="54" y="203"/>
                  </a:cubicBezTo>
                  <a:close/>
                  <a:moveTo>
                    <a:pt x="118" y="203"/>
                  </a:moveTo>
                  <a:cubicBezTo>
                    <a:pt x="118" y="118"/>
                    <a:pt x="118" y="118"/>
                    <a:pt x="118" y="118"/>
                  </a:cubicBezTo>
                  <a:cubicBezTo>
                    <a:pt x="118" y="112"/>
                    <a:pt x="114" y="107"/>
                    <a:pt x="108" y="107"/>
                  </a:cubicBezTo>
                  <a:cubicBezTo>
                    <a:pt x="102" y="107"/>
                    <a:pt x="97" y="112"/>
                    <a:pt x="97" y="118"/>
                  </a:cubicBezTo>
                  <a:cubicBezTo>
                    <a:pt x="97" y="203"/>
                    <a:pt x="97" y="203"/>
                    <a:pt x="97" y="203"/>
                  </a:cubicBezTo>
                  <a:cubicBezTo>
                    <a:pt x="97" y="209"/>
                    <a:pt x="102" y="214"/>
                    <a:pt x="108" y="214"/>
                  </a:cubicBezTo>
                  <a:cubicBezTo>
                    <a:pt x="114" y="214"/>
                    <a:pt x="118" y="209"/>
                    <a:pt x="118" y="203"/>
                  </a:cubicBezTo>
                  <a:close/>
                  <a:moveTo>
                    <a:pt x="182" y="203"/>
                  </a:moveTo>
                  <a:cubicBezTo>
                    <a:pt x="182" y="118"/>
                    <a:pt x="182" y="118"/>
                    <a:pt x="182" y="118"/>
                  </a:cubicBezTo>
                  <a:cubicBezTo>
                    <a:pt x="182" y="112"/>
                    <a:pt x="178" y="107"/>
                    <a:pt x="172" y="107"/>
                  </a:cubicBezTo>
                  <a:cubicBezTo>
                    <a:pt x="166" y="107"/>
                    <a:pt x="161" y="112"/>
                    <a:pt x="161" y="118"/>
                  </a:cubicBezTo>
                  <a:cubicBezTo>
                    <a:pt x="161" y="203"/>
                    <a:pt x="161" y="203"/>
                    <a:pt x="161" y="203"/>
                  </a:cubicBezTo>
                  <a:cubicBezTo>
                    <a:pt x="161" y="209"/>
                    <a:pt x="166" y="214"/>
                    <a:pt x="172" y="214"/>
                  </a:cubicBezTo>
                  <a:cubicBezTo>
                    <a:pt x="178" y="214"/>
                    <a:pt x="182" y="209"/>
                    <a:pt x="182" y="203"/>
                  </a:cubicBezTo>
                  <a:close/>
                  <a:moveTo>
                    <a:pt x="246" y="203"/>
                  </a:moveTo>
                  <a:cubicBezTo>
                    <a:pt x="246" y="118"/>
                    <a:pt x="246" y="118"/>
                    <a:pt x="246" y="118"/>
                  </a:cubicBezTo>
                  <a:cubicBezTo>
                    <a:pt x="246" y="112"/>
                    <a:pt x="242" y="107"/>
                    <a:pt x="236" y="107"/>
                  </a:cubicBezTo>
                  <a:cubicBezTo>
                    <a:pt x="230" y="107"/>
                    <a:pt x="225" y="112"/>
                    <a:pt x="225" y="118"/>
                  </a:cubicBezTo>
                  <a:cubicBezTo>
                    <a:pt x="225" y="203"/>
                    <a:pt x="225" y="203"/>
                    <a:pt x="225" y="203"/>
                  </a:cubicBezTo>
                  <a:cubicBezTo>
                    <a:pt x="225" y="209"/>
                    <a:pt x="230" y="214"/>
                    <a:pt x="236" y="214"/>
                  </a:cubicBezTo>
                  <a:cubicBezTo>
                    <a:pt x="242" y="214"/>
                    <a:pt x="246" y="209"/>
                    <a:pt x="246" y="203"/>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43" name="Group 932"/>
          <p:cNvGrpSpPr>
            <a:grpSpLocks noChangeAspect="1"/>
          </p:cNvGrpSpPr>
          <p:nvPr/>
        </p:nvGrpSpPr>
        <p:grpSpPr bwMode="auto">
          <a:xfrm>
            <a:off x="8709555" y="3730549"/>
            <a:ext cx="397628" cy="397628"/>
            <a:chOff x="5795" y="3560"/>
            <a:chExt cx="340" cy="340"/>
          </a:xfrm>
          <a:solidFill>
            <a:schemeClr val="bg2">
              <a:lumMod val="75000"/>
            </a:schemeClr>
          </a:solidFill>
        </p:grpSpPr>
        <p:sp>
          <p:nvSpPr>
            <p:cNvPr id="44" name="Freeform 933"/>
            <p:cNvSpPr>
              <a:spLocks noEditPoints="1"/>
            </p:cNvSpPr>
            <p:nvPr/>
          </p:nvSpPr>
          <p:spPr bwMode="auto">
            <a:xfrm>
              <a:off x="5859" y="3652"/>
              <a:ext cx="212" cy="148"/>
            </a:xfrm>
            <a:custGeom>
              <a:avLst/>
              <a:gdLst>
                <a:gd name="T0" fmla="*/ 313 w 320"/>
                <a:gd name="T1" fmla="*/ 54 h 224"/>
                <a:gd name="T2" fmla="*/ 163 w 320"/>
                <a:gd name="T3" fmla="*/ 1 h 224"/>
                <a:gd name="T4" fmla="*/ 156 w 320"/>
                <a:gd name="T5" fmla="*/ 1 h 224"/>
                <a:gd name="T6" fmla="*/ 7 w 320"/>
                <a:gd name="T7" fmla="*/ 54 h 224"/>
                <a:gd name="T8" fmla="*/ 0 w 320"/>
                <a:gd name="T9" fmla="*/ 64 h 224"/>
                <a:gd name="T10" fmla="*/ 6 w 320"/>
                <a:gd name="T11" fmla="*/ 74 h 224"/>
                <a:gd name="T12" fmla="*/ 63 w 320"/>
                <a:gd name="T13" fmla="*/ 98 h 224"/>
                <a:gd name="T14" fmla="*/ 53 w 320"/>
                <a:gd name="T15" fmla="*/ 170 h 224"/>
                <a:gd name="T16" fmla="*/ 54 w 320"/>
                <a:gd name="T17" fmla="*/ 176 h 224"/>
                <a:gd name="T18" fmla="*/ 160 w 320"/>
                <a:gd name="T19" fmla="*/ 224 h 224"/>
                <a:gd name="T20" fmla="*/ 264 w 320"/>
                <a:gd name="T21" fmla="*/ 178 h 224"/>
                <a:gd name="T22" fmla="*/ 266 w 320"/>
                <a:gd name="T23" fmla="*/ 170 h 224"/>
                <a:gd name="T24" fmla="*/ 257 w 320"/>
                <a:gd name="T25" fmla="*/ 98 h 224"/>
                <a:gd name="T26" fmla="*/ 288 w 320"/>
                <a:gd name="T27" fmla="*/ 85 h 224"/>
                <a:gd name="T28" fmla="*/ 288 w 320"/>
                <a:gd name="T29" fmla="*/ 214 h 224"/>
                <a:gd name="T30" fmla="*/ 298 w 320"/>
                <a:gd name="T31" fmla="*/ 224 h 224"/>
                <a:gd name="T32" fmla="*/ 309 w 320"/>
                <a:gd name="T33" fmla="*/ 214 h 224"/>
                <a:gd name="T34" fmla="*/ 309 w 320"/>
                <a:gd name="T35" fmla="*/ 76 h 224"/>
                <a:gd name="T36" fmla="*/ 313 w 320"/>
                <a:gd name="T37" fmla="*/ 74 h 224"/>
                <a:gd name="T38" fmla="*/ 320 w 320"/>
                <a:gd name="T39" fmla="*/ 64 h 224"/>
                <a:gd name="T40" fmla="*/ 313 w 320"/>
                <a:gd name="T41" fmla="*/ 54 h 224"/>
                <a:gd name="T42" fmla="*/ 244 w 320"/>
                <a:gd name="T43" fmla="*/ 167 h 224"/>
                <a:gd name="T44" fmla="*/ 160 w 320"/>
                <a:gd name="T45" fmla="*/ 203 h 224"/>
                <a:gd name="T46" fmla="*/ 75 w 320"/>
                <a:gd name="T47" fmla="*/ 168 h 224"/>
                <a:gd name="T48" fmla="*/ 83 w 320"/>
                <a:gd name="T49" fmla="*/ 107 h 224"/>
                <a:gd name="T50" fmla="*/ 155 w 320"/>
                <a:gd name="T51" fmla="*/ 138 h 224"/>
                <a:gd name="T52" fmla="*/ 160 w 320"/>
                <a:gd name="T53" fmla="*/ 139 h 224"/>
                <a:gd name="T54" fmla="*/ 164 w 320"/>
                <a:gd name="T55" fmla="*/ 138 h 224"/>
                <a:gd name="T56" fmla="*/ 236 w 320"/>
                <a:gd name="T57" fmla="*/ 107 h 224"/>
                <a:gd name="T58" fmla="*/ 244 w 320"/>
                <a:gd name="T59" fmla="*/ 167 h 224"/>
                <a:gd name="T60" fmla="*/ 160 w 320"/>
                <a:gd name="T61" fmla="*/ 117 h 224"/>
                <a:gd name="T62" fmla="*/ 40 w 320"/>
                <a:gd name="T63" fmla="*/ 65 h 224"/>
                <a:gd name="T64" fmla="*/ 160 w 320"/>
                <a:gd name="T65" fmla="*/ 22 h 224"/>
                <a:gd name="T66" fmla="*/ 280 w 320"/>
                <a:gd name="T67" fmla="*/ 65 h 224"/>
                <a:gd name="T68" fmla="*/ 160 w 320"/>
                <a:gd name="T69" fmla="*/ 11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24">
                  <a:moveTo>
                    <a:pt x="313" y="54"/>
                  </a:moveTo>
                  <a:cubicBezTo>
                    <a:pt x="163" y="1"/>
                    <a:pt x="163" y="1"/>
                    <a:pt x="163" y="1"/>
                  </a:cubicBezTo>
                  <a:cubicBezTo>
                    <a:pt x="161" y="0"/>
                    <a:pt x="158" y="0"/>
                    <a:pt x="156" y="1"/>
                  </a:cubicBezTo>
                  <a:cubicBezTo>
                    <a:pt x="7" y="54"/>
                    <a:pt x="7" y="54"/>
                    <a:pt x="7" y="54"/>
                  </a:cubicBezTo>
                  <a:cubicBezTo>
                    <a:pt x="3" y="56"/>
                    <a:pt x="0" y="60"/>
                    <a:pt x="0" y="64"/>
                  </a:cubicBezTo>
                  <a:cubicBezTo>
                    <a:pt x="0" y="68"/>
                    <a:pt x="2" y="72"/>
                    <a:pt x="6" y="74"/>
                  </a:cubicBezTo>
                  <a:cubicBezTo>
                    <a:pt x="63" y="98"/>
                    <a:pt x="63" y="98"/>
                    <a:pt x="63" y="98"/>
                  </a:cubicBezTo>
                  <a:cubicBezTo>
                    <a:pt x="53" y="170"/>
                    <a:pt x="53" y="170"/>
                    <a:pt x="53" y="170"/>
                  </a:cubicBezTo>
                  <a:cubicBezTo>
                    <a:pt x="53" y="172"/>
                    <a:pt x="53" y="174"/>
                    <a:pt x="54" y="176"/>
                  </a:cubicBezTo>
                  <a:cubicBezTo>
                    <a:pt x="56" y="178"/>
                    <a:pt x="83" y="224"/>
                    <a:pt x="160" y="224"/>
                  </a:cubicBezTo>
                  <a:cubicBezTo>
                    <a:pt x="223" y="224"/>
                    <a:pt x="262" y="180"/>
                    <a:pt x="264" y="178"/>
                  </a:cubicBezTo>
                  <a:cubicBezTo>
                    <a:pt x="266" y="176"/>
                    <a:pt x="267" y="173"/>
                    <a:pt x="266" y="170"/>
                  </a:cubicBezTo>
                  <a:cubicBezTo>
                    <a:pt x="257" y="98"/>
                    <a:pt x="257" y="98"/>
                    <a:pt x="257" y="98"/>
                  </a:cubicBezTo>
                  <a:cubicBezTo>
                    <a:pt x="288" y="85"/>
                    <a:pt x="288" y="85"/>
                    <a:pt x="288" y="85"/>
                  </a:cubicBezTo>
                  <a:cubicBezTo>
                    <a:pt x="288" y="214"/>
                    <a:pt x="288" y="214"/>
                    <a:pt x="288" y="214"/>
                  </a:cubicBezTo>
                  <a:cubicBezTo>
                    <a:pt x="288" y="220"/>
                    <a:pt x="292" y="224"/>
                    <a:pt x="298" y="224"/>
                  </a:cubicBezTo>
                  <a:cubicBezTo>
                    <a:pt x="304" y="224"/>
                    <a:pt x="309" y="220"/>
                    <a:pt x="309" y="214"/>
                  </a:cubicBezTo>
                  <a:cubicBezTo>
                    <a:pt x="309" y="76"/>
                    <a:pt x="309" y="76"/>
                    <a:pt x="309" y="76"/>
                  </a:cubicBezTo>
                  <a:cubicBezTo>
                    <a:pt x="313" y="74"/>
                    <a:pt x="313" y="74"/>
                    <a:pt x="313" y="74"/>
                  </a:cubicBezTo>
                  <a:cubicBezTo>
                    <a:pt x="317" y="72"/>
                    <a:pt x="320" y="68"/>
                    <a:pt x="320" y="64"/>
                  </a:cubicBezTo>
                  <a:cubicBezTo>
                    <a:pt x="320" y="60"/>
                    <a:pt x="317" y="56"/>
                    <a:pt x="313" y="54"/>
                  </a:cubicBezTo>
                  <a:close/>
                  <a:moveTo>
                    <a:pt x="244" y="167"/>
                  </a:moveTo>
                  <a:cubicBezTo>
                    <a:pt x="235" y="177"/>
                    <a:pt x="203" y="203"/>
                    <a:pt x="160" y="203"/>
                  </a:cubicBezTo>
                  <a:cubicBezTo>
                    <a:pt x="105" y="203"/>
                    <a:pt x="81" y="177"/>
                    <a:pt x="75" y="168"/>
                  </a:cubicBezTo>
                  <a:cubicBezTo>
                    <a:pt x="83" y="107"/>
                    <a:pt x="83" y="107"/>
                    <a:pt x="83" y="107"/>
                  </a:cubicBezTo>
                  <a:cubicBezTo>
                    <a:pt x="155" y="138"/>
                    <a:pt x="155" y="138"/>
                    <a:pt x="155" y="138"/>
                  </a:cubicBezTo>
                  <a:cubicBezTo>
                    <a:pt x="157" y="139"/>
                    <a:pt x="158" y="139"/>
                    <a:pt x="160" y="139"/>
                  </a:cubicBezTo>
                  <a:cubicBezTo>
                    <a:pt x="161" y="139"/>
                    <a:pt x="163" y="139"/>
                    <a:pt x="164" y="138"/>
                  </a:cubicBezTo>
                  <a:cubicBezTo>
                    <a:pt x="236" y="107"/>
                    <a:pt x="236" y="107"/>
                    <a:pt x="236" y="107"/>
                  </a:cubicBezTo>
                  <a:lnTo>
                    <a:pt x="244" y="167"/>
                  </a:lnTo>
                  <a:close/>
                  <a:moveTo>
                    <a:pt x="160" y="117"/>
                  </a:moveTo>
                  <a:cubicBezTo>
                    <a:pt x="40" y="65"/>
                    <a:pt x="40" y="65"/>
                    <a:pt x="40" y="65"/>
                  </a:cubicBezTo>
                  <a:cubicBezTo>
                    <a:pt x="160" y="22"/>
                    <a:pt x="160" y="22"/>
                    <a:pt x="160" y="22"/>
                  </a:cubicBezTo>
                  <a:cubicBezTo>
                    <a:pt x="280" y="65"/>
                    <a:pt x="280" y="65"/>
                    <a:pt x="280" y="65"/>
                  </a:cubicBezTo>
                  <a:lnTo>
                    <a:pt x="160" y="117"/>
                  </a:ln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45" name="Freeform 934"/>
            <p:cNvSpPr>
              <a:spLocks noEditPoints="1"/>
            </p:cNvSpPr>
            <p:nvPr/>
          </p:nvSpPr>
          <p:spPr bwMode="auto">
            <a:xfrm>
              <a:off x="5795" y="356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46" name="Group 772"/>
          <p:cNvGrpSpPr>
            <a:grpSpLocks noChangeAspect="1"/>
          </p:cNvGrpSpPr>
          <p:nvPr/>
        </p:nvGrpSpPr>
        <p:grpSpPr bwMode="auto">
          <a:xfrm>
            <a:off x="5097463" y="4255651"/>
            <a:ext cx="398647" cy="398647"/>
            <a:chOff x="3547" y="3177"/>
            <a:chExt cx="340" cy="340"/>
          </a:xfrm>
          <a:solidFill>
            <a:schemeClr val="bg2">
              <a:lumMod val="75000"/>
            </a:schemeClr>
          </a:solidFill>
        </p:grpSpPr>
        <p:sp>
          <p:nvSpPr>
            <p:cNvPr id="47" name="Freeform 773"/>
            <p:cNvSpPr>
              <a:spLocks noEditPoints="1"/>
            </p:cNvSpPr>
            <p:nvPr/>
          </p:nvSpPr>
          <p:spPr bwMode="auto">
            <a:xfrm>
              <a:off x="3547" y="317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sp>
          <p:nvSpPr>
            <p:cNvPr id="48" name="Freeform 774"/>
            <p:cNvSpPr>
              <a:spLocks noEditPoints="1"/>
            </p:cNvSpPr>
            <p:nvPr/>
          </p:nvSpPr>
          <p:spPr bwMode="auto">
            <a:xfrm>
              <a:off x="3625" y="3241"/>
              <a:ext cx="184" cy="198"/>
            </a:xfrm>
            <a:custGeom>
              <a:avLst/>
              <a:gdLst>
                <a:gd name="T0" fmla="*/ 267 w 277"/>
                <a:gd name="T1" fmla="*/ 21 h 298"/>
                <a:gd name="T2" fmla="*/ 213 w 277"/>
                <a:gd name="T3" fmla="*/ 21 h 298"/>
                <a:gd name="T4" fmla="*/ 213 w 277"/>
                <a:gd name="T5" fmla="*/ 10 h 298"/>
                <a:gd name="T6" fmla="*/ 203 w 277"/>
                <a:gd name="T7" fmla="*/ 0 h 298"/>
                <a:gd name="T8" fmla="*/ 192 w 277"/>
                <a:gd name="T9" fmla="*/ 10 h 298"/>
                <a:gd name="T10" fmla="*/ 192 w 277"/>
                <a:gd name="T11" fmla="*/ 21 h 298"/>
                <a:gd name="T12" fmla="*/ 85 w 277"/>
                <a:gd name="T13" fmla="*/ 21 h 298"/>
                <a:gd name="T14" fmla="*/ 85 w 277"/>
                <a:gd name="T15" fmla="*/ 10 h 298"/>
                <a:gd name="T16" fmla="*/ 75 w 277"/>
                <a:gd name="T17" fmla="*/ 0 h 298"/>
                <a:gd name="T18" fmla="*/ 64 w 277"/>
                <a:gd name="T19" fmla="*/ 10 h 298"/>
                <a:gd name="T20" fmla="*/ 64 w 277"/>
                <a:gd name="T21" fmla="*/ 21 h 298"/>
                <a:gd name="T22" fmla="*/ 11 w 277"/>
                <a:gd name="T23" fmla="*/ 21 h 298"/>
                <a:gd name="T24" fmla="*/ 0 w 277"/>
                <a:gd name="T25" fmla="*/ 32 h 298"/>
                <a:gd name="T26" fmla="*/ 0 w 277"/>
                <a:gd name="T27" fmla="*/ 288 h 298"/>
                <a:gd name="T28" fmla="*/ 11 w 277"/>
                <a:gd name="T29" fmla="*/ 298 h 298"/>
                <a:gd name="T30" fmla="*/ 267 w 277"/>
                <a:gd name="T31" fmla="*/ 298 h 298"/>
                <a:gd name="T32" fmla="*/ 277 w 277"/>
                <a:gd name="T33" fmla="*/ 288 h 298"/>
                <a:gd name="T34" fmla="*/ 277 w 277"/>
                <a:gd name="T35" fmla="*/ 32 h 298"/>
                <a:gd name="T36" fmla="*/ 267 w 277"/>
                <a:gd name="T37" fmla="*/ 21 h 298"/>
                <a:gd name="T38" fmla="*/ 256 w 277"/>
                <a:gd name="T39" fmla="*/ 277 h 298"/>
                <a:gd name="T40" fmla="*/ 21 w 277"/>
                <a:gd name="T41" fmla="*/ 277 h 298"/>
                <a:gd name="T42" fmla="*/ 21 w 277"/>
                <a:gd name="T43" fmla="*/ 42 h 298"/>
                <a:gd name="T44" fmla="*/ 64 w 277"/>
                <a:gd name="T45" fmla="*/ 42 h 298"/>
                <a:gd name="T46" fmla="*/ 64 w 277"/>
                <a:gd name="T47" fmla="*/ 53 h 298"/>
                <a:gd name="T48" fmla="*/ 75 w 277"/>
                <a:gd name="T49" fmla="*/ 64 h 298"/>
                <a:gd name="T50" fmla="*/ 85 w 277"/>
                <a:gd name="T51" fmla="*/ 53 h 298"/>
                <a:gd name="T52" fmla="*/ 85 w 277"/>
                <a:gd name="T53" fmla="*/ 42 h 298"/>
                <a:gd name="T54" fmla="*/ 192 w 277"/>
                <a:gd name="T55" fmla="*/ 42 h 298"/>
                <a:gd name="T56" fmla="*/ 192 w 277"/>
                <a:gd name="T57" fmla="*/ 53 h 298"/>
                <a:gd name="T58" fmla="*/ 203 w 277"/>
                <a:gd name="T59" fmla="*/ 64 h 298"/>
                <a:gd name="T60" fmla="*/ 213 w 277"/>
                <a:gd name="T61" fmla="*/ 53 h 298"/>
                <a:gd name="T62" fmla="*/ 213 w 277"/>
                <a:gd name="T63" fmla="*/ 42 h 298"/>
                <a:gd name="T64" fmla="*/ 256 w 277"/>
                <a:gd name="T65" fmla="*/ 42 h 298"/>
                <a:gd name="T66" fmla="*/ 256 w 277"/>
                <a:gd name="T67" fmla="*/ 277 h 298"/>
                <a:gd name="T68" fmla="*/ 203 w 277"/>
                <a:gd name="T69" fmla="*/ 160 h 298"/>
                <a:gd name="T70" fmla="*/ 192 w 277"/>
                <a:gd name="T71" fmla="*/ 170 h 298"/>
                <a:gd name="T72" fmla="*/ 85 w 277"/>
                <a:gd name="T73" fmla="*/ 170 h 298"/>
                <a:gd name="T74" fmla="*/ 75 w 277"/>
                <a:gd name="T75" fmla="*/ 160 h 298"/>
                <a:gd name="T76" fmla="*/ 85 w 277"/>
                <a:gd name="T77" fmla="*/ 149 h 298"/>
                <a:gd name="T78" fmla="*/ 192 w 277"/>
                <a:gd name="T79" fmla="*/ 149 h 298"/>
                <a:gd name="T80" fmla="*/ 203 w 277"/>
                <a:gd name="T81" fmla="*/ 16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7" h="298">
                  <a:moveTo>
                    <a:pt x="267" y="21"/>
                  </a:moveTo>
                  <a:cubicBezTo>
                    <a:pt x="213" y="21"/>
                    <a:pt x="213" y="21"/>
                    <a:pt x="213" y="21"/>
                  </a:cubicBezTo>
                  <a:cubicBezTo>
                    <a:pt x="213" y="10"/>
                    <a:pt x="213" y="10"/>
                    <a:pt x="213" y="10"/>
                  </a:cubicBezTo>
                  <a:cubicBezTo>
                    <a:pt x="213" y="4"/>
                    <a:pt x="209" y="0"/>
                    <a:pt x="203" y="0"/>
                  </a:cubicBezTo>
                  <a:cubicBezTo>
                    <a:pt x="197" y="0"/>
                    <a:pt x="192" y="4"/>
                    <a:pt x="192" y="10"/>
                  </a:cubicBezTo>
                  <a:cubicBezTo>
                    <a:pt x="192" y="21"/>
                    <a:pt x="192" y="21"/>
                    <a:pt x="192" y="21"/>
                  </a:cubicBezTo>
                  <a:cubicBezTo>
                    <a:pt x="85" y="21"/>
                    <a:pt x="85" y="21"/>
                    <a:pt x="85" y="21"/>
                  </a:cubicBezTo>
                  <a:cubicBezTo>
                    <a:pt x="85" y="10"/>
                    <a:pt x="85" y="10"/>
                    <a:pt x="85" y="10"/>
                  </a:cubicBezTo>
                  <a:cubicBezTo>
                    <a:pt x="85" y="4"/>
                    <a:pt x="81" y="0"/>
                    <a:pt x="75" y="0"/>
                  </a:cubicBezTo>
                  <a:cubicBezTo>
                    <a:pt x="69" y="0"/>
                    <a:pt x="64" y="4"/>
                    <a:pt x="64" y="10"/>
                  </a:cubicBezTo>
                  <a:cubicBezTo>
                    <a:pt x="64" y="21"/>
                    <a:pt x="64" y="21"/>
                    <a:pt x="64" y="21"/>
                  </a:cubicBezTo>
                  <a:cubicBezTo>
                    <a:pt x="11" y="21"/>
                    <a:pt x="11" y="21"/>
                    <a:pt x="11" y="21"/>
                  </a:cubicBezTo>
                  <a:cubicBezTo>
                    <a:pt x="5" y="21"/>
                    <a:pt x="0" y="26"/>
                    <a:pt x="0" y="32"/>
                  </a:cubicBezTo>
                  <a:cubicBezTo>
                    <a:pt x="0" y="288"/>
                    <a:pt x="0" y="288"/>
                    <a:pt x="0" y="288"/>
                  </a:cubicBezTo>
                  <a:cubicBezTo>
                    <a:pt x="0" y="294"/>
                    <a:pt x="5" y="298"/>
                    <a:pt x="11" y="298"/>
                  </a:cubicBezTo>
                  <a:cubicBezTo>
                    <a:pt x="267" y="298"/>
                    <a:pt x="267" y="298"/>
                    <a:pt x="267" y="298"/>
                  </a:cubicBezTo>
                  <a:cubicBezTo>
                    <a:pt x="273" y="298"/>
                    <a:pt x="277" y="294"/>
                    <a:pt x="277" y="288"/>
                  </a:cubicBezTo>
                  <a:cubicBezTo>
                    <a:pt x="277" y="32"/>
                    <a:pt x="277" y="32"/>
                    <a:pt x="277" y="32"/>
                  </a:cubicBezTo>
                  <a:cubicBezTo>
                    <a:pt x="277" y="26"/>
                    <a:pt x="273" y="21"/>
                    <a:pt x="267" y="21"/>
                  </a:cubicBezTo>
                  <a:close/>
                  <a:moveTo>
                    <a:pt x="256" y="277"/>
                  </a:moveTo>
                  <a:cubicBezTo>
                    <a:pt x="21" y="277"/>
                    <a:pt x="21" y="277"/>
                    <a:pt x="21" y="277"/>
                  </a:cubicBezTo>
                  <a:cubicBezTo>
                    <a:pt x="21" y="42"/>
                    <a:pt x="21" y="42"/>
                    <a:pt x="21" y="42"/>
                  </a:cubicBezTo>
                  <a:cubicBezTo>
                    <a:pt x="64" y="42"/>
                    <a:pt x="64" y="42"/>
                    <a:pt x="64" y="42"/>
                  </a:cubicBezTo>
                  <a:cubicBezTo>
                    <a:pt x="64" y="53"/>
                    <a:pt x="64" y="53"/>
                    <a:pt x="64" y="53"/>
                  </a:cubicBezTo>
                  <a:cubicBezTo>
                    <a:pt x="64" y="59"/>
                    <a:pt x="69" y="64"/>
                    <a:pt x="75" y="64"/>
                  </a:cubicBezTo>
                  <a:cubicBezTo>
                    <a:pt x="81" y="64"/>
                    <a:pt x="85" y="59"/>
                    <a:pt x="85" y="53"/>
                  </a:cubicBezTo>
                  <a:cubicBezTo>
                    <a:pt x="85" y="42"/>
                    <a:pt x="85" y="42"/>
                    <a:pt x="85" y="42"/>
                  </a:cubicBezTo>
                  <a:cubicBezTo>
                    <a:pt x="192" y="42"/>
                    <a:pt x="192" y="42"/>
                    <a:pt x="192" y="42"/>
                  </a:cubicBezTo>
                  <a:cubicBezTo>
                    <a:pt x="192" y="53"/>
                    <a:pt x="192" y="53"/>
                    <a:pt x="192" y="53"/>
                  </a:cubicBezTo>
                  <a:cubicBezTo>
                    <a:pt x="192" y="59"/>
                    <a:pt x="197" y="64"/>
                    <a:pt x="203" y="64"/>
                  </a:cubicBezTo>
                  <a:cubicBezTo>
                    <a:pt x="209" y="64"/>
                    <a:pt x="213" y="59"/>
                    <a:pt x="213" y="53"/>
                  </a:cubicBezTo>
                  <a:cubicBezTo>
                    <a:pt x="213" y="42"/>
                    <a:pt x="213" y="42"/>
                    <a:pt x="213" y="42"/>
                  </a:cubicBezTo>
                  <a:cubicBezTo>
                    <a:pt x="256" y="42"/>
                    <a:pt x="256" y="42"/>
                    <a:pt x="256" y="42"/>
                  </a:cubicBezTo>
                  <a:lnTo>
                    <a:pt x="256" y="277"/>
                  </a:lnTo>
                  <a:close/>
                  <a:moveTo>
                    <a:pt x="203" y="160"/>
                  </a:moveTo>
                  <a:cubicBezTo>
                    <a:pt x="203" y="166"/>
                    <a:pt x="198" y="170"/>
                    <a:pt x="192" y="170"/>
                  </a:cubicBezTo>
                  <a:cubicBezTo>
                    <a:pt x="85" y="170"/>
                    <a:pt x="85" y="170"/>
                    <a:pt x="85" y="170"/>
                  </a:cubicBezTo>
                  <a:cubicBezTo>
                    <a:pt x="79" y="170"/>
                    <a:pt x="75" y="166"/>
                    <a:pt x="75" y="160"/>
                  </a:cubicBezTo>
                  <a:cubicBezTo>
                    <a:pt x="75" y="154"/>
                    <a:pt x="79" y="149"/>
                    <a:pt x="85" y="149"/>
                  </a:cubicBezTo>
                  <a:cubicBezTo>
                    <a:pt x="192" y="149"/>
                    <a:pt x="192" y="149"/>
                    <a:pt x="192" y="149"/>
                  </a:cubicBezTo>
                  <a:cubicBezTo>
                    <a:pt x="198" y="149"/>
                    <a:pt x="203" y="154"/>
                    <a:pt x="203" y="16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grpSp>
      <p:sp>
        <p:nvSpPr>
          <p:cNvPr id="49" name="TextBox 48"/>
          <p:cNvSpPr txBox="1"/>
          <p:nvPr/>
        </p:nvSpPr>
        <p:spPr>
          <a:xfrm>
            <a:off x="5673784" y="4328744"/>
            <a:ext cx="1603003" cy="215444"/>
          </a:xfrm>
          <a:prstGeom prst="rect">
            <a:avLst/>
          </a:prstGeom>
          <a:noFill/>
        </p:spPr>
        <p:txBody>
          <a:bodyPr wrap="none" lIns="0" tIns="0" rIns="0" bIns="0" rtlCol="0">
            <a:spAutoFit/>
          </a:bodyPr>
          <a:lstStyle/>
          <a:p>
            <a:pPr>
              <a:spcBef>
                <a:spcPts val="600"/>
              </a:spcBef>
              <a:buClr>
                <a:schemeClr val="tx2"/>
              </a:buClr>
            </a:pPr>
            <a:r>
              <a:rPr lang="en-US" sz="1400" dirty="0" smtClean="0"/>
              <a:t>Opening schedule</a:t>
            </a:r>
            <a:endParaRPr lang="en-US" sz="1400" dirty="0" smtClean="0">
              <a:solidFill>
                <a:schemeClr val="tx1"/>
              </a:solidFill>
            </a:endParaRPr>
          </a:p>
        </p:txBody>
      </p:sp>
      <p:grpSp>
        <p:nvGrpSpPr>
          <p:cNvPr id="50" name="Group 433"/>
          <p:cNvGrpSpPr>
            <a:grpSpLocks noChangeAspect="1"/>
          </p:cNvGrpSpPr>
          <p:nvPr/>
        </p:nvGrpSpPr>
        <p:grpSpPr bwMode="auto">
          <a:xfrm>
            <a:off x="5097463" y="5150695"/>
            <a:ext cx="397628" cy="397628"/>
            <a:chOff x="4725" y="1820"/>
            <a:chExt cx="340" cy="340"/>
          </a:xfrm>
          <a:solidFill>
            <a:schemeClr val="bg2">
              <a:lumMod val="75000"/>
            </a:schemeClr>
          </a:solidFill>
        </p:grpSpPr>
        <p:sp>
          <p:nvSpPr>
            <p:cNvPr id="51" name="Freeform 434"/>
            <p:cNvSpPr>
              <a:spLocks noEditPoints="1"/>
            </p:cNvSpPr>
            <p:nvPr/>
          </p:nvSpPr>
          <p:spPr bwMode="auto">
            <a:xfrm>
              <a:off x="4845" y="1884"/>
              <a:ext cx="100" cy="212"/>
            </a:xfrm>
            <a:custGeom>
              <a:avLst/>
              <a:gdLst>
                <a:gd name="T0" fmla="*/ 139 w 150"/>
                <a:gd name="T1" fmla="*/ 320 h 320"/>
                <a:gd name="T2" fmla="*/ 11 w 150"/>
                <a:gd name="T3" fmla="*/ 320 h 320"/>
                <a:gd name="T4" fmla="*/ 0 w 150"/>
                <a:gd name="T5" fmla="*/ 310 h 320"/>
                <a:gd name="T6" fmla="*/ 0 w 150"/>
                <a:gd name="T7" fmla="*/ 267 h 320"/>
                <a:gd name="T8" fmla="*/ 11 w 150"/>
                <a:gd name="T9" fmla="*/ 256 h 320"/>
                <a:gd name="T10" fmla="*/ 43 w 150"/>
                <a:gd name="T11" fmla="*/ 256 h 320"/>
                <a:gd name="T12" fmla="*/ 43 w 150"/>
                <a:gd name="T13" fmla="*/ 171 h 320"/>
                <a:gd name="T14" fmla="*/ 22 w 150"/>
                <a:gd name="T15" fmla="*/ 171 h 320"/>
                <a:gd name="T16" fmla="*/ 11 w 150"/>
                <a:gd name="T17" fmla="*/ 160 h 320"/>
                <a:gd name="T18" fmla="*/ 11 w 150"/>
                <a:gd name="T19" fmla="*/ 118 h 320"/>
                <a:gd name="T20" fmla="*/ 22 w 150"/>
                <a:gd name="T21" fmla="*/ 107 h 320"/>
                <a:gd name="T22" fmla="*/ 96 w 150"/>
                <a:gd name="T23" fmla="*/ 107 h 320"/>
                <a:gd name="T24" fmla="*/ 107 w 150"/>
                <a:gd name="T25" fmla="*/ 118 h 320"/>
                <a:gd name="T26" fmla="*/ 107 w 150"/>
                <a:gd name="T27" fmla="*/ 256 h 320"/>
                <a:gd name="T28" fmla="*/ 139 w 150"/>
                <a:gd name="T29" fmla="*/ 256 h 320"/>
                <a:gd name="T30" fmla="*/ 150 w 150"/>
                <a:gd name="T31" fmla="*/ 267 h 320"/>
                <a:gd name="T32" fmla="*/ 150 w 150"/>
                <a:gd name="T33" fmla="*/ 310 h 320"/>
                <a:gd name="T34" fmla="*/ 139 w 150"/>
                <a:gd name="T35" fmla="*/ 320 h 320"/>
                <a:gd name="T36" fmla="*/ 22 w 150"/>
                <a:gd name="T37" fmla="*/ 299 h 320"/>
                <a:gd name="T38" fmla="*/ 128 w 150"/>
                <a:gd name="T39" fmla="*/ 299 h 320"/>
                <a:gd name="T40" fmla="*/ 128 w 150"/>
                <a:gd name="T41" fmla="*/ 278 h 320"/>
                <a:gd name="T42" fmla="*/ 96 w 150"/>
                <a:gd name="T43" fmla="*/ 278 h 320"/>
                <a:gd name="T44" fmla="*/ 86 w 150"/>
                <a:gd name="T45" fmla="*/ 267 h 320"/>
                <a:gd name="T46" fmla="*/ 86 w 150"/>
                <a:gd name="T47" fmla="*/ 128 h 320"/>
                <a:gd name="T48" fmla="*/ 32 w 150"/>
                <a:gd name="T49" fmla="*/ 128 h 320"/>
                <a:gd name="T50" fmla="*/ 32 w 150"/>
                <a:gd name="T51" fmla="*/ 150 h 320"/>
                <a:gd name="T52" fmla="*/ 54 w 150"/>
                <a:gd name="T53" fmla="*/ 150 h 320"/>
                <a:gd name="T54" fmla="*/ 64 w 150"/>
                <a:gd name="T55" fmla="*/ 160 h 320"/>
                <a:gd name="T56" fmla="*/ 64 w 150"/>
                <a:gd name="T57" fmla="*/ 267 h 320"/>
                <a:gd name="T58" fmla="*/ 54 w 150"/>
                <a:gd name="T59" fmla="*/ 278 h 320"/>
                <a:gd name="T60" fmla="*/ 22 w 150"/>
                <a:gd name="T61" fmla="*/ 278 h 320"/>
                <a:gd name="T62" fmla="*/ 22 w 150"/>
                <a:gd name="T63" fmla="*/ 299 h 320"/>
                <a:gd name="T64" fmla="*/ 75 w 150"/>
                <a:gd name="T65" fmla="*/ 86 h 320"/>
                <a:gd name="T66" fmla="*/ 32 w 150"/>
                <a:gd name="T67" fmla="*/ 43 h 320"/>
                <a:gd name="T68" fmla="*/ 75 w 150"/>
                <a:gd name="T69" fmla="*/ 0 h 320"/>
                <a:gd name="T70" fmla="*/ 118 w 150"/>
                <a:gd name="T71" fmla="*/ 43 h 320"/>
                <a:gd name="T72" fmla="*/ 75 w 150"/>
                <a:gd name="T73" fmla="*/ 86 h 320"/>
                <a:gd name="T74" fmla="*/ 75 w 150"/>
                <a:gd name="T75" fmla="*/ 22 h 320"/>
                <a:gd name="T76" fmla="*/ 54 w 150"/>
                <a:gd name="T77" fmla="*/ 43 h 320"/>
                <a:gd name="T78" fmla="*/ 75 w 150"/>
                <a:gd name="T79" fmla="*/ 64 h 320"/>
                <a:gd name="T80" fmla="*/ 96 w 150"/>
                <a:gd name="T81" fmla="*/ 43 h 320"/>
                <a:gd name="T82" fmla="*/ 75 w 150"/>
                <a:gd name="T83" fmla="*/ 2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0" h="320">
                  <a:moveTo>
                    <a:pt x="139" y="320"/>
                  </a:moveTo>
                  <a:cubicBezTo>
                    <a:pt x="11" y="320"/>
                    <a:pt x="11" y="320"/>
                    <a:pt x="11" y="320"/>
                  </a:cubicBezTo>
                  <a:cubicBezTo>
                    <a:pt x="5" y="320"/>
                    <a:pt x="0" y="316"/>
                    <a:pt x="0" y="310"/>
                  </a:cubicBezTo>
                  <a:cubicBezTo>
                    <a:pt x="0" y="267"/>
                    <a:pt x="0" y="267"/>
                    <a:pt x="0" y="267"/>
                  </a:cubicBezTo>
                  <a:cubicBezTo>
                    <a:pt x="0" y="261"/>
                    <a:pt x="5" y="256"/>
                    <a:pt x="11" y="256"/>
                  </a:cubicBezTo>
                  <a:cubicBezTo>
                    <a:pt x="43" y="256"/>
                    <a:pt x="43" y="256"/>
                    <a:pt x="43" y="256"/>
                  </a:cubicBezTo>
                  <a:cubicBezTo>
                    <a:pt x="43" y="171"/>
                    <a:pt x="43" y="171"/>
                    <a:pt x="43" y="171"/>
                  </a:cubicBezTo>
                  <a:cubicBezTo>
                    <a:pt x="22" y="171"/>
                    <a:pt x="22" y="171"/>
                    <a:pt x="22" y="171"/>
                  </a:cubicBezTo>
                  <a:cubicBezTo>
                    <a:pt x="16" y="171"/>
                    <a:pt x="11" y="166"/>
                    <a:pt x="11" y="160"/>
                  </a:cubicBezTo>
                  <a:cubicBezTo>
                    <a:pt x="11" y="118"/>
                    <a:pt x="11" y="118"/>
                    <a:pt x="11" y="118"/>
                  </a:cubicBezTo>
                  <a:cubicBezTo>
                    <a:pt x="11" y="112"/>
                    <a:pt x="16" y="107"/>
                    <a:pt x="22" y="107"/>
                  </a:cubicBezTo>
                  <a:cubicBezTo>
                    <a:pt x="96" y="107"/>
                    <a:pt x="96" y="107"/>
                    <a:pt x="96" y="107"/>
                  </a:cubicBezTo>
                  <a:cubicBezTo>
                    <a:pt x="102" y="107"/>
                    <a:pt x="107" y="112"/>
                    <a:pt x="107" y="118"/>
                  </a:cubicBezTo>
                  <a:cubicBezTo>
                    <a:pt x="107" y="256"/>
                    <a:pt x="107" y="256"/>
                    <a:pt x="107" y="256"/>
                  </a:cubicBezTo>
                  <a:cubicBezTo>
                    <a:pt x="139" y="256"/>
                    <a:pt x="139" y="256"/>
                    <a:pt x="139" y="256"/>
                  </a:cubicBezTo>
                  <a:cubicBezTo>
                    <a:pt x="145" y="256"/>
                    <a:pt x="150" y="261"/>
                    <a:pt x="150" y="267"/>
                  </a:cubicBezTo>
                  <a:cubicBezTo>
                    <a:pt x="150" y="310"/>
                    <a:pt x="150" y="310"/>
                    <a:pt x="150" y="310"/>
                  </a:cubicBezTo>
                  <a:cubicBezTo>
                    <a:pt x="150" y="316"/>
                    <a:pt x="145" y="320"/>
                    <a:pt x="139" y="320"/>
                  </a:cubicBezTo>
                  <a:close/>
                  <a:moveTo>
                    <a:pt x="22" y="299"/>
                  </a:moveTo>
                  <a:cubicBezTo>
                    <a:pt x="128" y="299"/>
                    <a:pt x="128" y="299"/>
                    <a:pt x="128" y="299"/>
                  </a:cubicBezTo>
                  <a:cubicBezTo>
                    <a:pt x="128" y="278"/>
                    <a:pt x="128" y="278"/>
                    <a:pt x="128" y="278"/>
                  </a:cubicBezTo>
                  <a:cubicBezTo>
                    <a:pt x="96" y="278"/>
                    <a:pt x="96" y="278"/>
                    <a:pt x="96" y="278"/>
                  </a:cubicBezTo>
                  <a:cubicBezTo>
                    <a:pt x="90" y="278"/>
                    <a:pt x="86" y="273"/>
                    <a:pt x="86" y="267"/>
                  </a:cubicBezTo>
                  <a:cubicBezTo>
                    <a:pt x="86" y="128"/>
                    <a:pt x="86" y="128"/>
                    <a:pt x="86" y="128"/>
                  </a:cubicBezTo>
                  <a:cubicBezTo>
                    <a:pt x="32" y="128"/>
                    <a:pt x="32" y="128"/>
                    <a:pt x="32" y="128"/>
                  </a:cubicBezTo>
                  <a:cubicBezTo>
                    <a:pt x="32" y="150"/>
                    <a:pt x="32" y="150"/>
                    <a:pt x="32" y="150"/>
                  </a:cubicBezTo>
                  <a:cubicBezTo>
                    <a:pt x="54" y="150"/>
                    <a:pt x="54" y="150"/>
                    <a:pt x="54" y="150"/>
                  </a:cubicBezTo>
                  <a:cubicBezTo>
                    <a:pt x="60" y="150"/>
                    <a:pt x="64" y="154"/>
                    <a:pt x="64" y="160"/>
                  </a:cubicBezTo>
                  <a:cubicBezTo>
                    <a:pt x="64" y="267"/>
                    <a:pt x="64" y="267"/>
                    <a:pt x="64" y="267"/>
                  </a:cubicBezTo>
                  <a:cubicBezTo>
                    <a:pt x="64" y="273"/>
                    <a:pt x="60" y="278"/>
                    <a:pt x="54" y="278"/>
                  </a:cubicBezTo>
                  <a:cubicBezTo>
                    <a:pt x="22" y="278"/>
                    <a:pt x="22" y="278"/>
                    <a:pt x="22" y="278"/>
                  </a:cubicBezTo>
                  <a:lnTo>
                    <a:pt x="22" y="299"/>
                  </a:lnTo>
                  <a:close/>
                  <a:moveTo>
                    <a:pt x="75" y="86"/>
                  </a:moveTo>
                  <a:cubicBezTo>
                    <a:pt x="51" y="86"/>
                    <a:pt x="32" y="67"/>
                    <a:pt x="32" y="43"/>
                  </a:cubicBezTo>
                  <a:cubicBezTo>
                    <a:pt x="32" y="19"/>
                    <a:pt x="51" y="0"/>
                    <a:pt x="75" y="0"/>
                  </a:cubicBezTo>
                  <a:cubicBezTo>
                    <a:pt x="99" y="0"/>
                    <a:pt x="118" y="19"/>
                    <a:pt x="118" y="43"/>
                  </a:cubicBezTo>
                  <a:cubicBezTo>
                    <a:pt x="118" y="67"/>
                    <a:pt x="99" y="86"/>
                    <a:pt x="75" y="86"/>
                  </a:cubicBezTo>
                  <a:close/>
                  <a:moveTo>
                    <a:pt x="75" y="22"/>
                  </a:moveTo>
                  <a:cubicBezTo>
                    <a:pt x="63" y="22"/>
                    <a:pt x="54" y="31"/>
                    <a:pt x="54" y="43"/>
                  </a:cubicBezTo>
                  <a:cubicBezTo>
                    <a:pt x="54" y="55"/>
                    <a:pt x="63" y="64"/>
                    <a:pt x="75" y="64"/>
                  </a:cubicBezTo>
                  <a:cubicBezTo>
                    <a:pt x="87" y="64"/>
                    <a:pt x="96" y="55"/>
                    <a:pt x="96" y="43"/>
                  </a:cubicBezTo>
                  <a:cubicBezTo>
                    <a:pt x="96" y="31"/>
                    <a:pt x="87" y="22"/>
                    <a:pt x="75" y="22"/>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sp>
          <p:nvSpPr>
            <p:cNvPr id="52" name="Freeform 435"/>
            <p:cNvSpPr>
              <a:spLocks noEditPoints="1"/>
            </p:cNvSpPr>
            <p:nvPr/>
          </p:nvSpPr>
          <p:spPr bwMode="auto">
            <a:xfrm>
              <a:off x="4725" y="1820"/>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grpSp>
      <p:sp>
        <p:nvSpPr>
          <p:cNvPr id="53" name="TextBox 52"/>
          <p:cNvSpPr txBox="1"/>
          <p:nvPr/>
        </p:nvSpPr>
        <p:spPr>
          <a:xfrm>
            <a:off x="5673784" y="5218549"/>
            <a:ext cx="3085845" cy="646331"/>
          </a:xfrm>
          <a:prstGeom prst="rect">
            <a:avLst/>
          </a:prstGeom>
          <a:noFill/>
        </p:spPr>
        <p:txBody>
          <a:bodyPr wrap="none" lIns="0" tIns="0" rIns="0" bIns="0" rtlCol="0">
            <a:spAutoFit/>
          </a:bodyPr>
          <a:lstStyle/>
          <a:p>
            <a:pPr>
              <a:spcBef>
                <a:spcPts val="600"/>
              </a:spcBef>
              <a:buClr>
                <a:schemeClr val="tx2"/>
              </a:buClr>
            </a:pPr>
            <a:r>
              <a:rPr lang="en-US" sz="1400" dirty="0" smtClean="0"/>
              <a:t>General information</a:t>
            </a:r>
            <a:br>
              <a:rPr lang="en-US" sz="1400" dirty="0" smtClean="0"/>
            </a:br>
            <a:r>
              <a:rPr lang="en-US" sz="1400" dirty="0" smtClean="0"/>
              <a:t>   name, location, reviews, ratings</a:t>
            </a:r>
            <a:br>
              <a:rPr lang="en-US" sz="1400" dirty="0" smtClean="0"/>
            </a:br>
            <a:endParaRPr lang="en-US" sz="1400" dirty="0" smtClean="0">
              <a:solidFill>
                <a:schemeClr val="tx1"/>
              </a:solidFill>
            </a:endParaRPr>
          </a:p>
        </p:txBody>
      </p:sp>
      <p:grpSp>
        <p:nvGrpSpPr>
          <p:cNvPr id="54" name="Group 433"/>
          <p:cNvGrpSpPr>
            <a:grpSpLocks noChangeAspect="1"/>
          </p:cNvGrpSpPr>
          <p:nvPr/>
        </p:nvGrpSpPr>
        <p:grpSpPr bwMode="auto">
          <a:xfrm>
            <a:off x="434536" y="3214619"/>
            <a:ext cx="397628" cy="397628"/>
            <a:chOff x="4725" y="1820"/>
            <a:chExt cx="340" cy="340"/>
          </a:xfrm>
          <a:solidFill>
            <a:schemeClr val="bg2">
              <a:lumMod val="75000"/>
            </a:schemeClr>
          </a:solidFill>
        </p:grpSpPr>
        <p:sp>
          <p:nvSpPr>
            <p:cNvPr id="55" name="Freeform 434"/>
            <p:cNvSpPr>
              <a:spLocks noEditPoints="1"/>
            </p:cNvSpPr>
            <p:nvPr/>
          </p:nvSpPr>
          <p:spPr bwMode="auto">
            <a:xfrm>
              <a:off x="4845" y="1884"/>
              <a:ext cx="100" cy="212"/>
            </a:xfrm>
            <a:custGeom>
              <a:avLst/>
              <a:gdLst>
                <a:gd name="T0" fmla="*/ 139 w 150"/>
                <a:gd name="T1" fmla="*/ 320 h 320"/>
                <a:gd name="T2" fmla="*/ 11 w 150"/>
                <a:gd name="T3" fmla="*/ 320 h 320"/>
                <a:gd name="T4" fmla="*/ 0 w 150"/>
                <a:gd name="T5" fmla="*/ 310 h 320"/>
                <a:gd name="T6" fmla="*/ 0 w 150"/>
                <a:gd name="T7" fmla="*/ 267 h 320"/>
                <a:gd name="T8" fmla="*/ 11 w 150"/>
                <a:gd name="T9" fmla="*/ 256 h 320"/>
                <a:gd name="T10" fmla="*/ 43 w 150"/>
                <a:gd name="T11" fmla="*/ 256 h 320"/>
                <a:gd name="T12" fmla="*/ 43 w 150"/>
                <a:gd name="T13" fmla="*/ 171 h 320"/>
                <a:gd name="T14" fmla="*/ 22 w 150"/>
                <a:gd name="T15" fmla="*/ 171 h 320"/>
                <a:gd name="T16" fmla="*/ 11 w 150"/>
                <a:gd name="T17" fmla="*/ 160 h 320"/>
                <a:gd name="T18" fmla="*/ 11 w 150"/>
                <a:gd name="T19" fmla="*/ 118 h 320"/>
                <a:gd name="T20" fmla="*/ 22 w 150"/>
                <a:gd name="T21" fmla="*/ 107 h 320"/>
                <a:gd name="T22" fmla="*/ 96 w 150"/>
                <a:gd name="T23" fmla="*/ 107 h 320"/>
                <a:gd name="T24" fmla="*/ 107 w 150"/>
                <a:gd name="T25" fmla="*/ 118 h 320"/>
                <a:gd name="T26" fmla="*/ 107 w 150"/>
                <a:gd name="T27" fmla="*/ 256 h 320"/>
                <a:gd name="T28" fmla="*/ 139 w 150"/>
                <a:gd name="T29" fmla="*/ 256 h 320"/>
                <a:gd name="T30" fmla="*/ 150 w 150"/>
                <a:gd name="T31" fmla="*/ 267 h 320"/>
                <a:gd name="T32" fmla="*/ 150 w 150"/>
                <a:gd name="T33" fmla="*/ 310 h 320"/>
                <a:gd name="T34" fmla="*/ 139 w 150"/>
                <a:gd name="T35" fmla="*/ 320 h 320"/>
                <a:gd name="T36" fmla="*/ 22 w 150"/>
                <a:gd name="T37" fmla="*/ 299 h 320"/>
                <a:gd name="T38" fmla="*/ 128 w 150"/>
                <a:gd name="T39" fmla="*/ 299 h 320"/>
                <a:gd name="T40" fmla="*/ 128 w 150"/>
                <a:gd name="T41" fmla="*/ 278 h 320"/>
                <a:gd name="T42" fmla="*/ 96 w 150"/>
                <a:gd name="T43" fmla="*/ 278 h 320"/>
                <a:gd name="T44" fmla="*/ 86 w 150"/>
                <a:gd name="T45" fmla="*/ 267 h 320"/>
                <a:gd name="T46" fmla="*/ 86 w 150"/>
                <a:gd name="T47" fmla="*/ 128 h 320"/>
                <a:gd name="T48" fmla="*/ 32 w 150"/>
                <a:gd name="T49" fmla="*/ 128 h 320"/>
                <a:gd name="T50" fmla="*/ 32 w 150"/>
                <a:gd name="T51" fmla="*/ 150 h 320"/>
                <a:gd name="T52" fmla="*/ 54 w 150"/>
                <a:gd name="T53" fmla="*/ 150 h 320"/>
                <a:gd name="T54" fmla="*/ 64 w 150"/>
                <a:gd name="T55" fmla="*/ 160 h 320"/>
                <a:gd name="T56" fmla="*/ 64 w 150"/>
                <a:gd name="T57" fmla="*/ 267 h 320"/>
                <a:gd name="T58" fmla="*/ 54 w 150"/>
                <a:gd name="T59" fmla="*/ 278 h 320"/>
                <a:gd name="T60" fmla="*/ 22 w 150"/>
                <a:gd name="T61" fmla="*/ 278 h 320"/>
                <a:gd name="T62" fmla="*/ 22 w 150"/>
                <a:gd name="T63" fmla="*/ 299 h 320"/>
                <a:gd name="T64" fmla="*/ 75 w 150"/>
                <a:gd name="T65" fmla="*/ 86 h 320"/>
                <a:gd name="T66" fmla="*/ 32 w 150"/>
                <a:gd name="T67" fmla="*/ 43 h 320"/>
                <a:gd name="T68" fmla="*/ 75 w 150"/>
                <a:gd name="T69" fmla="*/ 0 h 320"/>
                <a:gd name="T70" fmla="*/ 118 w 150"/>
                <a:gd name="T71" fmla="*/ 43 h 320"/>
                <a:gd name="T72" fmla="*/ 75 w 150"/>
                <a:gd name="T73" fmla="*/ 86 h 320"/>
                <a:gd name="T74" fmla="*/ 75 w 150"/>
                <a:gd name="T75" fmla="*/ 22 h 320"/>
                <a:gd name="T76" fmla="*/ 54 w 150"/>
                <a:gd name="T77" fmla="*/ 43 h 320"/>
                <a:gd name="T78" fmla="*/ 75 w 150"/>
                <a:gd name="T79" fmla="*/ 64 h 320"/>
                <a:gd name="T80" fmla="*/ 96 w 150"/>
                <a:gd name="T81" fmla="*/ 43 h 320"/>
                <a:gd name="T82" fmla="*/ 75 w 150"/>
                <a:gd name="T83" fmla="*/ 2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0" h="320">
                  <a:moveTo>
                    <a:pt x="139" y="320"/>
                  </a:moveTo>
                  <a:cubicBezTo>
                    <a:pt x="11" y="320"/>
                    <a:pt x="11" y="320"/>
                    <a:pt x="11" y="320"/>
                  </a:cubicBezTo>
                  <a:cubicBezTo>
                    <a:pt x="5" y="320"/>
                    <a:pt x="0" y="316"/>
                    <a:pt x="0" y="310"/>
                  </a:cubicBezTo>
                  <a:cubicBezTo>
                    <a:pt x="0" y="267"/>
                    <a:pt x="0" y="267"/>
                    <a:pt x="0" y="267"/>
                  </a:cubicBezTo>
                  <a:cubicBezTo>
                    <a:pt x="0" y="261"/>
                    <a:pt x="5" y="256"/>
                    <a:pt x="11" y="256"/>
                  </a:cubicBezTo>
                  <a:cubicBezTo>
                    <a:pt x="43" y="256"/>
                    <a:pt x="43" y="256"/>
                    <a:pt x="43" y="256"/>
                  </a:cubicBezTo>
                  <a:cubicBezTo>
                    <a:pt x="43" y="171"/>
                    <a:pt x="43" y="171"/>
                    <a:pt x="43" y="171"/>
                  </a:cubicBezTo>
                  <a:cubicBezTo>
                    <a:pt x="22" y="171"/>
                    <a:pt x="22" y="171"/>
                    <a:pt x="22" y="171"/>
                  </a:cubicBezTo>
                  <a:cubicBezTo>
                    <a:pt x="16" y="171"/>
                    <a:pt x="11" y="166"/>
                    <a:pt x="11" y="160"/>
                  </a:cubicBezTo>
                  <a:cubicBezTo>
                    <a:pt x="11" y="118"/>
                    <a:pt x="11" y="118"/>
                    <a:pt x="11" y="118"/>
                  </a:cubicBezTo>
                  <a:cubicBezTo>
                    <a:pt x="11" y="112"/>
                    <a:pt x="16" y="107"/>
                    <a:pt x="22" y="107"/>
                  </a:cubicBezTo>
                  <a:cubicBezTo>
                    <a:pt x="96" y="107"/>
                    <a:pt x="96" y="107"/>
                    <a:pt x="96" y="107"/>
                  </a:cubicBezTo>
                  <a:cubicBezTo>
                    <a:pt x="102" y="107"/>
                    <a:pt x="107" y="112"/>
                    <a:pt x="107" y="118"/>
                  </a:cubicBezTo>
                  <a:cubicBezTo>
                    <a:pt x="107" y="256"/>
                    <a:pt x="107" y="256"/>
                    <a:pt x="107" y="256"/>
                  </a:cubicBezTo>
                  <a:cubicBezTo>
                    <a:pt x="139" y="256"/>
                    <a:pt x="139" y="256"/>
                    <a:pt x="139" y="256"/>
                  </a:cubicBezTo>
                  <a:cubicBezTo>
                    <a:pt x="145" y="256"/>
                    <a:pt x="150" y="261"/>
                    <a:pt x="150" y="267"/>
                  </a:cubicBezTo>
                  <a:cubicBezTo>
                    <a:pt x="150" y="310"/>
                    <a:pt x="150" y="310"/>
                    <a:pt x="150" y="310"/>
                  </a:cubicBezTo>
                  <a:cubicBezTo>
                    <a:pt x="150" y="316"/>
                    <a:pt x="145" y="320"/>
                    <a:pt x="139" y="320"/>
                  </a:cubicBezTo>
                  <a:close/>
                  <a:moveTo>
                    <a:pt x="22" y="299"/>
                  </a:moveTo>
                  <a:cubicBezTo>
                    <a:pt x="128" y="299"/>
                    <a:pt x="128" y="299"/>
                    <a:pt x="128" y="299"/>
                  </a:cubicBezTo>
                  <a:cubicBezTo>
                    <a:pt x="128" y="278"/>
                    <a:pt x="128" y="278"/>
                    <a:pt x="128" y="278"/>
                  </a:cubicBezTo>
                  <a:cubicBezTo>
                    <a:pt x="96" y="278"/>
                    <a:pt x="96" y="278"/>
                    <a:pt x="96" y="278"/>
                  </a:cubicBezTo>
                  <a:cubicBezTo>
                    <a:pt x="90" y="278"/>
                    <a:pt x="86" y="273"/>
                    <a:pt x="86" y="267"/>
                  </a:cubicBezTo>
                  <a:cubicBezTo>
                    <a:pt x="86" y="128"/>
                    <a:pt x="86" y="128"/>
                    <a:pt x="86" y="128"/>
                  </a:cubicBezTo>
                  <a:cubicBezTo>
                    <a:pt x="32" y="128"/>
                    <a:pt x="32" y="128"/>
                    <a:pt x="32" y="128"/>
                  </a:cubicBezTo>
                  <a:cubicBezTo>
                    <a:pt x="32" y="150"/>
                    <a:pt x="32" y="150"/>
                    <a:pt x="32" y="150"/>
                  </a:cubicBezTo>
                  <a:cubicBezTo>
                    <a:pt x="54" y="150"/>
                    <a:pt x="54" y="150"/>
                    <a:pt x="54" y="150"/>
                  </a:cubicBezTo>
                  <a:cubicBezTo>
                    <a:pt x="60" y="150"/>
                    <a:pt x="64" y="154"/>
                    <a:pt x="64" y="160"/>
                  </a:cubicBezTo>
                  <a:cubicBezTo>
                    <a:pt x="64" y="267"/>
                    <a:pt x="64" y="267"/>
                    <a:pt x="64" y="267"/>
                  </a:cubicBezTo>
                  <a:cubicBezTo>
                    <a:pt x="64" y="273"/>
                    <a:pt x="60" y="278"/>
                    <a:pt x="54" y="278"/>
                  </a:cubicBezTo>
                  <a:cubicBezTo>
                    <a:pt x="22" y="278"/>
                    <a:pt x="22" y="278"/>
                    <a:pt x="22" y="278"/>
                  </a:cubicBezTo>
                  <a:lnTo>
                    <a:pt x="22" y="299"/>
                  </a:lnTo>
                  <a:close/>
                  <a:moveTo>
                    <a:pt x="75" y="86"/>
                  </a:moveTo>
                  <a:cubicBezTo>
                    <a:pt x="51" y="86"/>
                    <a:pt x="32" y="67"/>
                    <a:pt x="32" y="43"/>
                  </a:cubicBezTo>
                  <a:cubicBezTo>
                    <a:pt x="32" y="19"/>
                    <a:pt x="51" y="0"/>
                    <a:pt x="75" y="0"/>
                  </a:cubicBezTo>
                  <a:cubicBezTo>
                    <a:pt x="99" y="0"/>
                    <a:pt x="118" y="19"/>
                    <a:pt x="118" y="43"/>
                  </a:cubicBezTo>
                  <a:cubicBezTo>
                    <a:pt x="118" y="67"/>
                    <a:pt x="99" y="86"/>
                    <a:pt x="75" y="86"/>
                  </a:cubicBezTo>
                  <a:close/>
                  <a:moveTo>
                    <a:pt x="75" y="22"/>
                  </a:moveTo>
                  <a:cubicBezTo>
                    <a:pt x="63" y="22"/>
                    <a:pt x="54" y="31"/>
                    <a:pt x="54" y="43"/>
                  </a:cubicBezTo>
                  <a:cubicBezTo>
                    <a:pt x="54" y="55"/>
                    <a:pt x="63" y="64"/>
                    <a:pt x="75" y="64"/>
                  </a:cubicBezTo>
                  <a:cubicBezTo>
                    <a:pt x="87" y="64"/>
                    <a:pt x="96" y="55"/>
                    <a:pt x="96" y="43"/>
                  </a:cubicBezTo>
                  <a:cubicBezTo>
                    <a:pt x="96" y="31"/>
                    <a:pt x="87" y="22"/>
                    <a:pt x="75" y="22"/>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sp>
          <p:nvSpPr>
            <p:cNvPr id="56" name="Freeform 435"/>
            <p:cNvSpPr>
              <a:spLocks noEditPoints="1"/>
            </p:cNvSpPr>
            <p:nvPr/>
          </p:nvSpPr>
          <p:spPr bwMode="auto">
            <a:xfrm>
              <a:off x="4725" y="1820"/>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grpSp>
      <p:sp>
        <p:nvSpPr>
          <p:cNvPr id="57" name="TextBox 56"/>
          <p:cNvSpPr txBox="1"/>
          <p:nvPr/>
        </p:nvSpPr>
        <p:spPr>
          <a:xfrm>
            <a:off x="943587" y="3283033"/>
            <a:ext cx="1833835" cy="646331"/>
          </a:xfrm>
          <a:prstGeom prst="rect">
            <a:avLst/>
          </a:prstGeom>
          <a:noFill/>
        </p:spPr>
        <p:txBody>
          <a:bodyPr wrap="none" lIns="0" tIns="0" rIns="0" bIns="0" rtlCol="0">
            <a:spAutoFit/>
          </a:bodyPr>
          <a:lstStyle/>
          <a:p>
            <a:pPr>
              <a:spcBef>
                <a:spcPts val="600"/>
              </a:spcBef>
              <a:buClr>
                <a:schemeClr val="tx2"/>
              </a:buClr>
            </a:pPr>
            <a:r>
              <a:rPr lang="en-US" sz="1400" dirty="0" smtClean="0"/>
              <a:t>General information</a:t>
            </a:r>
            <a:br>
              <a:rPr lang="en-US" sz="1400" dirty="0" smtClean="0"/>
            </a:br>
            <a:r>
              <a:rPr lang="en-US" sz="1400" dirty="0" smtClean="0"/>
              <a:t>   name, location</a:t>
            </a:r>
            <a:br>
              <a:rPr lang="en-US" sz="1400" dirty="0" smtClean="0"/>
            </a:br>
            <a:endParaRPr lang="en-US" sz="1400" dirty="0" smtClean="0">
              <a:solidFill>
                <a:schemeClr val="tx1"/>
              </a:solidFill>
            </a:endParaRPr>
          </a:p>
        </p:txBody>
      </p:sp>
      <p:sp>
        <p:nvSpPr>
          <p:cNvPr id="61" name="TextBox 60"/>
          <p:cNvSpPr txBox="1"/>
          <p:nvPr/>
        </p:nvSpPr>
        <p:spPr>
          <a:xfrm>
            <a:off x="943587" y="4072651"/>
            <a:ext cx="1548501" cy="215444"/>
          </a:xfrm>
          <a:prstGeom prst="rect">
            <a:avLst/>
          </a:prstGeom>
          <a:noFill/>
        </p:spPr>
        <p:txBody>
          <a:bodyPr wrap="none" lIns="0" tIns="0" rIns="0" bIns="0" rtlCol="0">
            <a:spAutoFit/>
          </a:bodyPr>
          <a:lstStyle/>
          <a:p>
            <a:pPr>
              <a:spcBef>
                <a:spcPts val="600"/>
              </a:spcBef>
              <a:buClr>
                <a:schemeClr val="tx2"/>
              </a:buClr>
            </a:pPr>
            <a:r>
              <a:rPr lang="en-US" sz="1400" dirty="0" smtClean="0"/>
              <a:t>Hour of purchase</a:t>
            </a:r>
            <a:endParaRPr lang="en-US" sz="1400" dirty="0" smtClean="0">
              <a:solidFill>
                <a:schemeClr val="tx1"/>
              </a:solidFill>
            </a:endParaRPr>
          </a:p>
        </p:txBody>
      </p:sp>
      <p:grpSp>
        <p:nvGrpSpPr>
          <p:cNvPr id="62" name="Group 40"/>
          <p:cNvGrpSpPr>
            <a:grpSpLocks noChangeAspect="1"/>
          </p:cNvGrpSpPr>
          <p:nvPr/>
        </p:nvGrpSpPr>
        <p:grpSpPr bwMode="auto">
          <a:xfrm>
            <a:off x="448016" y="3966440"/>
            <a:ext cx="398831" cy="398831"/>
            <a:chOff x="880" y="418"/>
            <a:chExt cx="3635" cy="3635"/>
          </a:xfrm>
          <a:solidFill>
            <a:schemeClr val="bg2">
              <a:lumMod val="75000"/>
            </a:schemeClr>
          </a:solidFill>
        </p:grpSpPr>
        <p:sp>
          <p:nvSpPr>
            <p:cNvPr id="63" name="Freeform 41"/>
            <p:cNvSpPr>
              <a:spLocks noEditPoints="1"/>
            </p:cNvSpPr>
            <p:nvPr/>
          </p:nvSpPr>
          <p:spPr bwMode="auto">
            <a:xfrm>
              <a:off x="880" y="418"/>
              <a:ext cx="3635" cy="3635"/>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sp>
          <p:nvSpPr>
            <p:cNvPr id="64" name="Freeform 42"/>
            <p:cNvSpPr>
              <a:spLocks noEditPoints="1"/>
            </p:cNvSpPr>
            <p:nvPr/>
          </p:nvSpPr>
          <p:spPr bwMode="auto">
            <a:xfrm>
              <a:off x="1753" y="1270"/>
              <a:ext cx="1889" cy="2023"/>
            </a:xfrm>
            <a:custGeom>
              <a:avLst/>
              <a:gdLst>
                <a:gd name="T0" fmla="*/ 250 w 266"/>
                <a:gd name="T1" fmla="*/ 146 h 285"/>
                <a:gd name="T2" fmla="*/ 133 w 266"/>
                <a:gd name="T3" fmla="*/ 29 h 285"/>
                <a:gd name="T4" fmla="*/ 15 w 266"/>
                <a:gd name="T5" fmla="*/ 146 h 285"/>
                <a:gd name="T6" fmla="*/ 55 w 266"/>
                <a:gd name="T7" fmla="*/ 234 h 285"/>
                <a:gd name="T8" fmla="*/ 38 w 266"/>
                <a:gd name="T9" fmla="*/ 270 h 285"/>
                <a:gd name="T10" fmla="*/ 43 w 266"/>
                <a:gd name="T11" fmla="*/ 284 h 285"/>
                <a:gd name="T12" fmla="*/ 47 w 266"/>
                <a:gd name="T13" fmla="*/ 285 h 285"/>
                <a:gd name="T14" fmla="*/ 57 w 266"/>
                <a:gd name="T15" fmla="*/ 279 h 285"/>
                <a:gd name="T16" fmla="*/ 73 w 266"/>
                <a:gd name="T17" fmla="*/ 247 h 285"/>
                <a:gd name="T18" fmla="*/ 133 w 266"/>
                <a:gd name="T19" fmla="*/ 264 h 285"/>
                <a:gd name="T20" fmla="*/ 192 w 266"/>
                <a:gd name="T21" fmla="*/ 247 h 285"/>
                <a:gd name="T22" fmla="*/ 208 w 266"/>
                <a:gd name="T23" fmla="*/ 279 h 285"/>
                <a:gd name="T24" fmla="*/ 218 w 266"/>
                <a:gd name="T25" fmla="*/ 285 h 285"/>
                <a:gd name="T26" fmla="*/ 223 w 266"/>
                <a:gd name="T27" fmla="*/ 284 h 285"/>
                <a:gd name="T28" fmla="*/ 228 w 266"/>
                <a:gd name="T29" fmla="*/ 270 h 285"/>
                <a:gd name="T30" fmla="*/ 210 w 266"/>
                <a:gd name="T31" fmla="*/ 234 h 285"/>
                <a:gd name="T32" fmla="*/ 250 w 266"/>
                <a:gd name="T33" fmla="*/ 146 h 285"/>
                <a:gd name="T34" fmla="*/ 37 w 266"/>
                <a:gd name="T35" fmla="*/ 146 h 285"/>
                <a:gd name="T36" fmla="*/ 133 w 266"/>
                <a:gd name="T37" fmla="*/ 50 h 285"/>
                <a:gd name="T38" fmla="*/ 229 w 266"/>
                <a:gd name="T39" fmla="*/ 146 h 285"/>
                <a:gd name="T40" fmla="*/ 133 w 266"/>
                <a:gd name="T41" fmla="*/ 242 h 285"/>
                <a:gd name="T42" fmla="*/ 37 w 266"/>
                <a:gd name="T43" fmla="*/ 146 h 285"/>
                <a:gd name="T44" fmla="*/ 162 w 266"/>
                <a:gd name="T45" fmla="*/ 128 h 285"/>
                <a:gd name="T46" fmla="*/ 161 w 266"/>
                <a:gd name="T47" fmla="*/ 143 h 285"/>
                <a:gd name="T48" fmla="*/ 140 w 266"/>
                <a:gd name="T49" fmla="*/ 164 h 285"/>
                <a:gd name="T50" fmla="*/ 140 w 266"/>
                <a:gd name="T51" fmla="*/ 164 h 285"/>
                <a:gd name="T52" fmla="*/ 133 w 266"/>
                <a:gd name="T53" fmla="*/ 167 h 285"/>
                <a:gd name="T54" fmla="*/ 125 w 266"/>
                <a:gd name="T55" fmla="*/ 164 h 285"/>
                <a:gd name="T56" fmla="*/ 83 w 266"/>
                <a:gd name="T57" fmla="*/ 122 h 285"/>
                <a:gd name="T58" fmla="*/ 82 w 266"/>
                <a:gd name="T59" fmla="*/ 107 h 285"/>
                <a:gd name="T60" fmla="*/ 97 w 266"/>
                <a:gd name="T61" fmla="*/ 107 h 285"/>
                <a:gd name="T62" fmla="*/ 133 w 266"/>
                <a:gd name="T63" fmla="*/ 141 h 285"/>
                <a:gd name="T64" fmla="*/ 147 w 266"/>
                <a:gd name="T65" fmla="*/ 128 h 285"/>
                <a:gd name="T66" fmla="*/ 162 w 266"/>
                <a:gd name="T67" fmla="*/ 128 h 285"/>
                <a:gd name="T68" fmla="*/ 16 w 266"/>
                <a:gd name="T69" fmla="*/ 82 h 285"/>
                <a:gd name="T70" fmla="*/ 8 w 266"/>
                <a:gd name="T71" fmla="*/ 79 h 285"/>
                <a:gd name="T72" fmla="*/ 0 w 266"/>
                <a:gd name="T73" fmla="*/ 58 h 285"/>
                <a:gd name="T74" fmla="*/ 8 w 266"/>
                <a:gd name="T75" fmla="*/ 38 h 285"/>
                <a:gd name="T76" fmla="*/ 35 w 266"/>
                <a:gd name="T77" fmla="*/ 11 h 285"/>
                <a:gd name="T78" fmla="*/ 76 w 266"/>
                <a:gd name="T79" fmla="*/ 11 h 285"/>
                <a:gd name="T80" fmla="*/ 76 w 266"/>
                <a:gd name="T81" fmla="*/ 26 h 285"/>
                <a:gd name="T82" fmla="*/ 61 w 266"/>
                <a:gd name="T83" fmla="*/ 26 h 285"/>
                <a:gd name="T84" fmla="*/ 50 w 266"/>
                <a:gd name="T85" fmla="*/ 26 h 285"/>
                <a:gd name="T86" fmla="*/ 23 w 266"/>
                <a:gd name="T87" fmla="*/ 53 h 285"/>
                <a:gd name="T88" fmla="*/ 21 w 266"/>
                <a:gd name="T89" fmla="*/ 58 h 285"/>
                <a:gd name="T90" fmla="*/ 23 w 266"/>
                <a:gd name="T91" fmla="*/ 64 h 285"/>
                <a:gd name="T92" fmla="*/ 23 w 266"/>
                <a:gd name="T93" fmla="*/ 79 h 285"/>
                <a:gd name="T94" fmla="*/ 16 w 266"/>
                <a:gd name="T95" fmla="*/ 82 h 285"/>
                <a:gd name="T96" fmla="*/ 266 w 266"/>
                <a:gd name="T97" fmla="*/ 58 h 285"/>
                <a:gd name="T98" fmla="*/ 257 w 266"/>
                <a:gd name="T99" fmla="*/ 79 h 285"/>
                <a:gd name="T100" fmla="*/ 249 w 266"/>
                <a:gd name="T101" fmla="*/ 82 h 285"/>
                <a:gd name="T102" fmla="*/ 242 w 266"/>
                <a:gd name="T103" fmla="*/ 79 h 285"/>
                <a:gd name="T104" fmla="*/ 242 w 266"/>
                <a:gd name="T105" fmla="*/ 64 h 285"/>
                <a:gd name="T106" fmla="*/ 244 w 266"/>
                <a:gd name="T107" fmla="*/ 58 h 285"/>
                <a:gd name="T108" fmla="*/ 242 w 266"/>
                <a:gd name="T109" fmla="*/ 53 h 285"/>
                <a:gd name="T110" fmla="*/ 216 w 266"/>
                <a:gd name="T111" fmla="*/ 26 h 285"/>
                <a:gd name="T112" fmla="*/ 204 w 266"/>
                <a:gd name="T113" fmla="*/ 26 h 285"/>
                <a:gd name="T114" fmla="*/ 189 w 266"/>
                <a:gd name="T115" fmla="*/ 26 h 285"/>
                <a:gd name="T116" fmla="*/ 189 w 266"/>
                <a:gd name="T117" fmla="*/ 11 h 285"/>
                <a:gd name="T118" fmla="*/ 231 w 266"/>
                <a:gd name="T119" fmla="*/ 11 h 285"/>
                <a:gd name="T120" fmla="*/ 257 w 266"/>
                <a:gd name="T121" fmla="*/ 38 h 285"/>
                <a:gd name="T122" fmla="*/ 266 w 266"/>
                <a:gd name="T123" fmla="*/ 5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 h="285">
                  <a:moveTo>
                    <a:pt x="250" y="146"/>
                  </a:moveTo>
                  <a:cubicBezTo>
                    <a:pt x="250" y="82"/>
                    <a:pt x="197" y="29"/>
                    <a:pt x="133" y="29"/>
                  </a:cubicBezTo>
                  <a:cubicBezTo>
                    <a:pt x="68" y="29"/>
                    <a:pt x="15" y="82"/>
                    <a:pt x="15" y="146"/>
                  </a:cubicBezTo>
                  <a:cubicBezTo>
                    <a:pt x="15" y="181"/>
                    <a:pt x="31" y="213"/>
                    <a:pt x="55" y="234"/>
                  </a:cubicBezTo>
                  <a:cubicBezTo>
                    <a:pt x="38" y="270"/>
                    <a:pt x="38" y="270"/>
                    <a:pt x="38" y="270"/>
                  </a:cubicBezTo>
                  <a:cubicBezTo>
                    <a:pt x="35" y="275"/>
                    <a:pt x="37" y="281"/>
                    <a:pt x="43" y="284"/>
                  </a:cubicBezTo>
                  <a:cubicBezTo>
                    <a:pt x="44" y="285"/>
                    <a:pt x="46" y="285"/>
                    <a:pt x="47" y="285"/>
                  </a:cubicBezTo>
                  <a:cubicBezTo>
                    <a:pt x="51" y="285"/>
                    <a:pt x="55" y="283"/>
                    <a:pt x="57" y="279"/>
                  </a:cubicBezTo>
                  <a:cubicBezTo>
                    <a:pt x="73" y="247"/>
                    <a:pt x="73" y="247"/>
                    <a:pt x="73" y="247"/>
                  </a:cubicBezTo>
                  <a:cubicBezTo>
                    <a:pt x="90" y="258"/>
                    <a:pt x="111" y="264"/>
                    <a:pt x="133" y="264"/>
                  </a:cubicBezTo>
                  <a:cubicBezTo>
                    <a:pt x="155" y="264"/>
                    <a:pt x="175" y="258"/>
                    <a:pt x="192" y="247"/>
                  </a:cubicBezTo>
                  <a:cubicBezTo>
                    <a:pt x="208" y="279"/>
                    <a:pt x="208" y="279"/>
                    <a:pt x="208" y="279"/>
                  </a:cubicBezTo>
                  <a:cubicBezTo>
                    <a:pt x="210" y="283"/>
                    <a:pt x="214" y="285"/>
                    <a:pt x="218" y="285"/>
                  </a:cubicBezTo>
                  <a:cubicBezTo>
                    <a:pt x="220" y="285"/>
                    <a:pt x="221" y="285"/>
                    <a:pt x="223" y="284"/>
                  </a:cubicBezTo>
                  <a:cubicBezTo>
                    <a:pt x="228" y="281"/>
                    <a:pt x="230" y="275"/>
                    <a:pt x="228" y="270"/>
                  </a:cubicBezTo>
                  <a:cubicBezTo>
                    <a:pt x="210" y="234"/>
                    <a:pt x="210" y="234"/>
                    <a:pt x="210" y="234"/>
                  </a:cubicBezTo>
                  <a:cubicBezTo>
                    <a:pt x="234" y="213"/>
                    <a:pt x="250" y="181"/>
                    <a:pt x="250" y="146"/>
                  </a:cubicBezTo>
                  <a:close/>
                  <a:moveTo>
                    <a:pt x="37" y="146"/>
                  </a:moveTo>
                  <a:cubicBezTo>
                    <a:pt x="37" y="93"/>
                    <a:pt x="80" y="50"/>
                    <a:pt x="133" y="50"/>
                  </a:cubicBezTo>
                  <a:cubicBezTo>
                    <a:pt x="186" y="50"/>
                    <a:pt x="229" y="93"/>
                    <a:pt x="229" y="146"/>
                  </a:cubicBezTo>
                  <a:cubicBezTo>
                    <a:pt x="229" y="199"/>
                    <a:pt x="186" y="242"/>
                    <a:pt x="133" y="242"/>
                  </a:cubicBezTo>
                  <a:cubicBezTo>
                    <a:pt x="80" y="242"/>
                    <a:pt x="37" y="199"/>
                    <a:pt x="37" y="146"/>
                  </a:cubicBezTo>
                  <a:close/>
                  <a:moveTo>
                    <a:pt x="162" y="128"/>
                  </a:moveTo>
                  <a:cubicBezTo>
                    <a:pt x="166" y="133"/>
                    <a:pt x="166" y="139"/>
                    <a:pt x="161" y="143"/>
                  </a:cubicBezTo>
                  <a:cubicBezTo>
                    <a:pt x="140" y="164"/>
                    <a:pt x="140" y="164"/>
                    <a:pt x="140" y="164"/>
                  </a:cubicBezTo>
                  <a:cubicBezTo>
                    <a:pt x="140" y="164"/>
                    <a:pt x="140" y="164"/>
                    <a:pt x="140" y="164"/>
                  </a:cubicBezTo>
                  <a:cubicBezTo>
                    <a:pt x="138" y="166"/>
                    <a:pt x="135" y="167"/>
                    <a:pt x="133" y="167"/>
                  </a:cubicBezTo>
                  <a:cubicBezTo>
                    <a:pt x="130" y="167"/>
                    <a:pt x="127" y="166"/>
                    <a:pt x="125" y="164"/>
                  </a:cubicBezTo>
                  <a:cubicBezTo>
                    <a:pt x="83" y="122"/>
                    <a:pt x="83" y="122"/>
                    <a:pt x="83" y="122"/>
                  </a:cubicBezTo>
                  <a:cubicBezTo>
                    <a:pt x="78" y="118"/>
                    <a:pt x="78" y="111"/>
                    <a:pt x="82" y="107"/>
                  </a:cubicBezTo>
                  <a:cubicBezTo>
                    <a:pt x="87" y="103"/>
                    <a:pt x="93" y="103"/>
                    <a:pt x="97" y="107"/>
                  </a:cubicBezTo>
                  <a:cubicBezTo>
                    <a:pt x="133" y="141"/>
                    <a:pt x="133" y="141"/>
                    <a:pt x="133" y="141"/>
                  </a:cubicBezTo>
                  <a:cubicBezTo>
                    <a:pt x="147" y="128"/>
                    <a:pt x="147" y="128"/>
                    <a:pt x="147" y="128"/>
                  </a:cubicBezTo>
                  <a:cubicBezTo>
                    <a:pt x="151" y="124"/>
                    <a:pt x="158" y="124"/>
                    <a:pt x="162" y="128"/>
                  </a:cubicBezTo>
                  <a:close/>
                  <a:moveTo>
                    <a:pt x="16" y="82"/>
                  </a:moveTo>
                  <a:cubicBezTo>
                    <a:pt x="13" y="82"/>
                    <a:pt x="10" y="81"/>
                    <a:pt x="8" y="79"/>
                  </a:cubicBezTo>
                  <a:cubicBezTo>
                    <a:pt x="3" y="74"/>
                    <a:pt x="0" y="66"/>
                    <a:pt x="0" y="58"/>
                  </a:cubicBezTo>
                  <a:cubicBezTo>
                    <a:pt x="0" y="51"/>
                    <a:pt x="3" y="43"/>
                    <a:pt x="8" y="38"/>
                  </a:cubicBezTo>
                  <a:cubicBezTo>
                    <a:pt x="35" y="11"/>
                    <a:pt x="35" y="11"/>
                    <a:pt x="35" y="11"/>
                  </a:cubicBezTo>
                  <a:cubicBezTo>
                    <a:pt x="46" y="0"/>
                    <a:pt x="65" y="0"/>
                    <a:pt x="76" y="11"/>
                  </a:cubicBezTo>
                  <a:cubicBezTo>
                    <a:pt x="80" y="15"/>
                    <a:pt x="80" y="22"/>
                    <a:pt x="76" y="26"/>
                  </a:cubicBezTo>
                  <a:cubicBezTo>
                    <a:pt x="72" y="31"/>
                    <a:pt x="65" y="31"/>
                    <a:pt x="61" y="26"/>
                  </a:cubicBezTo>
                  <a:cubicBezTo>
                    <a:pt x="58" y="23"/>
                    <a:pt x="53" y="23"/>
                    <a:pt x="50" y="26"/>
                  </a:cubicBezTo>
                  <a:cubicBezTo>
                    <a:pt x="23" y="53"/>
                    <a:pt x="23" y="53"/>
                    <a:pt x="23" y="53"/>
                  </a:cubicBezTo>
                  <a:cubicBezTo>
                    <a:pt x="22" y="54"/>
                    <a:pt x="21" y="56"/>
                    <a:pt x="21" y="58"/>
                  </a:cubicBezTo>
                  <a:cubicBezTo>
                    <a:pt x="21" y="61"/>
                    <a:pt x="22" y="63"/>
                    <a:pt x="23" y="64"/>
                  </a:cubicBezTo>
                  <a:cubicBezTo>
                    <a:pt x="28" y="68"/>
                    <a:pt x="28" y="75"/>
                    <a:pt x="23" y="79"/>
                  </a:cubicBezTo>
                  <a:cubicBezTo>
                    <a:pt x="21" y="81"/>
                    <a:pt x="19" y="82"/>
                    <a:pt x="16" y="82"/>
                  </a:cubicBezTo>
                  <a:close/>
                  <a:moveTo>
                    <a:pt x="266" y="58"/>
                  </a:moveTo>
                  <a:cubicBezTo>
                    <a:pt x="266" y="66"/>
                    <a:pt x="263" y="74"/>
                    <a:pt x="257" y="79"/>
                  </a:cubicBezTo>
                  <a:cubicBezTo>
                    <a:pt x="255" y="81"/>
                    <a:pt x="252" y="82"/>
                    <a:pt x="249" y="82"/>
                  </a:cubicBezTo>
                  <a:cubicBezTo>
                    <a:pt x="247" y="82"/>
                    <a:pt x="244" y="81"/>
                    <a:pt x="242" y="79"/>
                  </a:cubicBezTo>
                  <a:cubicBezTo>
                    <a:pt x="238" y="75"/>
                    <a:pt x="238" y="68"/>
                    <a:pt x="242" y="64"/>
                  </a:cubicBezTo>
                  <a:cubicBezTo>
                    <a:pt x="243" y="63"/>
                    <a:pt x="244" y="61"/>
                    <a:pt x="244" y="58"/>
                  </a:cubicBezTo>
                  <a:cubicBezTo>
                    <a:pt x="244" y="56"/>
                    <a:pt x="243" y="54"/>
                    <a:pt x="242" y="53"/>
                  </a:cubicBezTo>
                  <a:cubicBezTo>
                    <a:pt x="216" y="26"/>
                    <a:pt x="216" y="26"/>
                    <a:pt x="216" y="26"/>
                  </a:cubicBezTo>
                  <a:cubicBezTo>
                    <a:pt x="212" y="23"/>
                    <a:pt x="207" y="23"/>
                    <a:pt x="204" y="26"/>
                  </a:cubicBezTo>
                  <a:cubicBezTo>
                    <a:pt x="200" y="31"/>
                    <a:pt x="193" y="31"/>
                    <a:pt x="189" y="26"/>
                  </a:cubicBezTo>
                  <a:cubicBezTo>
                    <a:pt x="185" y="22"/>
                    <a:pt x="185" y="15"/>
                    <a:pt x="189" y="11"/>
                  </a:cubicBezTo>
                  <a:cubicBezTo>
                    <a:pt x="201" y="0"/>
                    <a:pt x="219" y="0"/>
                    <a:pt x="231" y="11"/>
                  </a:cubicBezTo>
                  <a:cubicBezTo>
                    <a:pt x="257" y="38"/>
                    <a:pt x="257" y="38"/>
                    <a:pt x="257" y="38"/>
                  </a:cubicBezTo>
                  <a:cubicBezTo>
                    <a:pt x="263" y="43"/>
                    <a:pt x="266" y="51"/>
                    <a:pt x="266" y="58"/>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grpSp>
      <p:sp>
        <p:nvSpPr>
          <p:cNvPr id="65" name="TextBox 64"/>
          <p:cNvSpPr txBox="1"/>
          <p:nvPr/>
        </p:nvSpPr>
        <p:spPr>
          <a:xfrm>
            <a:off x="943587" y="4830624"/>
            <a:ext cx="1537280" cy="215444"/>
          </a:xfrm>
          <a:prstGeom prst="rect">
            <a:avLst/>
          </a:prstGeom>
          <a:noFill/>
        </p:spPr>
        <p:txBody>
          <a:bodyPr wrap="none" lIns="0" tIns="0" rIns="0" bIns="0" rtlCol="0">
            <a:spAutoFit/>
          </a:bodyPr>
          <a:lstStyle/>
          <a:p>
            <a:pPr>
              <a:spcBef>
                <a:spcPts val="600"/>
              </a:spcBef>
              <a:buClr>
                <a:schemeClr val="tx2"/>
              </a:buClr>
            </a:pPr>
            <a:r>
              <a:rPr lang="en-US" sz="1400" dirty="0" smtClean="0"/>
              <a:t>Date of purchase</a:t>
            </a:r>
            <a:endParaRPr lang="en-US" sz="1400" dirty="0" smtClean="0">
              <a:solidFill>
                <a:schemeClr val="tx1"/>
              </a:solidFill>
            </a:endParaRPr>
          </a:p>
        </p:txBody>
      </p:sp>
      <p:sp>
        <p:nvSpPr>
          <p:cNvPr id="69" name="TextBox 68"/>
          <p:cNvSpPr txBox="1"/>
          <p:nvPr/>
        </p:nvSpPr>
        <p:spPr>
          <a:xfrm>
            <a:off x="943587" y="5548323"/>
            <a:ext cx="1819409" cy="215444"/>
          </a:xfrm>
          <a:prstGeom prst="rect">
            <a:avLst/>
          </a:prstGeom>
          <a:noFill/>
        </p:spPr>
        <p:txBody>
          <a:bodyPr wrap="none" lIns="0" tIns="0" rIns="0" bIns="0" rtlCol="0">
            <a:spAutoFit/>
          </a:bodyPr>
          <a:lstStyle/>
          <a:p>
            <a:pPr>
              <a:spcBef>
                <a:spcPts val="600"/>
              </a:spcBef>
              <a:buClr>
                <a:schemeClr val="tx2"/>
              </a:buClr>
            </a:pPr>
            <a:r>
              <a:rPr lang="en-US" sz="1400" dirty="0" smtClean="0"/>
              <a:t>Amount of purchase</a:t>
            </a:r>
            <a:endParaRPr lang="en-US" sz="1400" dirty="0" smtClean="0">
              <a:solidFill>
                <a:schemeClr val="tx1"/>
              </a:solidFill>
            </a:endParaRPr>
          </a:p>
        </p:txBody>
      </p:sp>
      <p:grpSp>
        <p:nvGrpSpPr>
          <p:cNvPr id="73" name="Group 512"/>
          <p:cNvGrpSpPr>
            <a:grpSpLocks noChangeAspect="1"/>
          </p:cNvGrpSpPr>
          <p:nvPr/>
        </p:nvGrpSpPr>
        <p:grpSpPr bwMode="auto">
          <a:xfrm>
            <a:off x="448016" y="5473476"/>
            <a:ext cx="398267" cy="398267"/>
            <a:chOff x="2728" y="2016"/>
            <a:chExt cx="340" cy="340"/>
          </a:xfrm>
          <a:solidFill>
            <a:schemeClr val="bg2">
              <a:lumMod val="75000"/>
            </a:schemeClr>
          </a:solidFill>
        </p:grpSpPr>
        <p:sp>
          <p:nvSpPr>
            <p:cNvPr id="74" name="Freeform 513"/>
            <p:cNvSpPr>
              <a:spLocks/>
            </p:cNvSpPr>
            <p:nvPr/>
          </p:nvSpPr>
          <p:spPr bwMode="auto">
            <a:xfrm>
              <a:off x="2792" y="2080"/>
              <a:ext cx="163" cy="212"/>
            </a:xfrm>
            <a:custGeom>
              <a:avLst/>
              <a:gdLst>
                <a:gd name="T0" fmla="*/ 228 w 246"/>
                <a:gd name="T1" fmla="*/ 280 h 320"/>
                <a:gd name="T2" fmla="*/ 170 w 246"/>
                <a:gd name="T3" fmla="*/ 298 h 320"/>
                <a:gd name="T4" fmla="*/ 56 w 246"/>
                <a:gd name="T5" fmla="*/ 192 h 320"/>
                <a:gd name="T6" fmla="*/ 192 w 246"/>
                <a:gd name="T7" fmla="*/ 192 h 320"/>
                <a:gd name="T8" fmla="*/ 202 w 246"/>
                <a:gd name="T9" fmla="*/ 181 h 320"/>
                <a:gd name="T10" fmla="*/ 192 w 246"/>
                <a:gd name="T11" fmla="*/ 170 h 320"/>
                <a:gd name="T12" fmla="*/ 53 w 246"/>
                <a:gd name="T13" fmla="*/ 170 h 320"/>
                <a:gd name="T14" fmla="*/ 53 w 246"/>
                <a:gd name="T15" fmla="*/ 160 h 320"/>
                <a:gd name="T16" fmla="*/ 53 w 246"/>
                <a:gd name="T17" fmla="*/ 149 h 320"/>
                <a:gd name="T18" fmla="*/ 192 w 246"/>
                <a:gd name="T19" fmla="*/ 149 h 320"/>
                <a:gd name="T20" fmla="*/ 202 w 246"/>
                <a:gd name="T21" fmla="*/ 138 h 320"/>
                <a:gd name="T22" fmla="*/ 192 w 246"/>
                <a:gd name="T23" fmla="*/ 128 h 320"/>
                <a:gd name="T24" fmla="*/ 56 w 246"/>
                <a:gd name="T25" fmla="*/ 128 h 320"/>
                <a:gd name="T26" fmla="*/ 170 w 246"/>
                <a:gd name="T27" fmla="*/ 21 h 320"/>
                <a:gd name="T28" fmla="*/ 228 w 246"/>
                <a:gd name="T29" fmla="*/ 39 h 320"/>
                <a:gd name="T30" fmla="*/ 243 w 246"/>
                <a:gd name="T31" fmla="*/ 36 h 320"/>
                <a:gd name="T32" fmla="*/ 240 w 246"/>
                <a:gd name="T33" fmla="*/ 21 h 320"/>
                <a:gd name="T34" fmla="*/ 170 w 246"/>
                <a:gd name="T35" fmla="*/ 0 h 320"/>
                <a:gd name="T36" fmla="*/ 34 w 246"/>
                <a:gd name="T37" fmla="*/ 128 h 320"/>
                <a:gd name="T38" fmla="*/ 10 w 246"/>
                <a:gd name="T39" fmla="*/ 128 h 320"/>
                <a:gd name="T40" fmla="*/ 0 w 246"/>
                <a:gd name="T41" fmla="*/ 138 h 320"/>
                <a:gd name="T42" fmla="*/ 10 w 246"/>
                <a:gd name="T43" fmla="*/ 149 h 320"/>
                <a:gd name="T44" fmla="*/ 32 w 246"/>
                <a:gd name="T45" fmla="*/ 149 h 320"/>
                <a:gd name="T46" fmla="*/ 32 w 246"/>
                <a:gd name="T47" fmla="*/ 160 h 320"/>
                <a:gd name="T48" fmla="*/ 32 w 246"/>
                <a:gd name="T49" fmla="*/ 170 h 320"/>
                <a:gd name="T50" fmla="*/ 10 w 246"/>
                <a:gd name="T51" fmla="*/ 170 h 320"/>
                <a:gd name="T52" fmla="*/ 0 w 246"/>
                <a:gd name="T53" fmla="*/ 181 h 320"/>
                <a:gd name="T54" fmla="*/ 10 w 246"/>
                <a:gd name="T55" fmla="*/ 192 h 320"/>
                <a:gd name="T56" fmla="*/ 34 w 246"/>
                <a:gd name="T57" fmla="*/ 192 h 320"/>
                <a:gd name="T58" fmla="*/ 170 w 246"/>
                <a:gd name="T59" fmla="*/ 320 h 320"/>
                <a:gd name="T60" fmla="*/ 240 w 246"/>
                <a:gd name="T61" fmla="*/ 298 h 320"/>
                <a:gd name="T62" fmla="*/ 243 w 246"/>
                <a:gd name="T63" fmla="*/ 283 h 320"/>
                <a:gd name="T64" fmla="*/ 228 w 246"/>
                <a:gd name="T65" fmla="*/ 28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320">
                  <a:moveTo>
                    <a:pt x="228" y="280"/>
                  </a:moveTo>
                  <a:cubicBezTo>
                    <a:pt x="211" y="292"/>
                    <a:pt x="191" y="298"/>
                    <a:pt x="170" y="298"/>
                  </a:cubicBezTo>
                  <a:cubicBezTo>
                    <a:pt x="115" y="298"/>
                    <a:pt x="69" y="253"/>
                    <a:pt x="56" y="192"/>
                  </a:cubicBezTo>
                  <a:cubicBezTo>
                    <a:pt x="192" y="192"/>
                    <a:pt x="192" y="192"/>
                    <a:pt x="192" y="192"/>
                  </a:cubicBezTo>
                  <a:cubicBezTo>
                    <a:pt x="198" y="192"/>
                    <a:pt x="202" y="187"/>
                    <a:pt x="202" y="181"/>
                  </a:cubicBezTo>
                  <a:cubicBezTo>
                    <a:pt x="202" y="175"/>
                    <a:pt x="198" y="170"/>
                    <a:pt x="192" y="170"/>
                  </a:cubicBezTo>
                  <a:cubicBezTo>
                    <a:pt x="53" y="170"/>
                    <a:pt x="53" y="170"/>
                    <a:pt x="53" y="170"/>
                  </a:cubicBezTo>
                  <a:cubicBezTo>
                    <a:pt x="53" y="167"/>
                    <a:pt x="53" y="163"/>
                    <a:pt x="53" y="160"/>
                  </a:cubicBezTo>
                  <a:cubicBezTo>
                    <a:pt x="53" y="156"/>
                    <a:pt x="53" y="153"/>
                    <a:pt x="53" y="149"/>
                  </a:cubicBezTo>
                  <a:cubicBezTo>
                    <a:pt x="192" y="149"/>
                    <a:pt x="192" y="149"/>
                    <a:pt x="192" y="149"/>
                  </a:cubicBezTo>
                  <a:cubicBezTo>
                    <a:pt x="198" y="149"/>
                    <a:pt x="202" y="144"/>
                    <a:pt x="202" y="138"/>
                  </a:cubicBezTo>
                  <a:cubicBezTo>
                    <a:pt x="202" y="132"/>
                    <a:pt x="198" y="128"/>
                    <a:pt x="192" y="128"/>
                  </a:cubicBezTo>
                  <a:cubicBezTo>
                    <a:pt x="56" y="128"/>
                    <a:pt x="56" y="128"/>
                    <a:pt x="56" y="128"/>
                  </a:cubicBezTo>
                  <a:cubicBezTo>
                    <a:pt x="69" y="67"/>
                    <a:pt x="115" y="21"/>
                    <a:pt x="170" y="21"/>
                  </a:cubicBezTo>
                  <a:cubicBezTo>
                    <a:pt x="191" y="21"/>
                    <a:pt x="211" y="27"/>
                    <a:pt x="228" y="39"/>
                  </a:cubicBezTo>
                  <a:cubicBezTo>
                    <a:pt x="233" y="42"/>
                    <a:pt x="240" y="41"/>
                    <a:pt x="243" y="36"/>
                  </a:cubicBezTo>
                  <a:cubicBezTo>
                    <a:pt x="246" y="31"/>
                    <a:pt x="245" y="25"/>
                    <a:pt x="240" y="21"/>
                  </a:cubicBezTo>
                  <a:cubicBezTo>
                    <a:pt x="219" y="7"/>
                    <a:pt x="195" y="0"/>
                    <a:pt x="170" y="0"/>
                  </a:cubicBezTo>
                  <a:cubicBezTo>
                    <a:pt x="103" y="0"/>
                    <a:pt x="47" y="55"/>
                    <a:pt x="34" y="128"/>
                  </a:cubicBezTo>
                  <a:cubicBezTo>
                    <a:pt x="10" y="128"/>
                    <a:pt x="10" y="128"/>
                    <a:pt x="10" y="128"/>
                  </a:cubicBezTo>
                  <a:cubicBezTo>
                    <a:pt x="4" y="128"/>
                    <a:pt x="0" y="132"/>
                    <a:pt x="0" y="138"/>
                  </a:cubicBezTo>
                  <a:cubicBezTo>
                    <a:pt x="0" y="144"/>
                    <a:pt x="4" y="149"/>
                    <a:pt x="10" y="149"/>
                  </a:cubicBezTo>
                  <a:cubicBezTo>
                    <a:pt x="32" y="149"/>
                    <a:pt x="32" y="149"/>
                    <a:pt x="32" y="149"/>
                  </a:cubicBezTo>
                  <a:cubicBezTo>
                    <a:pt x="32" y="153"/>
                    <a:pt x="32" y="156"/>
                    <a:pt x="32" y="160"/>
                  </a:cubicBezTo>
                  <a:cubicBezTo>
                    <a:pt x="32" y="163"/>
                    <a:pt x="32" y="167"/>
                    <a:pt x="32" y="170"/>
                  </a:cubicBezTo>
                  <a:cubicBezTo>
                    <a:pt x="10" y="170"/>
                    <a:pt x="10" y="170"/>
                    <a:pt x="10" y="170"/>
                  </a:cubicBezTo>
                  <a:cubicBezTo>
                    <a:pt x="4" y="170"/>
                    <a:pt x="0" y="175"/>
                    <a:pt x="0" y="181"/>
                  </a:cubicBezTo>
                  <a:cubicBezTo>
                    <a:pt x="0" y="187"/>
                    <a:pt x="4" y="192"/>
                    <a:pt x="10" y="192"/>
                  </a:cubicBezTo>
                  <a:cubicBezTo>
                    <a:pt x="34" y="192"/>
                    <a:pt x="34" y="192"/>
                    <a:pt x="34" y="192"/>
                  </a:cubicBezTo>
                  <a:cubicBezTo>
                    <a:pt x="47" y="265"/>
                    <a:pt x="103" y="320"/>
                    <a:pt x="170" y="320"/>
                  </a:cubicBezTo>
                  <a:cubicBezTo>
                    <a:pt x="195" y="320"/>
                    <a:pt x="219" y="312"/>
                    <a:pt x="240" y="298"/>
                  </a:cubicBezTo>
                  <a:cubicBezTo>
                    <a:pt x="245" y="295"/>
                    <a:pt x="246" y="288"/>
                    <a:pt x="243" y="283"/>
                  </a:cubicBezTo>
                  <a:cubicBezTo>
                    <a:pt x="240" y="278"/>
                    <a:pt x="233" y="277"/>
                    <a:pt x="228" y="28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sp>
          <p:nvSpPr>
            <p:cNvPr id="75" name="Freeform 514"/>
            <p:cNvSpPr>
              <a:spLocks noEditPoints="1"/>
            </p:cNvSpPr>
            <p:nvPr/>
          </p:nvSpPr>
          <p:spPr bwMode="auto">
            <a:xfrm>
              <a:off x="2728" y="201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grpSp>
      <p:grpSp>
        <p:nvGrpSpPr>
          <p:cNvPr id="76" name="Group 808"/>
          <p:cNvGrpSpPr>
            <a:grpSpLocks noChangeAspect="1"/>
          </p:cNvGrpSpPr>
          <p:nvPr/>
        </p:nvGrpSpPr>
        <p:grpSpPr bwMode="auto">
          <a:xfrm>
            <a:off x="448016" y="4719464"/>
            <a:ext cx="398647" cy="399819"/>
            <a:chOff x="5376" y="3657"/>
            <a:chExt cx="340" cy="341"/>
          </a:xfrm>
          <a:solidFill>
            <a:schemeClr val="bg2">
              <a:lumMod val="75000"/>
            </a:schemeClr>
          </a:solidFill>
        </p:grpSpPr>
        <p:sp>
          <p:nvSpPr>
            <p:cNvPr id="77" name="Freeform 809"/>
            <p:cNvSpPr>
              <a:spLocks noEditPoints="1"/>
            </p:cNvSpPr>
            <p:nvPr/>
          </p:nvSpPr>
          <p:spPr bwMode="auto">
            <a:xfrm>
              <a:off x="5454" y="3721"/>
              <a:ext cx="184" cy="198"/>
            </a:xfrm>
            <a:custGeom>
              <a:avLst/>
              <a:gdLst>
                <a:gd name="T0" fmla="*/ 213 w 277"/>
                <a:gd name="T1" fmla="*/ 10 h 298"/>
                <a:gd name="T2" fmla="*/ 192 w 277"/>
                <a:gd name="T3" fmla="*/ 21 h 298"/>
                <a:gd name="T4" fmla="*/ 75 w 277"/>
                <a:gd name="T5" fmla="*/ 0 h 298"/>
                <a:gd name="T6" fmla="*/ 11 w 277"/>
                <a:gd name="T7" fmla="*/ 21 h 298"/>
                <a:gd name="T8" fmla="*/ 11 w 277"/>
                <a:gd name="T9" fmla="*/ 298 h 298"/>
                <a:gd name="T10" fmla="*/ 277 w 277"/>
                <a:gd name="T11" fmla="*/ 32 h 298"/>
                <a:gd name="T12" fmla="*/ 21 w 277"/>
                <a:gd name="T13" fmla="*/ 277 h 298"/>
                <a:gd name="T14" fmla="*/ 64 w 277"/>
                <a:gd name="T15" fmla="*/ 53 h 298"/>
                <a:gd name="T16" fmla="*/ 85 w 277"/>
                <a:gd name="T17" fmla="*/ 42 h 298"/>
                <a:gd name="T18" fmla="*/ 203 w 277"/>
                <a:gd name="T19" fmla="*/ 64 h 298"/>
                <a:gd name="T20" fmla="*/ 256 w 277"/>
                <a:gd name="T21" fmla="*/ 42 h 298"/>
                <a:gd name="T22" fmla="*/ 53 w 277"/>
                <a:gd name="T23" fmla="*/ 117 h 298"/>
                <a:gd name="T24" fmla="*/ 64 w 277"/>
                <a:gd name="T25" fmla="*/ 106 h 298"/>
                <a:gd name="T26" fmla="*/ 85 w 277"/>
                <a:gd name="T27" fmla="*/ 106 h 298"/>
                <a:gd name="T28" fmla="*/ 149 w 277"/>
                <a:gd name="T29" fmla="*/ 106 h 298"/>
                <a:gd name="T30" fmla="*/ 139 w 277"/>
                <a:gd name="T31" fmla="*/ 96 h 298"/>
                <a:gd name="T32" fmla="*/ 53 w 277"/>
                <a:gd name="T33" fmla="*/ 160 h 298"/>
                <a:gd name="T34" fmla="*/ 64 w 277"/>
                <a:gd name="T35" fmla="*/ 149 h 298"/>
                <a:gd name="T36" fmla="*/ 85 w 277"/>
                <a:gd name="T37" fmla="*/ 149 h 298"/>
                <a:gd name="T38" fmla="*/ 149 w 277"/>
                <a:gd name="T39" fmla="*/ 149 h 298"/>
                <a:gd name="T40" fmla="*/ 139 w 277"/>
                <a:gd name="T41" fmla="*/ 138 h 298"/>
                <a:gd name="T42" fmla="*/ 181 w 277"/>
                <a:gd name="T43" fmla="*/ 117 h 298"/>
                <a:gd name="T44" fmla="*/ 192 w 277"/>
                <a:gd name="T45" fmla="*/ 106 h 298"/>
                <a:gd name="T46" fmla="*/ 171 w 277"/>
                <a:gd name="T47" fmla="*/ 149 h 298"/>
                <a:gd name="T48" fmla="*/ 224 w 277"/>
                <a:gd name="T49" fmla="*/ 96 h 298"/>
                <a:gd name="T50" fmla="*/ 213 w 277"/>
                <a:gd name="T51" fmla="*/ 106 h 298"/>
                <a:gd name="T52" fmla="*/ 224 w 277"/>
                <a:gd name="T53" fmla="*/ 160 h 298"/>
                <a:gd name="T54" fmla="*/ 235 w 277"/>
                <a:gd name="T55" fmla="*/ 149 h 298"/>
                <a:gd name="T56" fmla="*/ 43 w 277"/>
                <a:gd name="T57" fmla="*/ 192 h 298"/>
                <a:gd name="T58" fmla="*/ 107 w 277"/>
                <a:gd name="T59" fmla="*/ 192 h 298"/>
                <a:gd name="T60" fmla="*/ 96 w 277"/>
                <a:gd name="T61" fmla="*/ 181 h 298"/>
                <a:gd name="T62" fmla="*/ 139 w 277"/>
                <a:gd name="T63" fmla="*/ 202 h 298"/>
                <a:gd name="T64" fmla="*/ 149 w 277"/>
                <a:gd name="T65" fmla="*/ 192 h 298"/>
                <a:gd name="T66" fmla="*/ 171 w 277"/>
                <a:gd name="T67" fmla="*/ 192 h 298"/>
                <a:gd name="T68" fmla="*/ 235 w 277"/>
                <a:gd name="T69" fmla="*/ 192 h 298"/>
                <a:gd name="T70" fmla="*/ 224 w 277"/>
                <a:gd name="T71" fmla="*/ 181 h 298"/>
                <a:gd name="T72" fmla="*/ 139 w 277"/>
                <a:gd name="T73" fmla="*/ 245 h 298"/>
                <a:gd name="T74" fmla="*/ 149 w 277"/>
                <a:gd name="T75" fmla="*/ 234 h 298"/>
                <a:gd name="T76" fmla="*/ 171 w 277"/>
                <a:gd name="T77" fmla="*/ 234 h 298"/>
                <a:gd name="T78" fmla="*/ 107 w 277"/>
                <a:gd name="T79" fmla="*/ 234 h 298"/>
                <a:gd name="T80" fmla="*/ 96 w 277"/>
                <a:gd name="T81" fmla="*/ 224 h 298"/>
                <a:gd name="T82" fmla="*/ 53 w 277"/>
                <a:gd name="T83" fmla="*/ 245 h 298"/>
                <a:gd name="T84" fmla="*/ 64 w 277"/>
                <a:gd name="T85" fmla="*/ 23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7" h="298">
                  <a:moveTo>
                    <a:pt x="267" y="21"/>
                  </a:moveTo>
                  <a:cubicBezTo>
                    <a:pt x="213" y="21"/>
                    <a:pt x="213" y="21"/>
                    <a:pt x="213" y="21"/>
                  </a:cubicBezTo>
                  <a:cubicBezTo>
                    <a:pt x="213" y="10"/>
                    <a:pt x="213" y="10"/>
                    <a:pt x="213" y="10"/>
                  </a:cubicBezTo>
                  <a:cubicBezTo>
                    <a:pt x="213" y="4"/>
                    <a:pt x="209" y="0"/>
                    <a:pt x="203" y="0"/>
                  </a:cubicBezTo>
                  <a:cubicBezTo>
                    <a:pt x="197" y="0"/>
                    <a:pt x="192" y="4"/>
                    <a:pt x="192" y="10"/>
                  </a:cubicBezTo>
                  <a:cubicBezTo>
                    <a:pt x="192" y="21"/>
                    <a:pt x="192" y="21"/>
                    <a:pt x="192" y="21"/>
                  </a:cubicBezTo>
                  <a:cubicBezTo>
                    <a:pt x="85" y="21"/>
                    <a:pt x="85" y="21"/>
                    <a:pt x="85" y="21"/>
                  </a:cubicBezTo>
                  <a:cubicBezTo>
                    <a:pt x="85" y="10"/>
                    <a:pt x="85" y="10"/>
                    <a:pt x="85" y="10"/>
                  </a:cubicBezTo>
                  <a:cubicBezTo>
                    <a:pt x="85" y="4"/>
                    <a:pt x="81" y="0"/>
                    <a:pt x="75" y="0"/>
                  </a:cubicBezTo>
                  <a:cubicBezTo>
                    <a:pt x="69" y="0"/>
                    <a:pt x="64" y="4"/>
                    <a:pt x="64" y="10"/>
                  </a:cubicBezTo>
                  <a:cubicBezTo>
                    <a:pt x="64" y="21"/>
                    <a:pt x="64" y="21"/>
                    <a:pt x="64" y="21"/>
                  </a:cubicBezTo>
                  <a:cubicBezTo>
                    <a:pt x="11" y="21"/>
                    <a:pt x="11" y="21"/>
                    <a:pt x="11" y="21"/>
                  </a:cubicBezTo>
                  <a:cubicBezTo>
                    <a:pt x="5" y="21"/>
                    <a:pt x="0" y="26"/>
                    <a:pt x="0" y="32"/>
                  </a:cubicBezTo>
                  <a:cubicBezTo>
                    <a:pt x="0" y="288"/>
                    <a:pt x="0" y="288"/>
                    <a:pt x="0" y="288"/>
                  </a:cubicBezTo>
                  <a:cubicBezTo>
                    <a:pt x="0" y="294"/>
                    <a:pt x="5" y="298"/>
                    <a:pt x="11" y="298"/>
                  </a:cubicBezTo>
                  <a:cubicBezTo>
                    <a:pt x="267" y="298"/>
                    <a:pt x="267" y="298"/>
                    <a:pt x="267" y="298"/>
                  </a:cubicBezTo>
                  <a:cubicBezTo>
                    <a:pt x="273" y="298"/>
                    <a:pt x="277" y="294"/>
                    <a:pt x="277" y="288"/>
                  </a:cubicBezTo>
                  <a:cubicBezTo>
                    <a:pt x="277" y="32"/>
                    <a:pt x="277" y="32"/>
                    <a:pt x="277" y="32"/>
                  </a:cubicBezTo>
                  <a:cubicBezTo>
                    <a:pt x="277" y="26"/>
                    <a:pt x="273" y="21"/>
                    <a:pt x="267" y="21"/>
                  </a:cubicBezTo>
                  <a:close/>
                  <a:moveTo>
                    <a:pt x="256" y="277"/>
                  </a:moveTo>
                  <a:cubicBezTo>
                    <a:pt x="21" y="277"/>
                    <a:pt x="21" y="277"/>
                    <a:pt x="21" y="277"/>
                  </a:cubicBezTo>
                  <a:cubicBezTo>
                    <a:pt x="21" y="42"/>
                    <a:pt x="21" y="42"/>
                    <a:pt x="21" y="42"/>
                  </a:cubicBezTo>
                  <a:cubicBezTo>
                    <a:pt x="64" y="42"/>
                    <a:pt x="64" y="42"/>
                    <a:pt x="64" y="42"/>
                  </a:cubicBezTo>
                  <a:cubicBezTo>
                    <a:pt x="64" y="53"/>
                    <a:pt x="64" y="53"/>
                    <a:pt x="64" y="53"/>
                  </a:cubicBezTo>
                  <a:cubicBezTo>
                    <a:pt x="64" y="59"/>
                    <a:pt x="69" y="64"/>
                    <a:pt x="75" y="64"/>
                  </a:cubicBezTo>
                  <a:cubicBezTo>
                    <a:pt x="81" y="64"/>
                    <a:pt x="85" y="59"/>
                    <a:pt x="85" y="53"/>
                  </a:cubicBezTo>
                  <a:cubicBezTo>
                    <a:pt x="85" y="42"/>
                    <a:pt x="85" y="42"/>
                    <a:pt x="85" y="42"/>
                  </a:cubicBezTo>
                  <a:cubicBezTo>
                    <a:pt x="192" y="42"/>
                    <a:pt x="192" y="42"/>
                    <a:pt x="192" y="42"/>
                  </a:cubicBezTo>
                  <a:cubicBezTo>
                    <a:pt x="192" y="53"/>
                    <a:pt x="192" y="53"/>
                    <a:pt x="192" y="53"/>
                  </a:cubicBezTo>
                  <a:cubicBezTo>
                    <a:pt x="192" y="59"/>
                    <a:pt x="197" y="64"/>
                    <a:pt x="203" y="64"/>
                  </a:cubicBezTo>
                  <a:cubicBezTo>
                    <a:pt x="209" y="64"/>
                    <a:pt x="213" y="59"/>
                    <a:pt x="213" y="53"/>
                  </a:cubicBezTo>
                  <a:cubicBezTo>
                    <a:pt x="213" y="42"/>
                    <a:pt x="213" y="42"/>
                    <a:pt x="213" y="42"/>
                  </a:cubicBezTo>
                  <a:cubicBezTo>
                    <a:pt x="256" y="42"/>
                    <a:pt x="256" y="42"/>
                    <a:pt x="256" y="42"/>
                  </a:cubicBezTo>
                  <a:lnTo>
                    <a:pt x="256" y="277"/>
                  </a:lnTo>
                  <a:close/>
                  <a:moveTo>
                    <a:pt x="64" y="106"/>
                  </a:moveTo>
                  <a:cubicBezTo>
                    <a:pt x="64" y="112"/>
                    <a:pt x="59" y="117"/>
                    <a:pt x="53" y="117"/>
                  </a:cubicBezTo>
                  <a:cubicBezTo>
                    <a:pt x="47" y="117"/>
                    <a:pt x="43" y="112"/>
                    <a:pt x="43" y="106"/>
                  </a:cubicBezTo>
                  <a:cubicBezTo>
                    <a:pt x="43" y="100"/>
                    <a:pt x="47" y="96"/>
                    <a:pt x="53" y="96"/>
                  </a:cubicBezTo>
                  <a:cubicBezTo>
                    <a:pt x="59" y="96"/>
                    <a:pt x="64" y="100"/>
                    <a:pt x="64" y="106"/>
                  </a:cubicBezTo>
                  <a:close/>
                  <a:moveTo>
                    <a:pt x="107" y="106"/>
                  </a:moveTo>
                  <a:cubicBezTo>
                    <a:pt x="107" y="112"/>
                    <a:pt x="102" y="117"/>
                    <a:pt x="96" y="117"/>
                  </a:cubicBezTo>
                  <a:cubicBezTo>
                    <a:pt x="90" y="117"/>
                    <a:pt x="85" y="112"/>
                    <a:pt x="85" y="106"/>
                  </a:cubicBezTo>
                  <a:cubicBezTo>
                    <a:pt x="85" y="100"/>
                    <a:pt x="90" y="96"/>
                    <a:pt x="96" y="96"/>
                  </a:cubicBezTo>
                  <a:cubicBezTo>
                    <a:pt x="102" y="96"/>
                    <a:pt x="107" y="100"/>
                    <a:pt x="107" y="106"/>
                  </a:cubicBezTo>
                  <a:close/>
                  <a:moveTo>
                    <a:pt x="149" y="106"/>
                  </a:moveTo>
                  <a:cubicBezTo>
                    <a:pt x="149" y="112"/>
                    <a:pt x="145" y="117"/>
                    <a:pt x="139" y="117"/>
                  </a:cubicBezTo>
                  <a:cubicBezTo>
                    <a:pt x="133" y="117"/>
                    <a:pt x="128" y="112"/>
                    <a:pt x="128" y="106"/>
                  </a:cubicBezTo>
                  <a:cubicBezTo>
                    <a:pt x="128" y="100"/>
                    <a:pt x="133" y="96"/>
                    <a:pt x="139" y="96"/>
                  </a:cubicBezTo>
                  <a:cubicBezTo>
                    <a:pt x="145" y="96"/>
                    <a:pt x="149" y="100"/>
                    <a:pt x="149" y="106"/>
                  </a:cubicBezTo>
                  <a:close/>
                  <a:moveTo>
                    <a:pt x="64" y="149"/>
                  </a:moveTo>
                  <a:cubicBezTo>
                    <a:pt x="64" y="155"/>
                    <a:pt x="59" y="160"/>
                    <a:pt x="53" y="160"/>
                  </a:cubicBezTo>
                  <a:cubicBezTo>
                    <a:pt x="47" y="160"/>
                    <a:pt x="43" y="155"/>
                    <a:pt x="43" y="149"/>
                  </a:cubicBezTo>
                  <a:cubicBezTo>
                    <a:pt x="43" y="143"/>
                    <a:pt x="47" y="138"/>
                    <a:pt x="53" y="138"/>
                  </a:cubicBezTo>
                  <a:cubicBezTo>
                    <a:pt x="59" y="138"/>
                    <a:pt x="64" y="143"/>
                    <a:pt x="64" y="149"/>
                  </a:cubicBezTo>
                  <a:close/>
                  <a:moveTo>
                    <a:pt x="107" y="149"/>
                  </a:moveTo>
                  <a:cubicBezTo>
                    <a:pt x="107" y="155"/>
                    <a:pt x="102" y="160"/>
                    <a:pt x="96" y="160"/>
                  </a:cubicBezTo>
                  <a:cubicBezTo>
                    <a:pt x="90" y="160"/>
                    <a:pt x="85" y="155"/>
                    <a:pt x="85" y="149"/>
                  </a:cubicBezTo>
                  <a:cubicBezTo>
                    <a:pt x="85" y="143"/>
                    <a:pt x="90" y="138"/>
                    <a:pt x="96" y="138"/>
                  </a:cubicBezTo>
                  <a:cubicBezTo>
                    <a:pt x="102" y="138"/>
                    <a:pt x="107" y="143"/>
                    <a:pt x="107" y="149"/>
                  </a:cubicBezTo>
                  <a:close/>
                  <a:moveTo>
                    <a:pt x="149" y="149"/>
                  </a:moveTo>
                  <a:cubicBezTo>
                    <a:pt x="149" y="155"/>
                    <a:pt x="145" y="160"/>
                    <a:pt x="139" y="160"/>
                  </a:cubicBezTo>
                  <a:cubicBezTo>
                    <a:pt x="133" y="160"/>
                    <a:pt x="128" y="155"/>
                    <a:pt x="128" y="149"/>
                  </a:cubicBezTo>
                  <a:cubicBezTo>
                    <a:pt x="128" y="143"/>
                    <a:pt x="133" y="138"/>
                    <a:pt x="139" y="138"/>
                  </a:cubicBezTo>
                  <a:cubicBezTo>
                    <a:pt x="145" y="138"/>
                    <a:pt x="149" y="143"/>
                    <a:pt x="149" y="149"/>
                  </a:cubicBezTo>
                  <a:close/>
                  <a:moveTo>
                    <a:pt x="192" y="106"/>
                  </a:moveTo>
                  <a:cubicBezTo>
                    <a:pt x="192" y="112"/>
                    <a:pt x="187" y="117"/>
                    <a:pt x="181" y="117"/>
                  </a:cubicBezTo>
                  <a:cubicBezTo>
                    <a:pt x="175" y="117"/>
                    <a:pt x="171" y="112"/>
                    <a:pt x="171" y="106"/>
                  </a:cubicBezTo>
                  <a:cubicBezTo>
                    <a:pt x="171" y="100"/>
                    <a:pt x="175" y="96"/>
                    <a:pt x="181" y="96"/>
                  </a:cubicBezTo>
                  <a:cubicBezTo>
                    <a:pt x="187" y="96"/>
                    <a:pt x="192" y="100"/>
                    <a:pt x="192" y="106"/>
                  </a:cubicBezTo>
                  <a:close/>
                  <a:moveTo>
                    <a:pt x="192" y="149"/>
                  </a:moveTo>
                  <a:cubicBezTo>
                    <a:pt x="192" y="155"/>
                    <a:pt x="187" y="160"/>
                    <a:pt x="181" y="160"/>
                  </a:cubicBezTo>
                  <a:cubicBezTo>
                    <a:pt x="175" y="160"/>
                    <a:pt x="171" y="155"/>
                    <a:pt x="171" y="149"/>
                  </a:cubicBezTo>
                  <a:cubicBezTo>
                    <a:pt x="171" y="143"/>
                    <a:pt x="175" y="138"/>
                    <a:pt x="181" y="138"/>
                  </a:cubicBezTo>
                  <a:cubicBezTo>
                    <a:pt x="187" y="138"/>
                    <a:pt x="192" y="143"/>
                    <a:pt x="192" y="149"/>
                  </a:cubicBezTo>
                  <a:close/>
                  <a:moveTo>
                    <a:pt x="224" y="96"/>
                  </a:moveTo>
                  <a:cubicBezTo>
                    <a:pt x="230" y="96"/>
                    <a:pt x="235" y="100"/>
                    <a:pt x="235" y="106"/>
                  </a:cubicBezTo>
                  <a:cubicBezTo>
                    <a:pt x="235" y="112"/>
                    <a:pt x="230" y="117"/>
                    <a:pt x="224" y="117"/>
                  </a:cubicBezTo>
                  <a:cubicBezTo>
                    <a:pt x="218" y="117"/>
                    <a:pt x="213" y="112"/>
                    <a:pt x="213" y="106"/>
                  </a:cubicBezTo>
                  <a:cubicBezTo>
                    <a:pt x="213" y="100"/>
                    <a:pt x="218" y="96"/>
                    <a:pt x="224" y="96"/>
                  </a:cubicBezTo>
                  <a:close/>
                  <a:moveTo>
                    <a:pt x="235" y="149"/>
                  </a:moveTo>
                  <a:cubicBezTo>
                    <a:pt x="235" y="155"/>
                    <a:pt x="230" y="160"/>
                    <a:pt x="224" y="160"/>
                  </a:cubicBezTo>
                  <a:cubicBezTo>
                    <a:pt x="218" y="160"/>
                    <a:pt x="213" y="155"/>
                    <a:pt x="213" y="149"/>
                  </a:cubicBezTo>
                  <a:cubicBezTo>
                    <a:pt x="213" y="143"/>
                    <a:pt x="218" y="138"/>
                    <a:pt x="224" y="138"/>
                  </a:cubicBezTo>
                  <a:cubicBezTo>
                    <a:pt x="230" y="138"/>
                    <a:pt x="235" y="143"/>
                    <a:pt x="235" y="149"/>
                  </a:cubicBezTo>
                  <a:close/>
                  <a:moveTo>
                    <a:pt x="64" y="192"/>
                  </a:moveTo>
                  <a:cubicBezTo>
                    <a:pt x="64" y="198"/>
                    <a:pt x="59" y="202"/>
                    <a:pt x="53" y="202"/>
                  </a:cubicBezTo>
                  <a:cubicBezTo>
                    <a:pt x="47" y="202"/>
                    <a:pt x="43" y="198"/>
                    <a:pt x="43" y="192"/>
                  </a:cubicBezTo>
                  <a:cubicBezTo>
                    <a:pt x="43" y="186"/>
                    <a:pt x="47" y="181"/>
                    <a:pt x="53" y="181"/>
                  </a:cubicBezTo>
                  <a:cubicBezTo>
                    <a:pt x="59" y="181"/>
                    <a:pt x="64" y="186"/>
                    <a:pt x="64" y="192"/>
                  </a:cubicBezTo>
                  <a:close/>
                  <a:moveTo>
                    <a:pt x="107" y="192"/>
                  </a:moveTo>
                  <a:cubicBezTo>
                    <a:pt x="107" y="198"/>
                    <a:pt x="102" y="202"/>
                    <a:pt x="96" y="202"/>
                  </a:cubicBezTo>
                  <a:cubicBezTo>
                    <a:pt x="90" y="202"/>
                    <a:pt x="85" y="198"/>
                    <a:pt x="85" y="192"/>
                  </a:cubicBezTo>
                  <a:cubicBezTo>
                    <a:pt x="85" y="186"/>
                    <a:pt x="90" y="181"/>
                    <a:pt x="96" y="181"/>
                  </a:cubicBezTo>
                  <a:cubicBezTo>
                    <a:pt x="102" y="181"/>
                    <a:pt x="107" y="186"/>
                    <a:pt x="107" y="192"/>
                  </a:cubicBezTo>
                  <a:close/>
                  <a:moveTo>
                    <a:pt x="149" y="192"/>
                  </a:moveTo>
                  <a:cubicBezTo>
                    <a:pt x="149" y="198"/>
                    <a:pt x="145" y="202"/>
                    <a:pt x="139" y="202"/>
                  </a:cubicBezTo>
                  <a:cubicBezTo>
                    <a:pt x="133" y="202"/>
                    <a:pt x="128" y="198"/>
                    <a:pt x="128" y="192"/>
                  </a:cubicBezTo>
                  <a:cubicBezTo>
                    <a:pt x="128" y="186"/>
                    <a:pt x="133" y="181"/>
                    <a:pt x="139" y="181"/>
                  </a:cubicBezTo>
                  <a:cubicBezTo>
                    <a:pt x="145" y="181"/>
                    <a:pt x="149" y="186"/>
                    <a:pt x="149" y="192"/>
                  </a:cubicBezTo>
                  <a:close/>
                  <a:moveTo>
                    <a:pt x="192" y="192"/>
                  </a:moveTo>
                  <a:cubicBezTo>
                    <a:pt x="192" y="198"/>
                    <a:pt x="187" y="202"/>
                    <a:pt x="181" y="202"/>
                  </a:cubicBezTo>
                  <a:cubicBezTo>
                    <a:pt x="175" y="202"/>
                    <a:pt x="171" y="198"/>
                    <a:pt x="171" y="192"/>
                  </a:cubicBezTo>
                  <a:cubicBezTo>
                    <a:pt x="171" y="186"/>
                    <a:pt x="175" y="181"/>
                    <a:pt x="181" y="181"/>
                  </a:cubicBezTo>
                  <a:cubicBezTo>
                    <a:pt x="187" y="181"/>
                    <a:pt x="192" y="186"/>
                    <a:pt x="192" y="192"/>
                  </a:cubicBezTo>
                  <a:close/>
                  <a:moveTo>
                    <a:pt x="235" y="192"/>
                  </a:moveTo>
                  <a:cubicBezTo>
                    <a:pt x="235" y="198"/>
                    <a:pt x="230" y="202"/>
                    <a:pt x="224" y="202"/>
                  </a:cubicBezTo>
                  <a:cubicBezTo>
                    <a:pt x="218" y="202"/>
                    <a:pt x="213" y="198"/>
                    <a:pt x="213" y="192"/>
                  </a:cubicBezTo>
                  <a:cubicBezTo>
                    <a:pt x="213" y="186"/>
                    <a:pt x="218" y="181"/>
                    <a:pt x="224" y="181"/>
                  </a:cubicBezTo>
                  <a:cubicBezTo>
                    <a:pt x="230" y="181"/>
                    <a:pt x="235" y="186"/>
                    <a:pt x="235" y="192"/>
                  </a:cubicBezTo>
                  <a:close/>
                  <a:moveTo>
                    <a:pt x="149" y="234"/>
                  </a:moveTo>
                  <a:cubicBezTo>
                    <a:pt x="149" y="240"/>
                    <a:pt x="145" y="245"/>
                    <a:pt x="139" y="245"/>
                  </a:cubicBezTo>
                  <a:cubicBezTo>
                    <a:pt x="133" y="245"/>
                    <a:pt x="128" y="240"/>
                    <a:pt x="128" y="234"/>
                  </a:cubicBezTo>
                  <a:cubicBezTo>
                    <a:pt x="128" y="228"/>
                    <a:pt x="133" y="224"/>
                    <a:pt x="139" y="224"/>
                  </a:cubicBezTo>
                  <a:cubicBezTo>
                    <a:pt x="145" y="224"/>
                    <a:pt x="149" y="228"/>
                    <a:pt x="149" y="234"/>
                  </a:cubicBezTo>
                  <a:close/>
                  <a:moveTo>
                    <a:pt x="192" y="234"/>
                  </a:moveTo>
                  <a:cubicBezTo>
                    <a:pt x="192" y="240"/>
                    <a:pt x="187" y="245"/>
                    <a:pt x="181" y="245"/>
                  </a:cubicBezTo>
                  <a:cubicBezTo>
                    <a:pt x="175" y="245"/>
                    <a:pt x="171" y="240"/>
                    <a:pt x="171" y="234"/>
                  </a:cubicBezTo>
                  <a:cubicBezTo>
                    <a:pt x="171" y="228"/>
                    <a:pt x="175" y="224"/>
                    <a:pt x="181" y="224"/>
                  </a:cubicBezTo>
                  <a:cubicBezTo>
                    <a:pt x="187" y="224"/>
                    <a:pt x="192" y="228"/>
                    <a:pt x="192" y="234"/>
                  </a:cubicBezTo>
                  <a:close/>
                  <a:moveTo>
                    <a:pt x="107" y="234"/>
                  </a:moveTo>
                  <a:cubicBezTo>
                    <a:pt x="107" y="240"/>
                    <a:pt x="102" y="245"/>
                    <a:pt x="96" y="245"/>
                  </a:cubicBezTo>
                  <a:cubicBezTo>
                    <a:pt x="90" y="245"/>
                    <a:pt x="85" y="240"/>
                    <a:pt x="85" y="234"/>
                  </a:cubicBezTo>
                  <a:cubicBezTo>
                    <a:pt x="85" y="228"/>
                    <a:pt x="90" y="224"/>
                    <a:pt x="96" y="224"/>
                  </a:cubicBezTo>
                  <a:cubicBezTo>
                    <a:pt x="102" y="224"/>
                    <a:pt x="107" y="228"/>
                    <a:pt x="107" y="234"/>
                  </a:cubicBezTo>
                  <a:close/>
                  <a:moveTo>
                    <a:pt x="64" y="234"/>
                  </a:moveTo>
                  <a:cubicBezTo>
                    <a:pt x="64" y="240"/>
                    <a:pt x="59" y="245"/>
                    <a:pt x="53" y="245"/>
                  </a:cubicBezTo>
                  <a:cubicBezTo>
                    <a:pt x="47" y="245"/>
                    <a:pt x="43" y="240"/>
                    <a:pt x="43" y="234"/>
                  </a:cubicBezTo>
                  <a:cubicBezTo>
                    <a:pt x="43" y="228"/>
                    <a:pt x="47" y="224"/>
                    <a:pt x="53" y="224"/>
                  </a:cubicBezTo>
                  <a:cubicBezTo>
                    <a:pt x="59" y="224"/>
                    <a:pt x="64" y="228"/>
                    <a:pt x="64" y="234"/>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sp>
          <p:nvSpPr>
            <p:cNvPr id="78" name="Freeform 810"/>
            <p:cNvSpPr>
              <a:spLocks noEditPoints="1"/>
            </p:cNvSpPr>
            <p:nvPr/>
          </p:nvSpPr>
          <p:spPr bwMode="auto">
            <a:xfrm>
              <a:off x="5376" y="3657"/>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solidFill>
                  <a:schemeClr val="bg1">
                    <a:lumMod val="65000"/>
                  </a:schemeClr>
                </a:solidFill>
              </a:endParaRPr>
            </a:p>
          </p:txBody>
        </p:sp>
      </p:grpSp>
      <p:sp>
        <p:nvSpPr>
          <p:cNvPr id="79" name="Rectangle 78"/>
          <p:cNvSpPr/>
          <p:nvPr/>
        </p:nvSpPr>
        <p:spPr>
          <a:xfrm>
            <a:off x="432867" y="1921114"/>
            <a:ext cx="4342343" cy="246354"/>
          </a:xfrm>
          <a:prstGeom prst="rect">
            <a:avLst/>
          </a:prstGeom>
          <a:solidFill>
            <a:schemeClr val="accent1"/>
          </a:solid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SALES DATA PER </a:t>
            </a:r>
            <a:r>
              <a:rPr lang="en-US" sz="1200" b="1" dirty="0" smtClean="0">
                <a:solidFill>
                  <a:schemeClr val="bg1"/>
                </a:solidFill>
              </a:rPr>
              <a:t>STORE</a:t>
            </a:r>
            <a:endParaRPr lang="en-US" sz="1200" b="1" dirty="0">
              <a:solidFill>
                <a:schemeClr val="bg1"/>
              </a:solidFill>
            </a:endParaRPr>
          </a:p>
        </p:txBody>
      </p:sp>
      <p:sp>
        <p:nvSpPr>
          <p:cNvPr id="80" name="Rectangle 79"/>
          <p:cNvSpPr/>
          <p:nvPr/>
        </p:nvSpPr>
        <p:spPr>
          <a:xfrm>
            <a:off x="4897016" y="1921114"/>
            <a:ext cx="4342343" cy="246354"/>
          </a:xfrm>
          <a:prstGeom prst="rect">
            <a:avLst/>
          </a:prstGeom>
          <a:solidFill>
            <a:schemeClr val="accent1"/>
          </a:solid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bg1"/>
                </a:solidFill>
              </a:rPr>
              <a:t>SURROUNDING AMENITIES PER </a:t>
            </a:r>
            <a:r>
              <a:rPr lang="en-US" sz="1200" b="1" dirty="0" smtClean="0">
                <a:solidFill>
                  <a:schemeClr val="bg1"/>
                </a:solidFill>
              </a:rPr>
              <a:t>STORE</a:t>
            </a:r>
            <a:endParaRPr lang="en-US" sz="1200" b="1" dirty="0">
              <a:solidFill>
                <a:schemeClr val="bg1"/>
              </a:solidFill>
            </a:endParaRPr>
          </a:p>
        </p:txBody>
      </p:sp>
      <p:pic>
        <p:nvPicPr>
          <p:cNvPr id="8194" name="Picture 2" descr="Image result for js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16984" y="2268869"/>
            <a:ext cx="937274" cy="93727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25246" y="2268869"/>
            <a:ext cx="949964" cy="949964"/>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559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a:spcBef>
                <a:spcPts val="600"/>
              </a:spcBef>
              <a:buClr>
                <a:srgbClr val="44546A"/>
              </a:buClr>
              <a:defRPr/>
            </a:pPr>
            <a:r>
              <a:rPr lang="en-US" dirty="0" smtClean="0"/>
              <a:t>Data Exploration</a:t>
            </a:r>
            <a:endParaRPr lang="en-US" dirty="0"/>
          </a:p>
        </p:txBody>
      </p:sp>
      <p:sp>
        <p:nvSpPr>
          <p:cNvPr id="5" name="Text Placeholder 4"/>
          <p:cNvSpPr>
            <a:spLocks noGrp="1"/>
          </p:cNvSpPr>
          <p:nvPr>
            <p:ph type="body" idx="1"/>
          </p:nvPr>
        </p:nvSpPr>
        <p:spPr/>
        <p:txBody>
          <a:bodyPr/>
          <a:lstStyle/>
          <a:p>
            <a:r>
              <a:rPr lang="en-US" dirty="0" smtClean="0"/>
              <a:t>General overview on data sets:</a:t>
            </a:r>
            <a:endParaRPr lang="en-US" dirty="0"/>
          </a:p>
        </p:txBody>
      </p:sp>
      <p:sp>
        <p:nvSpPr>
          <p:cNvPr id="71" name="TextBox 70"/>
          <p:cNvSpPr txBox="1"/>
          <p:nvPr/>
        </p:nvSpPr>
        <p:spPr>
          <a:xfrm>
            <a:off x="495038" y="1888639"/>
            <a:ext cx="990143" cy="184666"/>
          </a:xfrm>
          <a:prstGeom prst="rect">
            <a:avLst/>
          </a:prstGeom>
          <a:noFill/>
        </p:spPr>
        <p:txBody>
          <a:bodyPr wrap="none" lIns="0" tIns="0" rIns="0" bIns="0" rtlCol="0">
            <a:spAutoFit/>
          </a:bodyPr>
          <a:lstStyle/>
          <a:p>
            <a:pPr>
              <a:spcBef>
                <a:spcPts val="600"/>
              </a:spcBef>
              <a:buClr>
                <a:schemeClr val="tx2"/>
              </a:buClr>
            </a:pPr>
            <a:r>
              <a:rPr lang="en-US" sz="1200" dirty="0" smtClean="0">
                <a:solidFill>
                  <a:schemeClr val="tx1"/>
                </a:solidFill>
              </a:rPr>
              <a:t>#</a:t>
            </a:r>
            <a:r>
              <a:rPr lang="en-US" sz="1200" dirty="0" err="1" smtClean="0">
                <a:solidFill>
                  <a:schemeClr val="tx1"/>
                </a:solidFill>
              </a:rPr>
              <a:t>TotalStores</a:t>
            </a:r>
            <a:endParaRPr lang="en-US" sz="1200" dirty="0" smtClean="0">
              <a:solidFill>
                <a:schemeClr val="tx1"/>
              </a:solidFill>
            </a:endParaRPr>
          </a:p>
        </p:txBody>
      </p:sp>
      <p:sp>
        <p:nvSpPr>
          <p:cNvPr id="72" name="TextBox 71"/>
          <p:cNvSpPr txBox="1"/>
          <p:nvPr/>
        </p:nvSpPr>
        <p:spPr>
          <a:xfrm>
            <a:off x="2996939" y="1888639"/>
            <a:ext cx="293350" cy="184666"/>
          </a:xfrm>
          <a:prstGeom prst="rect">
            <a:avLst/>
          </a:prstGeom>
          <a:noFill/>
        </p:spPr>
        <p:txBody>
          <a:bodyPr wrap="none" lIns="0" tIns="0" rIns="0" bIns="0" rtlCol="0">
            <a:spAutoFit/>
          </a:bodyPr>
          <a:lstStyle/>
          <a:p>
            <a:pPr>
              <a:spcBef>
                <a:spcPts val="600"/>
              </a:spcBef>
              <a:buClr>
                <a:schemeClr val="tx2"/>
              </a:buClr>
            </a:pPr>
            <a:r>
              <a:rPr lang="en-US" sz="1200" dirty="0" smtClean="0">
                <a:solidFill>
                  <a:schemeClr val="tx1"/>
                </a:solidFill>
              </a:rPr>
              <a:t>903</a:t>
            </a:r>
            <a:endParaRPr lang="en-US" sz="1200" dirty="0" smtClean="0">
              <a:solidFill>
                <a:schemeClr val="tx1"/>
              </a:solidFill>
            </a:endParaRPr>
          </a:p>
        </p:txBody>
      </p:sp>
      <p:sp>
        <p:nvSpPr>
          <p:cNvPr id="80" name="TextBox 79"/>
          <p:cNvSpPr txBox="1"/>
          <p:nvPr/>
        </p:nvSpPr>
        <p:spPr>
          <a:xfrm>
            <a:off x="495038" y="2407128"/>
            <a:ext cx="1272271" cy="184666"/>
          </a:xfrm>
          <a:prstGeom prst="rect">
            <a:avLst/>
          </a:prstGeom>
          <a:noFill/>
        </p:spPr>
        <p:txBody>
          <a:bodyPr wrap="none" lIns="0" tIns="0" rIns="0" bIns="0" rtlCol="0">
            <a:spAutoFit/>
          </a:bodyPr>
          <a:lstStyle/>
          <a:p>
            <a:pPr>
              <a:spcBef>
                <a:spcPts val="600"/>
              </a:spcBef>
              <a:buClr>
                <a:schemeClr val="tx2"/>
              </a:buClr>
            </a:pPr>
            <a:r>
              <a:rPr lang="en-US" sz="1200" dirty="0" smtClean="0">
                <a:solidFill>
                  <a:schemeClr val="tx1"/>
                </a:solidFill>
              </a:rPr>
              <a:t>#</a:t>
            </a:r>
            <a:r>
              <a:rPr lang="en-US" sz="1200" dirty="0" err="1" smtClean="0">
                <a:solidFill>
                  <a:schemeClr val="tx1"/>
                </a:solidFill>
              </a:rPr>
              <a:t>TotalPurchases</a:t>
            </a:r>
            <a:endParaRPr lang="en-US" sz="1200" dirty="0" smtClean="0">
              <a:solidFill>
                <a:schemeClr val="tx1"/>
              </a:solidFill>
            </a:endParaRPr>
          </a:p>
        </p:txBody>
      </p:sp>
      <p:sp>
        <p:nvSpPr>
          <p:cNvPr id="81" name="TextBox 80"/>
          <p:cNvSpPr txBox="1"/>
          <p:nvPr/>
        </p:nvSpPr>
        <p:spPr>
          <a:xfrm>
            <a:off x="2996939" y="2407128"/>
            <a:ext cx="586699" cy="184666"/>
          </a:xfrm>
          <a:prstGeom prst="rect">
            <a:avLst/>
          </a:prstGeom>
          <a:noFill/>
        </p:spPr>
        <p:txBody>
          <a:bodyPr wrap="none" lIns="0" tIns="0" rIns="0" bIns="0" rtlCol="0">
            <a:spAutoFit/>
          </a:bodyPr>
          <a:lstStyle/>
          <a:p>
            <a:pPr>
              <a:spcBef>
                <a:spcPts val="600"/>
              </a:spcBef>
              <a:buClr>
                <a:schemeClr val="tx2"/>
              </a:buClr>
            </a:pPr>
            <a:r>
              <a:rPr lang="en-US" sz="1200" dirty="0" smtClean="0">
                <a:solidFill>
                  <a:schemeClr val="tx1"/>
                </a:solidFill>
              </a:rPr>
              <a:t>300000</a:t>
            </a:r>
            <a:endParaRPr lang="en-US" sz="1200" dirty="0" smtClean="0">
              <a:solidFill>
                <a:schemeClr val="tx1"/>
              </a:solidFill>
            </a:endParaRPr>
          </a:p>
        </p:txBody>
      </p:sp>
      <p:sp>
        <p:nvSpPr>
          <p:cNvPr id="2" name="Rectangle 1"/>
          <p:cNvSpPr/>
          <p:nvPr/>
        </p:nvSpPr>
        <p:spPr>
          <a:xfrm>
            <a:off x="2996939" y="2805463"/>
            <a:ext cx="2751924" cy="461665"/>
          </a:xfrm>
          <a:prstGeom prst="rect">
            <a:avLst/>
          </a:prstGeom>
        </p:spPr>
        <p:txBody>
          <a:bodyPr wrap="square">
            <a:spAutoFit/>
          </a:bodyPr>
          <a:lstStyle/>
          <a:p>
            <a:r>
              <a:rPr lang="en-US" sz="1200" dirty="0" smtClean="0"/>
              <a:t>From </a:t>
            </a:r>
            <a:r>
              <a:rPr lang="en-US" sz="1200" b="1" dirty="0" smtClean="0"/>
              <a:t>2015-08-03 </a:t>
            </a:r>
            <a:br>
              <a:rPr lang="en-US" sz="1200" b="1" dirty="0" smtClean="0"/>
            </a:br>
            <a:r>
              <a:rPr lang="en-US" sz="1200" dirty="0" smtClean="0"/>
              <a:t>to     </a:t>
            </a:r>
            <a:r>
              <a:rPr lang="en-US" sz="1200" b="1" dirty="0" smtClean="0"/>
              <a:t>2017-06-25</a:t>
            </a:r>
            <a:endParaRPr lang="en-US" sz="1200" b="1" dirty="0"/>
          </a:p>
        </p:txBody>
      </p:sp>
      <p:sp>
        <p:nvSpPr>
          <p:cNvPr id="82" name="TextBox 81"/>
          <p:cNvSpPr txBox="1"/>
          <p:nvPr/>
        </p:nvSpPr>
        <p:spPr>
          <a:xfrm>
            <a:off x="5702034" y="1920062"/>
            <a:ext cx="2085507" cy="184666"/>
          </a:xfrm>
          <a:prstGeom prst="rect">
            <a:avLst/>
          </a:prstGeom>
          <a:noFill/>
        </p:spPr>
        <p:txBody>
          <a:bodyPr wrap="none" lIns="0" tIns="0" rIns="0" bIns="0" rtlCol="0">
            <a:spAutoFit/>
          </a:bodyPr>
          <a:lstStyle/>
          <a:p>
            <a:pPr>
              <a:spcBef>
                <a:spcPts val="600"/>
              </a:spcBef>
              <a:buClr>
                <a:schemeClr val="tx2"/>
              </a:buClr>
            </a:pPr>
            <a:r>
              <a:rPr lang="en-US" sz="1200" dirty="0" smtClean="0">
                <a:solidFill>
                  <a:schemeClr val="tx1"/>
                </a:solidFill>
              </a:rPr>
              <a:t>#</a:t>
            </a:r>
            <a:r>
              <a:rPr lang="en-US" sz="1200" dirty="0" err="1" smtClean="0">
                <a:solidFill>
                  <a:schemeClr val="tx1"/>
                </a:solidFill>
              </a:rPr>
              <a:t>StoresWithSurroundsInfo</a:t>
            </a:r>
            <a:endParaRPr lang="en-US" sz="1200" dirty="0" smtClean="0">
              <a:solidFill>
                <a:schemeClr val="tx1"/>
              </a:solidFill>
            </a:endParaRPr>
          </a:p>
        </p:txBody>
      </p:sp>
      <p:sp>
        <p:nvSpPr>
          <p:cNvPr id="83" name="TextBox 82"/>
          <p:cNvSpPr txBox="1"/>
          <p:nvPr/>
        </p:nvSpPr>
        <p:spPr>
          <a:xfrm>
            <a:off x="8745807" y="1920062"/>
            <a:ext cx="293350" cy="184666"/>
          </a:xfrm>
          <a:prstGeom prst="rect">
            <a:avLst/>
          </a:prstGeom>
          <a:noFill/>
        </p:spPr>
        <p:txBody>
          <a:bodyPr wrap="none" lIns="0" tIns="0" rIns="0" bIns="0" rtlCol="0">
            <a:spAutoFit/>
          </a:bodyPr>
          <a:lstStyle/>
          <a:p>
            <a:pPr>
              <a:spcBef>
                <a:spcPts val="600"/>
              </a:spcBef>
              <a:buClr>
                <a:schemeClr val="tx2"/>
              </a:buClr>
            </a:pPr>
            <a:r>
              <a:rPr lang="en-US" sz="1200" dirty="0"/>
              <a:t>546</a:t>
            </a:r>
            <a:endParaRPr lang="en-US" sz="1200" dirty="0" smtClean="0">
              <a:solidFill>
                <a:schemeClr val="tx1"/>
              </a:solidFill>
            </a:endParaRPr>
          </a:p>
        </p:txBody>
      </p:sp>
      <p:sp>
        <p:nvSpPr>
          <p:cNvPr id="84" name="TextBox 83"/>
          <p:cNvSpPr txBox="1"/>
          <p:nvPr/>
        </p:nvSpPr>
        <p:spPr>
          <a:xfrm>
            <a:off x="5702034" y="2512501"/>
            <a:ext cx="1501437" cy="184666"/>
          </a:xfrm>
          <a:prstGeom prst="rect">
            <a:avLst/>
          </a:prstGeom>
          <a:noFill/>
        </p:spPr>
        <p:txBody>
          <a:bodyPr wrap="none" lIns="0" tIns="0" rIns="0" bIns="0" rtlCol="0">
            <a:spAutoFit/>
          </a:bodyPr>
          <a:lstStyle/>
          <a:p>
            <a:pPr>
              <a:spcBef>
                <a:spcPts val="600"/>
              </a:spcBef>
              <a:buClr>
                <a:schemeClr val="tx2"/>
              </a:buClr>
            </a:pPr>
            <a:r>
              <a:rPr lang="en-US" sz="1200" dirty="0" smtClean="0">
                <a:solidFill>
                  <a:schemeClr val="tx1"/>
                </a:solidFill>
              </a:rPr>
              <a:t>#</a:t>
            </a:r>
            <a:r>
              <a:rPr lang="en-US" sz="1200" dirty="0" err="1" smtClean="0">
                <a:solidFill>
                  <a:schemeClr val="tx1"/>
                </a:solidFill>
              </a:rPr>
              <a:t>TypesOfAmenities</a:t>
            </a:r>
            <a:endParaRPr lang="en-US" sz="1200" dirty="0" smtClean="0">
              <a:solidFill>
                <a:schemeClr val="tx1"/>
              </a:solidFill>
            </a:endParaRPr>
          </a:p>
        </p:txBody>
      </p:sp>
      <p:sp>
        <p:nvSpPr>
          <p:cNvPr id="85" name="TextBox 84"/>
          <p:cNvSpPr txBox="1"/>
          <p:nvPr/>
        </p:nvSpPr>
        <p:spPr>
          <a:xfrm>
            <a:off x="8745807" y="2512501"/>
            <a:ext cx="195566" cy="184666"/>
          </a:xfrm>
          <a:prstGeom prst="rect">
            <a:avLst/>
          </a:prstGeom>
          <a:noFill/>
        </p:spPr>
        <p:txBody>
          <a:bodyPr wrap="none" lIns="0" tIns="0" rIns="0" bIns="0" rtlCol="0">
            <a:spAutoFit/>
          </a:bodyPr>
          <a:lstStyle/>
          <a:p>
            <a:pPr>
              <a:spcBef>
                <a:spcPts val="600"/>
              </a:spcBef>
              <a:buClr>
                <a:schemeClr val="tx2"/>
              </a:buClr>
            </a:pPr>
            <a:r>
              <a:rPr lang="en-US" sz="1200" dirty="0" smtClean="0">
                <a:solidFill>
                  <a:schemeClr val="tx1"/>
                </a:solidFill>
              </a:rPr>
              <a:t>89</a:t>
            </a:r>
            <a:endParaRPr lang="en-US" sz="1200" dirty="0" smtClean="0">
              <a:solidFill>
                <a:schemeClr val="tx1"/>
              </a:solidFill>
            </a:endParaRPr>
          </a:p>
        </p:txBody>
      </p:sp>
      <p:sp>
        <p:nvSpPr>
          <p:cNvPr id="86" name="TextBox 85"/>
          <p:cNvSpPr txBox="1"/>
          <p:nvPr/>
        </p:nvSpPr>
        <p:spPr>
          <a:xfrm>
            <a:off x="554305" y="2908549"/>
            <a:ext cx="1302664" cy="184666"/>
          </a:xfrm>
          <a:prstGeom prst="rect">
            <a:avLst/>
          </a:prstGeom>
          <a:noFill/>
        </p:spPr>
        <p:txBody>
          <a:bodyPr wrap="none" lIns="0" tIns="0" rIns="0" bIns="0" rtlCol="0">
            <a:spAutoFit/>
          </a:bodyPr>
          <a:lstStyle/>
          <a:p>
            <a:pPr>
              <a:spcBef>
                <a:spcPts val="600"/>
              </a:spcBef>
              <a:buClr>
                <a:schemeClr val="tx2"/>
              </a:buClr>
            </a:pPr>
            <a:r>
              <a:rPr lang="en-US" sz="1200" dirty="0" smtClean="0">
                <a:solidFill>
                  <a:schemeClr val="tx1"/>
                </a:solidFill>
              </a:rPr>
              <a:t>#</a:t>
            </a:r>
            <a:r>
              <a:rPr lang="en-US" sz="1200" dirty="0" err="1" smtClean="0">
                <a:solidFill>
                  <a:schemeClr val="tx1"/>
                </a:solidFill>
              </a:rPr>
              <a:t>PurchasePeriod</a:t>
            </a:r>
            <a:endParaRPr lang="en-US" sz="1200" dirty="0" smtClean="0">
              <a:solidFill>
                <a:schemeClr val="tx1"/>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7467" y="3834687"/>
            <a:ext cx="6120639" cy="2831636"/>
          </a:xfrm>
          <a:prstGeom prst="rect">
            <a:avLst/>
          </a:prstGeom>
        </p:spPr>
      </p:pic>
      <p:sp>
        <p:nvSpPr>
          <p:cNvPr id="89" name="TextBox 88"/>
          <p:cNvSpPr txBox="1"/>
          <p:nvPr/>
        </p:nvSpPr>
        <p:spPr>
          <a:xfrm>
            <a:off x="5702034" y="2996302"/>
            <a:ext cx="886461" cy="184666"/>
          </a:xfrm>
          <a:prstGeom prst="rect">
            <a:avLst/>
          </a:prstGeom>
          <a:noFill/>
        </p:spPr>
        <p:txBody>
          <a:bodyPr wrap="none" lIns="0" tIns="0" rIns="0" bIns="0" rtlCol="0">
            <a:spAutoFit/>
          </a:bodyPr>
          <a:lstStyle/>
          <a:p>
            <a:pPr>
              <a:spcBef>
                <a:spcPts val="600"/>
              </a:spcBef>
              <a:buClr>
                <a:schemeClr val="tx2"/>
              </a:buClr>
            </a:pPr>
            <a:r>
              <a:rPr lang="en-US" sz="1200" dirty="0" smtClean="0">
                <a:solidFill>
                  <a:schemeClr val="tx1"/>
                </a:solidFill>
              </a:rPr>
              <a:t>#Amenities</a:t>
            </a:r>
            <a:endParaRPr lang="en-US" sz="1200" dirty="0" smtClean="0">
              <a:solidFill>
                <a:schemeClr val="tx1"/>
              </a:solidFill>
            </a:endParaRPr>
          </a:p>
        </p:txBody>
      </p:sp>
      <p:sp>
        <p:nvSpPr>
          <p:cNvPr id="90" name="TextBox 89"/>
          <p:cNvSpPr txBox="1"/>
          <p:nvPr/>
        </p:nvSpPr>
        <p:spPr>
          <a:xfrm>
            <a:off x="8715738" y="3003168"/>
            <a:ext cx="488916" cy="184666"/>
          </a:xfrm>
          <a:prstGeom prst="rect">
            <a:avLst/>
          </a:prstGeom>
          <a:noFill/>
        </p:spPr>
        <p:txBody>
          <a:bodyPr wrap="none" lIns="0" tIns="0" rIns="0" bIns="0" rtlCol="0">
            <a:spAutoFit/>
          </a:bodyPr>
          <a:lstStyle/>
          <a:p>
            <a:pPr>
              <a:spcBef>
                <a:spcPts val="600"/>
              </a:spcBef>
              <a:buClr>
                <a:schemeClr val="tx2"/>
              </a:buClr>
            </a:pPr>
            <a:r>
              <a:rPr lang="en-US" sz="1200" dirty="0" smtClean="0">
                <a:solidFill>
                  <a:schemeClr val="tx1"/>
                </a:solidFill>
              </a:rPr>
              <a:t>82085</a:t>
            </a:r>
            <a:endParaRPr lang="en-US" sz="1200" dirty="0" smtClean="0">
              <a:solidFill>
                <a:schemeClr val="tx1"/>
              </a:solidFill>
            </a:endParaRPr>
          </a:p>
        </p:txBody>
      </p:sp>
      <p:sp>
        <p:nvSpPr>
          <p:cNvPr id="91" name="Rectangle 90"/>
          <p:cNvSpPr/>
          <p:nvPr/>
        </p:nvSpPr>
        <p:spPr>
          <a:xfrm>
            <a:off x="500603" y="1446977"/>
            <a:ext cx="8922797" cy="225339"/>
          </a:xfrm>
          <a:prstGeom prst="rect">
            <a:avLst/>
          </a:prstGeom>
          <a:solidFill>
            <a:schemeClr val="accent1"/>
          </a:solid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smtClean="0">
                <a:solidFill>
                  <a:schemeClr val="bg1"/>
                </a:solidFill>
              </a:rPr>
              <a:t>General Information</a:t>
            </a:r>
            <a:endParaRPr lang="en-US" sz="1200" b="1" dirty="0">
              <a:solidFill>
                <a:schemeClr val="bg1"/>
              </a:solidFill>
            </a:endParaRPr>
          </a:p>
        </p:txBody>
      </p:sp>
      <p:sp>
        <p:nvSpPr>
          <p:cNvPr id="92" name="Rectangle 91"/>
          <p:cNvSpPr/>
          <p:nvPr/>
        </p:nvSpPr>
        <p:spPr>
          <a:xfrm>
            <a:off x="500603" y="3737061"/>
            <a:ext cx="3154095" cy="225339"/>
          </a:xfrm>
          <a:prstGeom prst="rect">
            <a:avLst/>
          </a:prstGeom>
          <a:solidFill>
            <a:schemeClr val="accent1"/>
          </a:solid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smtClean="0">
                <a:solidFill>
                  <a:schemeClr val="bg1"/>
                </a:solidFill>
              </a:rPr>
              <a:t>Trend of average sales</a:t>
            </a:r>
            <a:endParaRPr lang="en-US" sz="1200" b="1" dirty="0">
              <a:solidFill>
                <a:schemeClr val="bg1"/>
              </a:solidFill>
            </a:endParaRPr>
          </a:p>
        </p:txBody>
      </p:sp>
    </p:spTree>
    <p:extLst>
      <p:ext uri="{BB962C8B-B14F-4D97-AF65-F5344CB8AC3E}">
        <p14:creationId xmlns:p14="http://schemas.microsoft.com/office/powerpoint/2010/main" val="4267667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a:spcBef>
                <a:spcPts val="600"/>
              </a:spcBef>
              <a:buClr>
                <a:srgbClr val="44546A"/>
              </a:buClr>
              <a:defRPr/>
            </a:pPr>
            <a:r>
              <a:rPr lang="en-US" dirty="0" smtClean="0"/>
              <a:t>Data engineering approach</a:t>
            </a:r>
            <a:endParaRPr lang="en-US" dirty="0"/>
          </a:p>
        </p:txBody>
      </p:sp>
      <p:sp>
        <p:nvSpPr>
          <p:cNvPr id="5" name="Text Placeholder 4"/>
          <p:cNvSpPr>
            <a:spLocks noGrp="1"/>
          </p:cNvSpPr>
          <p:nvPr>
            <p:ph type="body" idx="1"/>
          </p:nvPr>
        </p:nvSpPr>
        <p:spPr/>
        <p:txBody>
          <a:bodyPr/>
          <a:lstStyle/>
          <a:p>
            <a:r>
              <a:rPr lang="en-US" dirty="0" smtClean="0"/>
              <a:t>For </a:t>
            </a:r>
            <a:r>
              <a:rPr lang="en-US" dirty="0"/>
              <a:t>each purchase, how many surrounding shops, how many open shops and how many of each of shop types </a:t>
            </a:r>
          </a:p>
          <a:p>
            <a:endParaRPr lang="en-US" dirty="0"/>
          </a:p>
        </p:txBody>
      </p:sp>
      <p:grpSp>
        <p:nvGrpSpPr>
          <p:cNvPr id="68" name="Group 986"/>
          <p:cNvGrpSpPr>
            <a:grpSpLocks noChangeAspect="1"/>
          </p:cNvGrpSpPr>
          <p:nvPr/>
        </p:nvGrpSpPr>
        <p:grpSpPr bwMode="auto">
          <a:xfrm>
            <a:off x="651012" y="2019929"/>
            <a:ext cx="399773" cy="399773"/>
            <a:chOff x="4274" y="3998"/>
            <a:chExt cx="340" cy="340"/>
          </a:xfrm>
          <a:solidFill>
            <a:schemeClr val="accent5"/>
          </a:solidFill>
        </p:grpSpPr>
        <p:sp>
          <p:nvSpPr>
            <p:cNvPr id="70" name="Freeform 987"/>
            <p:cNvSpPr>
              <a:spLocks noEditPoints="1"/>
            </p:cNvSpPr>
            <p:nvPr/>
          </p:nvSpPr>
          <p:spPr bwMode="auto">
            <a:xfrm>
              <a:off x="4338" y="4068"/>
              <a:ext cx="212" cy="192"/>
            </a:xfrm>
            <a:custGeom>
              <a:avLst/>
              <a:gdLst>
                <a:gd name="T0" fmla="*/ 85 w 320"/>
                <a:gd name="T1" fmla="*/ 236 h 289"/>
                <a:gd name="T2" fmla="*/ 85 w 320"/>
                <a:gd name="T3" fmla="*/ 151 h 289"/>
                <a:gd name="T4" fmla="*/ 96 w 320"/>
                <a:gd name="T5" fmla="*/ 140 h 289"/>
                <a:gd name="T6" fmla="*/ 106 w 320"/>
                <a:gd name="T7" fmla="*/ 151 h 289"/>
                <a:gd name="T8" fmla="*/ 106 w 320"/>
                <a:gd name="T9" fmla="*/ 236 h 289"/>
                <a:gd name="T10" fmla="*/ 96 w 320"/>
                <a:gd name="T11" fmla="*/ 247 h 289"/>
                <a:gd name="T12" fmla="*/ 85 w 320"/>
                <a:gd name="T13" fmla="*/ 236 h 289"/>
                <a:gd name="T14" fmla="*/ 138 w 320"/>
                <a:gd name="T15" fmla="*/ 247 h 289"/>
                <a:gd name="T16" fmla="*/ 149 w 320"/>
                <a:gd name="T17" fmla="*/ 236 h 289"/>
                <a:gd name="T18" fmla="*/ 149 w 320"/>
                <a:gd name="T19" fmla="*/ 151 h 289"/>
                <a:gd name="T20" fmla="*/ 138 w 320"/>
                <a:gd name="T21" fmla="*/ 140 h 289"/>
                <a:gd name="T22" fmla="*/ 128 w 320"/>
                <a:gd name="T23" fmla="*/ 151 h 289"/>
                <a:gd name="T24" fmla="*/ 128 w 320"/>
                <a:gd name="T25" fmla="*/ 236 h 289"/>
                <a:gd name="T26" fmla="*/ 138 w 320"/>
                <a:gd name="T27" fmla="*/ 247 h 289"/>
                <a:gd name="T28" fmla="*/ 181 w 320"/>
                <a:gd name="T29" fmla="*/ 247 h 289"/>
                <a:gd name="T30" fmla="*/ 192 w 320"/>
                <a:gd name="T31" fmla="*/ 236 h 289"/>
                <a:gd name="T32" fmla="*/ 192 w 320"/>
                <a:gd name="T33" fmla="*/ 151 h 289"/>
                <a:gd name="T34" fmla="*/ 181 w 320"/>
                <a:gd name="T35" fmla="*/ 140 h 289"/>
                <a:gd name="T36" fmla="*/ 170 w 320"/>
                <a:gd name="T37" fmla="*/ 151 h 289"/>
                <a:gd name="T38" fmla="*/ 170 w 320"/>
                <a:gd name="T39" fmla="*/ 236 h 289"/>
                <a:gd name="T40" fmla="*/ 181 w 320"/>
                <a:gd name="T41" fmla="*/ 247 h 289"/>
                <a:gd name="T42" fmla="*/ 224 w 320"/>
                <a:gd name="T43" fmla="*/ 247 h 289"/>
                <a:gd name="T44" fmla="*/ 234 w 320"/>
                <a:gd name="T45" fmla="*/ 236 h 289"/>
                <a:gd name="T46" fmla="*/ 234 w 320"/>
                <a:gd name="T47" fmla="*/ 151 h 289"/>
                <a:gd name="T48" fmla="*/ 224 w 320"/>
                <a:gd name="T49" fmla="*/ 140 h 289"/>
                <a:gd name="T50" fmla="*/ 213 w 320"/>
                <a:gd name="T51" fmla="*/ 151 h 289"/>
                <a:gd name="T52" fmla="*/ 213 w 320"/>
                <a:gd name="T53" fmla="*/ 236 h 289"/>
                <a:gd name="T54" fmla="*/ 224 w 320"/>
                <a:gd name="T55" fmla="*/ 247 h 289"/>
                <a:gd name="T56" fmla="*/ 320 w 320"/>
                <a:gd name="T57" fmla="*/ 108 h 289"/>
                <a:gd name="T58" fmla="*/ 309 w 320"/>
                <a:gd name="T59" fmla="*/ 119 h 289"/>
                <a:gd name="T60" fmla="*/ 307 w 320"/>
                <a:gd name="T61" fmla="*/ 119 h 289"/>
                <a:gd name="T62" fmla="*/ 277 w 320"/>
                <a:gd name="T63" fmla="*/ 281 h 289"/>
                <a:gd name="T64" fmla="*/ 266 w 320"/>
                <a:gd name="T65" fmla="*/ 289 h 289"/>
                <a:gd name="T66" fmla="*/ 53 w 320"/>
                <a:gd name="T67" fmla="*/ 289 h 289"/>
                <a:gd name="T68" fmla="*/ 43 w 320"/>
                <a:gd name="T69" fmla="*/ 281 h 289"/>
                <a:gd name="T70" fmla="*/ 12 w 320"/>
                <a:gd name="T71" fmla="*/ 119 h 289"/>
                <a:gd name="T72" fmla="*/ 10 w 320"/>
                <a:gd name="T73" fmla="*/ 119 h 289"/>
                <a:gd name="T74" fmla="*/ 0 w 320"/>
                <a:gd name="T75" fmla="*/ 108 h 289"/>
                <a:gd name="T76" fmla="*/ 10 w 320"/>
                <a:gd name="T77" fmla="*/ 97 h 289"/>
                <a:gd name="T78" fmla="*/ 47 w 320"/>
                <a:gd name="T79" fmla="*/ 97 h 289"/>
                <a:gd name="T80" fmla="*/ 108 w 320"/>
                <a:gd name="T81" fmla="*/ 6 h 289"/>
                <a:gd name="T82" fmla="*/ 123 w 320"/>
                <a:gd name="T83" fmla="*/ 3 h 289"/>
                <a:gd name="T84" fmla="*/ 126 w 320"/>
                <a:gd name="T85" fmla="*/ 18 h 289"/>
                <a:gd name="T86" fmla="*/ 73 w 320"/>
                <a:gd name="T87" fmla="*/ 97 h 289"/>
                <a:gd name="T88" fmla="*/ 246 w 320"/>
                <a:gd name="T89" fmla="*/ 97 h 289"/>
                <a:gd name="T90" fmla="*/ 193 w 320"/>
                <a:gd name="T91" fmla="*/ 18 h 289"/>
                <a:gd name="T92" fmla="*/ 196 w 320"/>
                <a:gd name="T93" fmla="*/ 3 h 289"/>
                <a:gd name="T94" fmla="*/ 211 w 320"/>
                <a:gd name="T95" fmla="*/ 6 h 289"/>
                <a:gd name="T96" fmla="*/ 272 w 320"/>
                <a:gd name="T97" fmla="*/ 97 h 289"/>
                <a:gd name="T98" fmla="*/ 309 w 320"/>
                <a:gd name="T99" fmla="*/ 97 h 289"/>
                <a:gd name="T100" fmla="*/ 320 w 320"/>
                <a:gd name="T101" fmla="*/ 108 h 289"/>
                <a:gd name="T102" fmla="*/ 285 w 320"/>
                <a:gd name="T103" fmla="*/ 119 h 289"/>
                <a:gd name="T104" fmla="*/ 34 w 320"/>
                <a:gd name="T105" fmla="*/ 119 h 289"/>
                <a:gd name="T106" fmla="*/ 62 w 320"/>
                <a:gd name="T107" fmla="*/ 268 h 289"/>
                <a:gd name="T108" fmla="*/ 257 w 320"/>
                <a:gd name="T109" fmla="*/ 268 h 289"/>
                <a:gd name="T110" fmla="*/ 285 w 320"/>
                <a:gd name="T111" fmla="*/ 11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89">
                  <a:moveTo>
                    <a:pt x="85" y="236"/>
                  </a:moveTo>
                  <a:cubicBezTo>
                    <a:pt x="85" y="151"/>
                    <a:pt x="85" y="151"/>
                    <a:pt x="85" y="151"/>
                  </a:cubicBezTo>
                  <a:cubicBezTo>
                    <a:pt x="85" y="145"/>
                    <a:pt x="90" y="140"/>
                    <a:pt x="96" y="140"/>
                  </a:cubicBezTo>
                  <a:cubicBezTo>
                    <a:pt x="102" y="140"/>
                    <a:pt x="106" y="145"/>
                    <a:pt x="106" y="151"/>
                  </a:cubicBezTo>
                  <a:cubicBezTo>
                    <a:pt x="106" y="236"/>
                    <a:pt x="106" y="236"/>
                    <a:pt x="106" y="236"/>
                  </a:cubicBezTo>
                  <a:cubicBezTo>
                    <a:pt x="106" y="242"/>
                    <a:pt x="102" y="247"/>
                    <a:pt x="96" y="247"/>
                  </a:cubicBezTo>
                  <a:cubicBezTo>
                    <a:pt x="90" y="247"/>
                    <a:pt x="85" y="242"/>
                    <a:pt x="85" y="236"/>
                  </a:cubicBezTo>
                  <a:close/>
                  <a:moveTo>
                    <a:pt x="138" y="247"/>
                  </a:moveTo>
                  <a:cubicBezTo>
                    <a:pt x="144" y="247"/>
                    <a:pt x="149" y="242"/>
                    <a:pt x="149" y="236"/>
                  </a:cubicBezTo>
                  <a:cubicBezTo>
                    <a:pt x="149" y="151"/>
                    <a:pt x="149" y="151"/>
                    <a:pt x="149" y="151"/>
                  </a:cubicBezTo>
                  <a:cubicBezTo>
                    <a:pt x="149" y="145"/>
                    <a:pt x="144" y="140"/>
                    <a:pt x="138" y="140"/>
                  </a:cubicBezTo>
                  <a:cubicBezTo>
                    <a:pt x="132" y="140"/>
                    <a:pt x="128" y="145"/>
                    <a:pt x="128" y="151"/>
                  </a:cubicBezTo>
                  <a:cubicBezTo>
                    <a:pt x="128" y="236"/>
                    <a:pt x="128" y="236"/>
                    <a:pt x="128" y="236"/>
                  </a:cubicBezTo>
                  <a:cubicBezTo>
                    <a:pt x="128" y="242"/>
                    <a:pt x="132" y="247"/>
                    <a:pt x="138" y="247"/>
                  </a:cubicBezTo>
                  <a:close/>
                  <a:moveTo>
                    <a:pt x="181" y="247"/>
                  </a:moveTo>
                  <a:cubicBezTo>
                    <a:pt x="187" y="247"/>
                    <a:pt x="192" y="242"/>
                    <a:pt x="192" y="236"/>
                  </a:cubicBezTo>
                  <a:cubicBezTo>
                    <a:pt x="192" y="151"/>
                    <a:pt x="192" y="151"/>
                    <a:pt x="192" y="151"/>
                  </a:cubicBezTo>
                  <a:cubicBezTo>
                    <a:pt x="192" y="145"/>
                    <a:pt x="187" y="140"/>
                    <a:pt x="181" y="140"/>
                  </a:cubicBezTo>
                  <a:cubicBezTo>
                    <a:pt x="175" y="140"/>
                    <a:pt x="170" y="145"/>
                    <a:pt x="170" y="151"/>
                  </a:cubicBezTo>
                  <a:cubicBezTo>
                    <a:pt x="170" y="236"/>
                    <a:pt x="170" y="236"/>
                    <a:pt x="170" y="236"/>
                  </a:cubicBezTo>
                  <a:cubicBezTo>
                    <a:pt x="170" y="242"/>
                    <a:pt x="175" y="247"/>
                    <a:pt x="181" y="247"/>
                  </a:cubicBezTo>
                  <a:close/>
                  <a:moveTo>
                    <a:pt x="224" y="247"/>
                  </a:moveTo>
                  <a:cubicBezTo>
                    <a:pt x="230" y="247"/>
                    <a:pt x="234" y="242"/>
                    <a:pt x="234" y="236"/>
                  </a:cubicBezTo>
                  <a:cubicBezTo>
                    <a:pt x="234" y="151"/>
                    <a:pt x="234" y="151"/>
                    <a:pt x="234" y="151"/>
                  </a:cubicBezTo>
                  <a:cubicBezTo>
                    <a:pt x="234" y="145"/>
                    <a:pt x="230" y="140"/>
                    <a:pt x="224" y="140"/>
                  </a:cubicBezTo>
                  <a:cubicBezTo>
                    <a:pt x="218" y="140"/>
                    <a:pt x="213" y="145"/>
                    <a:pt x="213" y="151"/>
                  </a:cubicBezTo>
                  <a:cubicBezTo>
                    <a:pt x="213" y="236"/>
                    <a:pt x="213" y="236"/>
                    <a:pt x="213" y="236"/>
                  </a:cubicBezTo>
                  <a:cubicBezTo>
                    <a:pt x="213" y="242"/>
                    <a:pt x="218" y="247"/>
                    <a:pt x="224" y="247"/>
                  </a:cubicBezTo>
                  <a:close/>
                  <a:moveTo>
                    <a:pt x="320" y="108"/>
                  </a:moveTo>
                  <a:cubicBezTo>
                    <a:pt x="320" y="114"/>
                    <a:pt x="315" y="119"/>
                    <a:pt x="309" y="119"/>
                  </a:cubicBezTo>
                  <a:cubicBezTo>
                    <a:pt x="307" y="119"/>
                    <a:pt x="307" y="119"/>
                    <a:pt x="307" y="119"/>
                  </a:cubicBezTo>
                  <a:cubicBezTo>
                    <a:pt x="277" y="281"/>
                    <a:pt x="277" y="281"/>
                    <a:pt x="277" y="281"/>
                  </a:cubicBezTo>
                  <a:cubicBezTo>
                    <a:pt x="276" y="286"/>
                    <a:pt x="271" y="289"/>
                    <a:pt x="266" y="289"/>
                  </a:cubicBezTo>
                  <a:cubicBezTo>
                    <a:pt x="53" y="289"/>
                    <a:pt x="53" y="289"/>
                    <a:pt x="53" y="289"/>
                  </a:cubicBezTo>
                  <a:cubicBezTo>
                    <a:pt x="48" y="289"/>
                    <a:pt x="43" y="286"/>
                    <a:pt x="43" y="281"/>
                  </a:cubicBezTo>
                  <a:cubicBezTo>
                    <a:pt x="12" y="119"/>
                    <a:pt x="12" y="119"/>
                    <a:pt x="12" y="119"/>
                  </a:cubicBezTo>
                  <a:cubicBezTo>
                    <a:pt x="10" y="119"/>
                    <a:pt x="10" y="119"/>
                    <a:pt x="10" y="119"/>
                  </a:cubicBezTo>
                  <a:cubicBezTo>
                    <a:pt x="4" y="119"/>
                    <a:pt x="0" y="114"/>
                    <a:pt x="0" y="108"/>
                  </a:cubicBezTo>
                  <a:cubicBezTo>
                    <a:pt x="0" y="102"/>
                    <a:pt x="4" y="97"/>
                    <a:pt x="10" y="97"/>
                  </a:cubicBezTo>
                  <a:cubicBezTo>
                    <a:pt x="47" y="97"/>
                    <a:pt x="47" y="97"/>
                    <a:pt x="47" y="97"/>
                  </a:cubicBezTo>
                  <a:cubicBezTo>
                    <a:pt x="108" y="6"/>
                    <a:pt x="108" y="6"/>
                    <a:pt x="108" y="6"/>
                  </a:cubicBezTo>
                  <a:cubicBezTo>
                    <a:pt x="111" y="1"/>
                    <a:pt x="118" y="0"/>
                    <a:pt x="123" y="3"/>
                  </a:cubicBezTo>
                  <a:cubicBezTo>
                    <a:pt x="128" y="6"/>
                    <a:pt x="129" y="13"/>
                    <a:pt x="126" y="18"/>
                  </a:cubicBezTo>
                  <a:cubicBezTo>
                    <a:pt x="73" y="97"/>
                    <a:pt x="73" y="97"/>
                    <a:pt x="73" y="97"/>
                  </a:cubicBezTo>
                  <a:cubicBezTo>
                    <a:pt x="246" y="97"/>
                    <a:pt x="246" y="97"/>
                    <a:pt x="246" y="97"/>
                  </a:cubicBezTo>
                  <a:cubicBezTo>
                    <a:pt x="193" y="18"/>
                    <a:pt x="193" y="18"/>
                    <a:pt x="193" y="18"/>
                  </a:cubicBezTo>
                  <a:cubicBezTo>
                    <a:pt x="190" y="13"/>
                    <a:pt x="192" y="6"/>
                    <a:pt x="196" y="3"/>
                  </a:cubicBezTo>
                  <a:cubicBezTo>
                    <a:pt x="201" y="0"/>
                    <a:pt x="208" y="1"/>
                    <a:pt x="211" y="6"/>
                  </a:cubicBezTo>
                  <a:cubicBezTo>
                    <a:pt x="272" y="97"/>
                    <a:pt x="272" y="97"/>
                    <a:pt x="272" y="97"/>
                  </a:cubicBezTo>
                  <a:cubicBezTo>
                    <a:pt x="309" y="97"/>
                    <a:pt x="309" y="97"/>
                    <a:pt x="309" y="97"/>
                  </a:cubicBezTo>
                  <a:cubicBezTo>
                    <a:pt x="315" y="97"/>
                    <a:pt x="320" y="102"/>
                    <a:pt x="320" y="108"/>
                  </a:cubicBezTo>
                  <a:close/>
                  <a:moveTo>
                    <a:pt x="285" y="119"/>
                  </a:moveTo>
                  <a:cubicBezTo>
                    <a:pt x="34" y="119"/>
                    <a:pt x="34" y="119"/>
                    <a:pt x="34" y="119"/>
                  </a:cubicBezTo>
                  <a:cubicBezTo>
                    <a:pt x="62" y="268"/>
                    <a:pt x="62" y="268"/>
                    <a:pt x="62" y="268"/>
                  </a:cubicBezTo>
                  <a:cubicBezTo>
                    <a:pt x="257" y="268"/>
                    <a:pt x="257" y="268"/>
                    <a:pt x="257" y="268"/>
                  </a:cubicBezTo>
                  <a:lnTo>
                    <a:pt x="285" y="1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sp>
          <p:nvSpPr>
            <p:cNvPr id="71" name="Freeform 988"/>
            <p:cNvSpPr>
              <a:spLocks noEditPoints="1"/>
            </p:cNvSpPr>
            <p:nvPr/>
          </p:nvSpPr>
          <p:spPr bwMode="auto">
            <a:xfrm>
              <a:off x="4274" y="399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grpSp>
      <p:sp>
        <p:nvSpPr>
          <p:cNvPr id="72" name="Rectangle 71"/>
          <p:cNvSpPr/>
          <p:nvPr/>
        </p:nvSpPr>
        <p:spPr>
          <a:xfrm>
            <a:off x="1150547" y="2019929"/>
            <a:ext cx="5856908" cy="338554"/>
          </a:xfrm>
          <a:prstGeom prst="rect">
            <a:avLst/>
          </a:prstGeom>
        </p:spPr>
        <p:txBody>
          <a:bodyPr wrap="square">
            <a:spAutoFit/>
          </a:bodyPr>
          <a:lstStyle/>
          <a:p>
            <a:r>
              <a:rPr lang="en-US" sz="1600" dirty="0" smtClean="0"/>
              <a:t>300 Euros on Monday at 9:00 AM in Store#1055</a:t>
            </a:r>
            <a:endParaRPr lang="en-US" sz="1600" dirty="0"/>
          </a:p>
        </p:txBody>
      </p:sp>
      <p:pic>
        <p:nvPicPr>
          <p:cNvPr id="79" name="Picture 78"/>
          <p:cNvPicPr>
            <a:picLocks noChangeAspect="1"/>
          </p:cNvPicPr>
          <p:nvPr/>
        </p:nvPicPr>
        <p:blipFill>
          <a:blip r:embed="rId3"/>
          <a:stretch>
            <a:fillRect/>
          </a:stretch>
        </p:blipFill>
        <p:spPr>
          <a:xfrm>
            <a:off x="726263" y="2905818"/>
            <a:ext cx="4486987" cy="2219146"/>
          </a:xfrm>
          <a:prstGeom prst="rect">
            <a:avLst/>
          </a:prstGeom>
        </p:spPr>
      </p:pic>
      <p:grpSp>
        <p:nvGrpSpPr>
          <p:cNvPr id="85" name="Group 601"/>
          <p:cNvGrpSpPr>
            <a:grpSpLocks noChangeAspect="1"/>
          </p:cNvGrpSpPr>
          <p:nvPr/>
        </p:nvGrpSpPr>
        <p:grpSpPr bwMode="auto">
          <a:xfrm>
            <a:off x="7935224" y="3426573"/>
            <a:ext cx="401660" cy="400482"/>
            <a:chOff x="7347" y="2263"/>
            <a:chExt cx="341" cy="340"/>
          </a:xfrm>
          <a:solidFill>
            <a:schemeClr val="bg1">
              <a:lumMod val="50000"/>
            </a:schemeClr>
          </a:solidFill>
        </p:grpSpPr>
        <p:sp>
          <p:nvSpPr>
            <p:cNvPr id="86" name="Freeform 602"/>
            <p:cNvSpPr>
              <a:spLocks noEditPoints="1"/>
            </p:cNvSpPr>
            <p:nvPr/>
          </p:nvSpPr>
          <p:spPr bwMode="auto">
            <a:xfrm>
              <a:off x="7439" y="2327"/>
              <a:ext cx="156" cy="212"/>
            </a:xfrm>
            <a:custGeom>
              <a:avLst/>
              <a:gdLst>
                <a:gd name="T0" fmla="*/ 224 w 235"/>
                <a:gd name="T1" fmla="*/ 149 h 320"/>
                <a:gd name="T2" fmla="*/ 43 w 235"/>
                <a:gd name="T3" fmla="*/ 149 h 320"/>
                <a:gd name="T4" fmla="*/ 43 w 235"/>
                <a:gd name="T5" fmla="*/ 96 h 320"/>
                <a:gd name="T6" fmla="*/ 118 w 235"/>
                <a:gd name="T7" fmla="*/ 21 h 320"/>
                <a:gd name="T8" fmla="*/ 192 w 235"/>
                <a:gd name="T9" fmla="*/ 96 h 320"/>
                <a:gd name="T10" fmla="*/ 192 w 235"/>
                <a:gd name="T11" fmla="*/ 106 h 320"/>
                <a:gd name="T12" fmla="*/ 203 w 235"/>
                <a:gd name="T13" fmla="*/ 117 h 320"/>
                <a:gd name="T14" fmla="*/ 214 w 235"/>
                <a:gd name="T15" fmla="*/ 106 h 320"/>
                <a:gd name="T16" fmla="*/ 214 w 235"/>
                <a:gd name="T17" fmla="*/ 96 h 320"/>
                <a:gd name="T18" fmla="*/ 118 w 235"/>
                <a:gd name="T19" fmla="*/ 0 h 320"/>
                <a:gd name="T20" fmla="*/ 22 w 235"/>
                <a:gd name="T21" fmla="*/ 96 h 320"/>
                <a:gd name="T22" fmla="*/ 22 w 235"/>
                <a:gd name="T23" fmla="*/ 149 h 320"/>
                <a:gd name="T24" fmla="*/ 11 w 235"/>
                <a:gd name="T25" fmla="*/ 149 h 320"/>
                <a:gd name="T26" fmla="*/ 0 w 235"/>
                <a:gd name="T27" fmla="*/ 160 h 320"/>
                <a:gd name="T28" fmla="*/ 0 w 235"/>
                <a:gd name="T29" fmla="*/ 309 h 320"/>
                <a:gd name="T30" fmla="*/ 11 w 235"/>
                <a:gd name="T31" fmla="*/ 320 h 320"/>
                <a:gd name="T32" fmla="*/ 224 w 235"/>
                <a:gd name="T33" fmla="*/ 320 h 320"/>
                <a:gd name="T34" fmla="*/ 235 w 235"/>
                <a:gd name="T35" fmla="*/ 309 h 320"/>
                <a:gd name="T36" fmla="*/ 235 w 235"/>
                <a:gd name="T37" fmla="*/ 160 h 320"/>
                <a:gd name="T38" fmla="*/ 224 w 235"/>
                <a:gd name="T39" fmla="*/ 149 h 320"/>
                <a:gd name="T40" fmla="*/ 214 w 235"/>
                <a:gd name="T41" fmla="*/ 298 h 320"/>
                <a:gd name="T42" fmla="*/ 22 w 235"/>
                <a:gd name="T43" fmla="*/ 298 h 320"/>
                <a:gd name="T44" fmla="*/ 22 w 235"/>
                <a:gd name="T45" fmla="*/ 170 h 320"/>
                <a:gd name="T46" fmla="*/ 214 w 235"/>
                <a:gd name="T47" fmla="*/ 170 h 320"/>
                <a:gd name="T48" fmla="*/ 214 w 235"/>
                <a:gd name="T49"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20">
                  <a:moveTo>
                    <a:pt x="224" y="149"/>
                  </a:moveTo>
                  <a:cubicBezTo>
                    <a:pt x="43" y="149"/>
                    <a:pt x="43" y="149"/>
                    <a:pt x="43" y="149"/>
                  </a:cubicBezTo>
                  <a:cubicBezTo>
                    <a:pt x="43" y="96"/>
                    <a:pt x="43" y="96"/>
                    <a:pt x="43" y="96"/>
                  </a:cubicBezTo>
                  <a:cubicBezTo>
                    <a:pt x="43" y="54"/>
                    <a:pt x="76" y="21"/>
                    <a:pt x="118" y="21"/>
                  </a:cubicBezTo>
                  <a:cubicBezTo>
                    <a:pt x="159" y="21"/>
                    <a:pt x="192" y="54"/>
                    <a:pt x="192" y="96"/>
                  </a:cubicBezTo>
                  <a:cubicBezTo>
                    <a:pt x="192" y="106"/>
                    <a:pt x="192" y="106"/>
                    <a:pt x="192" y="106"/>
                  </a:cubicBezTo>
                  <a:cubicBezTo>
                    <a:pt x="192" y="112"/>
                    <a:pt x="197" y="117"/>
                    <a:pt x="203" y="117"/>
                  </a:cubicBezTo>
                  <a:cubicBezTo>
                    <a:pt x="209" y="117"/>
                    <a:pt x="214" y="112"/>
                    <a:pt x="214" y="106"/>
                  </a:cubicBezTo>
                  <a:cubicBezTo>
                    <a:pt x="214" y="96"/>
                    <a:pt x="214" y="96"/>
                    <a:pt x="214" y="96"/>
                  </a:cubicBezTo>
                  <a:cubicBezTo>
                    <a:pt x="214" y="43"/>
                    <a:pt x="171" y="0"/>
                    <a:pt x="118" y="0"/>
                  </a:cubicBezTo>
                  <a:cubicBezTo>
                    <a:pt x="65" y="0"/>
                    <a:pt x="22" y="43"/>
                    <a:pt x="22" y="96"/>
                  </a:cubicBezTo>
                  <a:cubicBezTo>
                    <a:pt x="22" y="149"/>
                    <a:pt x="22" y="149"/>
                    <a:pt x="22" y="149"/>
                  </a:cubicBezTo>
                  <a:cubicBezTo>
                    <a:pt x="11" y="149"/>
                    <a:pt x="11" y="149"/>
                    <a:pt x="11" y="149"/>
                  </a:cubicBezTo>
                  <a:cubicBezTo>
                    <a:pt x="5" y="149"/>
                    <a:pt x="0" y="154"/>
                    <a:pt x="0" y="16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60"/>
                    <a:pt x="235" y="160"/>
                    <a:pt x="235" y="160"/>
                  </a:cubicBezTo>
                  <a:cubicBezTo>
                    <a:pt x="235" y="154"/>
                    <a:pt x="230" y="149"/>
                    <a:pt x="224" y="149"/>
                  </a:cubicBezTo>
                  <a:close/>
                  <a:moveTo>
                    <a:pt x="214" y="298"/>
                  </a:moveTo>
                  <a:cubicBezTo>
                    <a:pt x="22" y="298"/>
                    <a:pt x="22" y="298"/>
                    <a:pt x="22" y="298"/>
                  </a:cubicBezTo>
                  <a:cubicBezTo>
                    <a:pt x="22" y="170"/>
                    <a:pt x="22" y="170"/>
                    <a:pt x="22" y="170"/>
                  </a:cubicBezTo>
                  <a:cubicBezTo>
                    <a:pt x="214" y="170"/>
                    <a:pt x="214" y="170"/>
                    <a:pt x="214" y="170"/>
                  </a:cubicBezTo>
                  <a:lnTo>
                    <a:pt x="214" y="298"/>
                  </a:ln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a:p>
          </p:txBody>
        </p:sp>
        <p:sp>
          <p:nvSpPr>
            <p:cNvPr id="87" name="Freeform 603"/>
            <p:cNvSpPr>
              <a:spLocks noEditPoints="1"/>
            </p:cNvSpPr>
            <p:nvPr/>
          </p:nvSpPr>
          <p:spPr bwMode="auto">
            <a:xfrm>
              <a:off x="7347" y="2263"/>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a:p>
          </p:txBody>
        </p:sp>
      </p:grpSp>
      <p:grpSp>
        <p:nvGrpSpPr>
          <p:cNvPr id="88" name="Group 630"/>
          <p:cNvGrpSpPr>
            <a:grpSpLocks noChangeAspect="1"/>
          </p:cNvGrpSpPr>
          <p:nvPr/>
        </p:nvGrpSpPr>
        <p:grpSpPr bwMode="auto">
          <a:xfrm>
            <a:off x="7360446" y="3426573"/>
            <a:ext cx="397628" cy="397628"/>
            <a:chOff x="4593" y="2664"/>
            <a:chExt cx="340" cy="340"/>
          </a:xfrm>
          <a:solidFill>
            <a:schemeClr val="bg1">
              <a:lumMod val="50000"/>
            </a:schemeClr>
          </a:solidFill>
        </p:grpSpPr>
        <p:sp>
          <p:nvSpPr>
            <p:cNvPr id="89" name="Freeform 631"/>
            <p:cNvSpPr>
              <a:spLocks noEditPoints="1"/>
            </p:cNvSpPr>
            <p:nvPr/>
          </p:nvSpPr>
          <p:spPr bwMode="auto">
            <a:xfrm>
              <a:off x="4685" y="2728"/>
              <a:ext cx="156" cy="212"/>
            </a:xfrm>
            <a:custGeom>
              <a:avLst/>
              <a:gdLst>
                <a:gd name="T0" fmla="*/ 224 w 235"/>
                <a:gd name="T1" fmla="*/ 149 h 320"/>
                <a:gd name="T2" fmla="*/ 214 w 235"/>
                <a:gd name="T3" fmla="*/ 149 h 320"/>
                <a:gd name="T4" fmla="*/ 214 w 235"/>
                <a:gd name="T5" fmla="*/ 96 h 320"/>
                <a:gd name="T6" fmla="*/ 118 w 235"/>
                <a:gd name="T7" fmla="*/ 0 h 320"/>
                <a:gd name="T8" fmla="*/ 22 w 235"/>
                <a:gd name="T9" fmla="*/ 96 h 320"/>
                <a:gd name="T10" fmla="*/ 22 w 235"/>
                <a:gd name="T11" fmla="*/ 149 h 320"/>
                <a:gd name="T12" fmla="*/ 11 w 235"/>
                <a:gd name="T13" fmla="*/ 149 h 320"/>
                <a:gd name="T14" fmla="*/ 0 w 235"/>
                <a:gd name="T15" fmla="*/ 160 h 320"/>
                <a:gd name="T16" fmla="*/ 0 w 235"/>
                <a:gd name="T17" fmla="*/ 309 h 320"/>
                <a:gd name="T18" fmla="*/ 11 w 235"/>
                <a:gd name="T19" fmla="*/ 320 h 320"/>
                <a:gd name="T20" fmla="*/ 224 w 235"/>
                <a:gd name="T21" fmla="*/ 320 h 320"/>
                <a:gd name="T22" fmla="*/ 235 w 235"/>
                <a:gd name="T23" fmla="*/ 309 h 320"/>
                <a:gd name="T24" fmla="*/ 235 w 235"/>
                <a:gd name="T25" fmla="*/ 160 h 320"/>
                <a:gd name="T26" fmla="*/ 224 w 235"/>
                <a:gd name="T27" fmla="*/ 149 h 320"/>
                <a:gd name="T28" fmla="*/ 43 w 235"/>
                <a:gd name="T29" fmla="*/ 96 h 320"/>
                <a:gd name="T30" fmla="*/ 118 w 235"/>
                <a:gd name="T31" fmla="*/ 21 h 320"/>
                <a:gd name="T32" fmla="*/ 192 w 235"/>
                <a:gd name="T33" fmla="*/ 96 h 320"/>
                <a:gd name="T34" fmla="*/ 192 w 235"/>
                <a:gd name="T35" fmla="*/ 149 h 320"/>
                <a:gd name="T36" fmla="*/ 43 w 235"/>
                <a:gd name="T37" fmla="*/ 149 h 320"/>
                <a:gd name="T38" fmla="*/ 43 w 235"/>
                <a:gd name="T39" fmla="*/ 96 h 320"/>
                <a:gd name="T40" fmla="*/ 214 w 235"/>
                <a:gd name="T41" fmla="*/ 298 h 320"/>
                <a:gd name="T42" fmla="*/ 22 w 235"/>
                <a:gd name="T43" fmla="*/ 298 h 320"/>
                <a:gd name="T44" fmla="*/ 22 w 235"/>
                <a:gd name="T45" fmla="*/ 170 h 320"/>
                <a:gd name="T46" fmla="*/ 214 w 235"/>
                <a:gd name="T47" fmla="*/ 170 h 320"/>
                <a:gd name="T48" fmla="*/ 214 w 235"/>
                <a:gd name="T49"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20">
                  <a:moveTo>
                    <a:pt x="224" y="149"/>
                  </a:moveTo>
                  <a:cubicBezTo>
                    <a:pt x="214" y="149"/>
                    <a:pt x="214" y="149"/>
                    <a:pt x="214" y="149"/>
                  </a:cubicBezTo>
                  <a:cubicBezTo>
                    <a:pt x="214" y="96"/>
                    <a:pt x="214" y="96"/>
                    <a:pt x="214" y="96"/>
                  </a:cubicBezTo>
                  <a:cubicBezTo>
                    <a:pt x="214" y="43"/>
                    <a:pt x="171" y="0"/>
                    <a:pt x="118" y="0"/>
                  </a:cubicBezTo>
                  <a:cubicBezTo>
                    <a:pt x="65" y="0"/>
                    <a:pt x="22" y="43"/>
                    <a:pt x="22" y="96"/>
                  </a:cubicBezTo>
                  <a:cubicBezTo>
                    <a:pt x="22" y="149"/>
                    <a:pt x="22" y="149"/>
                    <a:pt x="22" y="149"/>
                  </a:cubicBezTo>
                  <a:cubicBezTo>
                    <a:pt x="11" y="149"/>
                    <a:pt x="11" y="149"/>
                    <a:pt x="11" y="149"/>
                  </a:cubicBezTo>
                  <a:cubicBezTo>
                    <a:pt x="5" y="149"/>
                    <a:pt x="0" y="154"/>
                    <a:pt x="0" y="16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60"/>
                    <a:pt x="235" y="160"/>
                    <a:pt x="235" y="160"/>
                  </a:cubicBezTo>
                  <a:cubicBezTo>
                    <a:pt x="235" y="154"/>
                    <a:pt x="230" y="149"/>
                    <a:pt x="224" y="149"/>
                  </a:cubicBezTo>
                  <a:close/>
                  <a:moveTo>
                    <a:pt x="43" y="96"/>
                  </a:moveTo>
                  <a:cubicBezTo>
                    <a:pt x="43" y="54"/>
                    <a:pt x="76" y="21"/>
                    <a:pt x="118" y="21"/>
                  </a:cubicBezTo>
                  <a:cubicBezTo>
                    <a:pt x="159" y="21"/>
                    <a:pt x="192" y="54"/>
                    <a:pt x="192" y="96"/>
                  </a:cubicBezTo>
                  <a:cubicBezTo>
                    <a:pt x="192" y="149"/>
                    <a:pt x="192" y="149"/>
                    <a:pt x="192" y="149"/>
                  </a:cubicBezTo>
                  <a:cubicBezTo>
                    <a:pt x="43" y="149"/>
                    <a:pt x="43" y="149"/>
                    <a:pt x="43" y="149"/>
                  </a:cubicBezTo>
                  <a:lnTo>
                    <a:pt x="43" y="96"/>
                  </a:lnTo>
                  <a:close/>
                  <a:moveTo>
                    <a:pt x="214" y="298"/>
                  </a:moveTo>
                  <a:cubicBezTo>
                    <a:pt x="22" y="298"/>
                    <a:pt x="22" y="298"/>
                    <a:pt x="22" y="298"/>
                  </a:cubicBezTo>
                  <a:cubicBezTo>
                    <a:pt x="22" y="170"/>
                    <a:pt x="22" y="170"/>
                    <a:pt x="22" y="170"/>
                  </a:cubicBezTo>
                  <a:cubicBezTo>
                    <a:pt x="214" y="170"/>
                    <a:pt x="214" y="170"/>
                    <a:pt x="214" y="170"/>
                  </a:cubicBezTo>
                  <a:lnTo>
                    <a:pt x="214" y="298"/>
                  </a:ln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a:p>
          </p:txBody>
        </p:sp>
        <p:sp>
          <p:nvSpPr>
            <p:cNvPr id="90" name="Freeform 632"/>
            <p:cNvSpPr>
              <a:spLocks noEditPoints="1"/>
            </p:cNvSpPr>
            <p:nvPr/>
          </p:nvSpPr>
          <p:spPr bwMode="auto">
            <a:xfrm>
              <a:off x="4593" y="266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a:p>
          </p:txBody>
        </p:sp>
      </p:grpSp>
      <p:sp>
        <p:nvSpPr>
          <p:cNvPr id="91" name="Rectangle 90"/>
          <p:cNvSpPr/>
          <p:nvPr/>
        </p:nvSpPr>
        <p:spPr>
          <a:xfrm>
            <a:off x="5215593" y="2905818"/>
            <a:ext cx="3830015" cy="338554"/>
          </a:xfrm>
          <a:prstGeom prst="rect">
            <a:avLst/>
          </a:prstGeom>
        </p:spPr>
        <p:txBody>
          <a:bodyPr wrap="square">
            <a:spAutoFit/>
          </a:bodyPr>
          <a:lstStyle/>
          <a:p>
            <a:r>
              <a:rPr lang="en-US" sz="1600" dirty="0" smtClean="0"/>
              <a:t>Store’s surrounding amenities:</a:t>
            </a:r>
            <a:endParaRPr lang="en-US" sz="1600" dirty="0"/>
          </a:p>
        </p:txBody>
      </p:sp>
      <p:sp>
        <p:nvSpPr>
          <p:cNvPr id="92" name="Rectangle 91"/>
          <p:cNvSpPr/>
          <p:nvPr/>
        </p:nvSpPr>
        <p:spPr>
          <a:xfrm>
            <a:off x="5282905" y="4113044"/>
            <a:ext cx="4207170" cy="584775"/>
          </a:xfrm>
          <a:prstGeom prst="rect">
            <a:avLst/>
          </a:prstGeom>
        </p:spPr>
        <p:txBody>
          <a:bodyPr wrap="square">
            <a:spAutoFit/>
          </a:bodyPr>
          <a:lstStyle/>
          <a:p>
            <a:r>
              <a:rPr lang="en-US" sz="1600" dirty="0" smtClean="0"/>
              <a:t>Store’s open surrounding amenities at </a:t>
            </a:r>
            <a:r>
              <a:rPr lang="en-US" sz="1600" b="1" dirty="0" smtClean="0"/>
              <a:t>9:00 AM</a:t>
            </a:r>
            <a:r>
              <a:rPr lang="en-US" sz="1600" dirty="0" smtClean="0"/>
              <a:t>:</a:t>
            </a:r>
            <a:endParaRPr lang="en-US" sz="1600" dirty="0"/>
          </a:p>
        </p:txBody>
      </p:sp>
      <p:grpSp>
        <p:nvGrpSpPr>
          <p:cNvPr id="93" name="Group 503"/>
          <p:cNvGrpSpPr>
            <a:grpSpLocks noChangeAspect="1"/>
          </p:cNvGrpSpPr>
          <p:nvPr/>
        </p:nvGrpSpPr>
        <p:grpSpPr bwMode="auto">
          <a:xfrm>
            <a:off x="6785029" y="3426573"/>
            <a:ext cx="398267" cy="398267"/>
            <a:chOff x="1920" y="2027"/>
            <a:chExt cx="340" cy="340"/>
          </a:xfrm>
          <a:solidFill>
            <a:schemeClr val="bg1">
              <a:lumMod val="50000"/>
            </a:schemeClr>
          </a:solidFill>
        </p:grpSpPr>
        <p:sp>
          <p:nvSpPr>
            <p:cNvPr id="94" name="Freeform 504"/>
            <p:cNvSpPr>
              <a:spLocks noEditPoints="1"/>
            </p:cNvSpPr>
            <p:nvPr/>
          </p:nvSpPr>
          <p:spPr bwMode="auto">
            <a:xfrm>
              <a:off x="1983" y="2097"/>
              <a:ext cx="213" cy="178"/>
            </a:xfrm>
            <a:custGeom>
              <a:avLst/>
              <a:gdLst>
                <a:gd name="T0" fmla="*/ 319 w 321"/>
                <a:gd name="T1" fmla="*/ 252 h 268"/>
                <a:gd name="T2" fmla="*/ 170 w 321"/>
                <a:gd name="T3" fmla="*/ 6 h 268"/>
                <a:gd name="T4" fmla="*/ 152 w 321"/>
                <a:gd name="T5" fmla="*/ 6 h 268"/>
                <a:gd name="T6" fmla="*/ 2 w 321"/>
                <a:gd name="T7" fmla="*/ 252 h 268"/>
                <a:gd name="T8" fmla="*/ 2 w 321"/>
                <a:gd name="T9" fmla="*/ 263 h 268"/>
                <a:gd name="T10" fmla="*/ 11 w 321"/>
                <a:gd name="T11" fmla="*/ 268 h 268"/>
                <a:gd name="T12" fmla="*/ 310 w 321"/>
                <a:gd name="T13" fmla="*/ 268 h 268"/>
                <a:gd name="T14" fmla="*/ 319 w 321"/>
                <a:gd name="T15" fmla="*/ 263 h 268"/>
                <a:gd name="T16" fmla="*/ 319 w 321"/>
                <a:gd name="T17" fmla="*/ 252 h 268"/>
                <a:gd name="T18" fmla="*/ 30 w 321"/>
                <a:gd name="T19" fmla="*/ 247 h 268"/>
                <a:gd name="T20" fmla="*/ 161 w 321"/>
                <a:gd name="T21" fmla="*/ 33 h 268"/>
                <a:gd name="T22" fmla="*/ 291 w 321"/>
                <a:gd name="T23" fmla="*/ 247 h 268"/>
                <a:gd name="T24" fmla="*/ 30 w 321"/>
                <a:gd name="T25" fmla="*/ 247 h 268"/>
                <a:gd name="T26" fmla="*/ 161 w 321"/>
                <a:gd name="T27" fmla="*/ 87 h 268"/>
                <a:gd name="T28" fmla="*/ 171 w 321"/>
                <a:gd name="T29" fmla="*/ 97 h 268"/>
                <a:gd name="T30" fmla="*/ 171 w 321"/>
                <a:gd name="T31" fmla="*/ 172 h 268"/>
                <a:gd name="T32" fmla="*/ 161 w 321"/>
                <a:gd name="T33" fmla="*/ 183 h 268"/>
                <a:gd name="T34" fmla="*/ 150 w 321"/>
                <a:gd name="T35" fmla="*/ 172 h 268"/>
                <a:gd name="T36" fmla="*/ 150 w 321"/>
                <a:gd name="T37" fmla="*/ 97 h 268"/>
                <a:gd name="T38" fmla="*/ 161 w 321"/>
                <a:gd name="T39" fmla="*/ 87 h 268"/>
                <a:gd name="T40" fmla="*/ 171 w 321"/>
                <a:gd name="T41" fmla="*/ 215 h 268"/>
                <a:gd name="T42" fmla="*/ 161 w 321"/>
                <a:gd name="T43" fmla="*/ 225 h 268"/>
                <a:gd name="T44" fmla="*/ 150 w 321"/>
                <a:gd name="T45" fmla="*/ 215 h 268"/>
                <a:gd name="T46" fmla="*/ 161 w 321"/>
                <a:gd name="T47" fmla="*/ 204 h 268"/>
                <a:gd name="T48" fmla="*/ 171 w 321"/>
                <a:gd name="T49" fmla="*/ 21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1" h="268">
                  <a:moveTo>
                    <a:pt x="319" y="252"/>
                  </a:moveTo>
                  <a:cubicBezTo>
                    <a:pt x="170" y="6"/>
                    <a:pt x="170" y="6"/>
                    <a:pt x="170" y="6"/>
                  </a:cubicBezTo>
                  <a:cubicBezTo>
                    <a:pt x="166" y="0"/>
                    <a:pt x="155" y="0"/>
                    <a:pt x="152" y="6"/>
                  </a:cubicBezTo>
                  <a:cubicBezTo>
                    <a:pt x="2" y="252"/>
                    <a:pt x="2" y="252"/>
                    <a:pt x="2" y="252"/>
                  </a:cubicBezTo>
                  <a:cubicBezTo>
                    <a:pt x="0" y="255"/>
                    <a:pt x="0" y="259"/>
                    <a:pt x="2" y="263"/>
                  </a:cubicBezTo>
                  <a:cubicBezTo>
                    <a:pt x="4" y="266"/>
                    <a:pt x="7" y="268"/>
                    <a:pt x="11" y="268"/>
                  </a:cubicBezTo>
                  <a:cubicBezTo>
                    <a:pt x="310" y="268"/>
                    <a:pt x="310" y="268"/>
                    <a:pt x="310" y="268"/>
                  </a:cubicBezTo>
                  <a:cubicBezTo>
                    <a:pt x="314" y="268"/>
                    <a:pt x="317" y="266"/>
                    <a:pt x="319" y="263"/>
                  </a:cubicBezTo>
                  <a:cubicBezTo>
                    <a:pt x="321" y="259"/>
                    <a:pt x="321" y="255"/>
                    <a:pt x="319" y="252"/>
                  </a:cubicBezTo>
                  <a:close/>
                  <a:moveTo>
                    <a:pt x="30" y="247"/>
                  </a:moveTo>
                  <a:cubicBezTo>
                    <a:pt x="161" y="33"/>
                    <a:pt x="161" y="33"/>
                    <a:pt x="161" y="33"/>
                  </a:cubicBezTo>
                  <a:cubicBezTo>
                    <a:pt x="291" y="247"/>
                    <a:pt x="291" y="247"/>
                    <a:pt x="291" y="247"/>
                  </a:cubicBezTo>
                  <a:lnTo>
                    <a:pt x="30" y="247"/>
                  </a:lnTo>
                  <a:close/>
                  <a:moveTo>
                    <a:pt x="161" y="87"/>
                  </a:moveTo>
                  <a:cubicBezTo>
                    <a:pt x="167" y="87"/>
                    <a:pt x="171" y="91"/>
                    <a:pt x="171" y="97"/>
                  </a:cubicBezTo>
                  <a:cubicBezTo>
                    <a:pt x="171" y="172"/>
                    <a:pt x="171" y="172"/>
                    <a:pt x="171" y="172"/>
                  </a:cubicBezTo>
                  <a:cubicBezTo>
                    <a:pt x="171" y="178"/>
                    <a:pt x="167" y="183"/>
                    <a:pt x="161" y="183"/>
                  </a:cubicBezTo>
                  <a:cubicBezTo>
                    <a:pt x="155" y="183"/>
                    <a:pt x="150" y="178"/>
                    <a:pt x="150" y="172"/>
                  </a:cubicBezTo>
                  <a:cubicBezTo>
                    <a:pt x="150" y="97"/>
                    <a:pt x="150" y="97"/>
                    <a:pt x="150" y="97"/>
                  </a:cubicBezTo>
                  <a:cubicBezTo>
                    <a:pt x="150" y="91"/>
                    <a:pt x="155" y="87"/>
                    <a:pt x="161" y="87"/>
                  </a:cubicBezTo>
                  <a:close/>
                  <a:moveTo>
                    <a:pt x="171" y="215"/>
                  </a:moveTo>
                  <a:cubicBezTo>
                    <a:pt x="171" y="221"/>
                    <a:pt x="167" y="225"/>
                    <a:pt x="161" y="225"/>
                  </a:cubicBezTo>
                  <a:cubicBezTo>
                    <a:pt x="155" y="225"/>
                    <a:pt x="150" y="221"/>
                    <a:pt x="150" y="215"/>
                  </a:cubicBezTo>
                  <a:cubicBezTo>
                    <a:pt x="150" y="209"/>
                    <a:pt x="155" y="204"/>
                    <a:pt x="161" y="204"/>
                  </a:cubicBezTo>
                  <a:cubicBezTo>
                    <a:pt x="167" y="204"/>
                    <a:pt x="171" y="209"/>
                    <a:pt x="171" y="215"/>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a:p>
          </p:txBody>
        </p:sp>
        <p:sp>
          <p:nvSpPr>
            <p:cNvPr id="95" name="Freeform 505"/>
            <p:cNvSpPr>
              <a:spLocks noEditPoints="1"/>
            </p:cNvSpPr>
            <p:nvPr/>
          </p:nvSpPr>
          <p:spPr bwMode="auto">
            <a:xfrm>
              <a:off x="1920" y="202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a:p>
          </p:txBody>
        </p:sp>
      </p:grpSp>
      <p:grpSp>
        <p:nvGrpSpPr>
          <p:cNvPr id="96" name="Group 601"/>
          <p:cNvGrpSpPr>
            <a:grpSpLocks noChangeAspect="1"/>
          </p:cNvGrpSpPr>
          <p:nvPr/>
        </p:nvGrpSpPr>
        <p:grpSpPr bwMode="auto">
          <a:xfrm>
            <a:off x="7944920" y="4628838"/>
            <a:ext cx="401660" cy="400482"/>
            <a:chOff x="7347" y="2263"/>
            <a:chExt cx="341" cy="340"/>
          </a:xfrm>
          <a:solidFill>
            <a:schemeClr val="bg1">
              <a:lumMod val="50000"/>
            </a:schemeClr>
          </a:solidFill>
        </p:grpSpPr>
        <p:sp>
          <p:nvSpPr>
            <p:cNvPr id="97" name="Freeform 602"/>
            <p:cNvSpPr>
              <a:spLocks noEditPoints="1"/>
            </p:cNvSpPr>
            <p:nvPr/>
          </p:nvSpPr>
          <p:spPr bwMode="auto">
            <a:xfrm>
              <a:off x="7439" y="2327"/>
              <a:ext cx="156" cy="212"/>
            </a:xfrm>
            <a:custGeom>
              <a:avLst/>
              <a:gdLst>
                <a:gd name="T0" fmla="*/ 224 w 235"/>
                <a:gd name="T1" fmla="*/ 149 h 320"/>
                <a:gd name="T2" fmla="*/ 43 w 235"/>
                <a:gd name="T3" fmla="*/ 149 h 320"/>
                <a:gd name="T4" fmla="*/ 43 w 235"/>
                <a:gd name="T5" fmla="*/ 96 h 320"/>
                <a:gd name="T6" fmla="*/ 118 w 235"/>
                <a:gd name="T7" fmla="*/ 21 h 320"/>
                <a:gd name="T8" fmla="*/ 192 w 235"/>
                <a:gd name="T9" fmla="*/ 96 h 320"/>
                <a:gd name="T10" fmla="*/ 192 w 235"/>
                <a:gd name="T11" fmla="*/ 106 h 320"/>
                <a:gd name="T12" fmla="*/ 203 w 235"/>
                <a:gd name="T13" fmla="*/ 117 h 320"/>
                <a:gd name="T14" fmla="*/ 214 w 235"/>
                <a:gd name="T15" fmla="*/ 106 h 320"/>
                <a:gd name="T16" fmla="*/ 214 w 235"/>
                <a:gd name="T17" fmla="*/ 96 h 320"/>
                <a:gd name="T18" fmla="*/ 118 w 235"/>
                <a:gd name="T19" fmla="*/ 0 h 320"/>
                <a:gd name="T20" fmla="*/ 22 w 235"/>
                <a:gd name="T21" fmla="*/ 96 h 320"/>
                <a:gd name="T22" fmla="*/ 22 w 235"/>
                <a:gd name="T23" fmla="*/ 149 h 320"/>
                <a:gd name="T24" fmla="*/ 11 w 235"/>
                <a:gd name="T25" fmla="*/ 149 h 320"/>
                <a:gd name="T26" fmla="*/ 0 w 235"/>
                <a:gd name="T27" fmla="*/ 160 h 320"/>
                <a:gd name="T28" fmla="*/ 0 w 235"/>
                <a:gd name="T29" fmla="*/ 309 h 320"/>
                <a:gd name="T30" fmla="*/ 11 w 235"/>
                <a:gd name="T31" fmla="*/ 320 h 320"/>
                <a:gd name="T32" fmla="*/ 224 w 235"/>
                <a:gd name="T33" fmla="*/ 320 h 320"/>
                <a:gd name="T34" fmla="*/ 235 w 235"/>
                <a:gd name="T35" fmla="*/ 309 h 320"/>
                <a:gd name="T36" fmla="*/ 235 w 235"/>
                <a:gd name="T37" fmla="*/ 160 h 320"/>
                <a:gd name="T38" fmla="*/ 224 w 235"/>
                <a:gd name="T39" fmla="*/ 149 h 320"/>
                <a:gd name="T40" fmla="*/ 214 w 235"/>
                <a:gd name="T41" fmla="*/ 298 h 320"/>
                <a:gd name="T42" fmla="*/ 22 w 235"/>
                <a:gd name="T43" fmla="*/ 298 h 320"/>
                <a:gd name="T44" fmla="*/ 22 w 235"/>
                <a:gd name="T45" fmla="*/ 170 h 320"/>
                <a:gd name="T46" fmla="*/ 214 w 235"/>
                <a:gd name="T47" fmla="*/ 170 h 320"/>
                <a:gd name="T48" fmla="*/ 214 w 235"/>
                <a:gd name="T49"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20">
                  <a:moveTo>
                    <a:pt x="224" y="149"/>
                  </a:moveTo>
                  <a:cubicBezTo>
                    <a:pt x="43" y="149"/>
                    <a:pt x="43" y="149"/>
                    <a:pt x="43" y="149"/>
                  </a:cubicBezTo>
                  <a:cubicBezTo>
                    <a:pt x="43" y="96"/>
                    <a:pt x="43" y="96"/>
                    <a:pt x="43" y="96"/>
                  </a:cubicBezTo>
                  <a:cubicBezTo>
                    <a:pt x="43" y="54"/>
                    <a:pt x="76" y="21"/>
                    <a:pt x="118" y="21"/>
                  </a:cubicBezTo>
                  <a:cubicBezTo>
                    <a:pt x="159" y="21"/>
                    <a:pt x="192" y="54"/>
                    <a:pt x="192" y="96"/>
                  </a:cubicBezTo>
                  <a:cubicBezTo>
                    <a:pt x="192" y="106"/>
                    <a:pt x="192" y="106"/>
                    <a:pt x="192" y="106"/>
                  </a:cubicBezTo>
                  <a:cubicBezTo>
                    <a:pt x="192" y="112"/>
                    <a:pt x="197" y="117"/>
                    <a:pt x="203" y="117"/>
                  </a:cubicBezTo>
                  <a:cubicBezTo>
                    <a:pt x="209" y="117"/>
                    <a:pt x="214" y="112"/>
                    <a:pt x="214" y="106"/>
                  </a:cubicBezTo>
                  <a:cubicBezTo>
                    <a:pt x="214" y="96"/>
                    <a:pt x="214" y="96"/>
                    <a:pt x="214" y="96"/>
                  </a:cubicBezTo>
                  <a:cubicBezTo>
                    <a:pt x="214" y="43"/>
                    <a:pt x="171" y="0"/>
                    <a:pt x="118" y="0"/>
                  </a:cubicBezTo>
                  <a:cubicBezTo>
                    <a:pt x="65" y="0"/>
                    <a:pt x="22" y="43"/>
                    <a:pt x="22" y="96"/>
                  </a:cubicBezTo>
                  <a:cubicBezTo>
                    <a:pt x="22" y="149"/>
                    <a:pt x="22" y="149"/>
                    <a:pt x="22" y="149"/>
                  </a:cubicBezTo>
                  <a:cubicBezTo>
                    <a:pt x="11" y="149"/>
                    <a:pt x="11" y="149"/>
                    <a:pt x="11" y="149"/>
                  </a:cubicBezTo>
                  <a:cubicBezTo>
                    <a:pt x="5" y="149"/>
                    <a:pt x="0" y="154"/>
                    <a:pt x="0" y="16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60"/>
                    <a:pt x="235" y="160"/>
                    <a:pt x="235" y="160"/>
                  </a:cubicBezTo>
                  <a:cubicBezTo>
                    <a:pt x="235" y="154"/>
                    <a:pt x="230" y="149"/>
                    <a:pt x="224" y="149"/>
                  </a:cubicBezTo>
                  <a:close/>
                  <a:moveTo>
                    <a:pt x="214" y="298"/>
                  </a:moveTo>
                  <a:cubicBezTo>
                    <a:pt x="22" y="298"/>
                    <a:pt x="22" y="298"/>
                    <a:pt x="22" y="298"/>
                  </a:cubicBezTo>
                  <a:cubicBezTo>
                    <a:pt x="22" y="170"/>
                    <a:pt x="22" y="170"/>
                    <a:pt x="22" y="170"/>
                  </a:cubicBezTo>
                  <a:cubicBezTo>
                    <a:pt x="214" y="170"/>
                    <a:pt x="214" y="170"/>
                    <a:pt x="214" y="170"/>
                  </a:cubicBezTo>
                  <a:lnTo>
                    <a:pt x="214" y="298"/>
                  </a:ln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a:p>
          </p:txBody>
        </p:sp>
        <p:sp>
          <p:nvSpPr>
            <p:cNvPr id="98" name="Freeform 603"/>
            <p:cNvSpPr>
              <a:spLocks noEditPoints="1"/>
            </p:cNvSpPr>
            <p:nvPr/>
          </p:nvSpPr>
          <p:spPr bwMode="auto">
            <a:xfrm>
              <a:off x="7347" y="2263"/>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a:p>
          </p:txBody>
        </p:sp>
      </p:grpSp>
      <p:grpSp>
        <p:nvGrpSpPr>
          <p:cNvPr id="99" name="Group 630"/>
          <p:cNvGrpSpPr>
            <a:grpSpLocks noChangeAspect="1"/>
          </p:cNvGrpSpPr>
          <p:nvPr/>
        </p:nvGrpSpPr>
        <p:grpSpPr bwMode="auto">
          <a:xfrm>
            <a:off x="7370142" y="4628838"/>
            <a:ext cx="397628" cy="397628"/>
            <a:chOff x="4593" y="2664"/>
            <a:chExt cx="340" cy="340"/>
          </a:xfrm>
          <a:solidFill>
            <a:schemeClr val="bg1">
              <a:lumMod val="50000"/>
            </a:schemeClr>
          </a:solidFill>
        </p:grpSpPr>
        <p:sp>
          <p:nvSpPr>
            <p:cNvPr id="100" name="Freeform 631"/>
            <p:cNvSpPr>
              <a:spLocks noEditPoints="1"/>
            </p:cNvSpPr>
            <p:nvPr/>
          </p:nvSpPr>
          <p:spPr bwMode="auto">
            <a:xfrm>
              <a:off x="4685" y="2728"/>
              <a:ext cx="156" cy="212"/>
            </a:xfrm>
            <a:custGeom>
              <a:avLst/>
              <a:gdLst>
                <a:gd name="T0" fmla="*/ 224 w 235"/>
                <a:gd name="T1" fmla="*/ 149 h 320"/>
                <a:gd name="T2" fmla="*/ 214 w 235"/>
                <a:gd name="T3" fmla="*/ 149 h 320"/>
                <a:gd name="T4" fmla="*/ 214 w 235"/>
                <a:gd name="T5" fmla="*/ 96 h 320"/>
                <a:gd name="T6" fmla="*/ 118 w 235"/>
                <a:gd name="T7" fmla="*/ 0 h 320"/>
                <a:gd name="T8" fmla="*/ 22 w 235"/>
                <a:gd name="T9" fmla="*/ 96 h 320"/>
                <a:gd name="T10" fmla="*/ 22 w 235"/>
                <a:gd name="T11" fmla="*/ 149 h 320"/>
                <a:gd name="T12" fmla="*/ 11 w 235"/>
                <a:gd name="T13" fmla="*/ 149 h 320"/>
                <a:gd name="T14" fmla="*/ 0 w 235"/>
                <a:gd name="T15" fmla="*/ 160 h 320"/>
                <a:gd name="T16" fmla="*/ 0 w 235"/>
                <a:gd name="T17" fmla="*/ 309 h 320"/>
                <a:gd name="T18" fmla="*/ 11 w 235"/>
                <a:gd name="T19" fmla="*/ 320 h 320"/>
                <a:gd name="T20" fmla="*/ 224 w 235"/>
                <a:gd name="T21" fmla="*/ 320 h 320"/>
                <a:gd name="T22" fmla="*/ 235 w 235"/>
                <a:gd name="T23" fmla="*/ 309 h 320"/>
                <a:gd name="T24" fmla="*/ 235 w 235"/>
                <a:gd name="T25" fmla="*/ 160 h 320"/>
                <a:gd name="T26" fmla="*/ 224 w 235"/>
                <a:gd name="T27" fmla="*/ 149 h 320"/>
                <a:gd name="T28" fmla="*/ 43 w 235"/>
                <a:gd name="T29" fmla="*/ 96 h 320"/>
                <a:gd name="T30" fmla="*/ 118 w 235"/>
                <a:gd name="T31" fmla="*/ 21 h 320"/>
                <a:gd name="T32" fmla="*/ 192 w 235"/>
                <a:gd name="T33" fmla="*/ 96 h 320"/>
                <a:gd name="T34" fmla="*/ 192 w 235"/>
                <a:gd name="T35" fmla="*/ 149 h 320"/>
                <a:gd name="T36" fmla="*/ 43 w 235"/>
                <a:gd name="T37" fmla="*/ 149 h 320"/>
                <a:gd name="T38" fmla="*/ 43 w 235"/>
                <a:gd name="T39" fmla="*/ 96 h 320"/>
                <a:gd name="T40" fmla="*/ 214 w 235"/>
                <a:gd name="T41" fmla="*/ 298 h 320"/>
                <a:gd name="T42" fmla="*/ 22 w 235"/>
                <a:gd name="T43" fmla="*/ 298 h 320"/>
                <a:gd name="T44" fmla="*/ 22 w 235"/>
                <a:gd name="T45" fmla="*/ 170 h 320"/>
                <a:gd name="T46" fmla="*/ 214 w 235"/>
                <a:gd name="T47" fmla="*/ 170 h 320"/>
                <a:gd name="T48" fmla="*/ 214 w 235"/>
                <a:gd name="T49"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20">
                  <a:moveTo>
                    <a:pt x="224" y="149"/>
                  </a:moveTo>
                  <a:cubicBezTo>
                    <a:pt x="214" y="149"/>
                    <a:pt x="214" y="149"/>
                    <a:pt x="214" y="149"/>
                  </a:cubicBezTo>
                  <a:cubicBezTo>
                    <a:pt x="214" y="96"/>
                    <a:pt x="214" y="96"/>
                    <a:pt x="214" y="96"/>
                  </a:cubicBezTo>
                  <a:cubicBezTo>
                    <a:pt x="214" y="43"/>
                    <a:pt x="171" y="0"/>
                    <a:pt x="118" y="0"/>
                  </a:cubicBezTo>
                  <a:cubicBezTo>
                    <a:pt x="65" y="0"/>
                    <a:pt x="22" y="43"/>
                    <a:pt x="22" y="96"/>
                  </a:cubicBezTo>
                  <a:cubicBezTo>
                    <a:pt x="22" y="149"/>
                    <a:pt x="22" y="149"/>
                    <a:pt x="22" y="149"/>
                  </a:cubicBezTo>
                  <a:cubicBezTo>
                    <a:pt x="11" y="149"/>
                    <a:pt x="11" y="149"/>
                    <a:pt x="11" y="149"/>
                  </a:cubicBezTo>
                  <a:cubicBezTo>
                    <a:pt x="5" y="149"/>
                    <a:pt x="0" y="154"/>
                    <a:pt x="0" y="16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60"/>
                    <a:pt x="235" y="160"/>
                    <a:pt x="235" y="160"/>
                  </a:cubicBezTo>
                  <a:cubicBezTo>
                    <a:pt x="235" y="154"/>
                    <a:pt x="230" y="149"/>
                    <a:pt x="224" y="149"/>
                  </a:cubicBezTo>
                  <a:close/>
                  <a:moveTo>
                    <a:pt x="43" y="96"/>
                  </a:moveTo>
                  <a:cubicBezTo>
                    <a:pt x="43" y="54"/>
                    <a:pt x="76" y="21"/>
                    <a:pt x="118" y="21"/>
                  </a:cubicBezTo>
                  <a:cubicBezTo>
                    <a:pt x="159" y="21"/>
                    <a:pt x="192" y="54"/>
                    <a:pt x="192" y="96"/>
                  </a:cubicBezTo>
                  <a:cubicBezTo>
                    <a:pt x="192" y="149"/>
                    <a:pt x="192" y="149"/>
                    <a:pt x="192" y="149"/>
                  </a:cubicBezTo>
                  <a:cubicBezTo>
                    <a:pt x="43" y="149"/>
                    <a:pt x="43" y="149"/>
                    <a:pt x="43" y="149"/>
                  </a:cubicBezTo>
                  <a:lnTo>
                    <a:pt x="43" y="96"/>
                  </a:lnTo>
                  <a:close/>
                  <a:moveTo>
                    <a:pt x="214" y="298"/>
                  </a:moveTo>
                  <a:cubicBezTo>
                    <a:pt x="22" y="298"/>
                    <a:pt x="22" y="298"/>
                    <a:pt x="22" y="298"/>
                  </a:cubicBezTo>
                  <a:cubicBezTo>
                    <a:pt x="22" y="170"/>
                    <a:pt x="22" y="170"/>
                    <a:pt x="22" y="170"/>
                  </a:cubicBezTo>
                  <a:cubicBezTo>
                    <a:pt x="214" y="170"/>
                    <a:pt x="214" y="170"/>
                    <a:pt x="214" y="170"/>
                  </a:cubicBezTo>
                  <a:lnTo>
                    <a:pt x="214" y="298"/>
                  </a:ln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a:p>
          </p:txBody>
        </p:sp>
        <p:sp>
          <p:nvSpPr>
            <p:cNvPr id="101" name="Freeform 632"/>
            <p:cNvSpPr>
              <a:spLocks noEditPoints="1"/>
            </p:cNvSpPr>
            <p:nvPr/>
          </p:nvSpPr>
          <p:spPr bwMode="auto">
            <a:xfrm>
              <a:off x="4593" y="266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a:p>
          </p:txBody>
        </p:sp>
      </p:grpSp>
      <p:grpSp>
        <p:nvGrpSpPr>
          <p:cNvPr id="102" name="Group 503"/>
          <p:cNvGrpSpPr>
            <a:grpSpLocks noChangeAspect="1"/>
          </p:cNvGrpSpPr>
          <p:nvPr/>
        </p:nvGrpSpPr>
        <p:grpSpPr bwMode="auto">
          <a:xfrm>
            <a:off x="6794725" y="4628838"/>
            <a:ext cx="398267" cy="398267"/>
            <a:chOff x="1920" y="2027"/>
            <a:chExt cx="340" cy="340"/>
          </a:xfrm>
          <a:solidFill>
            <a:schemeClr val="bg1">
              <a:lumMod val="50000"/>
            </a:schemeClr>
          </a:solidFill>
        </p:grpSpPr>
        <p:sp>
          <p:nvSpPr>
            <p:cNvPr id="103" name="Freeform 504"/>
            <p:cNvSpPr>
              <a:spLocks noEditPoints="1"/>
            </p:cNvSpPr>
            <p:nvPr/>
          </p:nvSpPr>
          <p:spPr bwMode="auto">
            <a:xfrm>
              <a:off x="1983" y="2097"/>
              <a:ext cx="213" cy="178"/>
            </a:xfrm>
            <a:custGeom>
              <a:avLst/>
              <a:gdLst>
                <a:gd name="T0" fmla="*/ 319 w 321"/>
                <a:gd name="T1" fmla="*/ 252 h 268"/>
                <a:gd name="T2" fmla="*/ 170 w 321"/>
                <a:gd name="T3" fmla="*/ 6 h 268"/>
                <a:gd name="T4" fmla="*/ 152 w 321"/>
                <a:gd name="T5" fmla="*/ 6 h 268"/>
                <a:gd name="T6" fmla="*/ 2 w 321"/>
                <a:gd name="T7" fmla="*/ 252 h 268"/>
                <a:gd name="T8" fmla="*/ 2 w 321"/>
                <a:gd name="T9" fmla="*/ 263 h 268"/>
                <a:gd name="T10" fmla="*/ 11 w 321"/>
                <a:gd name="T11" fmla="*/ 268 h 268"/>
                <a:gd name="T12" fmla="*/ 310 w 321"/>
                <a:gd name="T13" fmla="*/ 268 h 268"/>
                <a:gd name="T14" fmla="*/ 319 w 321"/>
                <a:gd name="T15" fmla="*/ 263 h 268"/>
                <a:gd name="T16" fmla="*/ 319 w 321"/>
                <a:gd name="T17" fmla="*/ 252 h 268"/>
                <a:gd name="T18" fmla="*/ 30 w 321"/>
                <a:gd name="T19" fmla="*/ 247 h 268"/>
                <a:gd name="T20" fmla="*/ 161 w 321"/>
                <a:gd name="T21" fmla="*/ 33 h 268"/>
                <a:gd name="T22" fmla="*/ 291 w 321"/>
                <a:gd name="T23" fmla="*/ 247 h 268"/>
                <a:gd name="T24" fmla="*/ 30 w 321"/>
                <a:gd name="T25" fmla="*/ 247 h 268"/>
                <a:gd name="T26" fmla="*/ 161 w 321"/>
                <a:gd name="T27" fmla="*/ 87 h 268"/>
                <a:gd name="T28" fmla="*/ 171 w 321"/>
                <a:gd name="T29" fmla="*/ 97 h 268"/>
                <a:gd name="T30" fmla="*/ 171 w 321"/>
                <a:gd name="T31" fmla="*/ 172 h 268"/>
                <a:gd name="T32" fmla="*/ 161 w 321"/>
                <a:gd name="T33" fmla="*/ 183 h 268"/>
                <a:gd name="T34" fmla="*/ 150 w 321"/>
                <a:gd name="T35" fmla="*/ 172 h 268"/>
                <a:gd name="T36" fmla="*/ 150 w 321"/>
                <a:gd name="T37" fmla="*/ 97 h 268"/>
                <a:gd name="T38" fmla="*/ 161 w 321"/>
                <a:gd name="T39" fmla="*/ 87 h 268"/>
                <a:gd name="T40" fmla="*/ 171 w 321"/>
                <a:gd name="T41" fmla="*/ 215 h 268"/>
                <a:gd name="T42" fmla="*/ 161 w 321"/>
                <a:gd name="T43" fmla="*/ 225 h 268"/>
                <a:gd name="T44" fmla="*/ 150 w 321"/>
                <a:gd name="T45" fmla="*/ 215 h 268"/>
                <a:gd name="T46" fmla="*/ 161 w 321"/>
                <a:gd name="T47" fmla="*/ 204 h 268"/>
                <a:gd name="T48" fmla="*/ 171 w 321"/>
                <a:gd name="T49" fmla="*/ 21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1" h="268">
                  <a:moveTo>
                    <a:pt x="319" y="252"/>
                  </a:moveTo>
                  <a:cubicBezTo>
                    <a:pt x="170" y="6"/>
                    <a:pt x="170" y="6"/>
                    <a:pt x="170" y="6"/>
                  </a:cubicBezTo>
                  <a:cubicBezTo>
                    <a:pt x="166" y="0"/>
                    <a:pt x="155" y="0"/>
                    <a:pt x="152" y="6"/>
                  </a:cubicBezTo>
                  <a:cubicBezTo>
                    <a:pt x="2" y="252"/>
                    <a:pt x="2" y="252"/>
                    <a:pt x="2" y="252"/>
                  </a:cubicBezTo>
                  <a:cubicBezTo>
                    <a:pt x="0" y="255"/>
                    <a:pt x="0" y="259"/>
                    <a:pt x="2" y="263"/>
                  </a:cubicBezTo>
                  <a:cubicBezTo>
                    <a:pt x="4" y="266"/>
                    <a:pt x="7" y="268"/>
                    <a:pt x="11" y="268"/>
                  </a:cubicBezTo>
                  <a:cubicBezTo>
                    <a:pt x="310" y="268"/>
                    <a:pt x="310" y="268"/>
                    <a:pt x="310" y="268"/>
                  </a:cubicBezTo>
                  <a:cubicBezTo>
                    <a:pt x="314" y="268"/>
                    <a:pt x="317" y="266"/>
                    <a:pt x="319" y="263"/>
                  </a:cubicBezTo>
                  <a:cubicBezTo>
                    <a:pt x="321" y="259"/>
                    <a:pt x="321" y="255"/>
                    <a:pt x="319" y="252"/>
                  </a:cubicBezTo>
                  <a:close/>
                  <a:moveTo>
                    <a:pt x="30" y="247"/>
                  </a:moveTo>
                  <a:cubicBezTo>
                    <a:pt x="161" y="33"/>
                    <a:pt x="161" y="33"/>
                    <a:pt x="161" y="33"/>
                  </a:cubicBezTo>
                  <a:cubicBezTo>
                    <a:pt x="291" y="247"/>
                    <a:pt x="291" y="247"/>
                    <a:pt x="291" y="247"/>
                  </a:cubicBezTo>
                  <a:lnTo>
                    <a:pt x="30" y="247"/>
                  </a:lnTo>
                  <a:close/>
                  <a:moveTo>
                    <a:pt x="161" y="87"/>
                  </a:moveTo>
                  <a:cubicBezTo>
                    <a:pt x="167" y="87"/>
                    <a:pt x="171" y="91"/>
                    <a:pt x="171" y="97"/>
                  </a:cubicBezTo>
                  <a:cubicBezTo>
                    <a:pt x="171" y="172"/>
                    <a:pt x="171" y="172"/>
                    <a:pt x="171" y="172"/>
                  </a:cubicBezTo>
                  <a:cubicBezTo>
                    <a:pt x="171" y="178"/>
                    <a:pt x="167" y="183"/>
                    <a:pt x="161" y="183"/>
                  </a:cubicBezTo>
                  <a:cubicBezTo>
                    <a:pt x="155" y="183"/>
                    <a:pt x="150" y="178"/>
                    <a:pt x="150" y="172"/>
                  </a:cubicBezTo>
                  <a:cubicBezTo>
                    <a:pt x="150" y="97"/>
                    <a:pt x="150" y="97"/>
                    <a:pt x="150" y="97"/>
                  </a:cubicBezTo>
                  <a:cubicBezTo>
                    <a:pt x="150" y="91"/>
                    <a:pt x="155" y="87"/>
                    <a:pt x="161" y="87"/>
                  </a:cubicBezTo>
                  <a:close/>
                  <a:moveTo>
                    <a:pt x="171" y="215"/>
                  </a:moveTo>
                  <a:cubicBezTo>
                    <a:pt x="171" y="221"/>
                    <a:pt x="167" y="225"/>
                    <a:pt x="161" y="225"/>
                  </a:cubicBezTo>
                  <a:cubicBezTo>
                    <a:pt x="155" y="225"/>
                    <a:pt x="150" y="221"/>
                    <a:pt x="150" y="215"/>
                  </a:cubicBezTo>
                  <a:cubicBezTo>
                    <a:pt x="150" y="209"/>
                    <a:pt x="155" y="204"/>
                    <a:pt x="161" y="204"/>
                  </a:cubicBezTo>
                  <a:cubicBezTo>
                    <a:pt x="167" y="204"/>
                    <a:pt x="171" y="209"/>
                    <a:pt x="171" y="215"/>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a:p>
          </p:txBody>
        </p:sp>
        <p:sp>
          <p:nvSpPr>
            <p:cNvPr id="104" name="Freeform 505"/>
            <p:cNvSpPr>
              <a:spLocks noEditPoints="1"/>
            </p:cNvSpPr>
            <p:nvPr/>
          </p:nvSpPr>
          <p:spPr bwMode="auto">
            <a:xfrm>
              <a:off x="1920" y="202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a:p>
          </p:txBody>
        </p:sp>
      </p:grpSp>
      <p:sp>
        <p:nvSpPr>
          <p:cNvPr id="105" name="Rectangle 104"/>
          <p:cNvSpPr/>
          <p:nvPr/>
        </p:nvSpPr>
        <p:spPr>
          <a:xfrm>
            <a:off x="1050785" y="5606197"/>
            <a:ext cx="8678195" cy="338554"/>
          </a:xfrm>
          <a:prstGeom prst="rect">
            <a:avLst/>
          </a:prstGeom>
        </p:spPr>
        <p:txBody>
          <a:bodyPr wrap="square">
            <a:spAutoFit/>
          </a:bodyPr>
          <a:lstStyle/>
          <a:p>
            <a:r>
              <a:rPr lang="en-US" sz="1600" dirty="0" smtClean="0"/>
              <a:t>Count all amenities, all open amenities and number of open amenities per type. </a:t>
            </a:r>
            <a:endParaRPr lang="en-US" sz="1600" dirty="0"/>
          </a:p>
        </p:txBody>
      </p:sp>
      <p:grpSp>
        <p:nvGrpSpPr>
          <p:cNvPr id="106" name="Group 541"/>
          <p:cNvGrpSpPr>
            <a:grpSpLocks noChangeAspect="1"/>
          </p:cNvGrpSpPr>
          <p:nvPr/>
        </p:nvGrpSpPr>
        <p:grpSpPr bwMode="auto">
          <a:xfrm>
            <a:off x="640331" y="5566115"/>
            <a:ext cx="397628" cy="397628"/>
            <a:chOff x="5326" y="2494"/>
            <a:chExt cx="340" cy="340"/>
          </a:xfrm>
          <a:solidFill>
            <a:schemeClr val="accent6"/>
          </a:solidFill>
        </p:grpSpPr>
        <p:sp>
          <p:nvSpPr>
            <p:cNvPr id="107" name="Freeform 542"/>
            <p:cNvSpPr>
              <a:spLocks noEditPoints="1"/>
            </p:cNvSpPr>
            <p:nvPr/>
          </p:nvSpPr>
          <p:spPr bwMode="auto">
            <a:xfrm>
              <a:off x="5430" y="2558"/>
              <a:ext cx="132" cy="212"/>
            </a:xfrm>
            <a:custGeom>
              <a:avLst/>
              <a:gdLst>
                <a:gd name="T0" fmla="*/ 99 w 199"/>
                <a:gd name="T1" fmla="*/ 0 h 320"/>
                <a:gd name="T2" fmla="*/ 99 w 199"/>
                <a:gd name="T3" fmla="*/ 0 h 320"/>
                <a:gd name="T4" fmla="*/ 99 w 199"/>
                <a:gd name="T5" fmla="*/ 0 h 320"/>
                <a:gd name="T6" fmla="*/ 99 w 199"/>
                <a:gd name="T7" fmla="*/ 0 h 320"/>
                <a:gd name="T8" fmla="*/ 98 w 199"/>
                <a:gd name="T9" fmla="*/ 0 h 320"/>
                <a:gd name="T10" fmla="*/ 0 w 199"/>
                <a:gd name="T11" fmla="*/ 95 h 320"/>
                <a:gd name="T12" fmla="*/ 19 w 199"/>
                <a:gd name="T13" fmla="*/ 158 h 320"/>
                <a:gd name="T14" fmla="*/ 45 w 199"/>
                <a:gd name="T15" fmla="*/ 213 h 320"/>
                <a:gd name="T16" fmla="*/ 45 w 199"/>
                <a:gd name="T17" fmla="*/ 245 h 320"/>
                <a:gd name="T18" fmla="*/ 46 w 199"/>
                <a:gd name="T19" fmla="*/ 246 h 320"/>
                <a:gd name="T20" fmla="*/ 45 w 199"/>
                <a:gd name="T21" fmla="*/ 247 h 320"/>
                <a:gd name="T22" fmla="*/ 56 w 199"/>
                <a:gd name="T23" fmla="*/ 311 h 320"/>
                <a:gd name="T24" fmla="*/ 67 w 199"/>
                <a:gd name="T25" fmla="*/ 320 h 320"/>
                <a:gd name="T26" fmla="*/ 131 w 199"/>
                <a:gd name="T27" fmla="*/ 320 h 320"/>
                <a:gd name="T28" fmla="*/ 141 w 199"/>
                <a:gd name="T29" fmla="*/ 311 h 320"/>
                <a:gd name="T30" fmla="*/ 152 w 199"/>
                <a:gd name="T31" fmla="*/ 247 h 320"/>
                <a:gd name="T32" fmla="*/ 152 w 199"/>
                <a:gd name="T33" fmla="*/ 246 h 320"/>
                <a:gd name="T34" fmla="*/ 152 w 199"/>
                <a:gd name="T35" fmla="*/ 245 h 320"/>
                <a:gd name="T36" fmla="*/ 152 w 199"/>
                <a:gd name="T37" fmla="*/ 213 h 320"/>
                <a:gd name="T38" fmla="*/ 179 w 199"/>
                <a:gd name="T39" fmla="*/ 158 h 320"/>
                <a:gd name="T40" fmla="*/ 199 w 199"/>
                <a:gd name="T41" fmla="*/ 95 h 320"/>
                <a:gd name="T42" fmla="*/ 99 w 199"/>
                <a:gd name="T43" fmla="*/ 0 h 320"/>
                <a:gd name="T44" fmla="*/ 122 w 199"/>
                <a:gd name="T45" fmla="*/ 298 h 320"/>
                <a:gd name="T46" fmla="*/ 76 w 199"/>
                <a:gd name="T47" fmla="*/ 298 h 320"/>
                <a:gd name="T48" fmla="*/ 69 w 199"/>
                <a:gd name="T49" fmla="*/ 256 h 320"/>
                <a:gd name="T50" fmla="*/ 129 w 199"/>
                <a:gd name="T51" fmla="*/ 256 h 320"/>
                <a:gd name="T52" fmla="*/ 122 w 199"/>
                <a:gd name="T53" fmla="*/ 298 h 320"/>
                <a:gd name="T54" fmla="*/ 161 w 199"/>
                <a:gd name="T55" fmla="*/ 147 h 320"/>
                <a:gd name="T56" fmla="*/ 131 w 199"/>
                <a:gd name="T57" fmla="*/ 213 h 320"/>
                <a:gd name="T58" fmla="*/ 131 w 199"/>
                <a:gd name="T59" fmla="*/ 234 h 320"/>
                <a:gd name="T60" fmla="*/ 109 w 199"/>
                <a:gd name="T61" fmla="*/ 234 h 320"/>
                <a:gd name="T62" fmla="*/ 109 w 199"/>
                <a:gd name="T63" fmla="*/ 153 h 320"/>
                <a:gd name="T64" fmla="*/ 128 w 199"/>
                <a:gd name="T65" fmla="*/ 135 h 320"/>
                <a:gd name="T66" fmla="*/ 128 w 199"/>
                <a:gd name="T67" fmla="*/ 120 h 320"/>
                <a:gd name="T68" fmla="*/ 112 w 199"/>
                <a:gd name="T69" fmla="*/ 120 h 320"/>
                <a:gd name="T70" fmla="*/ 99 w 199"/>
                <a:gd name="T71" fmla="*/ 134 h 320"/>
                <a:gd name="T72" fmla="*/ 85 w 199"/>
                <a:gd name="T73" fmla="*/ 120 h 320"/>
                <a:gd name="T74" fmla="*/ 70 w 199"/>
                <a:gd name="T75" fmla="*/ 120 h 320"/>
                <a:gd name="T76" fmla="*/ 70 w 199"/>
                <a:gd name="T77" fmla="*/ 135 h 320"/>
                <a:gd name="T78" fmla="*/ 88 w 199"/>
                <a:gd name="T79" fmla="*/ 153 h 320"/>
                <a:gd name="T80" fmla="*/ 88 w 199"/>
                <a:gd name="T81" fmla="*/ 234 h 320"/>
                <a:gd name="T82" fmla="*/ 67 w 199"/>
                <a:gd name="T83" fmla="*/ 234 h 320"/>
                <a:gd name="T84" fmla="*/ 67 w 199"/>
                <a:gd name="T85" fmla="*/ 213 h 320"/>
                <a:gd name="T86" fmla="*/ 37 w 199"/>
                <a:gd name="T87" fmla="*/ 146 h 320"/>
                <a:gd name="T88" fmla="*/ 21 w 199"/>
                <a:gd name="T89" fmla="*/ 95 h 320"/>
                <a:gd name="T90" fmla="*/ 99 w 199"/>
                <a:gd name="T91" fmla="*/ 21 h 320"/>
                <a:gd name="T92" fmla="*/ 177 w 199"/>
                <a:gd name="T93" fmla="*/ 95 h 320"/>
                <a:gd name="T94" fmla="*/ 161 w 199"/>
                <a:gd name="T95" fmla="*/ 14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320">
                  <a:moveTo>
                    <a:pt x="99" y="0"/>
                  </a:moveTo>
                  <a:cubicBezTo>
                    <a:pt x="99" y="0"/>
                    <a:pt x="99" y="0"/>
                    <a:pt x="99" y="0"/>
                  </a:cubicBezTo>
                  <a:cubicBezTo>
                    <a:pt x="99" y="0"/>
                    <a:pt x="99" y="0"/>
                    <a:pt x="99" y="0"/>
                  </a:cubicBezTo>
                  <a:cubicBezTo>
                    <a:pt x="99" y="0"/>
                    <a:pt x="99" y="0"/>
                    <a:pt x="99" y="0"/>
                  </a:cubicBezTo>
                  <a:cubicBezTo>
                    <a:pt x="99" y="0"/>
                    <a:pt x="99" y="0"/>
                    <a:pt x="98" y="0"/>
                  </a:cubicBezTo>
                  <a:cubicBezTo>
                    <a:pt x="45" y="0"/>
                    <a:pt x="0" y="44"/>
                    <a:pt x="0" y="95"/>
                  </a:cubicBezTo>
                  <a:cubicBezTo>
                    <a:pt x="0" y="129"/>
                    <a:pt x="18" y="157"/>
                    <a:pt x="19" y="158"/>
                  </a:cubicBezTo>
                  <a:cubicBezTo>
                    <a:pt x="32" y="179"/>
                    <a:pt x="45" y="206"/>
                    <a:pt x="45" y="213"/>
                  </a:cubicBezTo>
                  <a:cubicBezTo>
                    <a:pt x="45" y="245"/>
                    <a:pt x="45" y="245"/>
                    <a:pt x="45" y="245"/>
                  </a:cubicBezTo>
                  <a:cubicBezTo>
                    <a:pt x="45" y="245"/>
                    <a:pt x="45" y="246"/>
                    <a:pt x="46" y="246"/>
                  </a:cubicBezTo>
                  <a:cubicBezTo>
                    <a:pt x="46" y="246"/>
                    <a:pt x="45" y="246"/>
                    <a:pt x="45" y="247"/>
                  </a:cubicBezTo>
                  <a:cubicBezTo>
                    <a:pt x="56" y="311"/>
                    <a:pt x="56" y="311"/>
                    <a:pt x="56" y="311"/>
                  </a:cubicBezTo>
                  <a:cubicBezTo>
                    <a:pt x="57" y="316"/>
                    <a:pt x="61" y="320"/>
                    <a:pt x="67" y="320"/>
                  </a:cubicBezTo>
                  <a:cubicBezTo>
                    <a:pt x="131" y="320"/>
                    <a:pt x="131" y="320"/>
                    <a:pt x="131" y="320"/>
                  </a:cubicBezTo>
                  <a:cubicBezTo>
                    <a:pt x="136" y="320"/>
                    <a:pt x="140" y="316"/>
                    <a:pt x="141" y="311"/>
                  </a:cubicBezTo>
                  <a:cubicBezTo>
                    <a:pt x="152" y="247"/>
                    <a:pt x="152" y="247"/>
                    <a:pt x="152" y="247"/>
                  </a:cubicBezTo>
                  <a:cubicBezTo>
                    <a:pt x="152" y="246"/>
                    <a:pt x="152" y="246"/>
                    <a:pt x="152" y="246"/>
                  </a:cubicBezTo>
                  <a:cubicBezTo>
                    <a:pt x="152" y="246"/>
                    <a:pt x="152" y="245"/>
                    <a:pt x="152" y="245"/>
                  </a:cubicBezTo>
                  <a:cubicBezTo>
                    <a:pt x="152" y="213"/>
                    <a:pt x="152" y="213"/>
                    <a:pt x="152" y="213"/>
                  </a:cubicBezTo>
                  <a:cubicBezTo>
                    <a:pt x="152" y="206"/>
                    <a:pt x="166" y="179"/>
                    <a:pt x="179" y="158"/>
                  </a:cubicBezTo>
                  <a:cubicBezTo>
                    <a:pt x="180" y="157"/>
                    <a:pt x="199" y="129"/>
                    <a:pt x="199" y="95"/>
                  </a:cubicBezTo>
                  <a:cubicBezTo>
                    <a:pt x="199" y="44"/>
                    <a:pt x="153" y="0"/>
                    <a:pt x="99" y="0"/>
                  </a:cubicBezTo>
                  <a:close/>
                  <a:moveTo>
                    <a:pt x="122" y="298"/>
                  </a:moveTo>
                  <a:cubicBezTo>
                    <a:pt x="76" y="298"/>
                    <a:pt x="76" y="298"/>
                    <a:pt x="76" y="298"/>
                  </a:cubicBezTo>
                  <a:cubicBezTo>
                    <a:pt x="69" y="256"/>
                    <a:pt x="69" y="256"/>
                    <a:pt x="69" y="256"/>
                  </a:cubicBezTo>
                  <a:cubicBezTo>
                    <a:pt x="129" y="256"/>
                    <a:pt x="129" y="256"/>
                    <a:pt x="129" y="256"/>
                  </a:cubicBezTo>
                  <a:lnTo>
                    <a:pt x="122" y="298"/>
                  </a:lnTo>
                  <a:close/>
                  <a:moveTo>
                    <a:pt x="161" y="147"/>
                  </a:moveTo>
                  <a:cubicBezTo>
                    <a:pt x="154" y="158"/>
                    <a:pt x="131" y="196"/>
                    <a:pt x="131" y="213"/>
                  </a:cubicBezTo>
                  <a:cubicBezTo>
                    <a:pt x="131" y="234"/>
                    <a:pt x="131" y="234"/>
                    <a:pt x="131" y="234"/>
                  </a:cubicBezTo>
                  <a:cubicBezTo>
                    <a:pt x="109" y="234"/>
                    <a:pt x="109" y="234"/>
                    <a:pt x="109" y="234"/>
                  </a:cubicBezTo>
                  <a:cubicBezTo>
                    <a:pt x="109" y="153"/>
                    <a:pt x="109" y="153"/>
                    <a:pt x="109" y="153"/>
                  </a:cubicBezTo>
                  <a:cubicBezTo>
                    <a:pt x="128" y="135"/>
                    <a:pt x="128" y="135"/>
                    <a:pt x="128" y="135"/>
                  </a:cubicBezTo>
                  <a:cubicBezTo>
                    <a:pt x="132" y="131"/>
                    <a:pt x="132" y="124"/>
                    <a:pt x="128" y="120"/>
                  </a:cubicBezTo>
                  <a:cubicBezTo>
                    <a:pt x="123" y="116"/>
                    <a:pt x="117" y="116"/>
                    <a:pt x="112" y="120"/>
                  </a:cubicBezTo>
                  <a:cubicBezTo>
                    <a:pt x="99" y="134"/>
                    <a:pt x="99" y="134"/>
                    <a:pt x="99" y="134"/>
                  </a:cubicBezTo>
                  <a:cubicBezTo>
                    <a:pt x="85" y="120"/>
                    <a:pt x="85" y="120"/>
                    <a:pt x="85" y="120"/>
                  </a:cubicBezTo>
                  <a:cubicBezTo>
                    <a:pt x="81" y="116"/>
                    <a:pt x="74" y="116"/>
                    <a:pt x="70" y="120"/>
                  </a:cubicBezTo>
                  <a:cubicBezTo>
                    <a:pt x="66" y="124"/>
                    <a:pt x="66" y="131"/>
                    <a:pt x="70" y="135"/>
                  </a:cubicBezTo>
                  <a:cubicBezTo>
                    <a:pt x="88" y="153"/>
                    <a:pt x="88" y="153"/>
                    <a:pt x="88" y="153"/>
                  </a:cubicBezTo>
                  <a:cubicBezTo>
                    <a:pt x="88" y="234"/>
                    <a:pt x="88" y="234"/>
                    <a:pt x="88" y="234"/>
                  </a:cubicBezTo>
                  <a:cubicBezTo>
                    <a:pt x="67" y="234"/>
                    <a:pt x="67" y="234"/>
                    <a:pt x="67" y="234"/>
                  </a:cubicBezTo>
                  <a:cubicBezTo>
                    <a:pt x="67" y="213"/>
                    <a:pt x="67" y="213"/>
                    <a:pt x="67" y="213"/>
                  </a:cubicBezTo>
                  <a:cubicBezTo>
                    <a:pt x="67" y="196"/>
                    <a:pt x="44" y="158"/>
                    <a:pt x="37" y="146"/>
                  </a:cubicBezTo>
                  <a:cubicBezTo>
                    <a:pt x="37" y="146"/>
                    <a:pt x="21" y="123"/>
                    <a:pt x="21" y="95"/>
                  </a:cubicBezTo>
                  <a:cubicBezTo>
                    <a:pt x="21" y="55"/>
                    <a:pt x="57" y="21"/>
                    <a:pt x="99" y="21"/>
                  </a:cubicBezTo>
                  <a:cubicBezTo>
                    <a:pt x="141" y="21"/>
                    <a:pt x="177" y="55"/>
                    <a:pt x="177" y="95"/>
                  </a:cubicBezTo>
                  <a:cubicBezTo>
                    <a:pt x="177" y="122"/>
                    <a:pt x="161" y="146"/>
                    <a:pt x="161" y="14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sp>
          <p:nvSpPr>
            <p:cNvPr id="108" name="Freeform 543"/>
            <p:cNvSpPr>
              <a:spLocks noEditPoints="1"/>
            </p:cNvSpPr>
            <p:nvPr/>
          </p:nvSpPr>
          <p:spPr bwMode="auto">
            <a:xfrm>
              <a:off x="5326" y="249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grpSp>
      <p:sp>
        <p:nvSpPr>
          <p:cNvPr id="109" name="Freeform 996"/>
          <p:cNvSpPr>
            <a:spLocks noChangeAspect="1" noEditPoints="1"/>
          </p:cNvSpPr>
          <p:nvPr/>
        </p:nvSpPr>
        <p:spPr bwMode="auto">
          <a:xfrm>
            <a:off x="2759639" y="6125528"/>
            <a:ext cx="400948" cy="399773"/>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362 w 512"/>
              <a:gd name="T21" fmla="*/ 170 h 512"/>
              <a:gd name="T22" fmla="*/ 309 w 512"/>
              <a:gd name="T23" fmla="*/ 170 h 512"/>
              <a:gd name="T24" fmla="*/ 309 w 512"/>
              <a:gd name="T25" fmla="*/ 149 h 512"/>
              <a:gd name="T26" fmla="*/ 256 w 512"/>
              <a:gd name="T27" fmla="*/ 96 h 512"/>
              <a:gd name="T28" fmla="*/ 202 w 512"/>
              <a:gd name="T29" fmla="*/ 149 h 512"/>
              <a:gd name="T30" fmla="*/ 202 w 512"/>
              <a:gd name="T31" fmla="*/ 170 h 512"/>
              <a:gd name="T32" fmla="*/ 149 w 512"/>
              <a:gd name="T33" fmla="*/ 170 h 512"/>
              <a:gd name="T34" fmla="*/ 138 w 512"/>
              <a:gd name="T35" fmla="*/ 181 h 512"/>
              <a:gd name="T36" fmla="*/ 138 w 512"/>
              <a:gd name="T37" fmla="*/ 405 h 512"/>
              <a:gd name="T38" fmla="*/ 149 w 512"/>
              <a:gd name="T39" fmla="*/ 416 h 512"/>
              <a:gd name="T40" fmla="*/ 362 w 512"/>
              <a:gd name="T41" fmla="*/ 416 h 512"/>
              <a:gd name="T42" fmla="*/ 373 w 512"/>
              <a:gd name="T43" fmla="*/ 405 h 512"/>
              <a:gd name="T44" fmla="*/ 373 w 512"/>
              <a:gd name="T45" fmla="*/ 181 h 512"/>
              <a:gd name="T46" fmla="*/ 362 w 512"/>
              <a:gd name="T47" fmla="*/ 170 h 512"/>
              <a:gd name="T48" fmla="*/ 224 w 512"/>
              <a:gd name="T49" fmla="*/ 149 h 512"/>
              <a:gd name="T50" fmla="*/ 256 w 512"/>
              <a:gd name="T51" fmla="*/ 117 h 512"/>
              <a:gd name="T52" fmla="*/ 288 w 512"/>
              <a:gd name="T53" fmla="*/ 149 h 512"/>
              <a:gd name="T54" fmla="*/ 288 w 512"/>
              <a:gd name="T55" fmla="*/ 170 h 512"/>
              <a:gd name="T56" fmla="*/ 224 w 512"/>
              <a:gd name="T57" fmla="*/ 170 h 512"/>
              <a:gd name="T58" fmla="*/ 224 w 512"/>
              <a:gd name="T59" fmla="*/ 149 h 512"/>
              <a:gd name="T60" fmla="*/ 352 w 512"/>
              <a:gd name="T61" fmla="*/ 394 h 512"/>
              <a:gd name="T62" fmla="*/ 160 w 512"/>
              <a:gd name="T63" fmla="*/ 394 h 512"/>
              <a:gd name="T64" fmla="*/ 160 w 512"/>
              <a:gd name="T65" fmla="*/ 192 h 512"/>
              <a:gd name="T66" fmla="*/ 202 w 512"/>
              <a:gd name="T67" fmla="*/ 192 h 512"/>
              <a:gd name="T68" fmla="*/ 202 w 512"/>
              <a:gd name="T69" fmla="*/ 213 h 512"/>
              <a:gd name="T70" fmla="*/ 213 w 512"/>
              <a:gd name="T71" fmla="*/ 224 h 512"/>
              <a:gd name="T72" fmla="*/ 224 w 512"/>
              <a:gd name="T73" fmla="*/ 213 h 512"/>
              <a:gd name="T74" fmla="*/ 224 w 512"/>
              <a:gd name="T75" fmla="*/ 192 h 512"/>
              <a:gd name="T76" fmla="*/ 288 w 512"/>
              <a:gd name="T77" fmla="*/ 192 h 512"/>
              <a:gd name="T78" fmla="*/ 288 w 512"/>
              <a:gd name="T79" fmla="*/ 213 h 512"/>
              <a:gd name="T80" fmla="*/ 298 w 512"/>
              <a:gd name="T81" fmla="*/ 224 h 512"/>
              <a:gd name="T82" fmla="*/ 309 w 512"/>
              <a:gd name="T83" fmla="*/ 213 h 512"/>
              <a:gd name="T84" fmla="*/ 309 w 512"/>
              <a:gd name="T85" fmla="*/ 192 h 512"/>
              <a:gd name="T86" fmla="*/ 352 w 512"/>
              <a:gd name="T87" fmla="*/ 192 h 512"/>
              <a:gd name="T88" fmla="*/ 352 w 512"/>
              <a:gd name="T89"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62" y="170"/>
                </a:moveTo>
                <a:cubicBezTo>
                  <a:pt x="309" y="170"/>
                  <a:pt x="309" y="170"/>
                  <a:pt x="309" y="170"/>
                </a:cubicBezTo>
                <a:cubicBezTo>
                  <a:pt x="309" y="149"/>
                  <a:pt x="309" y="149"/>
                  <a:pt x="309" y="149"/>
                </a:cubicBezTo>
                <a:cubicBezTo>
                  <a:pt x="309" y="120"/>
                  <a:pt x="285" y="96"/>
                  <a:pt x="256" y="96"/>
                </a:cubicBezTo>
                <a:cubicBezTo>
                  <a:pt x="226" y="96"/>
                  <a:pt x="202" y="120"/>
                  <a:pt x="202" y="149"/>
                </a:cubicBezTo>
                <a:cubicBezTo>
                  <a:pt x="202" y="170"/>
                  <a:pt x="202" y="170"/>
                  <a:pt x="202" y="170"/>
                </a:cubicBezTo>
                <a:cubicBezTo>
                  <a:pt x="149" y="170"/>
                  <a:pt x="149" y="170"/>
                  <a:pt x="149" y="170"/>
                </a:cubicBezTo>
                <a:cubicBezTo>
                  <a:pt x="143" y="170"/>
                  <a:pt x="138" y="175"/>
                  <a:pt x="138" y="181"/>
                </a:cubicBezTo>
                <a:cubicBezTo>
                  <a:pt x="138" y="405"/>
                  <a:pt x="138" y="405"/>
                  <a:pt x="138" y="405"/>
                </a:cubicBezTo>
                <a:cubicBezTo>
                  <a:pt x="138" y="411"/>
                  <a:pt x="143" y="416"/>
                  <a:pt x="149" y="416"/>
                </a:cubicBezTo>
                <a:cubicBezTo>
                  <a:pt x="362" y="416"/>
                  <a:pt x="362" y="416"/>
                  <a:pt x="362" y="416"/>
                </a:cubicBezTo>
                <a:cubicBezTo>
                  <a:pt x="368" y="416"/>
                  <a:pt x="373" y="411"/>
                  <a:pt x="373" y="405"/>
                </a:cubicBezTo>
                <a:cubicBezTo>
                  <a:pt x="373" y="181"/>
                  <a:pt x="373" y="181"/>
                  <a:pt x="373" y="181"/>
                </a:cubicBezTo>
                <a:cubicBezTo>
                  <a:pt x="373" y="175"/>
                  <a:pt x="368" y="170"/>
                  <a:pt x="362" y="170"/>
                </a:cubicBezTo>
                <a:close/>
                <a:moveTo>
                  <a:pt x="224" y="149"/>
                </a:moveTo>
                <a:cubicBezTo>
                  <a:pt x="224" y="131"/>
                  <a:pt x="238" y="117"/>
                  <a:pt x="256" y="117"/>
                </a:cubicBezTo>
                <a:cubicBezTo>
                  <a:pt x="273" y="117"/>
                  <a:pt x="288" y="131"/>
                  <a:pt x="288" y="149"/>
                </a:cubicBezTo>
                <a:cubicBezTo>
                  <a:pt x="288" y="170"/>
                  <a:pt x="288" y="170"/>
                  <a:pt x="288" y="170"/>
                </a:cubicBezTo>
                <a:cubicBezTo>
                  <a:pt x="224" y="170"/>
                  <a:pt x="224" y="170"/>
                  <a:pt x="224" y="170"/>
                </a:cubicBezTo>
                <a:lnTo>
                  <a:pt x="224" y="149"/>
                </a:lnTo>
                <a:close/>
                <a:moveTo>
                  <a:pt x="352" y="394"/>
                </a:moveTo>
                <a:cubicBezTo>
                  <a:pt x="160" y="394"/>
                  <a:pt x="160" y="394"/>
                  <a:pt x="160" y="394"/>
                </a:cubicBezTo>
                <a:cubicBezTo>
                  <a:pt x="160" y="192"/>
                  <a:pt x="160" y="192"/>
                  <a:pt x="160" y="192"/>
                </a:cubicBezTo>
                <a:cubicBezTo>
                  <a:pt x="202" y="192"/>
                  <a:pt x="202" y="192"/>
                  <a:pt x="202" y="192"/>
                </a:cubicBezTo>
                <a:cubicBezTo>
                  <a:pt x="202" y="213"/>
                  <a:pt x="202" y="213"/>
                  <a:pt x="202" y="213"/>
                </a:cubicBezTo>
                <a:cubicBezTo>
                  <a:pt x="202" y="219"/>
                  <a:pt x="207" y="224"/>
                  <a:pt x="213" y="224"/>
                </a:cubicBezTo>
                <a:cubicBezTo>
                  <a:pt x="219" y="224"/>
                  <a:pt x="224" y="219"/>
                  <a:pt x="224" y="213"/>
                </a:cubicBezTo>
                <a:cubicBezTo>
                  <a:pt x="224" y="192"/>
                  <a:pt x="224" y="192"/>
                  <a:pt x="224" y="192"/>
                </a:cubicBezTo>
                <a:cubicBezTo>
                  <a:pt x="288" y="192"/>
                  <a:pt x="288" y="192"/>
                  <a:pt x="288" y="192"/>
                </a:cubicBezTo>
                <a:cubicBezTo>
                  <a:pt x="288" y="213"/>
                  <a:pt x="288" y="213"/>
                  <a:pt x="288" y="213"/>
                </a:cubicBezTo>
                <a:cubicBezTo>
                  <a:pt x="288" y="219"/>
                  <a:pt x="292" y="224"/>
                  <a:pt x="298" y="224"/>
                </a:cubicBezTo>
                <a:cubicBezTo>
                  <a:pt x="304" y="224"/>
                  <a:pt x="309" y="219"/>
                  <a:pt x="309" y="213"/>
                </a:cubicBezTo>
                <a:cubicBezTo>
                  <a:pt x="309" y="192"/>
                  <a:pt x="309" y="192"/>
                  <a:pt x="309" y="192"/>
                </a:cubicBezTo>
                <a:cubicBezTo>
                  <a:pt x="352" y="192"/>
                  <a:pt x="352" y="192"/>
                  <a:pt x="352" y="192"/>
                </a:cubicBezTo>
                <a:lnTo>
                  <a:pt x="352" y="394"/>
                </a:lnTo>
                <a:close/>
              </a:path>
            </a:pathLst>
          </a:custGeom>
          <a:solidFill>
            <a:schemeClr val="bg2">
              <a:lumMod val="75000"/>
            </a:schemeClr>
          </a:solidFill>
          <a:ln>
            <a:solidFill>
              <a:schemeClr val="bg1">
                <a:lumMod val="85000"/>
              </a:schemeClr>
            </a:solidFill>
          </a:ln>
          <a:extLst/>
        </p:spPr>
        <p:txBody>
          <a:bodyPr vert="horz" wrap="square" lIns="99060" tIns="49530" rIns="99060" bIns="49530" numCol="1" anchor="t" anchorCtr="0" compatLnSpc="1">
            <a:prstTxWarp prst="textNoShape">
              <a:avLst/>
            </a:prstTxWarp>
          </a:bodyPr>
          <a:lstStyle/>
          <a:p>
            <a:endParaRPr lang="en-GB" sz="1600"/>
          </a:p>
        </p:txBody>
      </p:sp>
      <p:grpSp>
        <p:nvGrpSpPr>
          <p:cNvPr id="110" name="Group 309"/>
          <p:cNvGrpSpPr>
            <a:grpSpLocks noChangeAspect="1"/>
          </p:cNvGrpSpPr>
          <p:nvPr/>
        </p:nvGrpSpPr>
        <p:grpSpPr bwMode="auto">
          <a:xfrm>
            <a:off x="3265043" y="6125528"/>
            <a:ext cx="400948" cy="399773"/>
            <a:chOff x="6585" y="1193"/>
            <a:chExt cx="341" cy="340"/>
          </a:xfrm>
          <a:solidFill>
            <a:schemeClr val="bg2">
              <a:lumMod val="75000"/>
            </a:schemeClr>
          </a:solidFill>
        </p:grpSpPr>
        <p:sp>
          <p:nvSpPr>
            <p:cNvPr id="111" name="Freeform 310"/>
            <p:cNvSpPr>
              <a:spLocks noEditPoints="1"/>
            </p:cNvSpPr>
            <p:nvPr/>
          </p:nvSpPr>
          <p:spPr bwMode="auto">
            <a:xfrm>
              <a:off x="6648" y="1264"/>
              <a:ext cx="206" cy="205"/>
            </a:xfrm>
            <a:custGeom>
              <a:avLst/>
              <a:gdLst>
                <a:gd name="T0" fmla="*/ 117 w 309"/>
                <a:gd name="T1" fmla="*/ 309 h 309"/>
                <a:gd name="T2" fmla="*/ 116 w 309"/>
                <a:gd name="T3" fmla="*/ 309 h 309"/>
                <a:gd name="T4" fmla="*/ 108 w 309"/>
                <a:gd name="T5" fmla="*/ 304 h 309"/>
                <a:gd name="T6" fmla="*/ 68 w 309"/>
                <a:gd name="T7" fmla="*/ 242 h 309"/>
                <a:gd name="T8" fmla="*/ 5 w 309"/>
                <a:gd name="T9" fmla="*/ 201 h 309"/>
                <a:gd name="T10" fmla="*/ 1 w 309"/>
                <a:gd name="T11" fmla="*/ 194 h 309"/>
                <a:gd name="T12" fmla="*/ 4 w 309"/>
                <a:gd name="T13" fmla="*/ 185 h 309"/>
                <a:gd name="T14" fmla="*/ 26 w 309"/>
                <a:gd name="T15" fmla="*/ 163 h 309"/>
                <a:gd name="T16" fmla="*/ 37 w 309"/>
                <a:gd name="T17" fmla="*/ 161 h 309"/>
                <a:gd name="T18" fmla="*/ 84 w 309"/>
                <a:gd name="T19" fmla="*/ 180 h 309"/>
                <a:gd name="T20" fmla="*/ 121 w 309"/>
                <a:gd name="T21" fmla="*/ 143 h 309"/>
                <a:gd name="T22" fmla="*/ 17 w 309"/>
                <a:gd name="T23" fmla="*/ 86 h 309"/>
                <a:gd name="T24" fmla="*/ 11 w 309"/>
                <a:gd name="T25" fmla="*/ 78 h 309"/>
                <a:gd name="T26" fmla="*/ 14 w 309"/>
                <a:gd name="T27" fmla="*/ 69 h 309"/>
                <a:gd name="T28" fmla="*/ 37 w 309"/>
                <a:gd name="T29" fmla="*/ 46 h 309"/>
                <a:gd name="T30" fmla="*/ 48 w 309"/>
                <a:gd name="T31" fmla="*/ 43 h 309"/>
                <a:gd name="T32" fmla="*/ 177 w 309"/>
                <a:gd name="T33" fmla="*/ 87 h 309"/>
                <a:gd name="T34" fmla="*/ 233 w 309"/>
                <a:gd name="T35" fmla="*/ 31 h 309"/>
                <a:gd name="T36" fmla="*/ 234 w 309"/>
                <a:gd name="T37" fmla="*/ 30 h 309"/>
                <a:gd name="T38" fmla="*/ 294 w 309"/>
                <a:gd name="T39" fmla="*/ 16 h 309"/>
                <a:gd name="T40" fmla="*/ 279 w 309"/>
                <a:gd name="T41" fmla="*/ 75 h 309"/>
                <a:gd name="T42" fmla="*/ 278 w 309"/>
                <a:gd name="T43" fmla="*/ 76 h 309"/>
                <a:gd name="T44" fmla="*/ 223 w 309"/>
                <a:gd name="T45" fmla="*/ 132 h 309"/>
                <a:gd name="T46" fmla="*/ 266 w 309"/>
                <a:gd name="T47" fmla="*/ 261 h 309"/>
                <a:gd name="T48" fmla="*/ 263 w 309"/>
                <a:gd name="T49" fmla="*/ 272 h 309"/>
                <a:gd name="T50" fmla="*/ 241 w 309"/>
                <a:gd name="T51" fmla="*/ 295 h 309"/>
                <a:gd name="T52" fmla="*/ 232 w 309"/>
                <a:gd name="T53" fmla="*/ 298 h 309"/>
                <a:gd name="T54" fmla="*/ 224 w 309"/>
                <a:gd name="T55" fmla="*/ 292 h 309"/>
                <a:gd name="T56" fmla="*/ 167 w 309"/>
                <a:gd name="T57" fmla="*/ 188 h 309"/>
                <a:gd name="T58" fmla="*/ 130 w 309"/>
                <a:gd name="T59" fmla="*/ 225 h 309"/>
                <a:gd name="T60" fmla="*/ 149 w 309"/>
                <a:gd name="T61" fmla="*/ 272 h 309"/>
                <a:gd name="T62" fmla="*/ 146 w 309"/>
                <a:gd name="T63" fmla="*/ 284 h 309"/>
                <a:gd name="T64" fmla="*/ 124 w 309"/>
                <a:gd name="T65" fmla="*/ 306 h 309"/>
                <a:gd name="T66" fmla="*/ 117 w 309"/>
                <a:gd name="T67" fmla="*/ 309 h 309"/>
                <a:gd name="T68" fmla="*/ 28 w 309"/>
                <a:gd name="T69" fmla="*/ 191 h 309"/>
                <a:gd name="T70" fmla="*/ 81 w 309"/>
                <a:gd name="T71" fmla="*/ 225 h 309"/>
                <a:gd name="T72" fmla="*/ 84 w 309"/>
                <a:gd name="T73" fmla="*/ 228 h 309"/>
                <a:gd name="T74" fmla="*/ 119 w 309"/>
                <a:gd name="T75" fmla="*/ 281 h 309"/>
                <a:gd name="T76" fmla="*/ 126 w 309"/>
                <a:gd name="T77" fmla="*/ 274 h 309"/>
                <a:gd name="T78" fmla="*/ 107 w 309"/>
                <a:gd name="T79" fmla="*/ 226 h 309"/>
                <a:gd name="T80" fmla="*/ 110 w 309"/>
                <a:gd name="T81" fmla="*/ 215 h 309"/>
                <a:gd name="T82" fmla="*/ 161 w 309"/>
                <a:gd name="T83" fmla="*/ 163 h 309"/>
                <a:gd name="T84" fmla="*/ 171 w 309"/>
                <a:gd name="T85" fmla="*/ 160 h 309"/>
                <a:gd name="T86" fmla="*/ 178 w 309"/>
                <a:gd name="T87" fmla="*/ 165 h 309"/>
                <a:gd name="T88" fmla="*/ 236 w 309"/>
                <a:gd name="T89" fmla="*/ 270 h 309"/>
                <a:gd name="T90" fmla="*/ 244 w 309"/>
                <a:gd name="T91" fmla="*/ 262 h 309"/>
                <a:gd name="T92" fmla="*/ 200 w 309"/>
                <a:gd name="T93" fmla="*/ 132 h 309"/>
                <a:gd name="T94" fmla="*/ 203 w 309"/>
                <a:gd name="T95" fmla="*/ 121 h 309"/>
                <a:gd name="T96" fmla="*/ 263 w 309"/>
                <a:gd name="T97" fmla="*/ 62 h 309"/>
                <a:gd name="T98" fmla="*/ 278 w 309"/>
                <a:gd name="T99" fmla="*/ 31 h 309"/>
                <a:gd name="T100" fmla="*/ 248 w 309"/>
                <a:gd name="T101" fmla="*/ 47 h 309"/>
                <a:gd name="T102" fmla="*/ 188 w 309"/>
                <a:gd name="T103" fmla="*/ 106 h 309"/>
                <a:gd name="T104" fmla="*/ 177 w 309"/>
                <a:gd name="T105" fmla="*/ 109 h 309"/>
                <a:gd name="T106" fmla="*/ 47 w 309"/>
                <a:gd name="T107" fmla="*/ 66 h 309"/>
                <a:gd name="T108" fmla="*/ 40 w 309"/>
                <a:gd name="T109" fmla="*/ 74 h 309"/>
                <a:gd name="T110" fmla="*/ 144 w 309"/>
                <a:gd name="T111" fmla="*/ 131 h 309"/>
                <a:gd name="T112" fmla="*/ 149 w 309"/>
                <a:gd name="T113" fmla="*/ 139 h 309"/>
                <a:gd name="T114" fmla="*/ 146 w 309"/>
                <a:gd name="T115" fmla="*/ 148 h 309"/>
                <a:gd name="T116" fmla="*/ 94 w 309"/>
                <a:gd name="T117" fmla="*/ 200 h 309"/>
                <a:gd name="T118" fmla="*/ 83 w 309"/>
                <a:gd name="T119" fmla="*/ 202 h 309"/>
                <a:gd name="T120" fmla="*/ 36 w 309"/>
                <a:gd name="T121" fmla="*/ 183 h 309"/>
                <a:gd name="T122" fmla="*/ 28 w 309"/>
                <a:gd name="T123" fmla="*/ 19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9" h="309">
                  <a:moveTo>
                    <a:pt x="117" y="309"/>
                  </a:moveTo>
                  <a:cubicBezTo>
                    <a:pt x="117" y="309"/>
                    <a:pt x="116" y="309"/>
                    <a:pt x="116" y="309"/>
                  </a:cubicBezTo>
                  <a:cubicBezTo>
                    <a:pt x="113" y="308"/>
                    <a:pt x="110" y="307"/>
                    <a:pt x="108" y="304"/>
                  </a:cubicBezTo>
                  <a:cubicBezTo>
                    <a:pt x="68" y="242"/>
                    <a:pt x="68" y="242"/>
                    <a:pt x="68" y="242"/>
                  </a:cubicBezTo>
                  <a:cubicBezTo>
                    <a:pt x="5" y="201"/>
                    <a:pt x="5" y="201"/>
                    <a:pt x="5" y="201"/>
                  </a:cubicBezTo>
                  <a:cubicBezTo>
                    <a:pt x="3" y="200"/>
                    <a:pt x="1" y="197"/>
                    <a:pt x="1" y="194"/>
                  </a:cubicBezTo>
                  <a:cubicBezTo>
                    <a:pt x="0" y="190"/>
                    <a:pt x="1" y="187"/>
                    <a:pt x="4" y="185"/>
                  </a:cubicBezTo>
                  <a:cubicBezTo>
                    <a:pt x="26" y="163"/>
                    <a:pt x="26" y="163"/>
                    <a:pt x="26" y="163"/>
                  </a:cubicBezTo>
                  <a:cubicBezTo>
                    <a:pt x="29" y="160"/>
                    <a:pt x="33" y="159"/>
                    <a:pt x="37" y="161"/>
                  </a:cubicBezTo>
                  <a:cubicBezTo>
                    <a:pt x="84" y="180"/>
                    <a:pt x="84" y="180"/>
                    <a:pt x="84" y="180"/>
                  </a:cubicBezTo>
                  <a:cubicBezTo>
                    <a:pt x="121" y="143"/>
                    <a:pt x="121" y="143"/>
                    <a:pt x="121" y="143"/>
                  </a:cubicBezTo>
                  <a:cubicBezTo>
                    <a:pt x="17" y="86"/>
                    <a:pt x="17" y="86"/>
                    <a:pt x="17" y="86"/>
                  </a:cubicBezTo>
                  <a:cubicBezTo>
                    <a:pt x="14" y="84"/>
                    <a:pt x="12" y="81"/>
                    <a:pt x="11" y="78"/>
                  </a:cubicBezTo>
                  <a:cubicBezTo>
                    <a:pt x="11" y="74"/>
                    <a:pt x="12" y="71"/>
                    <a:pt x="14" y="69"/>
                  </a:cubicBezTo>
                  <a:cubicBezTo>
                    <a:pt x="37" y="46"/>
                    <a:pt x="37" y="46"/>
                    <a:pt x="37" y="46"/>
                  </a:cubicBezTo>
                  <a:cubicBezTo>
                    <a:pt x="40" y="43"/>
                    <a:pt x="44" y="42"/>
                    <a:pt x="48" y="43"/>
                  </a:cubicBezTo>
                  <a:cubicBezTo>
                    <a:pt x="177" y="87"/>
                    <a:pt x="177" y="87"/>
                    <a:pt x="177" y="87"/>
                  </a:cubicBezTo>
                  <a:cubicBezTo>
                    <a:pt x="233" y="31"/>
                    <a:pt x="233" y="31"/>
                    <a:pt x="233" y="31"/>
                  </a:cubicBezTo>
                  <a:cubicBezTo>
                    <a:pt x="233" y="31"/>
                    <a:pt x="234" y="30"/>
                    <a:pt x="234" y="30"/>
                  </a:cubicBezTo>
                  <a:cubicBezTo>
                    <a:pt x="247" y="20"/>
                    <a:pt x="278" y="0"/>
                    <a:pt x="294" y="16"/>
                  </a:cubicBezTo>
                  <a:cubicBezTo>
                    <a:pt x="309" y="32"/>
                    <a:pt x="289" y="63"/>
                    <a:pt x="279" y="75"/>
                  </a:cubicBezTo>
                  <a:cubicBezTo>
                    <a:pt x="279" y="75"/>
                    <a:pt x="279" y="76"/>
                    <a:pt x="278" y="76"/>
                  </a:cubicBezTo>
                  <a:cubicBezTo>
                    <a:pt x="223" y="132"/>
                    <a:pt x="223" y="132"/>
                    <a:pt x="223" y="132"/>
                  </a:cubicBezTo>
                  <a:cubicBezTo>
                    <a:pt x="266" y="261"/>
                    <a:pt x="266" y="261"/>
                    <a:pt x="266" y="261"/>
                  </a:cubicBezTo>
                  <a:cubicBezTo>
                    <a:pt x="267" y="265"/>
                    <a:pt x="266" y="269"/>
                    <a:pt x="263" y="272"/>
                  </a:cubicBezTo>
                  <a:cubicBezTo>
                    <a:pt x="241" y="295"/>
                    <a:pt x="241" y="295"/>
                    <a:pt x="241" y="295"/>
                  </a:cubicBezTo>
                  <a:cubicBezTo>
                    <a:pt x="238" y="297"/>
                    <a:pt x="235" y="298"/>
                    <a:pt x="232" y="298"/>
                  </a:cubicBezTo>
                  <a:cubicBezTo>
                    <a:pt x="228" y="297"/>
                    <a:pt x="225" y="295"/>
                    <a:pt x="224" y="292"/>
                  </a:cubicBezTo>
                  <a:cubicBezTo>
                    <a:pt x="167" y="188"/>
                    <a:pt x="167" y="188"/>
                    <a:pt x="167" y="188"/>
                  </a:cubicBezTo>
                  <a:cubicBezTo>
                    <a:pt x="130" y="225"/>
                    <a:pt x="130" y="225"/>
                    <a:pt x="130" y="225"/>
                  </a:cubicBezTo>
                  <a:cubicBezTo>
                    <a:pt x="149" y="272"/>
                    <a:pt x="149" y="272"/>
                    <a:pt x="149" y="272"/>
                  </a:cubicBezTo>
                  <a:cubicBezTo>
                    <a:pt x="150" y="276"/>
                    <a:pt x="149" y="281"/>
                    <a:pt x="146" y="284"/>
                  </a:cubicBezTo>
                  <a:cubicBezTo>
                    <a:pt x="124" y="306"/>
                    <a:pt x="124" y="306"/>
                    <a:pt x="124" y="306"/>
                  </a:cubicBezTo>
                  <a:cubicBezTo>
                    <a:pt x="122" y="308"/>
                    <a:pt x="120" y="309"/>
                    <a:pt x="117" y="309"/>
                  </a:cubicBezTo>
                  <a:close/>
                  <a:moveTo>
                    <a:pt x="28" y="191"/>
                  </a:moveTo>
                  <a:cubicBezTo>
                    <a:pt x="81" y="225"/>
                    <a:pt x="81" y="225"/>
                    <a:pt x="81" y="225"/>
                  </a:cubicBezTo>
                  <a:cubicBezTo>
                    <a:pt x="82" y="226"/>
                    <a:pt x="84" y="227"/>
                    <a:pt x="84" y="228"/>
                  </a:cubicBezTo>
                  <a:cubicBezTo>
                    <a:pt x="119" y="281"/>
                    <a:pt x="119" y="281"/>
                    <a:pt x="119" y="281"/>
                  </a:cubicBezTo>
                  <a:cubicBezTo>
                    <a:pt x="126" y="274"/>
                    <a:pt x="126" y="274"/>
                    <a:pt x="126" y="274"/>
                  </a:cubicBezTo>
                  <a:cubicBezTo>
                    <a:pt x="107" y="226"/>
                    <a:pt x="107" y="226"/>
                    <a:pt x="107" y="226"/>
                  </a:cubicBezTo>
                  <a:cubicBezTo>
                    <a:pt x="106" y="222"/>
                    <a:pt x="107" y="218"/>
                    <a:pt x="110" y="215"/>
                  </a:cubicBezTo>
                  <a:cubicBezTo>
                    <a:pt x="161" y="163"/>
                    <a:pt x="161" y="163"/>
                    <a:pt x="161" y="163"/>
                  </a:cubicBezTo>
                  <a:cubicBezTo>
                    <a:pt x="164" y="161"/>
                    <a:pt x="167" y="159"/>
                    <a:pt x="171" y="160"/>
                  </a:cubicBezTo>
                  <a:cubicBezTo>
                    <a:pt x="174" y="160"/>
                    <a:pt x="177" y="162"/>
                    <a:pt x="178" y="165"/>
                  </a:cubicBezTo>
                  <a:cubicBezTo>
                    <a:pt x="236" y="270"/>
                    <a:pt x="236" y="270"/>
                    <a:pt x="236" y="270"/>
                  </a:cubicBezTo>
                  <a:cubicBezTo>
                    <a:pt x="244" y="262"/>
                    <a:pt x="244" y="262"/>
                    <a:pt x="244" y="262"/>
                  </a:cubicBezTo>
                  <a:cubicBezTo>
                    <a:pt x="200" y="132"/>
                    <a:pt x="200" y="132"/>
                    <a:pt x="200" y="132"/>
                  </a:cubicBezTo>
                  <a:cubicBezTo>
                    <a:pt x="199" y="129"/>
                    <a:pt x="200" y="124"/>
                    <a:pt x="203" y="121"/>
                  </a:cubicBezTo>
                  <a:cubicBezTo>
                    <a:pt x="263" y="62"/>
                    <a:pt x="263" y="62"/>
                    <a:pt x="263" y="62"/>
                  </a:cubicBezTo>
                  <a:cubicBezTo>
                    <a:pt x="271" y="50"/>
                    <a:pt x="278" y="37"/>
                    <a:pt x="278" y="31"/>
                  </a:cubicBezTo>
                  <a:cubicBezTo>
                    <a:pt x="273" y="31"/>
                    <a:pt x="259" y="38"/>
                    <a:pt x="248" y="47"/>
                  </a:cubicBezTo>
                  <a:cubicBezTo>
                    <a:pt x="188" y="106"/>
                    <a:pt x="188" y="106"/>
                    <a:pt x="188" y="106"/>
                  </a:cubicBezTo>
                  <a:cubicBezTo>
                    <a:pt x="185" y="109"/>
                    <a:pt x="181" y="110"/>
                    <a:pt x="177" y="109"/>
                  </a:cubicBezTo>
                  <a:cubicBezTo>
                    <a:pt x="47" y="66"/>
                    <a:pt x="47" y="66"/>
                    <a:pt x="47" y="66"/>
                  </a:cubicBezTo>
                  <a:cubicBezTo>
                    <a:pt x="40" y="74"/>
                    <a:pt x="40" y="74"/>
                    <a:pt x="40" y="74"/>
                  </a:cubicBezTo>
                  <a:cubicBezTo>
                    <a:pt x="144" y="131"/>
                    <a:pt x="144" y="131"/>
                    <a:pt x="144" y="131"/>
                  </a:cubicBezTo>
                  <a:cubicBezTo>
                    <a:pt x="147" y="133"/>
                    <a:pt x="149" y="135"/>
                    <a:pt x="149" y="139"/>
                  </a:cubicBezTo>
                  <a:cubicBezTo>
                    <a:pt x="150" y="142"/>
                    <a:pt x="149" y="145"/>
                    <a:pt x="146" y="148"/>
                  </a:cubicBezTo>
                  <a:cubicBezTo>
                    <a:pt x="94" y="200"/>
                    <a:pt x="94" y="200"/>
                    <a:pt x="94" y="200"/>
                  </a:cubicBezTo>
                  <a:cubicBezTo>
                    <a:pt x="91" y="203"/>
                    <a:pt x="87" y="204"/>
                    <a:pt x="83" y="202"/>
                  </a:cubicBezTo>
                  <a:cubicBezTo>
                    <a:pt x="36" y="183"/>
                    <a:pt x="36" y="183"/>
                    <a:pt x="36" y="183"/>
                  </a:cubicBezTo>
                  <a:lnTo>
                    <a:pt x="28" y="191"/>
                  </a:ln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112" name="Freeform 311"/>
            <p:cNvSpPr>
              <a:spLocks noEditPoints="1"/>
            </p:cNvSpPr>
            <p:nvPr/>
          </p:nvSpPr>
          <p:spPr bwMode="auto">
            <a:xfrm>
              <a:off x="6585" y="1193"/>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113" name="Group 569"/>
          <p:cNvGrpSpPr>
            <a:grpSpLocks noChangeAspect="1"/>
          </p:cNvGrpSpPr>
          <p:nvPr/>
        </p:nvGrpSpPr>
        <p:grpSpPr bwMode="auto">
          <a:xfrm>
            <a:off x="3772065" y="6126281"/>
            <a:ext cx="398267" cy="398267"/>
            <a:chOff x="5648" y="3248"/>
            <a:chExt cx="340" cy="340"/>
          </a:xfrm>
          <a:solidFill>
            <a:schemeClr val="bg2">
              <a:lumMod val="75000"/>
            </a:schemeClr>
          </a:solidFill>
        </p:grpSpPr>
        <p:sp>
          <p:nvSpPr>
            <p:cNvPr id="114" name="Freeform 570"/>
            <p:cNvSpPr>
              <a:spLocks noEditPoints="1"/>
            </p:cNvSpPr>
            <p:nvPr/>
          </p:nvSpPr>
          <p:spPr bwMode="auto">
            <a:xfrm>
              <a:off x="5712" y="3326"/>
              <a:ext cx="212" cy="170"/>
            </a:xfrm>
            <a:custGeom>
              <a:avLst/>
              <a:gdLst>
                <a:gd name="T0" fmla="*/ 288 w 320"/>
                <a:gd name="T1" fmla="*/ 9 h 256"/>
                <a:gd name="T2" fmla="*/ 277 w 320"/>
                <a:gd name="T3" fmla="*/ 0 h 256"/>
                <a:gd name="T4" fmla="*/ 224 w 320"/>
                <a:gd name="T5" fmla="*/ 0 h 256"/>
                <a:gd name="T6" fmla="*/ 213 w 320"/>
                <a:gd name="T7" fmla="*/ 10 h 256"/>
                <a:gd name="T8" fmla="*/ 201 w 320"/>
                <a:gd name="T9" fmla="*/ 146 h 256"/>
                <a:gd name="T10" fmla="*/ 112 w 320"/>
                <a:gd name="T11" fmla="*/ 87 h 256"/>
                <a:gd name="T12" fmla="*/ 101 w 320"/>
                <a:gd name="T13" fmla="*/ 87 h 256"/>
                <a:gd name="T14" fmla="*/ 96 w 320"/>
                <a:gd name="T15" fmla="*/ 96 h 256"/>
                <a:gd name="T16" fmla="*/ 96 w 320"/>
                <a:gd name="T17" fmla="*/ 140 h 256"/>
                <a:gd name="T18" fmla="*/ 16 w 320"/>
                <a:gd name="T19" fmla="*/ 87 h 256"/>
                <a:gd name="T20" fmla="*/ 5 w 320"/>
                <a:gd name="T21" fmla="*/ 87 h 256"/>
                <a:gd name="T22" fmla="*/ 0 w 320"/>
                <a:gd name="T23" fmla="*/ 96 h 256"/>
                <a:gd name="T24" fmla="*/ 0 w 320"/>
                <a:gd name="T25" fmla="*/ 245 h 256"/>
                <a:gd name="T26" fmla="*/ 10 w 320"/>
                <a:gd name="T27" fmla="*/ 256 h 256"/>
                <a:gd name="T28" fmla="*/ 309 w 320"/>
                <a:gd name="T29" fmla="*/ 256 h 256"/>
                <a:gd name="T30" fmla="*/ 317 w 320"/>
                <a:gd name="T31" fmla="*/ 252 h 256"/>
                <a:gd name="T32" fmla="*/ 320 w 320"/>
                <a:gd name="T33" fmla="*/ 244 h 256"/>
                <a:gd name="T34" fmla="*/ 288 w 320"/>
                <a:gd name="T35" fmla="*/ 9 h 256"/>
                <a:gd name="T36" fmla="*/ 196 w 320"/>
                <a:gd name="T37" fmla="*/ 169 h 256"/>
                <a:gd name="T38" fmla="*/ 198 w 320"/>
                <a:gd name="T39" fmla="*/ 170 h 256"/>
                <a:gd name="T40" fmla="*/ 193 w 320"/>
                <a:gd name="T41" fmla="*/ 235 h 256"/>
                <a:gd name="T42" fmla="*/ 117 w 320"/>
                <a:gd name="T43" fmla="*/ 235 h 256"/>
                <a:gd name="T44" fmla="*/ 117 w 320"/>
                <a:gd name="T45" fmla="*/ 116 h 256"/>
                <a:gd name="T46" fmla="*/ 196 w 320"/>
                <a:gd name="T47" fmla="*/ 169 h 256"/>
                <a:gd name="T48" fmla="*/ 96 w 320"/>
                <a:gd name="T49" fmla="*/ 166 h 256"/>
                <a:gd name="T50" fmla="*/ 96 w 320"/>
                <a:gd name="T51" fmla="*/ 235 h 256"/>
                <a:gd name="T52" fmla="*/ 21 w 320"/>
                <a:gd name="T53" fmla="*/ 235 h 256"/>
                <a:gd name="T54" fmla="*/ 21 w 320"/>
                <a:gd name="T55" fmla="*/ 116 h 256"/>
                <a:gd name="T56" fmla="*/ 96 w 320"/>
                <a:gd name="T57" fmla="*/ 166 h 256"/>
                <a:gd name="T58" fmla="*/ 214 w 320"/>
                <a:gd name="T59" fmla="*/ 235 h 256"/>
                <a:gd name="T60" fmla="*/ 233 w 320"/>
                <a:gd name="T61" fmla="*/ 21 h 256"/>
                <a:gd name="T62" fmla="*/ 268 w 320"/>
                <a:gd name="T63" fmla="*/ 21 h 256"/>
                <a:gd name="T64" fmla="*/ 297 w 320"/>
                <a:gd name="T65" fmla="*/ 235 h 256"/>
                <a:gd name="T66" fmla="*/ 214 w 320"/>
                <a:gd name="T67" fmla="*/ 2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0" h="256">
                  <a:moveTo>
                    <a:pt x="288" y="9"/>
                  </a:moveTo>
                  <a:cubicBezTo>
                    <a:pt x="287" y="4"/>
                    <a:pt x="282" y="0"/>
                    <a:pt x="277" y="0"/>
                  </a:cubicBezTo>
                  <a:cubicBezTo>
                    <a:pt x="224" y="0"/>
                    <a:pt x="224" y="0"/>
                    <a:pt x="224" y="0"/>
                  </a:cubicBezTo>
                  <a:cubicBezTo>
                    <a:pt x="218" y="0"/>
                    <a:pt x="214" y="4"/>
                    <a:pt x="213" y="10"/>
                  </a:cubicBezTo>
                  <a:cubicBezTo>
                    <a:pt x="201" y="146"/>
                    <a:pt x="201" y="146"/>
                    <a:pt x="201" y="146"/>
                  </a:cubicBezTo>
                  <a:cubicBezTo>
                    <a:pt x="112" y="87"/>
                    <a:pt x="112" y="87"/>
                    <a:pt x="112" y="87"/>
                  </a:cubicBezTo>
                  <a:cubicBezTo>
                    <a:pt x="109" y="85"/>
                    <a:pt x="105" y="85"/>
                    <a:pt x="101" y="87"/>
                  </a:cubicBezTo>
                  <a:cubicBezTo>
                    <a:pt x="98" y="88"/>
                    <a:pt x="96" y="92"/>
                    <a:pt x="96" y="96"/>
                  </a:cubicBezTo>
                  <a:cubicBezTo>
                    <a:pt x="96" y="140"/>
                    <a:pt x="96" y="140"/>
                    <a:pt x="96" y="140"/>
                  </a:cubicBezTo>
                  <a:cubicBezTo>
                    <a:pt x="16" y="87"/>
                    <a:pt x="16" y="87"/>
                    <a:pt x="16" y="87"/>
                  </a:cubicBezTo>
                  <a:cubicBezTo>
                    <a:pt x="13" y="85"/>
                    <a:pt x="9" y="85"/>
                    <a:pt x="5" y="87"/>
                  </a:cubicBezTo>
                  <a:cubicBezTo>
                    <a:pt x="2" y="88"/>
                    <a:pt x="0" y="92"/>
                    <a:pt x="0" y="96"/>
                  </a:cubicBezTo>
                  <a:cubicBezTo>
                    <a:pt x="0" y="245"/>
                    <a:pt x="0" y="245"/>
                    <a:pt x="0" y="245"/>
                  </a:cubicBezTo>
                  <a:cubicBezTo>
                    <a:pt x="0" y="251"/>
                    <a:pt x="4" y="256"/>
                    <a:pt x="10" y="256"/>
                  </a:cubicBezTo>
                  <a:cubicBezTo>
                    <a:pt x="309" y="256"/>
                    <a:pt x="309" y="256"/>
                    <a:pt x="309" y="256"/>
                  </a:cubicBezTo>
                  <a:cubicBezTo>
                    <a:pt x="312" y="256"/>
                    <a:pt x="315" y="255"/>
                    <a:pt x="317" y="252"/>
                  </a:cubicBezTo>
                  <a:cubicBezTo>
                    <a:pt x="319" y="250"/>
                    <a:pt x="320" y="247"/>
                    <a:pt x="320" y="244"/>
                  </a:cubicBezTo>
                  <a:lnTo>
                    <a:pt x="288" y="9"/>
                  </a:lnTo>
                  <a:close/>
                  <a:moveTo>
                    <a:pt x="196" y="169"/>
                  </a:moveTo>
                  <a:cubicBezTo>
                    <a:pt x="197" y="169"/>
                    <a:pt x="198" y="169"/>
                    <a:pt x="198" y="170"/>
                  </a:cubicBezTo>
                  <a:cubicBezTo>
                    <a:pt x="193" y="235"/>
                    <a:pt x="193" y="235"/>
                    <a:pt x="193" y="235"/>
                  </a:cubicBezTo>
                  <a:cubicBezTo>
                    <a:pt x="117" y="235"/>
                    <a:pt x="117" y="235"/>
                    <a:pt x="117" y="235"/>
                  </a:cubicBezTo>
                  <a:cubicBezTo>
                    <a:pt x="117" y="116"/>
                    <a:pt x="117" y="116"/>
                    <a:pt x="117" y="116"/>
                  </a:cubicBezTo>
                  <a:lnTo>
                    <a:pt x="196" y="169"/>
                  </a:lnTo>
                  <a:close/>
                  <a:moveTo>
                    <a:pt x="96" y="166"/>
                  </a:moveTo>
                  <a:cubicBezTo>
                    <a:pt x="96" y="235"/>
                    <a:pt x="96" y="235"/>
                    <a:pt x="96" y="235"/>
                  </a:cubicBezTo>
                  <a:cubicBezTo>
                    <a:pt x="21" y="235"/>
                    <a:pt x="21" y="235"/>
                    <a:pt x="21" y="235"/>
                  </a:cubicBezTo>
                  <a:cubicBezTo>
                    <a:pt x="21" y="116"/>
                    <a:pt x="21" y="116"/>
                    <a:pt x="21" y="116"/>
                  </a:cubicBezTo>
                  <a:lnTo>
                    <a:pt x="96" y="166"/>
                  </a:lnTo>
                  <a:close/>
                  <a:moveTo>
                    <a:pt x="214" y="235"/>
                  </a:moveTo>
                  <a:cubicBezTo>
                    <a:pt x="233" y="21"/>
                    <a:pt x="233" y="21"/>
                    <a:pt x="233" y="21"/>
                  </a:cubicBezTo>
                  <a:cubicBezTo>
                    <a:pt x="268" y="21"/>
                    <a:pt x="268" y="21"/>
                    <a:pt x="268" y="21"/>
                  </a:cubicBezTo>
                  <a:cubicBezTo>
                    <a:pt x="297" y="235"/>
                    <a:pt x="297" y="235"/>
                    <a:pt x="297" y="235"/>
                  </a:cubicBezTo>
                  <a:lnTo>
                    <a:pt x="214" y="235"/>
                  </a:ln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115" name="Freeform 571"/>
            <p:cNvSpPr>
              <a:spLocks noEditPoints="1"/>
            </p:cNvSpPr>
            <p:nvPr/>
          </p:nvSpPr>
          <p:spPr bwMode="auto">
            <a:xfrm>
              <a:off x="5648" y="324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116" name="Group 162"/>
          <p:cNvGrpSpPr>
            <a:grpSpLocks noChangeAspect="1"/>
          </p:cNvGrpSpPr>
          <p:nvPr/>
        </p:nvGrpSpPr>
        <p:grpSpPr bwMode="auto">
          <a:xfrm>
            <a:off x="4279941" y="6126281"/>
            <a:ext cx="398267" cy="398267"/>
            <a:chOff x="3425" y="1699"/>
            <a:chExt cx="340" cy="340"/>
          </a:xfrm>
          <a:solidFill>
            <a:schemeClr val="bg2">
              <a:lumMod val="75000"/>
            </a:schemeClr>
          </a:solidFill>
        </p:grpSpPr>
        <p:sp>
          <p:nvSpPr>
            <p:cNvPr id="117" name="Freeform 163"/>
            <p:cNvSpPr>
              <a:spLocks noEditPoints="1"/>
            </p:cNvSpPr>
            <p:nvPr/>
          </p:nvSpPr>
          <p:spPr bwMode="auto">
            <a:xfrm>
              <a:off x="3517" y="1763"/>
              <a:ext cx="134" cy="212"/>
            </a:xfrm>
            <a:custGeom>
              <a:avLst/>
              <a:gdLst>
                <a:gd name="T0" fmla="*/ 42 w 202"/>
                <a:gd name="T1" fmla="*/ 64 h 320"/>
                <a:gd name="T2" fmla="*/ 42 w 202"/>
                <a:gd name="T3" fmla="*/ 11 h 320"/>
                <a:gd name="T4" fmla="*/ 53 w 202"/>
                <a:gd name="T5" fmla="*/ 0 h 320"/>
                <a:gd name="T6" fmla="*/ 64 w 202"/>
                <a:gd name="T7" fmla="*/ 11 h 320"/>
                <a:gd name="T8" fmla="*/ 64 w 202"/>
                <a:gd name="T9" fmla="*/ 64 h 320"/>
                <a:gd name="T10" fmla="*/ 53 w 202"/>
                <a:gd name="T11" fmla="*/ 75 h 320"/>
                <a:gd name="T12" fmla="*/ 42 w 202"/>
                <a:gd name="T13" fmla="*/ 64 h 320"/>
                <a:gd name="T14" fmla="*/ 202 w 202"/>
                <a:gd name="T15" fmla="*/ 11 h 320"/>
                <a:gd name="T16" fmla="*/ 202 w 202"/>
                <a:gd name="T17" fmla="*/ 310 h 320"/>
                <a:gd name="T18" fmla="*/ 192 w 202"/>
                <a:gd name="T19" fmla="*/ 320 h 320"/>
                <a:gd name="T20" fmla="*/ 138 w 202"/>
                <a:gd name="T21" fmla="*/ 288 h 320"/>
                <a:gd name="T22" fmla="*/ 149 w 202"/>
                <a:gd name="T23" fmla="*/ 154 h 320"/>
                <a:gd name="T24" fmla="*/ 131 w 202"/>
                <a:gd name="T25" fmla="*/ 136 h 320"/>
                <a:gd name="T26" fmla="*/ 128 w 202"/>
                <a:gd name="T27" fmla="*/ 128 h 320"/>
                <a:gd name="T28" fmla="*/ 187 w 202"/>
                <a:gd name="T29" fmla="*/ 2 h 320"/>
                <a:gd name="T30" fmla="*/ 197 w 202"/>
                <a:gd name="T31" fmla="*/ 2 h 320"/>
                <a:gd name="T32" fmla="*/ 202 w 202"/>
                <a:gd name="T33" fmla="*/ 11 h 320"/>
                <a:gd name="T34" fmla="*/ 181 w 202"/>
                <a:gd name="T35" fmla="*/ 33 h 320"/>
                <a:gd name="T36" fmla="*/ 149 w 202"/>
                <a:gd name="T37" fmla="*/ 124 h 320"/>
                <a:gd name="T38" fmla="*/ 167 w 202"/>
                <a:gd name="T39" fmla="*/ 142 h 320"/>
                <a:gd name="T40" fmla="*/ 170 w 202"/>
                <a:gd name="T41" fmla="*/ 150 h 320"/>
                <a:gd name="T42" fmla="*/ 160 w 202"/>
                <a:gd name="T43" fmla="*/ 288 h 320"/>
                <a:gd name="T44" fmla="*/ 181 w 202"/>
                <a:gd name="T45" fmla="*/ 298 h 320"/>
                <a:gd name="T46" fmla="*/ 181 w 202"/>
                <a:gd name="T47" fmla="*/ 33 h 320"/>
                <a:gd name="T48" fmla="*/ 96 w 202"/>
                <a:gd name="T49" fmla="*/ 0 h 320"/>
                <a:gd name="T50" fmla="*/ 85 w 202"/>
                <a:gd name="T51" fmla="*/ 11 h 320"/>
                <a:gd name="T52" fmla="*/ 85 w 202"/>
                <a:gd name="T53" fmla="*/ 75 h 320"/>
                <a:gd name="T54" fmla="*/ 74 w 202"/>
                <a:gd name="T55" fmla="*/ 86 h 320"/>
                <a:gd name="T56" fmla="*/ 64 w 202"/>
                <a:gd name="T57" fmla="*/ 96 h 320"/>
                <a:gd name="T58" fmla="*/ 64 w 202"/>
                <a:gd name="T59" fmla="*/ 288 h 320"/>
                <a:gd name="T60" fmla="*/ 53 w 202"/>
                <a:gd name="T61" fmla="*/ 299 h 320"/>
                <a:gd name="T62" fmla="*/ 42 w 202"/>
                <a:gd name="T63" fmla="*/ 288 h 320"/>
                <a:gd name="T64" fmla="*/ 42 w 202"/>
                <a:gd name="T65" fmla="*/ 96 h 320"/>
                <a:gd name="T66" fmla="*/ 32 w 202"/>
                <a:gd name="T67" fmla="*/ 86 h 320"/>
                <a:gd name="T68" fmla="*/ 21 w 202"/>
                <a:gd name="T69" fmla="*/ 75 h 320"/>
                <a:gd name="T70" fmla="*/ 21 w 202"/>
                <a:gd name="T71" fmla="*/ 11 h 320"/>
                <a:gd name="T72" fmla="*/ 10 w 202"/>
                <a:gd name="T73" fmla="*/ 0 h 320"/>
                <a:gd name="T74" fmla="*/ 0 w 202"/>
                <a:gd name="T75" fmla="*/ 11 h 320"/>
                <a:gd name="T76" fmla="*/ 0 w 202"/>
                <a:gd name="T77" fmla="*/ 75 h 320"/>
                <a:gd name="T78" fmla="*/ 21 w 202"/>
                <a:gd name="T79" fmla="*/ 105 h 320"/>
                <a:gd name="T80" fmla="*/ 21 w 202"/>
                <a:gd name="T81" fmla="*/ 289 h 320"/>
                <a:gd name="T82" fmla="*/ 53 w 202"/>
                <a:gd name="T83" fmla="*/ 320 h 320"/>
                <a:gd name="T84" fmla="*/ 53 w 202"/>
                <a:gd name="T85" fmla="*/ 320 h 320"/>
                <a:gd name="T86" fmla="*/ 53 w 202"/>
                <a:gd name="T87" fmla="*/ 320 h 320"/>
                <a:gd name="T88" fmla="*/ 85 w 202"/>
                <a:gd name="T89" fmla="*/ 288 h 320"/>
                <a:gd name="T90" fmla="*/ 85 w 202"/>
                <a:gd name="T91" fmla="*/ 105 h 320"/>
                <a:gd name="T92" fmla="*/ 106 w 202"/>
                <a:gd name="T93" fmla="*/ 75 h 320"/>
                <a:gd name="T94" fmla="*/ 106 w 202"/>
                <a:gd name="T95" fmla="*/ 11 h 320"/>
                <a:gd name="T96" fmla="*/ 96 w 202"/>
                <a:gd name="T9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2" h="320">
                  <a:moveTo>
                    <a:pt x="42" y="64"/>
                  </a:moveTo>
                  <a:cubicBezTo>
                    <a:pt x="42" y="11"/>
                    <a:pt x="42" y="11"/>
                    <a:pt x="42" y="11"/>
                  </a:cubicBezTo>
                  <a:cubicBezTo>
                    <a:pt x="42" y="5"/>
                    <a:pt x="47" y="0"/>
                    <a:pt x="53" y="0"/>
                  </a:cubicBezTo>
                  <a:cubicBezTo>
                    <a:pt x="59" y="0"/>
                    <a:pt x="64" y="5"/>
                    <a:pt x="64" y="11"/>
                  </a:cubicBezTo>
                  <a:cubicBezTo>
                    <a:pt x="64" y="64"/>
                    <a:pt x="64" y="64"/>
                    <a:pt x="64" y="64"/>
                  </a:cubicBezTo>
                  <a:cubicBezTo>
                    <a:pt x="64" y="70"/>
                    <a:pt x="59" y="75"/>
                    <a:pt x="53" y="75"/>
                  </a:cubicBezTo>
                  <a:cubicBezTo>
                    <a:pt x="47" y="75"/>
                    <a:pt x="42" y="70"/>
                    <a:pt x="42" y="64"/>
                  </a:cubicBezTo>
                  <a:close/>
                  <a:moveTo>
                    <a:pt x="202" y="11"/>
                  </a:moveTo>
                  <a:cubicBezTo>
                    <a:pt x="202" y="310"/>
                    <a:pt x="202" y="310"/>
                    <a:pt x="202" y="310"/>
                  </a:cubicBezTo>
                  <a:cubicBezTo>
                    <a:pt x="202" y="316"/>
                    <a:pt x="198" y="320"/>
                    <a:pt x="192" y="320"/>
                  </a:cubicBezTo>
                  <a:cubicBezTo>
                    <a:pt x="139" y="320"/>
                    <a:pt x="138" y="290"/>
                    <a:pt x="138" y="288"/>
                  </a:cubicBezTo>
                  <a:cubicBezTo>
                    <a:pt x="149" y="154"/>
                    <a:pt x="149" y="154"/>
                    <a:pt x="149" y="154"/>
                  </a:cubicBezTo>
                  <a:cubicBezTo>
                    <a:pt x="131" y="136"/>
                    <a:pt x="131" y="136"/>
                    <a:pt x="131" y="136"/>
                  </a:cubicBezTo>
                  <a:cubicBezTo>
                    <a:pt x="129" y="134"/>
                    <a:pt x="128" y="131"/>
                    <a:pt x="128" y="128"/>
                  </a:cubicBezTo>
                  <a:cubicBezTo>
                    <a:pt x="128" y="34"/>
                    <a:pt x="184" y="3"/>
                    <a:pt x="187" y="2"/>
                  </a:cubicBezTo>
                  <a:cubicBezTo>
                    <a:pt x="190" y="0"/>
                    <a:pt x="194" y="0"/>
                    <a:pt x="197" y="2"/>
                  </a:cubicBezTo>
                  <a:cubicBezTo>
                    <a:pt x="200" y="4"/>
                    <a:pt x="202" y="7"/>
                    <a:pt x="202" y="11"/>
                  </a:cubicBezTo>
                  <a:close/>
                  <a:moveTo>
                    <a:pt x="181" y="33"/>
                  </a:moveTo>
                  <a:cubicBezTo>
                    <a:pt x="168" y="48"/>
                    <a:pt x="150" y="76"/>
                    <a:pt x="149" y="124"/>
                  </a:cubicBezTo>
                  <a:cubicBezTo>
                    <a:pt x="167" y="142"/>
                    <a:pt x="167" y="142"/>
                    <a:pt x="167" y="142"/>
                  </a:cubicBezTo>
                  <a:cubicBezTo>
                    <a:pt x="169" y="144"/>
                    <a:pt x="171" y="147"/>
                    <a:pt x="170" y="150"/>
                  </a:cubicBezTo>
                  <a:cubicBezTo>
                    <a:pt x="160" y="288"/>
                    <a:pt x="160" y="288"/>
                    <a:pt x="160" y="288"/>
                  </a:cubicBezTo>
                  <a:cubicBezTo>
                    <a:pt x="160" y="291"/>
                    <a:pt x="166" y="297"/>
                    <a:pt x="181" y="298"/>
                  </a:cubicBezTo>
                  <a:lnTo>
                    <a:pt x="181" y="33"/>
                  </a:lnTo>
                  <a:close/>
                  <a:moveTo>
                    <a:pt x="96" y="0"/>
                  </a:moveTo>
                  <a:cubicBezTo>
                    <a:pt x="90" y="0"/>
                    <a:pt x="85" y="5"/>
                    <a:pt x="85" y="11"/>
                  </a:cubicBezTo>
                  <a:cubicBezTo>
                    <a:pt x="85" y="75"/>
                    <a:pt x="85" y="75"/>
                    <a:pt x="85" y="75"/>
                  </a:cubicBezTo>
                  <a:cubicBezTo>
                    <a:pt x="85" y="80"/>
                    <a:pt x="83" y="86"/>
                    <a:pt x="74" y="86"/>
                  </a:cubicBezTo>
                  <a:cubicBezTo>
                    <a:pt x="68" y="86"/>
                    <a:pt x="64" y="90"/>
                    <a:pt x="64" y="96"/>
                  </a:cubicBezTo>
                  <a:cubicBezTo>
                    <a:pt x="64" y="288"/>
                    <a:pt x="64" y="288"/>
                    <a:pt x="64" y="288"/>
                  </a:cubicBezTo>
                  <a:cubicBezTo>
                    <a:pt x="64" y="292"/>
                    <a:pt x="62" y="299"/>
                    <a:pt x="53" y="299"/>
                  </a:cubicBezTo>
                  <a:cubicBezTo>
                    <a:pt x="44" y="299"/>
                    <a:pt x="43" y="292"/>
                    <a:pt x="42" y="288"/>
                  </a:cubicBezTo>
                  <a:cubicBezTo>
                    <a:pt x="42" y="96"/>
                    <a:pt x="42" y="96"/>
                    <a:pt x="42" y="96"/>
                  </a:cubicBezTo>
                  <a:cubicBezTo>
                    <a:pt x="42" y="90"/>
                    <a:pt x="38" y="86"/>
                    <a:pt x="32" y="86"/>
                  </a:cubicBezTo>
                  <a:cubicBezTo>
                    <a:pt x="23" y="86"/>
                    <a:pt x="21" y="80"/>
                    <a:pt x="21" y="75"/>
                  </a:cubicBezTo>
                  <a:cubicBezTo>
                    <a:pt x="21" y="11"/>
                    <a:pt x="21" y="11"/>
                    <a:pt x="21" y="11"/>
                  </a:cubicBezTo>
                  <a:cubicBezTo>
                    <a:pt x="21" y="5"/>
                    <a:pt x="16" y="0"/>
                    <a:pt x="10" y="0"/>
                  </a:cubicBezTo>
                  <a:cubicBezTo>
                    <a:pt x="4" y="0"/>
                    <a:pt x="0" y="5"/>
                    <a:pt x="0" y="11"/>
                  </a:cubicBezTo>
                  <a:cubicBezTo>
                    <a:pt x="0" y="75"/>
                    <a:pt x="0" y="75"/>
                    <a:pt x="0" y="75"/>
                  </a:cubicBezTo>
                  <a:cubicBezTo>
                    <a:pt x="0" y="86"/>
                    <a:pt x="10" y="101"/>
                    <a:pt x="21" y="105"/>
                  </a:cubicBezTo>
                  <a:cubicBezTo>
                    <a:pt x="21" y="289"/>
                    <a:pt x="21" y="289"/>
                    <a:pt x="21" y="289"/>
                  </a:cubicBezTo>
                  <a:cubicBezTo>
                    <a:pt x="21" y="301"/>
                    <a:pt x="30" y="320"/>
                    <a:pt x="53" y="320"/>
                  </a:cubicBezTo>
                  <a:cubicBezTo>
                    <a:pt x="53" y="320"/>
                    <a:pt x="53" y="320"/>
                    <a:pt x="53" y="320"/>
                  </a:cubicBezTo>
                  <a:cubicBezTo>
                    <a:pt x="53" y="320"/>
                    <a:pt x="53" y="320"/>
                    <a:pt x="53" y="320"/>
                  </a:cubicBezTo>
                  <a:cubicBezTo>
                    <a:pt x="76" y="320"/>
                    <a:pt x="85" y="301"/>
                    <a:pt x="85" y="288"/>
                  </a:cubicBezTo>
                  <a:cubicBezTo>
                    <a:pt x="85" y="105"/>
                    <a:pt x="85" y="105"/>
                    <a:pt x="85" y="105"/>
                  </a:cubicBezTo>
                  <a:cubicBezTo>
                    <a:pt x="100" y="101"/>
                    <a:pt x="106" y="86"/>
                    <a:pt x="106" y="75"/>
                  </a:cubicBezTo>
                  <a:cubicBezTo>
                    <a:pt x="106" y="11"/>
                    <a:pt x="106" y="11"/>
                    <a:pt x="106" y="11"/>
                  </a:cubicBezTo>
                  <a:cubicBezTo>
                    <a:pt x="106" y="5"/>
                    <a:pt x="102" y="0"/>
                    <a:pt x="9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118" name="Freeform 164"/>
            <p:cNvSpPr>
              <a:spLocks noEditPoints="1"/>
            </p:cNvSpPr>
            <p:nvPr/>
          </p:nvSpPr>
          <p:spPr bwMode="auto">
            <a:xfrm>
              <a:off x="3425" y="1699"/>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119" name="Group 17"/>
          <p:cNvGrpSpPr>
            <a:grpSpLocks noChangeAspect="1"/>
          </p:cNvGrpSpPr>
          <p:nvPr/>
        </p:nvGrpSpPr>
        <p:grpSpPr bwMode="auto">
          <a:xfrm>
            <a:off x="4760190" y="6126281"/>
            <a:ext cx="398267" cy="398267"/>
            <a:chOff x="2387" y="1141"/>
            <a:chExt cx="340" cy="340"/>
          </a:xfrm>
          <a:solidFill>
            <a:schemeClr val="bg2">
              <a:lumMod val="75000"/>
            </a:schemeClr>
          </a:solidFill>
        </p:grpSpPr>
        <p:sp>
          <p:nvSpPr>
            <p:cNvPr id="120" name="Freeform 18"/>
            <p:cNvSpPr>
              <a:spLocks/>
            </p:cNvSpPr>
            <p:nvPr/>
          </p:nvSpPr>
          <p:spPr bwMode="auto">
            <a:xfrm>
              <a:off x="2479" y="1211"/>
              <a:ext cx="35" cy="65"/>
            </a:xfrm>
            <a:custGeom>
              <a:avLst/>
              <a:gdLst>
                <a:gd name="T0" fmla="*/ 18 w 53"/>
                <a:gd name="T1" fmla="*/ 81 h 98"/>
                <a:gd name="T2" fmla="*/ 20 w 53"/>
                <a:gd name="T3" fmla="*/ 96 h 98"/>
                <a:gd name="T4" fmla="*/ 26 w 53"/>
                <a:gd name="T5" fmla="*/ 98 h 98"/>
                <a:gd name="T6" fmla="*/ 35 w 53"/>
                <a:gd name="T7" fmla="*/ 94 h 98"/>
                <a:gd name="T8" fmla="*/ 35 w 53"/>
                <a:gd name="T9" fmla="*/ 43 h 98"/>
                <a:gd name="T10" fmla="*/ 34 w 53"/>
                <a:gd name="T11" fmla="*/ 19 h 98"/>
                <a:gd name="T12" fmla="*/ 33 w 53"/>
                <a:gd name="T13" fmla="*/ 4 h 98"/>
                <a:gd name="T14" fmla="*/ 18 w 53"/>
                <a:gd name="T15" fmla="*/ 5 h 98"/>
                <a:gd name="T16" fmla="*/ 17 w 53"/>
                <a:gd name="T17" fmla="*/ 55 h 98"/>
                <a:gd name="T18" fmla="*/ 18 w 53"/>
                <a:gd name="T19"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8">
                  <a:moveTo>
                    <a:pt x="18" y="81"/>
                  </a:moveTo>
                  <a:cubicBezTo>
                    <a:pt x="14" y="85"/>
                    <a:pt x="15" y="92"/>
                    <a:pt x="20" y="96"/>
                  </a:cubicBezTo>
                  <a:cubicBezTo>
                    <a:pt x="22" y="97"/>
                    <a:pt x="24" y="98"/>
                    <a:pt x="26" y="98"/>
                  </a:cubicBezTo>
                  <a:cubicBezTo>
                    <a:pt x="29" y="98"/>
                    <a:pt x="33" y="97"/>
                    <a:pt x="35" y="94"/>
                  </a:cubicBezTo>
                  <a:cubicBezTo>
                    <a:pt x="35" y="93"/>
                    <a:pt x="53" y="71"/>
                    <a:pt x="35" y="43"/>
                  </a:cubicBezTo>
                  <a:cubicBezTo>
                    <a:pt x="27" y="29"/>
                    <a:pt x="34" y="20"/>
                    <a:pt x="34" y="19"/>
                  </a:cubicBezTo>
                  <a:cubicBezTo>
                    <a:pt x="38" y="14"/>
                    <a:pt x="38" y="8"/>
                    <a:pt x="33" y="4"/>
                  </a:cubicBezTo>
                  <a:cubicBezTo>
                    <a:pt x="29" y="0"/>
                    <a:pt x="22" y="1"/>
                    <a:pt x="18" y="5"/>
                  </a:cubicBezTo>
                  <a:cubicBezTo>
                    <a:pt x="18" y="6"/>
                    <a:pt x="0" y="27"/>
                    <a:pt x="17" y="55"/>
                  </a:cubicBezTo>
                  <a:cubicBezTo>
                    <a:pt x="26" y="69"/>
                    <a:pt x="19" y="80"/>
                    <a:pt x="18" y="81"/>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121" name="Freeform 19"/>
            <p:cNvSpPr>
              <a:spLocks/>
            </p:cNvSpPr>
            <p:nvPr/>
          </p:nvSpPr>
          <p:spPr bwMode="auto">
            <a:xfrm>
              <a:off x="2528" y="1211"/>
              <a:ext cx="35" cy="65"/>
            </a:xfrm>
            <a:custGeom>
              <a:avLst/>
              <a:gdLst>
                <a:gd name="T0" fmla="*/ 19 w 53"/>
                <a:gd name="T1" fmla="*/ 81 h 98"/>
                <a:gd name="T2" fmla="*/ 20 w 53"/>
                <a:gd name="T3" fmla="*/ 96 h 98"/>
                <a:gd name="T4" fmla="*/ 27 w 53"/>
                <a:gd name="T5" fmla="*/ 98 h 98"/>
                <a:gd name="T6" fmla="*/ 35 w 53"/>
                <a:gd name="T7" fmla="*/ 94 h 98"/>
                <a:gd name="T8" fmla="*/ 36 w 53"/>
                <a:gd name="T9" fmla="*/ 43 h 98"/>
                <a:gd name="T10" fmla="*/ 35 w 53"/>
                <a:gd name="T11" fmla="*/ 19 h 98"/>
                <a:gd name="T12" fmla="*/ 34 w 53"/>
                <a:gd name="T13" fmla="*/ 4 h 98"/>
                <a:gd name="T14" fmla="*/ 19 w 53"/>
                <a:gd name="T15" fmla="*/ 5 h 98"/>
                <a:gd name="T16" fmla="*/ 18 w 53"/>
                <a:gd name="T17" fmla="*/ 55 h 98"/>
                <a:gd name="T18" fmla="*/ 19 w 53"/>
                <a:gd name="T19"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8">
                  <a:moveTo>
                    <a:pt x="19" y="81"/>
                  </a:moveTo>
                  <a:cubicBezTo>
                    <a:pt x="15" y="85"/>
                    <a:pt x="16" y="92"/>
                    <a:pt x="20" y="96"/>
                  </a:cubicBezTo>
                  <a:cubicBezTo>
                    <a:pt x="22" y="97"/>
                    <a:pt x="25" y="98"/>
                    <a:pt x="27" y="98"/>
                  </a:cubicBezTo>
                  <a:cubicBezTo>
                    <a:pt x="30" y="98"/>
                    <a:pt x="33" y="97"/>
                    <a:pt x="35" y="94"/>
                  </a:cubicBezTo>
                  <a:cubicBezTo>
                    <a:pt x="36" y="93"/>
                    <a:pt x="53" y="71"/>
                    <a:pt x="36" y="43"/>
                  </a:cubicBezTo>
                  <a:cubicBezTo>
                    <a:pt x="27" y="29"/>
                    <a:pt x="34" y="20"/>
                    <a:pt x="35" y="19"/>
                  </a:cubicBezTo>
                  <a:cubicBezTo>
                    <a:pt x="39" y="14"/>
                    <a:pt x="38" y="8"/>
                    <a:pt x="34" y="4"/>
                  </a:cubicBezTo>
                  <a:cubicBezTo>
                    <a:pt x="30" y="0"/>
                    <a:pt x="23" y="1"/>
                    <a:pt x="19" y="5"/>
                  </a:cubicBezTo>
                  <a:cubicBezTo>
                    <a:pt x="18" y="6"/>
                    <a:pt x="0" y="27"/>
                    <a:pt x="18" y="55"/>
                  </a:cubicBezTo>
                  <a:cubicBezTo>
                    <a:pt x="27" y="69"/>
                    <a:pt x="19" y="80"/>
                    <a:pt x="19" y="81"/>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122" name="Freeform 20"/>
            <p:cNvSpPr>
              <a:spLocks/>
            </p:cNvSpPr>
            <p:nvPr/>
          </p:nvSpPr>
          <p:spPr bwMode="auto">
            <a:xfrm>
              <a:off x="2578" y="1211"/>
              <a:ext cx="35" cy="65"/>
            </a:xfrm>
            <a:custGeom>
              <a:avLst/>
              <a:gdLst>
                <a:gd name="T0" fmla="*/ 18 w 53"/>
                <a:gd name="T1" fmla="*/ 81 h 98"/>
                <a:gd name="T2" fmla="*/ 20 w 53"/>
                <a:gd name="T3" fmla="*/ 96 h 98"/>
                <a:gd name="T4" fmla="*/ 27 w 53"/>
                <a:gd name="T5" fmla="*/ 98 h 98"/>
                <a:gd name="T6" fmla="*/ 35 w 53"/>
                <a:gd name="T7" fmla="*/ 94 h 98"/>
                <a:gd name="T8" fmla="*/ 36 w 53"/>
                <a:gd name="T9" fmla="*/ 43 h 98"/>
                <a:gd name="T10" fmla="*/ 35 w 53"/>
                <a:gd name="T11" fmla="*/ 19 h 98"/>
                <a:gd name="T12" fmla="*/ 34 w 53"/>
                <a:gd name="T13" fmla="*/ 4 h 98"/>
                <a:gd name="T14" fmla="*/ 19 w 53"/>
                <a:gd name="T15" fmla="*/ 5 h 98"/>
                <a:gd name="T16" fmla="*/ 18 w 53"/>
                <a:gd name="T17" fmla="*/ 55 h 98"/>
                <a:gd name="T18" fmla="*/ 18 w 53"/>
                <a:gd name="T19"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8">
                  <a:moveTo>
                    <a:pt x="18" y="81"/>
                  </a:moveTo>
                  <a:cubicBezTo>
                    <a:pt x="15" y="85"/>
                    <a:pt x="15" y="92"/>
                    <a:pt x="20" y="96"/>
                  </a:cubicBezTo>
                  <a:cubicBezTo>
                    <a:pt x="22" y="97"/>
                    <a:pt x="24" y="98"/>
                    <a:pt x="27" y="98"/>
                  </a:cubicBezTo>
                  <a:cubicBezTo>
                    <a:pt x="30" y="98"/>
                    <a:pt x="33" y="97"/>
                    <a:pt x="35" y="94"/>
                  </a:cubicBezTo>
                  <a:cubicBezTo>
                    <a:pt x="36" y="93"/>
                    <a:pt x="53" y="71"/>
                    <a:pt x="36" y="43"/>
                  </a:cubicBezTo>
                  <a:cubicBezTo>
                    <a:pt x="27" y="29"/>
                    <a:pt x="34" y="20"/>
                    <a:pt x="35" y="19"/>
                  </a:cubicBezTo>
                  <a:cubicBezTo>
                    <a:pt x="39" y="14"/>
                    <a:pt x="38" y="8"/>
                    <a:pt x="34" y="4"/>
                  </a:cubicBezTo>
                  <a:cubicBezTo>
                    <a:pt x="29" y="0"/>
                    <a:pt x="23" y="1"/>
                    <a:pt x="19" y="5"/>
                  </a:cubicBezTo>
                  <a:cubicBezTo>
                    <a:pt x="18" y="6"/>
                    <a:pt x="0" y="27"/>
                    <a:pt x="18" y="55"/>
                  </a:cubicBezTo>
                  <a:cubicBezTo>
                    <a:pt x="27" y="69"/>
                    <a:pt x="19" y="80"/>
                    <a:pt x="18" y="81"/>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123" name="Freeform 21"/>
            <p:cNvSpPr>
              <a:spLocks noEditPoints="1"/>
            </p:cNvSpPr>
            <p:nvPr/>
          </p:nvSpPr>
          <p:spPr bwMode="auto">
            <a:xfrm>
              <a:off x="2465" y="1290"/>
              <a:ext cx="198" cy="113"/>
            </a:xfrm>
            <a:custGeom>
              <a:avLst/>
              <a:gdLst>
                <a:gd name="T0" fmla="*/ 238 w 299"/>
                <a:gd name="T1" fmla="*/ 79 h 170"/>
                <a:gd name="T2" fmla="*/ 263 w 299"/>
                <a:gd name="T3" fmla="*/ 90 h 170"/>
                <a:gd name="T4" fmla="*/ 299 w 299"/>
                <a:gd name="T5" fmla="*/ 55 h 170"/>
                <a:gd name="T6" fmla="*/ 263 w 299"/>
                <a:gd name="T7" fmla="*/ 19 h 170"/>
                <a:gd name="T8" fmla="*/ 245 w 299"/>
                <a:gd name="T9" fmla="*/ 24 h 170"/>
                <a:gd name="T10" fmla="*/ 245 w 299"/>
                <a:gd name="T11" fmla="*/ 10 h 170"/>
                <a:gd name="T12" fmla="*/ 235 w 299"/>
                <a:gd name="T13" fmla="*/ 0 h 170"/>
                <a:gd name="T14" fmla="*/ 11 w 299"/>
                <a:gd name="T15" fmla="*/ 0 h 170"/>
                <a:gd name="T16" fmla="*/ 0 w 299"/>
                <a:gd name="T17" fmla="*/ 10 h 170"/>
                <a:gd name="T18" fmla="*/ 0 w 299"/>
                <a:gd name="T19" fmla="*/ 35 h 170"/>
                <a:gd name="T20" fmla="*/ 73 w 299"/>
                <a:gd name="T21" fmla="*/ 149 h 170"/>
                <a:gd name="T22" fmla="*/ 11 w 299"/>
                <a:gd name="T23" fmla="*/ 149 h 170"/>
                <a:gd name="T24" fmla="*/ 0 w 299"/>
                <a:gd name="T25" fmla="*/ 160 h 170"/>
                <a:gd name="T26" fmla="*/ 11 w 299"/>
                <a:gd name="T27" fmla="*/ 170 h 170"/>
                <a:gd name="T28" fmla="*/ 267 w 299"/>
                <a:gd name="T29" fmla="*/ 170 h 170"/>
                <a:gd name="T30" fmla="*/ 277 w 299"/>
                <a:gd name="T31" fmla="*/ 160 h 170"/>
                <a:gd name="T32" fmla="*/ 267 w 299"/>
                <a:gd name="T33" fmla="*/ 149 h 170"/>
                <a:gd name="T34" fmla="*/ 173 w 299"/>
                <a:gd name="T35" fmla="*/ 149 h 170"/>
                <a:gd name="T36" fmla="*/ 238 w 299"/>
                <a:gd name="T37" fmla="*/ 79 h 170"/>
                <a:gd name="T38" fmla="*/ 263 w 299"/>
                <a:gd name="T39" fmla="*/ 41 h 170"/>
                <a:gd name="T40" fmla="*/ 277 w 299"/>
                <a:gd name="T41" fmla="*/ 55 h 170"/>
                <a:gd name="T42" fmla="*/ 263 w 299"/>
                <a:gd name="T43" fmla="*/ 69 h 170"/>
                <a:gd name="T44" fmla="*/ 249 w 299"/>
                <a:gd name="T45" fmla="*/ 55 h 170"/>
                <a:gd name="T46" fmla="*/ 263 w 299"/>
                <a:gd name="T47" fmla="*/ 41 h 170"/>
                <a:gd name="T48" fmla="*/ 123 w 299"/>
                <a:gd name="T49" fmla="*/ 138 h 170"/>
                <a:gd name="T50" fmla="*/ 21 w 299"/>
                <a:gd name="T51" fmla="*/ 35 h 170"/>
                <a:gd name="T52" fmla="*/ 21 w 299"/>
                <a:gd name="T53" fmla="*/ 21 h 170"/>
                <a:gd name="T54" fmla="*/ 224 w 299"/>
                <a:gd name="T55" fmla="*/ 21 h 170"/>
                <a:gd name="T56" fmla="*/ 224 w 299"/>
                <a:gd name="T57" fmla="*/ 35 h 170"/>
                <a:gd name="T58" fmla="*/ 123 w 299"/>
                <a:gd name="T59" fmla="*/ 13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9" h="170">
                  <a:moveTo>
                    <a:pt x="238" y="79"/>
                  </a:moveTo>
                  <a:cubicBezTo>
                    <a:pt x="244" y="86"/>
                    <a:pt x="253" y="90"/>
                    <a:pt x="263" y="90"/>
                  </a:cubicBezTo>
                  <a:cubicBezTo>
                    <a:pt x="283" y="90"/>
                    <a:pt x="299" y="74"/>
                    <a:pt x="299" y="55"/>
                  </a:cubicBezTo>
                  <a:cubicBezTo>
                    <a:pt x="299" y="35"/>
                    <a:pt x="283" y="19"/>
                    <a:pt x="263" y="19"/>
                  </a:cubicBezTo>
                  <a:cubicBezTo>
                    <a:pt x="257" y="19"/>
                    <a:pt x="251" y="21"/>
                    <a:pt x="245" y="24"/>
                  </a:cubicBezTo>
                  <a:cubicBezTo>
                    <a:pt x="245" y="10"/>
                    <a:pt x="245" y="10"/>
                    <a:pt x="245" y="10"/>
                  </a:cubicBezTo>
                  <a:cubicBezTo>
                    <a:pt x="245" y="4"/>
                    <a:pt x="241" y="0"/>
                    <a:pt x="235" y="0"/>
                  </a:cubicBezTo>
                  <a:cubicBezTo>
                    <a:pt x="11" y="0"/>
                    <a:pt x="11" y="0"/>
                    <a:pt x="11" y="0"/>
                  </a:cubicBezTo>
                  <a:cubicBezTo>
                    <a:pt x="5" y="0"/>
                    <a:pt x="0" y="4"/>
                    <a:pt x="0" y="10"/>
                  </a:cubicBezTo>
                  <a:cubicBezTo>
                    <a:pt x="0" y="35"/>
                    <a:pt x="0" y="35"/>
                    <a:pt x="0" y="35"/>
                  </a:cubicBezTo>
                  <a:cubicBezTo>
                    <a:pt x="0" y="87"/>
                    <a:pt x="30" y="130"/>
                    <a:pt x="73" y="149"/>
                  </a:cubicBezTo>
                  <a:cubicBezTo>
                    <a:pt x="11" y="149"/>
                    <a:pt x="11" y="149"/>
                    <a:pt x="11" y="149"/>
                  </a:cubicBezTo>
                  <a:cubicBezTo>
                    <a:pt x="5" y="149"/>
                    <a:pt x="0" y="154"/>
                    <a:pt x="0" y="160"/>
                  </a:cubicBezTo>
                  <a:cubicBezTo>
                    <a:pt x="0" y="166"/>
                    <a:pt x="5" y="170"/>
                    <a:pt x="11" y="170"/>
                  </a:cubicBezTo>
                  <a:cubicBezTo>
                    <a:pt x="267" y="170"/>
                    <a:pt x="267" y="170"/>
                    <a:pt x="267" y="170"/>
                  </a:cubicBezTo>
                  <a:cubicBezTo>
                    <a:pt x="273" y="170"/>
                    <a:pt x="277" y="166"/>
                    <a:pt x="277" y="160"/>
                  </a:cubicBezTo>
                  <a:cubicBezTo>
                    <a:pt x="277" y="154"/>
                    <a:pt x="273" y="149"/>
                    <a:pt x="267" y="149"/>
                  </a:cubicBezTo>
                  <a:cubicBezTo>
                    <a:pt x="173" y="149"/>
                    <a:pt x="173" y="149"/>
                    <a:pt x="173" y="149"/>
                  </a:cubicBezTo>
                  <a:cubicBezTo>
                    <a:pt x="203" y="136"/>
                    <a:pt x="226" y="111"/>
                    <a:pt x="238" y="79"/>
                  </a:cubicBezTo>
                  <a:close/>
                  <a:moveTo>
                    <a:pt x="263" y="41"/>
                  </a:moveTo>
                  <a:cubicBezTo>
                    <a:pt x="271" y="41"/>
                    <a:pt x="277" y="47"/>
                    <a:pt x="277" y="55"/>
                  </a:cubicBezTo>
                  <a:cubicBezTo>
                    <a:pt x="277" y="62"/>
                    <a:pt x="271" y="69"/>
                    <a:pt x="263" y="69"/>
                  </a:cubicBezTo>
                  <a:cubicBezTo>
                    <a:pt x="255" y="69"/>
                    <a:pt x="249" y="62"/>
                    <a:pt x="249" y="55"/>
                  </a:cubicBezTo>
                  <a:cubicBezTo>
                    <a:pt x="249" y="47"/>
                    <a:pt x="255" y="41"/>
                    <a:pt x="263" y="41"/>
                  </a:cubicBezTo>
                  <a:close/>
                  <a:moveTo>
                    <a:pt x="123" y="138"/>
                  </a:moveTo>
                  <a:cubicBezTo>
                    <a:pt x="66" y="138"/>
                    <a:pt x="21" y="93"/>
                    <a:pt x="21" y="35"/>
                  </a:cubicBezTo>
                  <a:cubicBezTo>
                    <a:pt x="21" y="21"/>
                    <a:pt x="21" y="21"/>
                    <a:pt x="21" y="21"/>
                  </a:cubicBezTo>
                  <a:cubicBezTo>
                    <a:pt x="224" y="21"/>
                    <a:pt x="224" y="21"/>
                    <a:pt x="224" y="21"/>
                  </a:cubicBezTo>
                  <a:cubicBezTo>
                    <a:pt x="224" y="35"/>
                    <a:pt x="224" y="35"/>
                    <a:pt x="224" y="35"/>
                  </a:cubicBezTo>
                  <a:cubicBezTo>
                    <a:pt x="224" y="93"/>
                    <a:pt x="179" y="138"/>
                    <a:pt x="123" y="138"/>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124" name="Freeform 22"/>
            <p:cNvSpPr>
              <a:spLocks noEditPoints="1"/>
            </p:cNvSpPr>
            <p:nvPr/>
          </p:nvSpPr>
          <p:spPr bwMode="auto">
            <a:xfrm>
              <a:off x="2387" y="114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125" name="Group 526"/>
          <p:cNvGrpSpPr>
            <a:grpSpLocks noChangeAspect="1"/>
          </p:cNvGrpSpPr>
          <p:nvPr/>
        </p:nvGrpSpPr>
        <p:grpSpPr bwMode="auto">
          <a:xfrm>
            <a:off x="5265317" y="6125528"/>
            <a:ext cx="399773" cy="399773"/>
            <a:chOff x="3464" y="1974"/>
            <a:chExt cx="340" cy="340"/>
          </a:xfrm>
          <a:solidFill>
            <a:schemeClr val="bg2">
              <a:lumMod val="75000"/>
            </a:schemeClr>
          </a:solidFill>
        </p:grpSpPr>
        <p:sp>
          <p:nvSpPr>
            <p:cNvPr id="126" name="Freeform 527"/>
            <p:cNvSpPr>
              <a:spLocks noEditPoints="1"/>
            </p:cNvSpPr>
            <p:nvPr/>
          </p:nvSpPr>
          <p:spPr bwMode="auto">
            <a:xfrm>
              <a:off x="3464" y="197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127" name="Freeform 528"/>
            <p:cNvSpPr>
              <a:spLocks noEditPoints="1"/>
            </p:cNvSpPr>
            <p:nvPr/>
          </p:nvSpPr>
          <p:spPr bwMode="auto">
            <a:xfrm>
              <a:off x="3541" y="2037"/>
              <a:ext cx="185" cy="199"/>
            </a:xfrm>
            <a:custGeom>
              <a:avLst/>
              <a:gdLst>
                <a:gd name="T0" fmla="*/ 268 w 279"/>
                <a:gd name="T1" fmla="*/ 299 h 299"/>
                <a:gd name="T2" fmla="*/ 12 w 279"/>
                <a:gd name="T3" fmla="*/ 299 h 299"/>
                <a:gd name="T4" fmla="*/ 3 w 279"/>
                <a:gd name="T5" fmla="*/ 294 h 299"/>
                <a:gd name="T6" fmla="*/ 2 w 279"/>
                <a:gd name="T7" fmla="*/ 284 h 299"/>
                <a:gd name="T8" fmla="*/ 23 w 279"/>
                <a:gd name="T9" fmla="*/ 241 h 299"/>
                <a:gd name="T10" fmla="*/ 33 w 279"/>
                <a:gd name="T11" fmla="*/ 235 h 299"/>
                <a:gd name="T12" fmla="*/ 246 w 279"/>
                <a:gd name="T13" fmla="*/ 235 h 299"/>
                <a:gd name="T14" fmla="*/ 256 w 279"/>
                <a:gd name="T15" fmla="*/ 241 h 299"/>
                <a:gd name="T16" fmla="*/ 277 w 279"/>
                <a:gd name="T17" fmla="*/ 284 h 299"/>
                <a:gd name="T18" fmla="*/ 277 w 279"/>
                <a:gd name="T19" fmla="*/ 294 h 299"/>
                <a:gd name="T20" fmla="*/ 268 w 279"/>
                <a:gd name="T21" fmla="*/ 299 h 299"/>
                <a:gd name="T22" fmla="*/ 29 w 279"/>
                <a:gd name="T23" fmla="*/ 278 h 299"/>
                <a:gd name="T24" fmla="*/ 250 w 279"/>
                <a:gd name="T25" fmla="*/ 278 h 299"/>
                <a:gd name="T26" fmla="*/ 240 w 279"/>
                <a:gd name="T27" fmla="*/ 257 h 299"/>
                <a:gd name="T28" fmla="*/ 40 w 279"/>
                <a:gd name="T29" fmla="*/ 257 h 299"/>
                <a:gd name="T30" fmla="*/ 29 w 279"/>
                <a:gd name="T31" fmla="*/ 278 h 299"/>
                <a:gd name="T32" fmla="*/ 257 w 279"/>
                <a:gd name="T33" fmla="*/ 86 h 299"/>
                <a:gd name="T34" fmla="*/ 22 w 279"/>
                <a:gd name="T35" fmla="*/ 86 h 299"/>
                <a:gd name="T36" fmla="*/ 12 w 279"/>
                <a:gd name="T37" fmla="*/ 78 h 299"/>
                <a:gd name="T38" fmla="*/ 17 w 279"/>
                <a:gd name="T39" fmla="*/ 66 h 299"/>
                <a:gd name="T40" fmla="*/ 135 w 279"/>
                <a:gd name="T41" fmla="*/ 2 h 299"/>
                <a:gd name="T42" fmla="*/ 145 w 279"/>
                <a:gd name="T43" fmla="*/ 2 h 299"/>
                <a:gd name="T44" fmla="*/ 262 w 279"/>
                <a:gd name="T45" fmla="*/ 66 h 299"/>
                <a:gd name="T46" fmla="*/ 267 w 279"/>
                <a:gd name="T47" fmla="*/ 78 h 299"/>
                <a:gd name="T48" fmla="*/ 257 w 279"/>
                <a:gd name="T49" fmla="*/ 86 h 299"/>
                <a:gd name="T50" fmla="*/ 64 w 279"/>
                <a:gd name="T51" fmla="*/ 65 h 299"/>
                <a:gd name="T52" fmla="*/ 215 w 279"/>
                <a:gd name="T53" fmla="*/ 65 h 299"/>
                <a:gd name="T54" fmla="*/ 140 w 279"/>
                <a:gd name="T55" fmla="*/ 23 h 299"/>
                <a:gd name="T56" fmla="*/ 64 w 279"/>
                <a:gd name="T57" fmla="*/ 65 h 299"/>
                <a:gd name="T58" fmla="*/ 54 w 279"/>
                <a:gd name="T59" fmla="*/ 203 h 299"/>
                <a:gd name="T60" fmla="*/ 54 w 279"/>
                <a:gd name="T61" fmla="*/ 118 h 299"/>
                <a:gd name="T62" fmla="*/ 44 w 279"/>
                <a:gd name="T63" fmla="*/ 107 h 299"/>
                <a:gd name="T64" fmla="*/ 33 w 279"/>
                <a:gd name="T65" fmla="*/ 118 h 299"/>
                <a:gd name="T66" fmla="*/ 33 w 279"/>
                <a:gd name="T67" fmla="*/ 203 h 299"/>
                <a:gd name="T68" fmla="*/ 44 w 279"/>
                <a:gd name="T69" fmla="*/ 214 h 299"/>
                <a:gd name="T70" fmla="*/ 54 w 279"/>
                <a:gd name="T71" fmla="*/ 203 h 299"/>
                <a:gd name="T72" fmla="*/ 118 w 279"/>
                <a:gd name="T73" fmla="*/ 203 h 299"/>
                <a:gd name="T74" fmla="*/ 118 w 279"/>
                <a:gd name="T75" fmla="*/ 118 h 299"/>
                <a:gd name="T76" fmla="*/ 108 w 279"/>
                <a:gd name="T77" fmla="*/ 107 h 299"/>
                <a:gd name="T78" fmla="*/ 97 w 279"/>
                <a:gd name="T79" fmla="*/ 118 h 299"/>
                <a:gd name="T80" fmla="*/ 97 w 279"/>
                <a:gd name="T81" fmla="*/ 203 h 299"/>
                <a:gd name="T82" fmla="*/ 108 w 279"/>
                <a:gd name="T83" fmla="*/ 214 h 299"/>
                <a:gd name="T84" fmla="*/ 118 w 279"/>
                <a:gd name="T85" fmla="*/ 203 h 299"/>
                <a:gd name="T86" fmla="*/ 182 w 279"/>
                <a:gd name="T87" fmla="*/ 203 h 299"/>
                <a:gd name="T88" fmla="*/ 182 w 279"/>
                <a:gd name="T89" fmla="*/ 118 h 299"/>
                <a:gd name="T90" fmla="*/ 172 w 279"/>
                <a:gd name="T91" fmla="*/ 107 h 299"/>
                <a:gd name="T92" fmla="*/ 161 w 279"/>
                <a:gd name="T93" fmla="*/ 118 h 299"/>
                <a:gd name="T94" fmla="*/ 161 w 279"/>
                <a:gd name="T95" fmla="*/ 203 h 299"/>
                <a:gd name="T96" fmla="*/ 172 w 279"/>
                <a:gd name="T97" fmla="*/ 214 h 299"/>
                <a:gd name="T98" fmla="*/ 182 w 279"/>
                <a:gd name="T99" fmla="*/ 203 h 299"/>
                <a:gd name="T100" fmla="*/ 246 w 279"/>
                <a:gd name="T101" fmla="*/ 203 h 299"/>
                <a:gd name="T102" fmla="*/ 246 w 279"/>
                <a:gd name="T103" fmla="*/ 118 h 299"/>
                <a:gd name="T104" fmla="*/ 236 w 279"/>
                <a:gd name="T105" fmla="*/ 107 h 299"/>
                <a:gd name="T106" fmla="*/ 225 w 279"/>
                <a:gd name="T107" fmla="*/ 118 h 299"/>
                <a:gd name="T108" fmla="*/ 225 w 279"/>
                <a:gd name="T109" fmla="*/ 203 h 299"/>
                <a:gd name="T110" fmla="*/ 236 w 279"/>
                <a:gd name="T111" fmla="*/ 214 h 299"/>
                <a:gd name="T112" fmla="*/ 246 w 279"/>
                <a:gd name="T113" fmla="*/ 20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 h="299">
                  <a:moveTo>
                    <a:pt x="268" y="299"/>
                  </a:moveTo>
                  <a:cubicBezTo>
                    <a:pt x="12" y="299"/>
                    <a:pt x="12" y="299"/>
                    <a:pt x="12" y="299"/>
                  </a:cubicBezTo>
                  <a:cubicBezTo>
                    <a:pt x="8" y="299"/>
                    <a:pt x="5" y="297"/>
                    <a:pt x="3" y="294"/>
                  </a:cubicBezTo>
                  <a:cubicBezTo>
                    <a:pt x="1" y="291"/>
                    <a:pt x="0" y="287"/>
                    <a:pt x="2" y="284"/>
                  </a:cubicBezTo>
                  <a:cubicBezTo>
                    <a:pt x="23" y="241"/>
                    <a:pt x="23" y="241"/>
                    <a:pt x="23" y="241"/>
                  </a:cubicBezTo>
                  <a:cubicBezTo>
                    <a:pt x="25" y="238"/>
                    <a:pt x="29" y="235"/>
                    <a:pt x="33" y="235"/>
                  </a:cubicBezTo>
                  <a:cubicBezTo>
                    <a:pt x="246" y="235"/>
                    <a:pt x="246" y="235"/>
                    <a:pt x="246" y="235"/>
                  </a:cubicBezTo>
                  <a:cubicBezTo>
                    <a:pt x="250" y="235"/>
                    <a:pt x="254" y="238"/>
                    <a:pt x="256" y="241"/>
                  </a:cubicBezTo>
                  <a:cubicBezTo>
                    <a:pt x="277" y="284"/>
                    <a:pt x="277" y="284"/>
                    <a:pt x="277" y="284"/>
                  </a:cubicBezTo>
                  <a:cubicBezTo>
                    <a:pt x="279" y="287"/>
                    <a:pt x="279" y="291"/>
                    <a:pt x="277" y="294"/>
                  </a:cubicBezTo>
                  <a:cubicBezTo>
                    <a:pt x="275" y="297"/>
                    <a:pt x="271" y="299"/>
                    <a:pt x="268" y="299"/>
                  </a:cubicBezTo>
                  <a:close/>
                  <a:moveTo>
                    <a:pt x="29" y="278"/>
                  </a:moveTo>
                  <a:cubicBezTo>
                    <a:pt x="250" y="278"/>
                    <a:pt x="250" y="278"/>
                    <a:pt x="250" y="278"/>
                  </a:cubicBezTo>
                  <a:cubicBezTo>
                    <a:pt x="240" y="257"/>
                    <a:pt x="240" y="257"/>
                    <a:pt x="240" y="257"/>
                  </a:cubicBezTo>
                  <a:cubicBezTo>
                    <a:pt x="40" y="257"/>
                    <a:pt x="40" y="257"/>
                    <a:pt x="40" y="257"/>
                  </a:cubicBezTo>
                  <a:lnTo>
                    <a:pt x="29" y="278"/>
                  </a:lnTo>
                  <a:close/>
                  <a:moveTo>
                    <a:pt x="257" y="86"/>
                  </a:moveTo>
                  <a:cubicBezTo>
                    <a:pt x="22" y="86"/>
                    <a:pt x="22" y="86"/>
                    <a:pt x="22" y="86"/>
                  </a:cubicBezTo>
                  <a:cubicBezTo>
                    <a:pt x="17" y="86"/>
                    <a:pt x="13" y="83"/>
                    <a:pt x="12" y="78"/>
                  </a:cubicBezTo>
                  <a:cubicBezTo>
                    <a:pt x="11" y="73"/>
                    <a:pt x="13" y="68"/>
                    <a:pt x="17" y="66"/>
                  </a:cubicBezTo>
                  <a:cubicBezTo>
                    <a:pt x="135" y="2"/>
                    <a:pt x="135" y="2"/>
                    <a:pt x="135" y="2"/>
                  </a:cubicBezTo>
                  <a:cubicBezTo>
                    <a:pt x="138" y="0"/>
                    <a:pt x="142" y="0"/>
                    <a:pt x="145" y="2"/>
                  </a:cubicBezTo>
                  <a:cubicBezTo>
                    <a:pt x="262" y="66"/>
                    <a:pt x="262" y="66"/>
                    <a:pt x="262" y="66"/>
                  </a:cubicBezTo>
                  <a:cubicBezTo>
                    <a:pt x="266" y="68"/>
                    <a:pt x="269" y="73"/>
                    <a:pt x="267" y="78"/>
                  </a:cubicBezTo>
                  <a:cubicBezTo>
                    <a:pt x="266" y="83"/>
                    <a:pt x="262" y="86"/>
                    <a:pt x="257" y="86"/>
                  </a:cubicBezTo>
                  <a:close/>
                  <a:moveTo>
                    <a:pt x="64" y="65"/>
                  </a:moveTo>
                  <a:cubicBezTo>
                    <a:pt x="215" y="65"/>
                    <a:pt x="215" y="65"/>
                    <a:pt x="215" y="65"/>
                  </a:cubicBezTo>
                  <a:cubicBezTo>
                    <a:pt x="140" y="23"/>
                    <a:pt x="140" y="23"/>
                    <a:pt x="140" y="23"/>
                  </a:cubicBezTo>
                  <a:lnTo>
                    <a:pt x="64" y="65"/>
                  </a:lnTo>
                  <a:close/>
                  <a:moveTo>
                    <a:pt x="54" y="203"/>
                  </a:moveTo>
                  <a:cubicBezTo>
                    <a:pt x="54" y="118"/>
                    <a:pt x="54" y="118"/>
                    <a:pt x="54" y="118"/>
                  </a:cubicBezTo>
                  <a:cubicBezTo>
                    <a:pt x="54" y="112"/>
                    <a:pt x="50" y="107"/>
                    <a:pt x="44" y="107"/>
                  </a:cubicBezTo>
                  <a:cubicBezTo>
                    <a:pt x="38" y="107"/>
                    <a:pt x="33" y="112"/>
                    <a:pt x="33" y="118"/>
                  </a:cubicBezTo>
                  <a:cubicBezTo>
                    <a:pt x="33" y="203"/>
                    <a:pt x="33" y="203"/>
                    <a:pt x="33" y="203"/>
                  </a:cubicBezTo>
                  <a:cubicBezTo>
                    <a:pt x="33" y="209"/>
                    <a:pt x="38" y="214"/>
                    <a:pt x="44" y="214"/>
                  </a:cubicBezTo>
                  <a:cubicBezTo>
                    <a:pt x="50" y="214"/>
                    <a:pt x="54" y="209"/>
                    <a:pt x="54" y="203"/>
                  </a:cubicBezTo>
                  <a:close/>
                  <a:moveTo>
                    <a:pt x="118" y="203"/>
                  </a:moveTo>
                  <a:cubicBezTo>
                    <a:pt x="118" y="118"/>
                    <a:pt x="118" y="118"/>
                    <a:pt x="118" y="118"/>
                  </a:cubicBezTo>
                  <a:cubicBezTo>
                    <a:pt x="118" y="112"/>
                    <a:pt x="114" y="107"/>
                    <a:pt x="108" y="107"/>
                  </a:cubicBezTo>
                  <a:cubicBezTo>
                    <a:pt x="102" y="107"/>
                    <a:pt x="97" y="112"/>
                    <a:pt x="97" y="118"/>
                  </a:cubicBezTo>
                  <a:cubicBezTo>
                    <a:pt x="97" y="203"/>
                    <a:pt x="97" y="203"/>
                    <a:pt x="97" y="203"/>
                  </a:cubicBezTo>
                  <a:cubicBezTo>
                    <a:pt x="97" y="209"/>
                    <a:pt x="102" y="214"/>
                    <a:pt x="108" y="214"/>
                  </a:cubicBezTo>
                  <a:cubicBezTo>
                    <a:pt x="114" y="214"/>
                    <a:pt x="118" y="209"/>
                    <a:pt x="118" y="203"/>
                  </a:cubicBezTo>
                  <a:close/>
                  <a:moveTo>
                    <a:pt x="182" y="203"/>
                  </a:moveTo>
                  <a:cubicBezTo>
                    <a:pt x="182" y="118"/>
                    <a:pt x="182" y="118"/>
                    <a:pt x="182" y="118"/>
                  </a:cubicBezTo>
                  <a:cubicBezTo>
                    <a:pt x="182" y="112"/>
                    <a:pt x="178" y="107"/>
                    <a:pt x="172" y="107"/>
                  </a:cubicBezTo>
                  <a:cubicBezTo>
                    <a:pt x="166" y="107"/>
                    <a:pt x="161" y="112"/>
                    <a:pt x="161" y="118"/>
                  </a:cubicBezTo>
                  <a:cubicBezTo>
                    <a:pt x="161" y="203"/>
                    <a:pt x="161" y="203"/>
                    <a:pt x="161" y="203"/>
                  </a:cubicBezTo>
                  <a:cubicBezTo>
                    <a:pt x="161" y="209"/>
                    <a:pt x="166" y="214"/>
                    <a:pt x="172" y="214"/>
                  </a:cubicBezTo>
                  <a:cubicBezTo>
                    <a:pt x="178" y="214"/>
                    <a:pt x="182" y="209"/>
                    <a:pt x="182" y="203"/>
                  </a:cubicBezTo>
                  <a:close/>
                  <a:moveTo>
                    <a:pt x="246" y="203"/>
                  </a:moveTo>
                  <a:cubicBezTo>
                    <a:pt x="246" y="118"/>
                    <a:pt x="246" y="118"/>
                    <a:pt x="246" y="118"/>
                  </a:cubicBezTo>
                  <a:cubicBezTo>
                    <a:pt x="246" y="112"/>
                    <a:pt x="242" y="107"/>
                    <a:pt x="236" y="107"/>
                  </a:cubicBezTo>
                  <a:cubicBezTo>
                    <a:pt x="230" y="107"/>
                    <a:pt x="225" y="112"/>
                    <a:pt x="225" y="118"/>
                  </a:cubicBezTo>
                  <a:cubicBezTo>
                    <a:pt x="225" y="203"/>
                    <a:pt x="225" y="203"/>
                    <a:pt x="225" y="203"/>
                  </a:cubicBezTo>
                  <a:cubicBezTo>
                    <a:pt x="225" y="209"/>
                    <a:pt x="230" y="214"/>
                    <a:pt x="236" y="214"/>
                  </a:cubicBezTo>
                  <a:cubicBezTo>
                    <a:pt x="242" y="214"/>
                    <a:pt x="246" y="209"/>
                    <a:pt x="246" y="203"/>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grpSp>
        <p:nvGrpSpPr>
          <p:cNvPr id="128" name="Group 932"/>
          <p:cNvGrpSpPr>
            <a:grpSpLocks noChangeAspect="1"/>
          </p:cNvGrpSpPr>
          <p:nvPr/>
        </p:nvGrpSpPr>
        <p:grpSpPr bwMode="auto">
          <a:xfrm>
            <a:off x="5736731" y="6126600"/>
            <a:ext cx="397628" cy="397628"/>
            <a:chOff x="5795" y="3560"/>
            <a:chExt cx="340" cy="340"/>
          </a:xfrm>
          <a:solidFill>
            <a:schemeClr val="bg2">
              <a:lumMod val="75000"/>
            </a:schemeClr>
          </a:solidFill>
        </p:grpSpPr>
        <p:sp>
          <p:nvSpPr>
            <p:cNvPr id="129" name="Freeform 933"/>
            <p:cNvSpPr>
              <a:spLocks noEditPoints="1"/>
            </p:cNvSpPr>
            <p:nvPr/>
          </p:nvSpPr>
          <p:spPr bwMode="auto">
            <a:xfrm>
              <a:off x="5859" y="3652"/>
              <a:ext cx="212" cy="148"/>
            </a:xfrm>
            <a:custGeom>
              <a:avLst/>
              <a:gdLst>
                <a:gd name="T0" fmla="*/ 313 w 320"/>
                <a:gd name="T1" fmla="*/ 54 h 224"/>
                <a:gd name="T2" fmla="*/ 163 w 320"/>
                <a:gd name="T3" fmla="*/ 1 h 224"/>
                <a:gd name="T4" fmla="*/ 156 w 320"/>
                <a:gd name="T5" fmla="*/ 1 h 224"/>
                <a:gd name="T6" fmla="*/ 7 w 320"/>
                <a:gd name="T7" fmla="*/ 54 h 224"/>
                <a:gd name="T8" fmla="*/ 0 w 320"/>
                <a:gd name="T9" fmla="*/ 64 h 224"/>
                <a:gd name="T10" fmla="*/ 6 w 320"/>
                <a:gd name="T11" fmla="*/ 74 h 224"/>
                <a:gd name="T12" fmla="*/ 63 w 320"/>
                <a:gd name="T13" fmla="*/ 98 h 224"/>
                <a:gd name="T14" fmla="*/ 53 w 320"/>
                <a:gd name="T15" fmla="*/ 170 h 224"/>
                <a:gd name="T16" fmla="*/ 54 w 320"/>
                <a:gd name="T17" fmla="*/ 176 h 224"/>
                <a:gd name="T18" fmla="*/ 160 w 320"/>
                <a:gd name="T19" fmla="*/ 224 h 224"/>
                <a:gd name="T20" fmla="*/ 264 w 320"/>
                <a:gd name="T21" fmla="*/ 178 h 224"/>
                <a:gd name="T22" fmla="*/ 266 w 320"/>
                <a:gd name="T23" fmla="*/ 170 h 224"/>
                <a:gd name="T24" fmla="*/ 257 w 320"/>
                <a:gd name="T25" fmla="*/ 98 h 224"/>
                <a:gd name="T26" fmla="*/ 288 w 320"/>
                <a:gd name="T27" fmla="*/ 85 h 224"/>
                <a:gd name="T28" fmla="*/ 288 w 320"/>
                <a:gd name="T29" fmla="*/ 214 h 224"/>
                <a:gd name="T30" fmla="*/ 298 w 320"/>
                <a:gd name="T31" fmla="*/ 224 h 224"/>
                <a:gd name="T32" fmla="*/ 309 w 320"/>
                <a:gd name="T33" fmla="*/ 214 h 224"/>
                <a:gd name="T34" fmla="*/ 309 w 320"/>
                <a:gd name="T35" fmla="*/ 76 h 224"/>
                <a:gd name="T36" fmla="*/ 313 w 320"/>
                <a:gd name="T37" fmla="*/ 74 h 224"/>
                <a:gd name="T38" fmla="*/ 320 w 320"/>
                <a:gd name="T39" fmla="*/ 64 h 224"/>
                <a:gd name="T40" fmla="*/ 313 w 320"/>
                <a:gd name="T41" fmla="*/ 54 h 224"/>
                <a:gd name="T42" fmla="*/ 244 w 320"/>
                <a:gd name="T43" fmla="*/ 167 h 224"/>
                <a:gd name="T44" fmla="*/ 160 w 320"/>
                <a:gd name="T45" fmla="*/ 203 h 224"/>
                <a:gd name="T46" fmla="*/ 75 w 320"/>
                <a:gd name="T47" fmla="*/ 168 h 224"/>
                <a:gd name="T48" fmla="*/ 83 w 320"/>
                <a:gd name="T49" fmla="*/ 107 h 224"/>
                <a:gd name="T50" fmla="*/ 155 w 320"/>
                <a:gd name="T51" fmla="*/ 138 h 224"/>
                <a:gd name="T52" fmla="*/ 160 w 320"/>
                <a:gd name="T53" fmla="*/ 139 h 224"/>
                <a:gd name="T54" fmla="*/ 164 w 320"/>
                <a:gd name="T55" fmla="*/ 138 h 224"/>
                <a:gd name="T56" fmla="*/ 236 w 320"/>
                <a:gd name="T57" fmla="*/ 107 h 224"/>
                <a:gd name="T58" fmla="*/ 244 w 320"/>
                <a:gd name="T59" fmla="*/ 167 h 224"/>
                <a:gd name="T60" fmla="*/ 160 w 320"/>
                <a:gd name="T61" fmla="*/ 117 h 224"/>
                <a:gd name="T62" fmla="*/ 40 w 320"/>
                <a:gd name="T63" fmla="*/ 65 h 224"/>
                <a:gd name="T64" fmla="*/ 160 w 320"/>
                <a:gd name="T65" fmla="*/ 22 h 224"/>
                <a:gd name="T66" fmla="*/ 280 w 320"/>
                <a:gd name="T67" fmla="*/ 65 h 224"/>
                <a:gd name="T68" fmla="*/ 160 w 320"/>
                <a:gd name="T69" fmla="*/ 11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24">
                  <a:moveTo>
                    <a:pt x="313" y="54"/>
                  </a:moveTo>
                  <a:cubicBezTo>
                    <a:pt x="163" y="1"/>
                    <a:pt x="163" y="1"/>
                    <a:pt x="163" y="1"/>
                  </a:cubicBezTo>
                  <a:cubicBezTo>
                    <a:pt x="161" y="0"/>
                    <a:pt x="158" y="0"/>
                    <a:pt x="156" y="1"/>
                  </a:cubicBezTo>
                  <a:cubicBezTo>
                    <a:pt x="7" y="54"/>
                    <a:pt x="7" y="54"/>
                    <a:pt x="7" y="54"/>
                  </a:cubicBezTo>
                  <a:cubicBezTo>
                    <a:pt x="3" y="56"/>
                    <a:pt x="0" y="60"/>
                    <a:pt x="0" y="64"/>
                  </a:cubicBezTo>
                  <a:cubicBezTo>
                    <a:pt x="0" y="68"/>
                    <a:pt x="2" y="72"/>
                    <a:pt x="6" y="74"/>
                  </a:cubicBezTo>
                  <a:cubicBezTo>
                    <a:pt x="63" y="98"/>
                    <a:pt x="63" y="98"/>
                    <a:pt x="63" y="98"/>
                  </a:cubicBezTo>
                  <a:cubicBezTo>
                    <a:pt x="53" y="170"/>
                    <a:pt x="53" y="170"/>
                    <a:pt x="53" y="170"/>
                  </a:cubicBezTo>
                  <a:cubicBezTo>
                    <a:pt x="53" y="172"/>
                    <a:pt x="53" y="174"/>
                    <a:pt x="54" y="176"/>
                  </a:cubicBezTo>
                  <a:cubicBezTo>
                    <a:pt x="56" y="178"/>
                    <a:pt x="83" y="224"/>
                    <a:pt x="160" y="224"/>
                  </a:cubicBezTo>
                  <a:cubicBezTo>
                    <a:pt x="223" y="224"/>
                    <a:pt x="262" y="180"/>
                    <a:pt x="264" y="178"/>
                  </a:cubicBezTo>
                  <a:cubicBezTo>
                    <a:pt x="266" y="176"/>
                    <a:pt x="267" y="173"/>
                    <a:pt x="266" y="170"/>
                  </a:cubicBezTo>
                  <a:cubicBezTo>
                    <a:pt x="257" y="98"/>
                    <a:pt x="257" y="98"/>
                    <a:pt x="257" y="98"/>
                  </a:cubicBezTo>
                  <a:cubicBezTo>
                    <a:pt x="288" y="85"/>
                    <a:pt x="288" y="85"/>
                    <a:pt x="288" y="85"/>
                  </a:cubicBezTo>
                  <a:cubicBezTo>
                    <a:pt x="288" y="214"/>
                    <a:pt x="288" y="214"/>
                    <a:pt x="288" y="214"/>
                  </a:cubicBezTo>
                  <a:cubicBezTo>
                    <a:pt x="288" y="220"/>
                    <a:pt x="292" y="224"/>
                    <a:pt x="298" y="224"/>
                  </a:cubicBezTo>
                  <a:cubicBezTo>
                    <a:pt x="304" y="224"/>
                    <a:pt x="309" y="220"/>
                    <a:pt x="309" y="214"/>
                  </a:cubicBezTo>
                  <a:cubicBezTo>
                    <a:pt x="309" y="76"/>
                    <a:pt x="309" y="76"/>
                    <a:pt x="309" y="76"/>
                  </a:cubicBezTo>
                  <a:cubicBezTo>
                    <a:pt x="313" y="74"/>
                    <a:pt x="313" y="74"/>
                    <a:pt x="313" y="74"/>
                  </a:cubicBezTo>
                  <a:cubicBezTo>
                    <a:pt x="317" y="72"/>
                    <a:pt x="320" y="68"/>
                    <a:pt x="320" y="64"/>
                  </a:cubicBezTo>
                  <a:cubicBezTo>
                    <a:pt x="320" y="60"/>
                    <a:pt x="317" y="56"/>
                    <a:pt x="313" y="54"/>
                  </a:cubicBezTo>
                  <a:close/>
                  <a:moveTo>
                    <a:pt x="244" y="167"/>
                  </a:moveTo>
                  <a:cubicBezTo>
                    <a:pt x="235" y="177"/>
                    <a:pt x="203" y="203"/>
                    <a:pt x="160" y="203"/>
                  </a:cubicBezTo>
                  <a:cubicBezTo>
                    <a:pt x="105" y="203"/>
                    <a:pt x="81" y="177"/>
                    <a:pt x="75" y="168"/>
                  </a:cubicBezTo>
                  <a:cubicBezTo>
                    <a:pt x="83" y="107"/>
                    <a:pt x="83" y="107"/>
                    <a:pt x="83" y="107"/>
                  </a:cubicBezTo>
                  <a:cubicBezTo>
                    <a:pt x="155" y="138"/>
                    <a:pt x="155" y="138"/>
                    <a:pt x="155" y="138"/>
                  </a:cubicBezTo>
                  <a:cubicBezTo>
                    <a:pt x="157" y="139"/>
                    <a:pt x="158" y="139"/>
                    <a:pt x="160" y="139"/>
                  </a:cubicBezTo>
                  <a:cubicBezTo>
                    <a:pt x="161" y="139"/>
                    <a:pt x="163" y="139"/>
                    <a:pt x="164" y="138"/>
                  </a:cubicBezTo>
                  <a:cubicBezTo>
                    <a:pt x="236" y="107"/>
                    <a:pt x="236" y="107"/>
                    <a:pt x="236" y="107"/>
                  </a:cubicBezTo>
                  <a:lnTo>
                    <a:pt x="244" y="167"/>
                  </a:lnTo>
                  <a:close/>
                  <a:moveTo>
                    <a:pt x="160" y="117"/>
                  </a:moveTo>
                  <a:cubicBezTo>
                    <a:pt x="40" y="65"/>
                    <a:pt x="40" y="65"/>
                    <a:pt x="40" y="65"/>
                  </a:cubicBezTo>
                  <a:cubicBezTo>
                    <a:pt x="160" y="22"/>
                    <a:pt x="160" y="22"/>
                    <a:pt x="160" y="22"/>
                  </a:cubicBezTo>
                  <a:cubicBezTo>
                    <a:pt x="280" y="65"/>
                    <a:pt x="280" y="65"/>
                    <a:pt x="280" y="65"/>
                  </a:cubicBezTo>
                  <a:lnTo>
                    <a:pt x="160" y="117"/>
                  </a:ln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sp>
          <p:nvSpPr>
            <p:cNvPr id="130" name="Freeform 934"/>
            <p:cNvSpPr>
              <a:spLocks noEditPoints="1"/>
            </p:cNvSpPr>
            <p:nvPr/>
          </p:nvSpPr>
          <p:spPr bwMode="auto">
            <a:xfrm>
              <a:off x="5795" y="356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600"/>
            </a:p>
          </p:txBody>
        </p:sp>
      </p:grpSp>
      <p:sp>
        <p:nvSpPr>
          <p:cNvPr id="131" name="Rectangle 130"/>
          <p:cNvSpPr/>
          <p:nvPr/>
        </p:nvSpPr>
        <p:spPr>
          <a:xfrm>
            <a:off x="567278" y="1612227"/>
            <a:ext cx="8922797" cy="261016"/>
          </a:xfrm>
          <a:prstGeom prst="rect">
            <a:avLst/>
          </a:prstGeom>
          <a:solidFill>
            <a:schemeClr val="accent1"/>
          </a:solid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smtClean="0">
                <a:solidFill>
                  <a:schemeClr val="bg1"/>
                </a:solidFill>
              </a:rPr>
              <a:t>A given purchase in the database</a:t>
            </a:r>
            <a:endParaRPr lang="en-US" sz="1200" b="1" dirty="0">
              <a:solidFill>
                <a:schemeClr val="bg1"/>
              </a:solidFill>
            </a:endParaRPr>
          </a:p>
        </p:txBody>
      </p:sp>
      <p:sp>
        <p:nvSpPr>
          <p:cNvPr id="132" name="Rectangle 131"/>
          <p:cNvSpPr/>
          <p:nvPr/>
        </p:nvSpPr>
        <p:spPr>
          <a:xfrm>
            <a:off x="634078" y="2532985"/>
            <a:ext cx="8922797" cy="261016"/>
          </a:xfrm>
          <a:prstGeom prst="rect">
            <a:avLst/>
          </a:prstGeom>
          <a:solidFill>
            <a:schemeClr val="accent1"/>
          </a:solid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smtClean="0">
                <a:solidFill>
                  <a:schemeClr val="bg1"/>
                </a:solidFill>
              </a:rPr>
              <a:t>General Information</a:t>
            </a:r>
            <a:endParaRPr lang="en-US" sz="1200" b="1" dirty="0">
              <a:solidFill>
                <a:schemeClr val="bg1"/>
              </a:solidFill>
            </a:endParaRPr>
          </a:p>
        </p:txBody>
      </p:sp>
      <p:sp>
        <p:nvSpPr>
          <p:cNvPr id="133" name="Rectangle 132"/>
          <p:cNvSpPr/>
          <p:nvPr/>
        </p:nvSpPr>
        <p:spPr>
          <a:xfrm>
            <a:off x="634078" y="5252049"/>
            <a:ext cx="8922797" cy="261016"/>
          </a:xfrm>
          <a:prstGeom prst="rect">
            <a:avLst/>
          </a:prstGeom>
          <a:solidFill>
            <a:schemeClr val="accent1"/>
          </a:solid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smtClean="0">
                <a:solidFill>
                  <a:schemeClr val="bg1"/>
                </a:solidFill>
              </a:rPr>
              <a:t>Collected / Calculated data</a:t>
            </a:r>
            <a:endParaRPr lang="en-US" sz="1200" b="1" dirty="0">
              <a:solidFill>
                <a:schemeClr val="bg1"/>
              </a:solidFill>
            </a:endParaRPr>
          </a:p>
        </p:txBody>
      </p:sp>
    </p:spTree>
    <p:extLst>
      <p:ext uri="{BB962C8B-B14F-4D97-AF65-F5344CB8AC3E}">
        <p14:creationId xmlns:p14="http://schemas.microsoft.com/office/powerpoint/2010/main" val="1654890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a:spcBef>
                <a:spcPts val="600"/>
              </a:spcBef>
              <a:buClr>
                <a:srgbClr val="44546A"/>
              </a:buClr>
              <a:defRPr/>
            </a:pPr>
            <a:r>
              <a:rPr lang="en-US" dirty="0" smtClean="0"/>
              <a:t>Data Engineering Process </a:t>
            </a:r>
            <a:endParaRPr lang="en-US" dirty="0"/>
          </a:p>
        </p:txBody>
      </p:sp>
      <p:sp>
        <p:nvSpPr>
          <p:cNvPr id="5" name="Text Placeholder 4"/>
          <p:cNvSpPr>
            <a:spLocks noGrp="1"/>
          </p:cNvSpPr>
          <p:nvPr>
            <p:ph type="body" idx="1"/>
          </p:nvPr>
        </p:nvSpPr>
        <p:spPr/>
        <p:txBody>
          <a:bodyPr/>
          <a:lstStyle/>
          <a:p>
            <a:r>
              <a:rPr lang="en-US" dirty="0" smtClean="0"/>
              <a:t>We have access to two main data sources. </a:t>
            </a:r>
            <a:endParaRPr lang="en-US" dirty="0"/>
          </a:p>
        </p:txBody>
      </p:sp>
      <p:sp>
        <p:nvSpPr>
          <p:cNvPr id="6" name="Content Placeholder 5"/>
          <p:cNvSpPr>
            <a:spLocks noGrp="1"/>
          </p:cNvSpPr>
          <p:nvPr>
            <p:ph sz="quarter" idx="4294967295"/>
          </p:nvPr>
        </p:nvSpPr>
        <p:spPr>
          <a:xfrm>
            <a:off x="596461" y="2011900"/>
            <a:ext cx="3487738" cy="403225"/>
          </a:xfrm>
        </p:spPr>
        <p:txBody>
          <a:bodyPr/>
          <a:lstStyle/>
          <a:p>
            <a:r>
              <a:rPr lang="en-US" b="1" dirty="0" smtClean="0"/>
              <a:t>SALES DATA PER STORE</a:t>
            </a:r>
            <a:endParaRPr lang="en-US" b="1" dirty="0"/>
          </a:p>
        </p:txBody>
      </p:sp>
      <p:sp>
        <p:nvSpPr>
          <p:cNvPr id="7" name="Content Placeholder 6"/>
          <p:cNvSpPr>
            <a:spLocks noGrp="1"/>
          </p:cNvSpPr>
          <p:nvPr>
            <p:ph sz="quarter" idx="4294967295"/>
          </p:nvPr>
        </p:nvSpPr>
        <p:spPr>
          <a:xfrm>
            <a:off x="5222053" y="2014546"/>
            <a:ext cx="3724275" cy="403225"/>
          </a:xfrm>
        </p:spPr>
        <p:txBody>
          <a:bodyPr/>
          <a:lstStyle/>
          <a:p>
            <a:r>
              <a:rPr lang="en-US" b="1" dirty="0" smtClean="0"/>
              <a:t>SURROUNDING AMENITIES PER STORE</a:t>
            </a:r>
            <a:endParaRPr lang="en-US" b="1" dirty="0"/>
          </a:p>
        </p:txBody>
      </p:sp>
      <p:pic>
        <p:nvPicPr>
          <p:cNvPr id="8194" name="Picture 2" descr="Image result for j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1172" y="2011900"/>
            <a:ext cx="554463" cy="55446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94494" y="2011900"/>
            <a:ext cx="561970" cy="561970"/>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66" name="TextBox 65"/>
          <p:cNvSpPr txBox="1"/>
          <p:nvPr/>
        </p:nvSpPr>
        <p:spPr>
          <a:xfrm>
            <a:off x="577851" y="2982177"/>
            <a:ext cx="3638304" cy="1092607"/>
          </a:xfrm>
          <a:prstGeom prst="rect">
            <a:avLst/>
          </a:prstGeom>
          <a:noFill/>
        </p:spPr>
        <p:txBody>
          <a:bodyPr wrap="none" lIns="0" tIns="0" rIns="0" bIns="0" rtlCol="0">
            <a:spAutoFit/>
          </a:bodyPr>
          <a:lstStyle/>
          <a:p>
            <a:pPr marL="285750" indent="-285750">
              <a:spcBef>
                <a:spcPts val="600"/>
              </a:spcBef>
              <a:buClr>
                <a:schemeClr val="tx2"/>
              </a:buClr>
              <a:buFontTx/>
              <a:buChar char="-"/>
            </a:pPr>
            <a:r>
              <a:rPr lang="en-US" sz="1400" dirty="0" smtClean="0">
                <a:solidFill>
                  <a:schemeClr val="tx1"/>
                </a:solidFill>
              </a:rPr>
              <a:t>Transposing ‘Date’ columns</a:t>
            </a:r>
          </a:p>
          <a:p>
            <a:pPr marL="285750" indent="-285750">
              <a:spcBef>
                <a:spcPts val="600"/>
              </a:spcBef>
              <a:buClr>
                <a:schemeClr val="tx2"/>
              </a:buClr>
              <a:buFontTx/>
              <a:buChar char="-"/>
            </a:pPr>
            <a:r>
              <a:rPr lang="en-US" sz="1400" dirty="0" smtClean="0"/>
              <a:t>10 million rows to 300 thousands</a:t>
            </a:r>
            <a:endParaRPr lang="en-US" sz="1400" dirty="0" smtClean="0">
              <a:solidFill>
                <a:schemeClr val="tx1"/>
              </a:solidFill>
            </a:endParaRPr>
          </a:p>
          <a:p>
            <a:pPr marL="285750" indent="-285750">
              <a:spcBef>
                <a:spcPts val="600"/>
              </a:spcBef>
              <a:buClr>
                <a:schemeClr val="tx2"/>
              </a:buClr>
              <a:buFontTx/>
              <a:buChar char="-"/>
            </a:pPr>
            <a:r>
              <a:rPr lang="en-US" sz="1400" dirty="0" smtClean="0"/>
              <a:t>Extract Weekday and Hour from date</a:t>
            </a:r>
          </a:p>
          <a:p>
            <a:pPr marL="285750" indent="-285750">
              <a:spcBef>
                <a:spcPts val="600"/>
              </a:spcBef>
              <a:buClr>
                <a:schemeClr val="tx2"/>
              </a:buClr>
              <a:buFontTx/>
              <a:buChar char="-"/>
            </a:pPr>
            <a:r>
              <a:rPr lang="en-US" sz="1400" dirty="0" smtClean="0">
                <a:solidFill>
                  <a:schemeClr val="tx1"/>
                </a:solidFill>
              </a:rPr>
              <a:t>Remove the dates with no sales</a:t>
            </a:r>
            <a:endParaRPr lang="en-US" sz="1400" dirty="0" smtClean="0">
              <a:solidFill>
                <a:schemeClr val="tx1"/>
              </a:solidFill>
            </a:endParaRPr>
          </a:p>
        </p:txBody>
      </p:sp>
      <p:sp>
        <p:nvSpPr>
          <p:cNvPr id="67" name="TextBox 66"/>
          <p:cNvSpPr txBox="1"/>
          <p:nvPr/>
        </p:nvSpPr>
        <p:spPr>
          <a:xfrm>
            <a:off x="5222054" y="2979970"/>
            <a:ext cx="4177004" cy="723275"/>
          </a:xfrm>
          <a:prstGeom prst="rect">
            <a:avLst/>
          </a:prstGeom>
          <a:noFill/>
        </p:spPr>
        <p:txBody>
          <a:bodyPr wrap="square" lIns="0" tIns="0" rIns="0" bIns="0" rtlCol="0">
            <a:spAutoFit/>
          </a:bodyPr>
          <a:lstStyle/>
          <a:p>
            <a:pPr marL="285750" indent="-285750">
              <a:spcBef>
                <a:spcPts val="600"/>
              </a:spcBef>
              <a:buClr>
                <a:schemeClr val="tx2"/>
              </a:buClr>
              <a:buFontTx/>
              <a:buChar char="-"/>
            </a:pPr>
            <a:r>
              <a:rPr lang="en-US" sz="1400" dirty="0" smtClean="0"/>
              <a:t>Flattening the JSON file</a:t>
            </a:r>
          </a:p>
          <a:p>
            <a:pPr marL="285750" indent="-285750">
              <a:spcBef>
                <a:spcPts val="600"/>
              </a:spcBef>
              <a:buClr>
                <a:schemeClr val="tx2"/>
              </a:buClr>
              <a:buFontTx/>
              <a:buChar char="-"/>
            </a:pPr>
            <a:r>
              <a:rPr lang="en-US" sz="1400" dirty="0" smtClean="0"/>
              <a:t>Create a table with the list of stores and their surrounding amenities</a:t>
            </a:r>
            <a:endParaRPr lang="en-US" sz="1400" dirty="0" smtClean="0">
              <a:solidFill>
                <a:schemeClr val="tx1"/>
              </a:solidFill>
            </a:endParaRPr>
          </a:p>
        </p:txBody>
      </p:sp>
      <p:sp>
        <p:nvSpPr>
          <p:cNvPr id="68" name="Isosceles Triangle 67"/>
          <p:cNvSpPr/>
          <p:nvPr/>
        </p:nvSpPr>
        <p:spPr>
          <a:xfrm rot="10800000">
            <a:off x="3732878" y="4585282"/>
            <a:ext cx="2389436" cy="211667"/>
          </a:xfrm>
          <a:prstGeom prst="triangle">
            <a:avLst/>
          </a:prstGeom>
          <a:solidFill>
            <a:schemeClr val="bg1">
              <a:lumMod val="85000"/>
            </a:schemeClr>
          </a:solid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smtClean="0"/>
          </a:p>
        </p:txBody>
      </p:sp>
      <p:sp>
        <p:nvSpPr>
          <p:cNvPr id="70" name="TextBox 69"/>
          <p:cNvSpPr txBox="1"/>
          <p:nvPr/>
        </p:nvSpPr>
        <p:spPr>
          <a:xfrm>
            <a:off x="2166793" y="5005710"/>
            <a:ext cx="6656532" cy="1015663"/>
          </a:xfrm>
          <a:prstGeom prst="rect">
            <a:avLst/>
          </a:prstGeom>
          <a:noFill/>
        </p:spPr>
        <p:txBody>
          <a:bodyPr wrap="square" lIns="0" tIns="0" rIns="0" bIns="0" rtlCol="0">
            <a:spAutoFit/>
          </a:bodyPr>
          <a:lstStyle/>
          <a:p>
            <a:pPr marL="285750" indent="-285750">
              <a:spcBef>
                <a:spcPts val="600"/>
              </a:spcBef>
              <a:buClr>
                <a:schemeClr val="tx2"/>
              </a:buClr>
              <a:buFontTx/>
              <a:buChar char="-"/>
            </a:pPr>
            <a:r>
              <a:rPr lang="en-US" sz="1400" dirty="0" smtClean="0">
                <a:solidFill>
                  <a:schemeClr val="tx1"/>
                </a:solidFill>
              </a:rPr>
              <a:t>Extract surrounding shops around each store. </a:t>
            </a:r>
          </a:p>
          <a:p>
            <a:pPr marL="285750" indent="-285750">
              <a:spcBef>
                <a:spcPts val="600"/>
              </a:spcBef>
              <a:buClr>
                <a:schemeClr val="tx2"/>
              </a:buClr>
              <a:buFontTx/>
              <a:buChar char="-"/>
            </a:pPr>
            <a:r>
              <a:rPr lang="en-US" sz="1400" dirty="0" smtClean="0"/>
              <a:t>Join the resulted tables from each source together. </a:t>
            </a:r>
            <a:endParaRPr lang="en-US" sz="1400" dirty="0" smtClean="0">
              <a:solidFill>
                <a:schemeClr val="tx1"/>
              </a:solidFill>
            </a:endParaRPr>
          </a:p>
          <a:p>
            <a:pPr marL="285750" indent="-285750">
              <a:spcBef>
                <a:spcPts val="600"/>
              </a:spcBef>
              <a:buClr>
                <a:schemeClr val="tx2"/>
              </a:buClr>
              <a:buFontTx/>
              <a:buChar char="-"/>
            </a:pPr>
            <a:r>
              <a:rPr lang="en-US" sz="1400" dirty="0" smtClean="0">
                <a:solidFill>
                  <a:schemeClr val="tx1"/>
                </a:solidFill>
              </a:rPr>
              <a:t>Check for each purchase in a store, and count how many amenities are </a:t>
            </a:r>
            <a:r>
              <a:rPr lang="en-US" sz="1400" b="1" dirty="0" smtClean="0">
                <a:solidFill>
                  <a:schemeClr val="tx1"/>
                </a:solidFill>
              </a:rPr>
              <a:t>OPEN</a:t>
            </a:r>
            <a:r>
              <a:rPr lang="en-US" sz="1400" dirty="0" smtClean="0">
                <a:solidFill>
                  <a:schemeClr val="tx1"/>
                </a:solidFill>
              </a:rPr>
              <a:t>. How many of each type of amenities are open. </a:t>
            </a:r>
          </a:p>
        </p:txBody>
      </p:sp>
      <p:sp>
        <p:nvSpPr>
          <p:cNvPr id="12" name="Rectangle 11"/>
          <p:cNvSpPr/>
          <p:nvPr/>
        </p:nvSpPr>
        <p:spPr>
          <a:xfrm>
            <a:off x="415926" y="1896537"/>
            <a:ext cx="4343399" cy="2523066"/>
          </a:xfrm>
          <a:prstGeom prst="rect">
            <a:avLst/>
          </a:prstGeom>
          <a:no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1450" indent="-171450">
              <a:buFont typeface="Arial" panose="020B0604020202020204" pitchFamily="34" charset="0"/>
              <a:buChar char="•"/>
            </a:pPr>
            <a:endParaRPr lang="en-US" sz="1200" dirty="0"/>
          </a:p>
        </p:txBody>
      </p:sp>
      <p:sp>
        <p:nvSpPr>
          <p:cNvPr id="13" name="Rectangle 12"/>
          <p:cNvSpPr/>
          <p:nvPr/>
        </p:nvSpPr>
        <p:spPr>
          <a:xfrm>
            <a:off x="5114926" y="1896537"/>
            <a:ext cx="4343399" cy="2523066"/>
          </a:xfrm>
          <a:prstGeom prst="rect">
            <a:avLst/>
          </a:prstGeom>
          <a:no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3582279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a:spcBef>
                <a:spcPts val="600"/>
              </a:spcBef>
              <a:buClr>
                <a:srgbClr val="44546A"/>
              </a:buClr>
              <a:defRPr/>
            </a:pPr>
            <a:r>
              <a:rPr lang="en-US" dirty="0" smtClean="0"/>
              <a:t>First analysis on effect of amenities on sales</a:t>
            </a:r>
            <a:endParaRPr lang="en-US" dirty="0"/>
          </a:p>
        </p:txBody>
      </p:sp>
      <p:sp>
        <p:nvSpPr>
          <p:cNvPr id="5" name="Text Placeholder 4"/>
          <p:cNvSpPr>
            <a:spLocks noGrp="1"/>
          </p:cNvSpPr>
          <p:nvPr>
            <p:ph type="body" idx="1"/>
          </p:nvPr>
        </p:nvSpPr>
        <p:spPr/>
        <p:txBody>
          <a:bodyPr/>
          <a:lstStyle/>
          <a:p>
            <a:r>
              <a:rPr lang="en-US" dirty="0" smtClean="0"/>
              <a:t>To investigate if amenities influence increasing sales or not, we can look at the total sales when surrounding amenities are open and when they are closed!</a:t>
            </a:r>
            <a:endParaRPr lang="en-US" dirty="0"/>
          </a:p>
        </p:txBody>
      </p:sp>
      <p:sp>
        <p:nvSpPr>
          <p:cNvPr id="66" name="TextBox 65"/>
          <p:cNvSpPr txBox="1"/>
          <p:nvPr/>
        </p:nvSpPr>
        <p:spPr>
          <a:xfrm>
            <a:off x="523207" y="2154877"/>
            <a:ext cx="4802326" cy="507831"/>
          </a:xfrm>
          <a:prstGeom prst="rect">
            <a:avLst/>
          </a:prstGeom>
          <a:noFill/>
        </p:spPr>
        <p:txBody>
          <a:bodyPr wrap="square" lIns="0" tIns="0" rIns="0" bIns="0" rtlCol="0">
            <a:spAutoFit/>
          </a:bodyPr>
          <a:lstStyle/>
          <a:p>
            <a:pPr>
              <a:spcBef>
                <a:spcPts val="600"/>
              </a:spcBef>
              <a:buClr>
                <a:schemeClr val="tx2"/>
              </a:buClr>
            </a:pPr>
            <a:r>
              <a:rPr lang="en-US" sz="1400" dirty="0" smtClean="0"/>
              <a:t>Sales by purchases in stores with no open amenity:</a:t>
            </a:r>
          </a:p>
          <a:p>
            <a:pPr>
              <a:spcBef>
                <a:spcPts val="600"/>
              </a:spcBef>
              <a:buClr>
                <a:schemeClr val="tx2"/>
              </a:buClr>
            </a:pPr>
            <a:endParaRPr lang="en-US" sz="1400" b="1" dirty="0" smtClean="0">
              <a:solidFill>
                <a:schemeClr val="tx1"/>
              </a:solidFill>
            </a:endParaRPr>
          </a:p>
        </p:txBody>
      </p:sp>
      <p:sp>
        <p:nvSpPr>
          <p:cNvPr id="6" name="TextBox 5"/>
          <p:cNvSpPr txBox="1"/>
          <p:nvPr/>
        </p:nvSpPr>
        <p:spPr>
          <a:xfrm>
            <a:off x="558451" y="4567886"/>
            <a:ext cx="5766149" cy="507831"/>
          </a:xfrm>
          <a:prstGeom prst="rect">
            <a:avLst/>
          </a:prstGeom>
          <a:noFill/>
        </p:spPr>
        <p:txBody>
          <a:bodyPr wrap="square" lIns="0" tIns="0" rIns="0" bIns="0" rtlCol="0">
            <a:spAutoFit/>
          </a:bodyPr>
          <a:lstStyle/>
          <a:p>
            <a:pPr>
              <a:spcBef>
                <a:spcPts val="600"/>
              </a:spcBef>
              <a:buClr>
                <a:schemeClr val="tx2"/>
              </a:buClr>
            </a:pPr>
            <a:r>
              <a:rPr lang="en-US" sz="1400" dirty="0" smtClean="0"/>
              <a:t>Sales by purchases in stores with at least one open amenity:</a:t>
            </a:r>
          </a:p>
          <a:p>
            <a:pPr>
              <a:spcBef>
                <a:spcPts val="600"/>
              </a:spcBef>
              <a:buClr>
                <a:schemeClr val="tx2"/>
              </a:buClr>
            </a:pPr>
            <a:endParaRPr lang="en-US" sz="1400" b="1" dirty="0" smtClean="0">
              <a:solidFill>
                <a:schemeClr val="tx1"/>
              </a:solidFill>
            </a:endParaRPr>
          </a:p>
        </p:txBody>
      </p:sp>
      <p:sp>
        <p:nvSpPr>
          <p:cNvPr id="2" name="Rectangle 1"/>
          <p:cNvSpPr/>
          <p:nvPr/>
        </p:nvSpPr>
        <p:spPr>
          <a:xfrm>
            <a:off x="4422662" y="2571175"/>
            <a:ext cx="4863832" cy="369332"/>
          </a:xfrm>
          <a:prstGeom prst="rect">
            <a:avLst/>
          </a:prstGeom>
        </p:spPr>
        <p:txBody>
          <a:bodyPr wrap="none">
            <a:spAutoFit/>
          </a:bodyPr>
          <a:lstStyle/>
          <a:p>
            <a:r>
              <a:rPr lang="en-US" dirty="0" smtClean="0"/>
              <a:t>53 million Euros ~ </a:t>
            </a:r>
            <a:r>
              <a:rPr lang="en-US" b="1" dirty="0" smtClean="0"/>
              <a:t>80% of Total Sales</a:t>
            </a:r>
            <a:endParaRPr lang="en-US" b="1" dirty="0"/>
          </a:p>
        </p:txBody>
      </p:sp>
      <p:sp>
        <p:nvSpPr>
          <p:cNvPr id="3" name="Rectangle 2"/>
          <p:cNvSpPr/>
          <p:nvPr/>
        </p:nvSpPr>
        <p:spPr>
          <a:xfrm>
            <a:off x="4422662" y="5157805"/>
            <a:ext cx="4863832" cy="369332"/>
          </a:xfrm>
          <a:prstGeom prst="rect">
            <a:avLst/>
          </a:prstGeom>
        </p:spPr>
        <p:txBody>
          <a:bodyPr wrap="none">
            <a:spAutoFit/>
          </a:bodyPr>
          <a:lstStyle/>
          <a:p>
            <a:r>
              <a:rPr lang="en-US" dirty="0" smtClean="0"/>
              <a:t>11 million Euros </a:t>
            </a:r>
            <a:r>
              <a:rPr lang="en-US" dirty="0"/>
              <a:t>~ </a:t>
            </a:r>
            <a:r>
              <a:rPr lang="en-US" b="1" dirty="0"/>
              <a:t>2</a:t>
            </a:r>
            <a:r>
              <a:rPr lang="en-US" b="1" dirty="0" smtClean="0"/>
              <a:t>0</a:t>
            </a:r>
            <a:r>
              <a:rPr lang="en-US" b="1" dirty="0"/>
              <a:t>% of Total </a:t>
            </a:r>
            <a:r>
              <a:rPr lang="en-US" b="1" dirty="0" smtClean="0"/>
              <a:t>Sales</a:t>
            </a:r>
            <a:endParaRPr lang="en-US" b="1" dirty="0"/>
          </a:p>
        </p:txBody>
      </p:sp>
      <p:sp>
        <p:nvSpPr>
          <p:cNvPr id="8" name="Rectangle 7"/>
          <p:cNvSpPr/>
          <p:nvPr/>
        </p:nvSpPr>
        <p:spPr>
          <a:xfrm>
            <a:off x="415927" y="1998129"/>
            <a:ext cx="8971168" cy="1168400"/>
          </a:xfrm>
          <a:prstGeom prst="rect">
            <a:avLst/>
          </a:prstGeom>
          <a:no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1450" indent="-171450">
              <a:buFont typeface="Arial" panose="020B0604020202020204" pitchFamily="34" charset="0"/>
              <a:buChar char="•"/>
            </a:pPr>
            <a:endParaRPr lang="en-US" sz="1200" dirty="0"/>
          </a:p>
        </p:txBody>
      </p:sp>
      <p:sp>
        <p:nvSpPr>
          <p:cNvPr id="9" name="Rectangle 8"/>
          <p:cNvSpPr/>
          <p:nvPr/>
        </p:nvSpPr>
        <p:spPr>
          <a:xfrm>
            <a:off x="415927" y="4453472"/>
            <a:ext cx="8971168" cy="1168400"/>
          </a:xfrm>
          <a:prstGeom prst="rect">
            <a:avLst/>
          </a:prstGeom>
          <a:noFill/>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1450" indent="-171450">
              <a:buFont typeface="Arial" panose="020B0604020202020204" pitchFamily="34" charset="0"/>
              <a:buChar char="•"/>
            </a:pPr>
            <a:endParaRPr lang="en-US" sz="1200" dirty="0"/>
          </a:p>
        </p:txBody>
      </p:sp>
      <p:sp>
        <p:nvSpPr>
          <p:cNvPr id="14" name="TextBox 13"/>
          <p:cNvSpPr txBox="1"/>
          <p:nvPr/>
        </p:nvSpPr>
        <p:spPr>
          <a:xfrm>
            <a:off x="1073539" y="3361425"/>
            <a:ext cx="7401593" cy="800219"/>
          </a:xfrm>
          <a:prstGeom prst="rect">
            <a:avLst/>
          </a:prstGeom>
          <a:noFill/>
        </p:spPr>
        <p:txBody>
          <a:bodyPr wrap="square" lIns="0" tIns="0" rIns="0" bIns="0" rtlCol="0">
            <a:spAutoFit/>
          </a:bodyPr>
          <a:lstStyle/>
          <a:p>
            <a:pPr>
              <a:spcBef>
                <a:spcPts val="600"/>
              </a:spcBef>
              <a:buClr>
                <a:schemeClr val="tx2"/>
              </a:buClr>
            </a:pPr>
            <a:r>
              <a:rPr lang="en-US" sz="1400" dirty="0" smtClean="0"/>
              <a:t>Not all the amenities have opening schedule. </a:t>
            </a:r>
          </a:p>
          <a:p>
            <a:pPr>
              <a:spcBef>
                <a:spcPts val="600"/>
              </a:spcBef>
              <a:buClr>
                <a:schemeClr val="tx2"/>
              </a:buClr>
            </a:pPr>
            <a:r>
              <a:rPr lang="en-US" sz="1400" dirty="0" smtClean="0"/>
              <a:t>Not all of amenities have Open/Close status information.</a:t>
            </a:r>
          </a:p>
          <a:p>
            <a:pPr>
              <a:spcBef>
                <a:spcPts val="600"/>
              </a:spcBef>
              <a:buClr>
                <a:schemeClr val="tx2"/>
              </a:buClr>
            </a:pPr>
            <a:r>
              <a:rPr lang="en-US" sz="1400" dirty="0"/>
              <a:t>50% of stores do not have any surrounding amenities </a:t>
            </a:r>
            <a:r>
              <a:rPr lang="en-US" sz="1400" dirty="0" smtClean="0"/>
              <a:t>information.</a:t>
            </a:r>
            <a:endParaRPr lang="en-US" sz="1400" dirty="0"/>
          </a:p>
        </p:txBody>
      </p:sp>
      <p:grpSp>
        <p:nvGrpSpPr>
          <p:cNvPr id="15" name="Group 433"/>
          <p:cNvGrpSpPr>
            <a:grpSpLocks noChangeAspect="1"/>
          </p:cNvGrpSpPr>
          <p:nvPr/>
        </p:nvGrpSpPr>
        <p:grpSpPr bwMode="auto">
          <a:xfrm>
            <a:off x="489742" y="3438754"/>
            <a:ext cx="397628" cy="397628"/>
            <a:chOff x="4725" y="1820"/>
            <a:chExt cx="340" cy="340"/>
          </a:xfrm>
          <a:solidFill>
            <a:schemeClr val="bg1">
              <a:lumMod val="50000"/>
            </a:schemeClr>
          </a:solidFill>
        </p:grpSpPr>
        <p:sp>
          <p:nvSpPr>
            <p:cNvPr id="16" name="Freeform 434"/>
            <p:cNvSpPr>
              <a:spLocks noEditPoints="1"/>
            </p:cNvSpPr>
            <p:nvPr/>
          </p:nvSpPr>
          <p:spPr bwMode="auto">
            <a:xfrm>
              <a:off x="4845" y="1884"/>
              <a:ext cx="100" cy="212"/>
            </a:xfrm>
            <a:custGeom>
              <a:avLst/>
              <a:gdLst>
                <a:gd name="T0" fmla="*/ 139 w 150"/>
                <a:gd name="T1" fmla="*/ 320 h 320"/>
                <a:gd name="T2" fmla="*/ 11 w 150"/>
                <a:gd name="T3" fmla="*/ 320 h 320"/>
                <a:gd name="T4" fmla="*/ 0 w 150"/>
                <a:gd name="T5" fmla="*/ 310 h 320"/>
                <a:gd name="T6" fmla="*/ 0 w 150"/>
                <a:gd name="T7" fmla="*/ 267 h 320"/>
                <a:gd name="T8" fmla="*/ 11 w 150"/>
                <a:gd name="T9" fmla="*/ 256 h 320"/>
                <a:gd name="T10" fmla="*/ 43 w 150"/>
                <a:gd name="T11" fmla="*/ 256 h 320"/>
                <a:gd name="T12" fmla="*/ 43 w 150"/>
                <a:gd name="T13" fmla="*/ 171 h 320"/>
                <a:gd name="T14" fmla="*/ 22 w 150"/>
                <a:gd name="T15" fmla="*/ 171 h 320"/>
                <a:gd name="T16" fmla="*/ 11 w 150"/>
                <a:gd name="T17" fmla="*/ 160 h 320"/>
                <a:gd name="T18" fmla="*/ 11 w 150"/>
                <a:gd name="T19" fmla="*/ 118 h 320"/>
                <a:gd name="T20" fmla="*/ 22 w 150"/>
                <a:gd name="T21" fmla="*/ 107 h 320"/>
                <a:gd name="T22" fmla="*/ 96 w 150"/>
                <a:gd name="T23" fmla="*/ 107 h 320"/>
                <a:gd name="T24" fmla="*/ 107 w 150"/>
                <a:gd name="T25" fmla="*/ 118 h 320"/>
                <a:gd name="T26" fmla="*/ 107 w 150"/>
                <a:gd name="T27" fmla="*/ 256 h 320"/>
                <a:gd name="T28" fmla="*/ 139 w 150"/>
                <a:gd name="T29" fmla="*/ 256 h 320"/>
                <a:gd name="T30" fmla="*/ 150 w 150"/>
                <a:gd name="T31" fmla="*/ 267 h 320"/>
                <a:gd name="T32" fmla="*/ 150 w 150"/>
                <a:gd name="T33" fmla="*/ 310 h 320"/>
                <a:gd name="T34" fmla="*/ 139 w 150"/>
                <a:gd name="T35" fmla="*/ 320 h 320"/>
                <a:gd name="T36" fmla="*/ 22 w 150"/>
                <a:gd name="T37" fmla="*/ 299 h 320"/>
                <a:gd name="T38" fmla="*/ 128 w 150"/>
                <a:gd name="T39" fmla="*/ 299 h 320"/>
                <a:gd name="T40" fmla="*/ 128 w 150"/>
                <a:gd name="T41" fmla="*/ 278 h 320"/>
                <a:gd name="T42" fmla="*/ 96 w 150"/>
                <a:gd name="T43" fmla="*/ 278 h 320"/>
                <a:gd name="T44" fmla="*/ 86 w 150"/>
                <a:gd name="T45" fmla="*/ 267 h 320"/>
                <a:gd name="T46" fmla="*/ 86 w 150"/>
                <a:gd name="T47" fmla="*/ 128 h 320"/>
                <a:gd name="T48" fmla="*/ 32 w 150"/>
                <a:gd name="T49" fmla="*/ 128 h 320"/>
                <a:gd name="T50" fmla="*/ 32 w 150"/>
                <a:gd name="T51" fmla="*/ 150 h 320"/>
                <a:gd name="T52" fmla="*/ 54 w 150"/>
                <a:gd name="T53" fmla="*/ 150 h 320"/>
                <a:gd name="T54" fmla="*/ 64 w 150"/>
                <a:gd name="T55" fmla="*/ 160 h 320"/>
                <a:gd name="T56" fmla="*/ 64 w 150"/>
                <a:gd name="T57" fmla="*/ 267 h 320"/>
                <a:gd name="T58" fmla="*/ 54 w 150"/>
                <a:gd name="T59" fmla="*/ 278 h 320"/>
                <a:gd name="T60" fmla="*/ 22 w 150"/>
                <a:gd name="T61" fmla="*/ 278 h 320"/>
                <a:gd name="T62" fmla="*/ 22 w 150"/>
                <a:gd name="T63" fmla="*/ 299 h 320"/>
                <a:gd name="T64" fmla="*/ 75 w 150"/>
                <a:gd name="T65" fmla="*/ 86 h 320"/>
                <a:gd name="T66" fmla="*/ 32 w 150"/>
                <a:gd name="T67" fmla="*/ 43 h 320"/>
                <a:gd name="T68" fmla="*/ 75 w 150"/>
                <a:gd name="T69" fmla="*/ 0 h 320"/>
                <a:gd name="T70" fmla="*/ 118 w 150"/>
                <a:gd name="T71" fmla="*/ 43 h 320"/>
                <a:gd name="T72" fmla="*/ 75 w 150"/>
                <a:gd name="T73" fmla="*/ 86 h 320"/>
                <a:gd name="T74" fmla="*/ 75 w 150"/>
                <a:gd name="T75" fmla="*/ 22 h 320"/>
                <a:gd name="T76" fmla="*/ 54 w 150"/>
                <a:gd name="T77" fmla="*/ 43 h 320"/>
                <a:gd name="T78" fmla="*/ 75 w 150"/>
                <a:gd name="T79" fmla="*/ 64 h 320"/>
                <a:gd name="T80" fmla="*/ 96 w 150"/>
                <a:gd name="T81" fmla="*/ 43 h 320"/>
                <a:gd name="T82" fmla="*/ 75 w 150"/>
                <a:gd name="T83" fmla="*/ 2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0" h="320">
                  <a:moveTo>
                    <a:pt x="139" y="320"/>
                  </a:moveTo>
                  <a:cubicBezTo>
                    <a:pt x="11" y="320"/>
                    <a:pt x="11" y="320"/>
                    <a:pt x="11" y="320"/>
                  </a:cubicBezTo>
                  <a:cubicBezTo>
                    <a:pt x="5" y="320"/>
                    <a:pt x="0" y="316"/>
                    <a:pt x="0" y="310"/>
                  </a:cubicBezTo>
                  <a:cubicBezTo>
                    <a:pt x="0" y="267"/>
                    <a:pt x="0" y="267"/>
                    <a:pt x="0" y="267"/>
                  </a:cubicBezTo>
                  <a:cubicBezTo>
                    <a:pt x="0" y="261"/>
                    <a:pt x="5" y="256"/>
                    <a:pt x="11" y="256"/>
                  </a:cubicBezTo>
                  <a:cubicBezTo>
                    <a:pt x="43" y="256"/>
                    <a:pt x="43" y="256"/>
                    <a:pt x="43" y="256"/>
                  </a:cubicBezTo>
                  <a:cubicBezTo>
                    <a:pt x="43" y="171"/>
                    <a:pt x="43" y="171"/>
                    <a:pt x="43" y="171"/>
                  </a:cubicBezTo>
                  <a:cubicBezTo>
                    <a:pt x="22" y="171"/>
                    <a:pt x="22" y="171"/>
                    <a:pt x="22" y="171"/>
                  </a:cubicBezTo>
                  <a:cubicBezTo>
                    <a:pt x="16" y="171"/>
                    <a:pt x="11" y="166"/>
                    <a:pt x="11" y="160"/>
                  </a:cubicBezTo>
                  <a:cubicBezTo>
                    <a:pt x="11" y="118"/>
                    <a:pt x="11" y="118"/>
                    <a:pt x="11" y="118"/>
                  </a:cubicBezTo>
                  <a:cubicBezTo>
                    <a:pt x="11" y="112"/>
                    <a:pt x="16" y="107"/>
                    <a:pt x="22" y="107"/>
                  </a:cubicBezTo>
                  <a:cubicBezTo>
                    <a:pt x="96" y="107"/>
                    <a:pt x="96" y="107"/>
                    <a:pt x="96" y="107"/>
                  </a:cubicBezTo>
                  <a:cubicBezTo>
                    <a:pt x="102" y="107"/>
                    <a:pt x="107" y="112"/>
                    <a:pt x="107" y="118"/>
                  </a:cubicBezTo>
                  <a:cubicBezTo>
                    <a:pt x="107" y="256"/>
                    <a:pt x="107" y="256"/>
                    <a:pt x="107" y="256"/>
                  </a:cubicBezTo>
                  <a:cubicBezTo>
                    <a:pt x="139" y="256"/>
                    <a:pt x="139" y="256"/>
                    <a:pt x="139" y="256"/>
                  </a:cubicBezTo>
                  <a:cubicBezTo>
                    <a:pt x="145" y="256"/>
                    <a:pt x="150" y="261"/>
                    <a:pt x="150" y="267"/>
                  </a:cubicBezTo>
                  <a:cubicBezTo>
                    <a:pt x="150" y="310"/>
                    <a:pt x="150" y="310"/>
                    <a:pt x="150" y="310"/>
                  </a:cubicBezTo>
                  <a:cubicBezTo>
                    <a:pt x="150" y="316"/>
                    <a:pt x="145" y="320"/>
                    <a:pt x="139" y="320"/>
                  </a:cubicBezTo>
                  <a:close/>
                  <a:moveTo>
                    <a:pt x="22" y="299"/>
                  </a:moveTo>
                  <a:cubicBezTo>
                    <a:pt x="128" y="299"/>
                    <a:pt x="128" y="299"/>
                    <a:pt x="128" y="299"/>
                  </a:cubicBezTo>
                  <a:cubicBezTo>
                    <a:pt x="128" y="278"/>
                    <a:pt x="128" y="278"/>
                    <a:pt x="128" y="278"/>
                  </a:cubicBezTo>
                  <a:cubicBezTo>
                    <a:pt x="96" y="278"/>
                    <a:pt x="96" y="278"/>
                    <a:pt x="96" y="278"/>
                  </a:cubicBezTo>
                  <a:cubicBezTo>
                    <a:pt x="90" y="278"/>
                    <a:pt x="86" y="273"/>
                    <a:pt x="86" y="267"/>
                  </a:cubicBezTo>
                  <a:cubicBezTo>
                    <a:pt x="86" y="128"/>
                    <a:pt x="86" y="128"/>
                    <a:pt x="86" y="128"/>
                  </a:cubicBezTo>
                  <a:cubicBezTo>
                    <a:pt x="32" y="128"/>
                    <a:pt x="32" y="128"/>
                    <a:pt x="32" y="128"/>
                  </a:cubicBezTo>
                  <a:cubicBezTo>
                    <a:pt x="32" y="150"/>
                    <a:pt x="32" y="150"/>
                    <a:pt x="32" y="150"/>
                  </a:cubicBezTo>
                  <a:cubicBezTo>
                    <a:pt x="54" y="150"/>
                    <a:pt x="54" y="150"/>
                    <a:pt x="54" y="150"/>
                  </a:cubicBezTo>
                  <a:cubicBezTo>
                    <a:pt x="60" y="150"/>
                    <a:pt x="64" y="154"/>
                    <a:pt x="64" y="160"/>
                  </a:cubicBezTo>
                  <a:cubicBezTo>
                    <a:pt x="64" y="267"/>
                    <a:pt x="64" y="267"/>
                    <a:pt x="64" y="267"/>
                  </a:cubicBezTo>
                  <a:cubicBezTo>
                    <a:pt x="64" y="273"/>
                    <a:pt x="60" y="278"/>
                    <a:pt x="54" y="278"/>
                  </a:cubicBezTo>
                  <a:cubicBezTo>
                    <a:pt x="22" y="278"/>
                    <a:pt x="22" y="278"/>
                    <a:pt x="22" y="278"/>
                  </a:cubicBezTo>
                  <a:lnTo>
                    <a:pt x="22" y="299"/>
                  </a:lnTo>
                  <a:close/>
                  <a:moveTo>
                    <a:pt x="75" y="86"/>
                  </a:moveTo>
                  <a:cubicBezTo>
                    <a:pt x="51" y="86"/>
                    <a:pt x="32" y="67"/>
                    <a:pt x="32" y="43"/>
                  </a:cubicBezTo>
                  <a:cubicBezTo>
                    <a:pt x="32" y="19"/>
                    <a:pt x="51" y="0"/>
                    <a:pt x="75" y="0"/>
                  </a:cubicBezTo>
                  <a:cubicBezTo>
                    <a:pt x="99" y="0"/>
                    <a:pt x="118" y="19"/>
                    <a:pt x="118" y="43"/>
                  </a:cubicBezTo>
                  <a:cubicBezTo>
                    <a:pt x="118" y="67"/>
                    <a:pt x="99" y="86"/>
                    <a:pt x="75" y="86"/>
                  </a:cubicBezTo>
                  <a:close/>
                  <a:moveTo>
                    <a:pt x="75" y="22"/>
                  </a:moveTo>
                  <a:cubicBezTo>
                    <a:pt x="63" y="22"/>
                    <a:pt x="54" y="31"/>
                    <a:pt x="54" y="43"/>
                  </a:cubicBezTo>
                  <a:cubicBezTo>
                    <a:pt x="54" y="55"/>
                    <a:pt x="63" y="64"/>
                    <a:pt x="75" y="64"/>
                  </a:cubicBezTo>
                  <a:cubicBezTo>
                    <a:pt x="87" y="64"/>
                    <a:pt x="96" y="55"/>
                    <a:pt x="96" y="43"/>
                  </a:cubicBezTo>
                  <a:cubicBezTo>
                    <a:pt x="96" y="31"/>
                    <a:pt x="87" y="22"/>
                    <a:pt x="75" y="22"/>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sp>
          <p:nvSpPr>
            <p:cNvPr id="17" name="Freeform 435"/>
            <p:cNvSpPr>
              <a:spLocks noEditPoints="1"/>
            </p:cNvSpPr>
            <p:nvPr/>
          </p:nvSpPr>
          <p:spPr bwMode="auto">
            <a:xfrm>
              <a:off x="4725" y="1820"/>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solidFill>
                <a:schemeClr val="bg1">
                  <a:lumMod val="8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950"/>
            </a:p>
          </p:txBody>
        </p:sp>
      </p:grpSp>
    </p:spTree>
    <p:extLst>
      <p:ext uri="{BB962C8B-B14F-4D97-AF65-F5344CB8AC3E}">
        <p14:creationId xmlns:p14="http://schemas.microsoft.com/office/powerpoint/2010/main" val="397357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2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precDefaultQuarter/&gt;&lt;m_precDefaultMonth/&gt;&lt;m_precDefaultWeek/&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tX7LcHQ6RlyHXoU_VCWW6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New A4 June 20164_vw">
  <a:themeElements>
    <a:clrScheme name="Deloitte NEW">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NEW">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smtClean="0"/>
        </a:defPPr>
      </a:lstStyle>
      <a:style>
        <a:lnRef idx="2">
          <a:schemeClr val="accent1"/>
        </a:lnRef>
        <a:fillRef idx="1">
          <a:schemeClr val="lt1"/>
        </a:fillRef>
        <a:effectRef idx="0">
          <a:schemeClr val="accent1"/>
        </a:effectRef>
        <a:fontRef idx="minor">
          <a:schemeClr val="dk1"/>
        </a:fontRef>
      </a:style>
    </a:spDef>
    <a:lnDef>
      <a:spPr>
        <a:ln w="12700">
          <a:solidFill>
            <a:schemeClr val="accent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600"/>
          </a:spcBef>
          <a:buClr>
            <a:schemeClr val="tx2"/>
          </a:buClr>
          <a:defRPr sz="1400" dirty="0" smtClean="0">
            <a:solidFill>
              <a:schemeClr val="tx1"/>
            </a:solidFill>
          </a:defRPr>
        </a:defPPr>
      </a:lstStyle>
    </a:txDef>
  </a:objectDefaults>
  <a:extraClrSchemeLst/>
  <a:extLst>
    <a:ext uri="{05A4C25C-085E-4340-85A3-A5531E510DB2}">
      <thm15:themeFamily xmlns:thm15="http://schemas.microsoft.com/office/thememl/2012/main" name="Presentation4" id="{653E7A4F-585B-4C11-87B5-B8D79F55402D}" vid="{5B827253-4AFC-4B72-BEEC-05531C753320}"/>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1865</TotalTime>
  <Words>992</Words>
  <Application>Microsoft Office PowerPoint</Application>
  <PresentationFormat>A4 Paper (210x297 mm)</PresentationFormat>
  <Paragraphs>211</Paragraphs>
  <Slides>14</Slides>
  <Notes>11</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MS PGothic</vt:lpstr>
      <vt:lpstr>Arial</vt:lpstr>
      <vt:lpstr>Calibri</vt:lpstr>
      <vt:lpstr>Open Sans</vt:lpstr>
      <vt:lpstr>Verdana</vt:lpstr>
      <vt:lpstr>Wingdings 2</vt:lpstr>
      <vt:lpstr>Deloitte Brand New A4 June 20164_vw</vt:lpstr>
      <vt:lpstr>think-cell Slide</vt:lpstr>
      <vt:lpstr>PowerPoint Presentation</vt:lpstr>
      <vt:lpstr>PowerPoint Presentation</vt:lpstr>
      <vt:lpstr>PowerPoint Presentation</vt:lpstr>
      <vt:lpstr>What do we want to achieve?</vt:lpstr>
      <vt:lpstr>The available data sets</vt:lpstr>
      <vt:lpstr>Data Exploration</vt:lpstr>
      <vt:lpstr>Data engineering approach</vt:lpstr>
      <vt:lpstr>Data Engineering Process </vt:lpstr>
      <vt:lpstr>First analysis on effect of amenities on sales</vt:lpstr>
      <vt:lpstr>Advanced Analysis</vt:lpstr>
      <vt:lpstr>PowerPoint Presentation</vt:lpstr>
      <vt:lpstr>How to define the importance of amenities?</vt:lpstr>
      <vt:lpstr>What are the most important features?</vt:lpstr>
      <vt:lpstr>Next steps</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Khelghati, Mohammad (NL - Amsterdam)</dc:creator>
  <cp:lastModifiedBy>Khelghati, Mohammad (NL - Amsterdam)</cp:lastModifiedBy>
  <cp:revision>202</cp:revision>
  <cp:lastPrinted>2014-05-26T07:46:14Z</cp:lastPrinted>
  <dcterms:created xsi:type="dcterms:W3CDTF">2018-01-14T13:36:27Z</dcterms:created>
  <dcterms:modified xsi:type="dcterms:W3CDTF">2018-01-15T20:42:14Z</dcterms:modified>
</cp:coreProperties>
</file>