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5"/>
  </p:notesMasterIdLst>
  <p:sldIdLst>
    <p:sldId id="256" r:id="rId2"/>
    <p:sldId id="257" r:id="rId3"/>
    <p:sldId id="258" r:id="rId4"/>
    <p:sldId id="266" r:id="rId5"/>
    <p:sldId id="259" r:id="rId6"/>
    <p:sldId id="260" r:id="rId7"/>
    <p:sldId id="261" r:id="rId8"/>
    <p:sldId id="267" r:id="rId9"/>
    <p:sldId id="269" r:id="rId10"/>
    <p:sldId id="268"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3"/>
    <p:restoredTop sz="88251"/>
  </p:normalViewPr>
  <p:slideViewPr>
    <p:cSldViewPr snapToGrid="0">
      <p:cViewPr varScale="1">
        <p:scale>
          <a:sx n="115" d="100"/>
          <a:sy n="115" d="100"/>
        </p:scale>
        <p:origin x="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EB75D-70B9-CA4D-A640-98F548236E7C}" type="datetimeFigureOut">
              <a:rPr kumimoji="1" lang="ja-JP" altLang="en-US" smtClean="0"/>
              <a:t>2023/9/16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7A156-D824-9B4A-937A-5BC7904987BE}" type="slidenum">
              <a:rPr kumimoji="1" lang="ja-JP" altLang="en-US" smtClean="0"/>
              <a:t>‹#›</a:t>
            </a:fld>
            <a:endParaRPr kumimoji="1" lang="ja-JP" altLang="en-US"/>
          </a:p>
        </p:txBody>
      </p:sp>
    </p:spTree>
    <p:extLst>
      <p:ext uri="{BB962C8B-B14F-4D97-AF65-F5344CB8AC3E}">
        <p14:creationId xmlns:p14="http://schemas.microsoft.com/office/powerpoint/2010/main" val="4088170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・野球人気の低下が近年、話題。</a:t>
            </a:r>
            <a:endParaRPr kumimoji="1" lang="en-US" altLang="ja-JP" dirty="0"/>
          </a:p>
          <a:p>
            <a:r>
              <a:rPr kumimoji="1" lang="en-US" altLang="ja-JP" dirty="0"/>
              <a:t>	MLB</a:t>
            </a:r>
            <a:r>
              <a:rPr kumimoji="1" lang="ja-JP" altLang="en-US"/>
              <a:t>の年間観客者数をみると、</a:t>
            </a:r>
            <a:r>
              <a:rPr kumimoji="1" lang="en-US" altLang="ja-JP" dirty="0"/>
              <a:t>2012</a:t>
            </a:r>
            <a:r>
              <a:rPr kumimoji="1" lang="ja-JP" altLang="en-US"/>
              <a:t>年から</a:t>
            </a:r>
            <a:r>
              <a:rPr kumimoji="1" lang="en-US" altLang="ja-JP" dirty="0"/>
              <a:t>9</a:t>
            </a:r>
            <a:r>
              <a:rPr kumimoji="1" lang="ja-JP" altLang="en-US"/>
              <a:t>シーズン連続減少</a:t>
            </a:r>
            <a:endParaRPr kumimoji="1" lang="en-US" altLang="ja-JP" dirty="0"/>
          </a:p>
          <a:p>
            <a:r>
              <a:rPr kumimoji="1" lang="en-US" altLang="ja-JP" dirty="0"/>
              <a:t>	</a:t>
            </a:r>
            <a:r>
              <a:rPr kumimoji="1" lang="ja-JP" altLang="en-US"/>
              <a:t>球場に来る人だけでなく、テレビで野球を見る人も減少しているらしい</a:t>
            </a:r>
            <a:endParaRPr kumimoji="1" lang="en-US" altLang="ja-JP" dirty="0"/>
          </a:p>
          <a:p>
            <a:endParaRPr kumimoji="1" lang="en-US" altLang="ja-JP" dirty="0"/>
          </a:p>
          <a:p>
            <a:r>
              <a:rPr kumimoji="1" lang="ja-JP" altLang="en-US"/>
              <a:t>・この野球離れの理由の一つは「試合時間が長いこと」とされている</a:t>
            </a:r>
            <a:endParaRPr kumimoji="1" lang="en-US" altLang="ja-JP" dirty="0"/>
          </a:p>
          <a:p>
            <a:r>
              <a:rPr kumimoji="1" lang="en-US" altLang="ja-JP" dirty="0"/>
              <a:t>	MLB</a:t>
            </a:r>
            <a:r>
              <a:rPr kumimoji="1" lang="ja-JP" altLang="en-US"/>
              <a:t>は今年からピッチクロックというピッチャーの投球時間に制限を設けるルールを追加し、試合時間の削減に取り組んだ</a:t>
            </a:r>
            <a:endParaRPr kumimoji="1" lang="en-US" altLang="ja-JP" dirty="0"/>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3</a:t>
            </a:fld>
            <a:endParaRPr kumimoji="1" lang="ja-JP" altLang="en-US"/>
          </a:p>
        </p:txBody>
      </p:sp>
    </p:spTree>
    <p:extLst>
      <p:ext uri="{BB962C8B-B14F-4D97-AF65-F5344CB8AC3E}">
        <p14:creationId xmlns:p14="http://schemas.microsoft.com/office/powerpoint/2010/main" val="2407490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13</a:t>
            </a:fld>
            <a:endParaRPr kumimoji="1" lang="ja-JP" altLang="en-US"/>
          </a:p>
        </p:txBody>
      </p:sp>
    </p:spTree>
    <p:extLst>
      <p:ext uri="{BB962C8B-B14F-4D97-AF65-F5344CB8AC3E}">
        <p14:creationId xmlns:p14="http://schemas.microsoft.com/office/powerpoint/2010/main" val="3157462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・ルール改正は長年にわたって行われてきたが、特に近年、増えている。</a:t>
            </a:r>
            <a:endParaRPr kumimoji="1" lang="en-US" altLang="ja-JP" dirty="0"/>
          </a:p>
          <a:p>
            <a:endParaRPr kumimoji="1" lang="en-US" altLang="ja-JP" dirty="0"/>
          </a:p>
          <a:p>
            <a:r>
              <a:rPr kumimoji="1" lang="en-US" altLang="ja-JP" dirty="0"/>
              <a:t>	2014</a:t>
            </a:r>
            <a:r>
              <a:rPr kumimoji="1" lang="ja-JP" altLang="en-US"/>
              <a:t>年の前は</a:t>
            </a:r>
            <a:r>
              <a:rPr kumimoji="1" lang="en-US" altLang="ja-JP" dirty="0"/>
              <a:t>2008</a:t>
            </a:r>
            <a:r>
              <a:rPr kumimoji="1" lang="ja-JP" altLang="en-US"/>
              <a:t>年、その前は</a:t>
            </a:r>
            <a:r>
              <a:rPr kumimoji="1" lang="en-US" altLang="ja-JP" dirty="0"/>
              <a:t>1988</a:t>
            </a:r>
            <a:r>
              <a:rPr kumimoji="1" lang="ja-JP" altLang="en-US"/>
              <a:t>年、その前は</a:t>
            </a:r>
            <a:r>
              <a:rPr kumimoji="1" lang="en-US" altLang="ja-JP" dirty="0"/>
              <a:t>1978</a:t>
            </a:r>
            <a:r>
              <a:rPr kumimoji="1" lang="ja-JP" altLang="en-US"/>
              <a:t>年と、</a:t>
            </a:r>
            <a:r>
              <a:rPr kumimoji="1" lang="en-US" altLang="ja-JP" dirty="0"/>
              <a:t>10</a:t>
            </a:r>
            <a:r>
              <a:rPr kumimoji="1" lang="ja-JP" altLang="en-US"/>
              <a:t>年に</a:t>
            </a:r>
            <a:r>
              <a:rPr kumimoji="1" lang="en-US" altLang="ja-JP" dirty="0"/>
              <a:t>1</a:t>
            </a:r>
            <a:r>
              <a:rPr kumimoji="1" lang="ja-JP" altLang="en-US"/>
              <a:t>度、</a:t>
            </a:r>
            <a:r>
              <a:rPr kumimoji="1" lang="en-US" altLang="ja-JP" dirty="0"/>
              <a:t>1</a:t>
            </a:r>
            <a:r>
              <a:rPr kumimoji="1" lang="ja-JP" altLang="en-US"/>
              <a:t>つ追加くらいだった。</a:t>
            </a:r>
            <a:endParaRPr kumimoji="1" lang="en-US" altLang="ja-JP" dirty="0"/>
          </a:p>
          <a:p>
            <a:r>
              <a:rPr kumimoji="1" lang="en-US" altLang="ja-JP" dirty="0"/>
              <a:t>		→</a:t>
            </a:r>
            <a:r>
              <a:rPr kumimoji="1" lang="ja-JP" altLang="en-US"/>
              <a:t>近年はルール改正が増えている。目的は様々だけど。</a:t>
            </a:r>
            <a:endParaRPr kumimoji="1" lang="en-US" altLang="ja-JP" dirty="0"/>
          </a:p>
          <a:p>
            <a:r>
              <a:rPr kumimoji="1" lang="en-US" altLang="ja-JP" dirty="0"/>
              <a:t>		→MLB</a:t>
            </a:r>
            <a:r>
              <a:rPr kumimoji="1" lang="ja-JP" altLang="en-US"/>
              <a:t>がルール改正に意欲的であることがわかる</a:t>
            </a:r>
            <a:endParaRPr kumimoji="1" lang="en-US" altLang="ja-JP" dirty="0"/>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4</a:t>
            </a:fld>
            <a:endParaRPr kumimoji="1" lang="ja-JP" altLang="en-US"/>
          </a:p>
        </p:txBody>
      </p:sp>
    </p:spTree>
    <p:extLst>
      <p:ext uri="{BB962C8B-B14F-4D97-AF65-F5344CB8AC3E}">
        <p14:creationId xmlns:p14="http://schemas.microsoft.com/office/powerpoint/2010/main" val="2958041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・そこで、導入されたピッチクロックの効果を検証するのが、僕が卒業研究でやりたいこと</a:t>
            </a:r>
            <a:endParaRPr kumimoji="1" lang="en-US" altLang="ja-JP" dirty="0"/>
          </a:p>
          <a:p>
            <a:r>
              <a:rPr kumimoji="1" lang="en-US" altLang="ja-JP" dirty="0"/>
              <a:t>	</a:t>
            </a:r>
            <a:r>
              <a:rPr kumimoji="1" lang="ja-JP" altLang="en-US"/>
              <a:t>理由は、</a:t>
            </a:r>
            <a:endParaRPr kumimoji="1" lang="en-US" altLang="ja-JP" dirty="0"/>
          </a:p>
          <a:p>
            <a:r>
              <a:rPr kumimoji="1" lang="en-US" altLang="ja-JP" dirty="0"/>
              <a:t>	→</a:t>
            </a:r>
            <a:r>
              <a:rPr kumimoji="1" lang="ja-JP" altLang="en-US"/>
              <a:t>テレビを見ていてもどうしても時計が気になったり、何か急いでプレーしているような感じが伝わってきて今までの野球が乱されているとも言える</a:t>
            </a:r>
            <a:endParaRPr kumimoji="1" lang="en-US" altLang="ja-JP" dirty="0"/>
          </a:p>
          <a:p>
            <a:r>
              <a:rPr kumimoji="1" lang="en-US" altLang="ja-JP" dirty="0"/>
              <a:t>	→</a:t>
            </a:r>
            <a:r>
              <a:rPr kumimoji="1" lang="ja-JP" altLang="en-US"/>
              <a:t>選手の成績も変わるのではないか。</a:t>
            </a:r>
            <a:endParaRPr kumimoji="1" lang="en-US" altLang="ja-JP" dirty="0"/>
          </a:p>
          <a:p>
            <a:r>
              <a:rPr kumimoji="1" lang="en-US" altLang="ja-JP" dirty="0"/>
              <a:t>	→</a:t>
            </a:r>
            <a:r>
              <a:rPr kumimoji="1" lang="ja-JP" altLang="en-US"/>
              <a:t>効果のないルール改正であるならば、やめた方が良いのでは？</a:t>
            </a:r>
            <a:endParaRPr kumimoji="1" lang="en-US" altLang="ja-JP" dirty="0"/>
          </a:p>
          <a:p>
            <a:r>
              <a:rPr kumimoji="1" lang="en-US" altLang="ja-JP" dirty="0"/>
              <a:t>	→</a:t>
            </a:r>
            <a:r>
              <a:rPr kumimoji="1" lang="ja-JP" altLang="en-US"/>
              <a:t>果たして本当に試合時間減少に効果があるのか、そして観客動員数の減少に歯止めをかけているのかを検証したい</a:t>
            </a:r>
            <a:endParaRPr kumimoji="1" lang="en-US" altLang="ja-JP" dirty="0"/>
          </a:p>
          <a:p>
            <a:endParaRPr kumimoji="1" lang="en-US" altLang="ja-JP" dirty="0"/>
          </a:p>
          <a:p>
            <a:r>
              <a:rPr kumimoji="1" lang="ja-JP" altLang="en-US"/>
              <a:t>・ピッチクロックとは、、、、</a:t>
            </a:r>
            <a:endParaRPr kumimoji="1" lang="en-US" altLang="ja-JP" dirty="0"/>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5</a:t>
            </a:fld>
            <a:endParaRPr kumimoji="1" lang="ja-JP" altLang="en-US"/>
          </a:p>
        </p:txBody>
      </p:sp>
    </p:spTree>
    <p:extLst>
      <p:ext uri="{BB962C8B-B14F-4D97-AF65-F5344CB8AC3E}">
        <p14:creationId xmlns:p14="http://schemas.microsoft.com/office/powerpoint/2010/main" val="174451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・関連する論文は一つ見つけた。他にも見つけているけどまだ読めていない</a:t>
            </a:r>
            <a:endParaRPr kumimoji="1" lang="en-US" altLang="ja-JP" dirty="0"/>
          </a:p>
          <a:p>
            <a:r>
              <a:rPr kumimoji="1" lang="en-US" altLang="ja-JP" dirty="0"/>
              <a:t>	</a:t>
            </a:r>
            <a:r>
              <a:rPr kumimoji="1" lang="ja-JP" altLang="en-US"/>
              <a:t>韓国野球で起きた二つの出来事（パクチャンホシンドローム、優秀選手の海外流出）が、観客者数に影響したかを調べる論文</a:t>
            </a:r>
            <a:endParaRPr kumimoji="1" lang="en-US" altLang="ja-JP" dirty="0"/>
          </a:p>
          <a:p>
            <a:endParaRPr kumimoji="1" lang="en-US" altLang="ja-JP" dirty="0"/>
          </a:p>
          <a:p>
            <a:r>
              <a:rPr kumimoji="1" lang="ja-JP" altLang="en-US"/>
              <a:t>・手法は中断時系列分析。次で。</a:t>
            </a:r>
            <a:endParaRPr kumimoji="1" lang="en-US" altLang="ja-JP" dirty="0"/>
          </a:p>
          <a:p>
            <a:endParaRPr kumimoji="1" lang="en-US" altLang="ja-JP" dirty="0"/>
          </a:p>
          <a:p>
            <a:r>
              <a:rPr kumimoji="1" lang="ja-JP" altLang="en-US"/>
              <a:t>・結論</a:t>
            </a:r>
            <a:endParaRPr kumimoji="1" lang="en-US" altLang="ja-JP" dirty="0"/>
          </a:p>
          <a:p>
            <a:r>
              <a:rPr kumimoji="1" lang="en-US" altLang="ja-JP" dirty="0"/>
              <a:t>	</a:t>
            </a:r>
            <a:r>
              <a:rPr kumimoji="1" lang="ja-JP" altLang="en-US"/>
              <a:t>二つの出来事は有意だった。そして、他の要因だと考えられる年間順位は観客者数に影響していなかった</a:t>
            </a:r>
            <a:r>
              <a:rPr kumimoji="1" lang="en-US" altLang="ja-JP" dirty="0"/>
              <a:t>→</a:t>
            </a:r>
            <a:r>
              <a:rPr kumimoji="1" lang="ja-JP" altLang="en-US"/>
              <a:t>だから二つの出来事は観客者数に影響している、という結論</a:t>
            </a:r>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6</a:t>
            </a:fld>
            <a:endParaRPr kumimoji="1" lang="ja-JP" altLang="en-US"/>
          </a:p>
        </p:txBody>
      </p:sp>
    </p:spTree>
    <p:extLst>
      <p:ext uri="{BB962C8B-B14F-4D97-AF65-F5344CB8AC3E}">
        <p14:creationId xmlns:p14="http://schemas.microsoft.com/office/powerpoint/2010/main" val="1880065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・この論文で使われていた中断時系列分析は自分のでも使えそうかなと思った。</a:t>
            </a:r>
            <a:endParaRPr kumimoji="1" lang="en-US" altLang="ja-JP" dirty="0"/>
          </a:p>
          <a:p>
            <a:r>
              <a:rPr kumimoji="1" lang="en-US" altLang="ja-JP" dirty="0"/>
              <a:t>	</a:t>
            </a:r>
            <a:r>
              <a:rPr kumimoji="1" lang="ja-JP" altLang="en-US"/>
              <a:t>ある時点での介入によって、それまでの時系列データのトレンドが中断されたかどうかでその介入の影響の有無を判断する手法。つまり、流れが遮られたかどうかで、その時起こったことが影響しているかどうかを見るもの</a:t>
            </a:r>
            <a:endParaRPr kumimoji="1" lang="en-US" altLang="ja-JP" dirty="0"/>
          </a:p>
          <a:p>
            <a:r>
              <a:rPr kumimoji="1" lang="en-US" altLang="ja-JP" dirty="0"/>
              <a:t>	</a:t>
            </a:r>
            <a:r>
              <a:rPr kumimoji="1" lang="ja-JP" altLang="en-US"/>
              <a:t>右下の図のように</a:t>
            </a:r>
            <a:endParaRPr kumimoji="1" lang="en-US" altLang="ja-JP" dirty="0"/>
          </a:p>
          <a:p>
            <a:endParaRPr kumimoji="1" lang="en-US" altLang="ja-JP" dirty="0"/>
          </a:p>
          <a:p>
            <a:r>
              <a:rPr kumimoji="1" lang="ja-JP" altLang="en-US"/>
              <a:t>・線形モデルで時系列データをこのように構築</a:t>
            </a:r>
            <a:endParaRPr kumimoji="1" lang="en-US" altLang="ja-JP" dirty="0"/>
          </a:p>
          <a:p>
            <a:r>
              <a:rPr kumimoji="1" lang="en-US" altLang="ja-JP" dirty="0"/>
              <a:t>	</a:t>
            </a:r>
            <a:r>
              <a:rPr kumimoji="1" lang="ja-JP" altLang="en-US"/>
              <a:t>パラメータの説明</a:t>
            </a:r>
            <a:endParaRPr kumimoji="1" lang="en-US" altLang="ja-JP" dirty="0"/>
          </a:p>
          <a:p>
            <a:r>
              <a:rPr kumimoji="1" lang="en-US" altLang="ja-JP" dirty="0"/>
              <a:t>	</a:t>
            </a:r>
            <a:r>
              <a:rPr kumimoji="1" lang="ja-JP" altLang="en-US"/>
              <a:t>次で詳しく解説。</a:t>
            </a:r>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7</a:t>
            </a:fld>
            <a:endParaRPr kumimoji="1" lang="ja-JP" altLang="en-US"/>
          </a:p>
        </p:txBody>
      </p:sp>
    </p:spTree>
    <p:extLst>
      <p:ext uri="{BB962C8B-B14F-4D97-AF65-F5344CB8AC3E}">
        <p14:creationId xmlns:p14="http://schemas.microsoft.com/office/powerpoint/2010/main" val="174007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・トレンドが中断されたかどうかは、各係数が有意かどうかで見る</a:t>
            </a:r>
            <a:endParaRPr kumimoji="1" lang="en-US" altLang="ja-JP" dirty="0"/>
          </a:p>
          <a:p>
            <a:r>
              <a:rPr kumimoji="1" lang="en-US" altLang="ja-JP" dirty="0"/>
              <a:t>	</a:t>
            </a:r>
            <a:r>
              <a:rPr kumimoji="1" lang="ja-JP" altLang="en-US"/>
              <a:t>例えば、要因</a:t>
            </a:r>
            <a:r>
              <a:rPr kumimoji="1" lang="en-US" altLang="ja-JP" dirty="0"/>
              <a:t>1</a:t>
            </a:r>
            <a:r>
              <a:rPr kumimoji="1" lang="ja-JP" altLang="en-US"/>
              <a:t>と</a:t>
            </a:r>
            <a:r>
              <a:rPr kumimoji="1" lang="en-US" altLang="ja-JP" dirty="0"/>
              <a:t>2</a:t>
            </a:r>
            <a:r>
              <a:rPr kumimoji="1" lang="ja-JP" altLang="en-US"/>
              <a:t>の間のゾーンを説明するのには、赤い部分は</a:t>
            </a:r>
            <a:r>
              <a:rPr kumimoji="1" lang="en-US" altLang="ja-JP" dirty="0"/>
              <a:t>X</a:t>
            </a:r>
            <a:r>
              <a:rPr kumimoji="1" lang="ja-JP" altLang="en-US"/>
              <a:t>たちが</a:t>
            </a:r>
            <a:r>
              <a:rPr kumimoji="1" lang="en-US" altLang="ja-JP" dirty="0"/>
              <a:t>0</a:t>
            </a:r>
            <a:r>
              <a:rPr kumimoji="1" lang="ja-JP" altLang="en-US"/>
              <a:t>なので登場しない。緑と水色で説明する</a:t>
            </a:r>
            <a:endParaRPr kumimoji="1" lang="en-US" altLang="ja-JP" dirty="0"/>
          </a:p>
          <a:p>
            <a:r>
              <a:rPr kumimoji="1" lang="en-US" altLang="ja-JP" dirty="0"/>
              <a:t>	</a:t>
            </a:r>
            <a:r>
              <a:rPr kumimoji="1" lang="ja-JP" altLang="en-US"/>
              <a:t>緑は要因</a:t>
            </a:r>
            <a:r>
              <a:rPr kumimoji="1" lang="en-US" altLang="ja-JP" dirty="0"/>
              <a:t>1</a:t>
            </a:r>
            <a:r>
              <a:rPr kumimoji="1" lang="ja-JP" altLang="en-US"/>
              <a:t>の前を説明していた部分。要因</a:t>
            </a:r>
            <a:r>
              <a:rPr kumimoji="1" lang="en-US" altLang="ja-JP" dirty="0"/>
              <a:t>1</a:t>
            </a:r>
            <a:r>
              <a:rPr kumimoji="1" lang="ja-JP" altLang="en-US"/>
              <a:t>と</a:t>
            </a:r>
            <a:r>
              <a:rPr kumimoji="1" lang="en-US" altLang="ja-JP" dirty="0"/>
              <a:t>2</a:t>
            </a:r>
            <a:r>
              <a:rPr kumimoji="1" lang="ja-JP" altLang="en-US"/>
              <a:t>の間の部分の説明に、もし水色の部分が要らない（</a:t>
            </a:r>
            <a:r>
              <a:rPr kumimoji="1" lang="en-US" altLang="ja-JP" dirty="0"/>
              <a:t>b2</a:t>
            </a:r>
            <a:r>
              <a:rPr kumimoji="1" lang="ja-JP" altLang="en-US"/>
              <a:t>と</a:t>
            </a:r>
            <a:r>
              <a:rPr kumimoji="1" lang="en-US" altLang="ja-JP" dirty="0"/>
              <a:t>b3</a:t>
            </a:r>
            <a:r>
              <a:rPr kumimoji="1" lang="ja-JP" altLang="en-US"/>
              <a:t>が</a:t>
            </a:r>
            <a:r>
              <a:rPr kumimoji="1" lang="en-US" altLang="ja-JP" dirty="0"/>
              <a:t>0</a:t>
            </a:r>
            <a:r>
              <a:rPr kumimoji="1" lang="ja-JP" altLang="en-US"/>
              <a:t>）なら、要因</a:t>
            </a:r>
            <a:r>
              <a:rPr kumimoji="1" lang="en-US" altLang="ja-JP" dirty="0"/>
              <a:t>1</a:t>
            </a:r>
            <a:r>
              <a:rPr kumimoji="1" lang="ja-JP" altLang="en-US"/>
              <a:t>の前を説明していた緑だけで、要因</a:t>
            </a:r>
            <a:r>
              <a:rPr kumimoji="1" lang="en-US" altLang="ja-JP" dirty="0"/>
              <a:t>2</a:t>
            </a:r>
            <a:r>
              <a:rPr kumimoji="1" lang="ja-JP" altLang="en-US"/>
              <a:t>の前までも説明可能</a:t>
            </a:r>
            <a:endParaRPr kumimoji="1" lang="en-US" altLang="ja-JP" dirty="0"/>
          </a:p>
          <a:p>
            <a:r>
              <a:rPr kumimoji="1" lang="en-US" altLang="ja-JP" dirty="0"/>
              <a:t>	→</a:t>
            </a:r>
            <a:r>
              <a:rPr kumimoji="1" lang="ja-JP" altLang="en-US"/>
              <a:t>という事は、要因</a:t>
            </a:r>
            <a:r>
              <a:rPr kumimoji="1" lang="en-US" altLang="ja-JP" dirty="0"/>
              <a:t>1</a:t>
            </a:r>
            <a:r>
              <a:rPr kumimoji="1" lang="ja-JP" altLang="en-US"/>
              <a:t>はトレンドを中断させていないので、要因</a:t>
            </a:r>
            <a:r>
              <a:rPr kumimoji="1" lang="en-US" altLang="ja-JP" dirty="0"/>
              <a:t>1</a:t>
            </a:r>
            <a:r>
              <a:rPr kumimoji="1" lang="ja-JP" altLang="en-US"/>
              <a:t>は</a:t>
            </a:r>
            <a:r>
              <a:rPr kumimoji="1" lang="en-US" altLang="ja-JP" dirty="0"/>
              <a:t>y</a:t>
            </a:r>
            <a:r>
              <a:rPr kumimoji="1" lang="ja-JP" altLang="en-US"/>
              <a:t>に影響を及ぼしていない、とする</a:t>
            </a:r>
            <a:endParaRPr kumimoji="1" lang="en-US" altLang="ja-JP" dirty="0"/>
          </a:p>
          <a:p>
            <a:endParaRPr kumimoji="1" lang="en-US" altLang="ja-JP" dirty="0"/>
          </a:p>
          <a:p>
            <a:r>
              <a:rPr kumimoji="1" lang="ja-JP" altLang="en-US"/>
              <a:t>・長期的と短期的変数</a:t>
            </a:r>
            <a:endParaRPr kumimoji="1" lang="en-US" altLang="ja-JP" dirty="0"/>
          </a:p>
          <a:p>
            <a:r>
              <a:rPr kumimoji="1" lang="en-US" altLang="ja-JP" dirty="0"/>
              <a:t>	b2</a:t>
            </a:r>
            <a:r>
              <a:rPr kumimoji="1" lang="ja-JP" altLang="en-US"/>
              <a:t>や</a:t>
            </a:r>
            <a:r>
              <a:rPr kumimoji="1" lang="en-US" altLang="ja-JP" dirty="0"/>
              <a:t>b4</a:t>
            </a:r>
            <a:r>
              <a:rPr kumimoji="1" lang="ja-JP" altLang="en-US"/>
              <a:t>は短期的影響を見るもの。（</a:t>
            </a:r>
            <a:r>
              <a:rPr kumimoji="1" lang="en-US" altLang="ja-JP" dirty="0"/>
              <a:t>X2t</a:t>
            </a:r>
            <a:r>
              <a:rPr kumimoji="1" lang="ja-JP" altLang="en-US"/>
              <a:t>や</a:t>
            </a:r>
            <a:r>
              <a:rPr kumimoji="1" lang="en-US" altLang="ja-JP" dirty="0"/>
              <a:t>X4t</a:t>
            </a:r>
            <a:r>
              <a:rPr kumimoji="1" lang="ja-JP" altLang="en-US"/>
              <a:t>が介入の前後で</a:t>
            </a:r>
            <a:r>
              <a:rPr kumimoji="1" lang="en-US" altLang="ja-JP" dirty="0"/>
              <a:t>1</a:t>
            </a:r>
            <a:r>
              <a:rPr kumimoji="1" lang="ja-JP" altLang="en-US"/>
              <a:t>か</a:t>
            </a:r>
            <a:r>
              <a:rPr kumimoji="1" lang="en-US" altLang="ja-JP" dirty="0"/>
              <a:t>0</a:t>
            </a:r>
            <a:r>
              <a:rPr kumimoji="1" lang="ja-JP" altLang="en-US"/>
              <a:t>になるだけ）</a:t>
            </a:r>
            <a:endParaRPr kumimoji="1" lang="en-US" altLang="ja-JP" dirty="0"/>
          </a:p>
          <a:p>
            <a:r>
              <a:rPr kumimoji="1" lang="en-US" altLang="ja-JP" dirty="0"/>
              <a:t>	b3</a:t>
            </a:r>
            <a:r>
              <a:rPr kumimoji="1" lang="ja-JP" altLang="en-US"/>
              <a:t>や</a:t>
            </a:r>
            <a:r>
              <a:rPr kumimoji="1" lang="en-US" altLang="ja-JP" dirty="0"/>
              <a:t>b5</a:t>
            </a:r>
            <a:r>
              <a:rPr kumimoji="1" lang="ja-JP" altLang="en-US"/>
              <a:t>は長期的影響を見るもの。</a:t>
            </a:r>
            <a:r>
              <a:rPr kumimoji="1" lang="en-US" altLang="ja-JP" dirty="0"/>
              <a:t>(X3t</a:t>
            </a:r>
            <a:r>
              <a:rPr kumimoji="1" lang="ja-JP" altLang="en-US"/>
              <a:t>や</a:t>
            </a:r>
            <a:r>
              <a:rPr kumimoji="1" lang="en-US" altLang="ja-JP" dirty="0"/>
              <a:t>X5t</a:t>
            </a:r>
            <a:r>
              <a:rPr kumimoji="1" lang="ja-JP" altLang="en-US"/>
              <a:t>が介入した時点から</a:t>
            </a:r>
            <a:r>
              <a:rPr kumimoji="1" lang="en-US" altLang="ja-JP" dirty="0"/>
              <a:t>1, 2, 3, ,,,</a:t>
            </a:r>
            <a:r>
              <a:rPr kumimoji="1" lang="ja-JP" altLang="en-US"/>
              <a:t>と増えていくものだから）</a:t>
            </a:r>
            <a:endParaRPr kumimoji="1" lang="en-US" altLang="ja-JP" dirty="0"/>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8</a:t>
            </a:fld>
            <a:endParaRPr kumimoji="1" lang="ja-JP" altLang="en-US"/>
          </a:p>
        </p:txBody>
      </p:sp>
    </p:spTree>
    <p:extLst>
      <p:ext uri="{BB962C8B-B14F-4D97-AF65-F5344CB8AC3E}">
        <p14:creationId xmlns:p14="http://schemas.microsoft.com/office/powerpoint/2010/main" val="680378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a:t>
            </a:r>
            <a:r>
              <a:rPr kumimoji="1" lang="ja-JP" altLang="en-US"/>
              <a:t>つくらいある。</a:t>
            </a:r>
            <a:endParaRPr kumimoji="1" lang="en-US" altLang="ja-JP" dirty="0"/>
          </a:p>
          <a:p>
            <a:endParaRPr kumimoji="1" lang="en-US" altLang="ja-JP" dirty="0"/>
          </a:p>
          <a:p>
            <a:endParaRPr kumimoji="1" lang="en-US" altLang="ja-JP" dirty="0"/>
          </a:p>
          <a:p>
            <a:r>
              <a:rPr kumimoji="1" lang="ja-JP" altLang="en-US"/>
              <a:t>助けてください。</a:t>
            </a:r>
            <a:endParaRPr kumimoji="1" lang="en-US" altLang="ja-JP" dirty="0"/>
          </a:p>
          <a:p>
            <a:r>
              <a:rPr kumimoji="1" lang="ja-JP" altLang="en-US"/>
              <a:t>今後、関連論文、中断時系列分析、因果推論手法の分析を進めて解消したい。</a:t>
            </a:r>
            <a:endParaRPr kumimoji="1" lang="en-US" altLang="ja-JP" dirty="0"/>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10</a:t>
            </a:fld>
            <a:endParaRPr kumimoji="1" lang="ja-JP" altLang="en-US"/>
          </a:p>
        </p:txBody>
      </p:sp>
    </p:spTree>
    <p:extLst>
      <p:ext uri="{BB962C8B-B14F-4D97-AF65-F5344CB8AC3E}">
        <p14:creationId xmlns:p14="http://schemas.microsoft.com/office/powerpoint/2010/main" val="611064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8</a:t>
            </a:r>
            <a:r>
              <a:rPr kumimoji="1" lang="ja-JP" altLang="en-US"/>
              <a:t>月はテーマを決定してから、データの取得に思ったより時間がかかってしまい、既存研究の調査があまりまだ進んでいない。因果推論の勉強も途中。</a:t>
            </a:r>
            <a:endParaRPr kumimoji="1" lang="en-US" altLang="ja-JP" dirty="0"/>
          </a:p>
          <a:p>
            <a:endParaRPr kumimoji="1" lang="en-US" altLang="ja-JP" dirty="0"/>
          </a:p>
          <a:p>
            <a:r>
              <a:rPr kumimoji="1" lang="ja-JP" altLang="en-US"/>
              <a:t>他にやることがいくつかあったのも理由の一つだけど、ここからは卒業研究に対するウエイトを増やすので、スピードを上げていく</a:t>
            </a:r>
            <a:endParaRPr kumimoji="1" lang="en-US" altLang="ja-JP" dirty="0"/>
          </a:p>
          <a:p>
            <a:r>
              <a:rPr kumimoji="1" lang="ja-JP" altLang="en-US"/>
              <a:t>論文の調査は</a:t>
            </a:r>
            <a:r>
              <a:rPr kumimoji="1" lang="en-US" altLang="ja-JP" dirty="0" err="1"/>
              <a:t>ChatGPT</a:t>
            </a:r>
            <a:r>
              <a:rPr kumimoji="1" lang="ja-JP" altLang="en-US"/>
              <a:t>を用いて要約し、読むに値するかどうかを判断できるようなツールを用いて高速化する。</a:t>
            </a:r>
            <a:endParaRPr kumimoji="1" lang="en-US" altLang="ja-JP" dirty="0"/>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11</a:t>
            </a:fld>
            <a:endParaRPr kumimoji="1" lang="ja-JP" altLang="en-US"/>
          </a:p>
        </p:txBody>
      </p:sp>
    </p:spTree>
    <p:extLst>
      <p:ext uri="{BB962C8B-B14F-4D97-AF65-F5344CB8AC3E}">
        <p14:creationId xmlns:p14="http://schemas.microsoft.com/office/powerpoint/2010/main" val="2259693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データについて、結論から言うと</a:t>
            </a:r>
            <a:r>
              <a:rPr kumimoji="1" lang="en-US" altLang="ja-JP" dirty="0"/>
              <a:t>MLB-Stats API</a:t>
            </a:r>
            <a:r>
              <a:rPr kumimoji="1" lang="ja-JP" altLang="en-US"/>
              <a:t>を用いて</a:t>
            </a:r>
            <a:r>
              <a:rPr kumimoji="1" lang="en-US" altLang="ja-JP" dirty="0"/>
              <a:t>python</a:t>
            </a:r>
            <a:r>
              <a:rPr kumimoji="1" lang="ja-JP" altLang="en-US"/>
              <a:t>を使って取得</a:t>
            </a:r>
            <a:endParaRPr kumimoji="1" lang="en-US" altLang="ja-JP" dirty="0"/>
          </a:p>
          <a:p>
            <a:r>
              <a:rPr kumimoji="1" lang="en-US" altLang="ja-JP" dirty="0"/>
              <a:t>	</a:t>
            </a:r>
            <a:r>
              <a:rPr kumimoji="1" lang="ja-JP" altLang="en-US"/>
              <a:t>ただ、あまりググっても情報が出てこないので、あまり一般に公開はされていない？エンドポイントは公開されていて、</a:t>
            </a:r>
            <a:r>
              <a:rPr kumimoji="1" lang="en-US" altLang="ja-JP" dirty="0"/>
              <a:t>API</a:t>
            </a:r>
            <a:r>
              <a:rPr kumimoji="1" lang="ja-JP" altLang="en-US"/>
              <a:t>の利用する窓口もあるけどしょぼいページ。</a:t>
            </a:r>
            <a:endParaRPr kumimoji="1" lang="en-US" altLang="ja-JP" dirty="0"/>
          </a:p>
          <a:p>
            <a:r>
              <a:rPr kumimoji="1" lang="en-US" altLang="ja-JP" dirty="0"/>
              <a:t>	GitHub</a:t>
            </a:r>
            <a:r>
              <a:rPr kumimoji="1" lang="ja-JP" altLang="en-US"/>
              <a:t>にこの</a:t>
            </a:r>
            <a:r>
              <a:rPr kumimoji="1" lang="en-US" altLang="ja-JP" dirty="0"/>
              <a:t>MLB-Stats API</a:t>
            </a:r>
            <a:r>
              <a:rPr kumimoji="1" lang="ja-JP" altLang="en-US"/>
              <a:t>を使いやすくした</a:t>
            </a:r>
            <a:r>
              <a:rPr kumimoji="1" lang="en-US" altLang="ja-JP" dirty="0"/>
              <a:t>python </a:t>
            </a:r>
            <a:r>
              <a:rPr kumimoji="1" lang="ja-JP" altLang="en-US"/>
              <a:t>ラッパーを出してくれている人がいたのでそれを使う。</a:t>
            </a:r>
            <a:endParaRPr kumimoji="1" lang="en-US" altLang="ja-JP" dirty="0"/>
          </a:p>
          <a:p>
            <a:r>
              <a:rPr kumimoji="1" lang="en-US" altLang="ja-JP" dirty="0"/>
              <a:t>	</a:t>
            </a:r>
            <a:r>
              <a:rPr kumimoji="1" lang="ja-JP" altLang="en-US"/>
              <a:t>（一応、</a:t>
            </a:r>
            <a:r>
              <a:rPr kumimoji="1" lang="en-US" altLang="ja-JP" dirty="0" err="1"/>
              <a:t>MLB.com</a:t>
            </a:r>
            <a:r>
              <a:rPr kumimoji="1" lang="ja-JP" altLang="en-US"/>
              <a:t>にメールして確認した）</a:t>
            </a:r>
            <a:r>
              <a:rPr kumimoji="1" lang="en-US" altLang="ja-JP" dirty="0"/>
              <a:t>←</a:t>
            </a:r>
            <a:r>
              <a:rPr kumimoji="1" lang="ja-JP" altLang="en-US"/>
              <a:t>まだ</a:t>
            </a:r>
            <a:endParaRPr kumimoji="1" lang="en-US" altLang="ja-JP" dirty="0"/>
          </a:p>
          <a:p>
            <a:r>
              <a:rPr kumimoji="1" lang="en-US" altLang="ja-JP" dirty="0"/>
              <a:t>	</a:t>
            </a:r>
            <a:r>
              <a:rPr kumimoji="1" lang="ja-JP" altLang="en-US"/>
              <a:t>おそらく</a:t>
            </a:r>
            <a:r>
              <a:rPr kumimoji="1" lang="en-US" altLang="ja-JP" dirty="0" err="1"/>
              <a:t>MLB.com</a:t>
            </a:r>
            <a:r>
              <a:rPr kumimoji="1" lang="ja-JP" altLang="en-US"/>
              <a:t>公式のもの。</a:t>
            </a:r>
            <a:r>
              <a:rPr kumimoji="1" lang="en-US" altLang="ja-JP" dirty="0"/>
              <a:t>MLB</a:t>
            </a:r>
            <a:r>
              <a:rPr kumimoji="1" lang="ja-JP" altLang="en-US"/>
              <a:t>が</a:t>
            </a:r>
            <a:r>
              <a:rPr kumimoji="1" lang="en-US" altLang="ja-JP" dirty="0" err="1"/>
              <a:t>Statcast</a:t>
            </a:r>
            <a:r>
              <a:rPr kumimoji="1" lang="ja-JP" altLang="en-US"/>
              <a:t>のシステムを実現する上で提携している</a:t>
            </a:r>
            <a:r>
              <a:rPr kumimoji="1" lang="en-US" altLang="ja-JP" dirty="0"/>
              <a:t>Google Cloud Platform</a:t>
            </a:r>
            <a:r>
              <a:rPr kumimoji="1" lang="ja-JP" altLang="en-US"/>
              <a:t>の公式ブログにも記載があったし</a:t>
            </a:r>
            <a:endParaRPr kumimoji="1" lang="en-US" altLang="ja-JP" dirty="0"/>
          </a:p>
          <a:p>
            <a:r>
              <a:rPr kumimoji="1" lang="en-US" altLang="ja-JP" dirty="0"/>
              <a:t>	</a:t>
            </a:r>
            <a:r>
              <a:rPr kumimoji="1" lang="ja-JP" altLang="en-US"/>
              <a:t>これで試合情報などは取得可能</a:t>
            </a:r>
            <a:endParaRPr kumimoji="1" lang="en-US" altLang="ja-JP" dirty="0"/>
          </a:p>
          <a:p>
            <a:endParaRPr kumimoji="1" lang="en-US" altLang="ja-JP" dirty="0"/>
          </a:p>
          <a:p>
            <a:r>
              <a:rPr kumimoji="1" lang="en-US" altLang="ja-JP" dirty="0"/>
              <a:t>	</a:t>
            </a:r>
            <a:r>
              <a:rPr kumimoji="1" lang="ja-JP" altLang="en-US"/>
              <a:t>選手データについては、</a:t>
            </a:r>
            <a:r>
              <a:rPr kumimoji="1" lang="en-US" altLang="ja-JP" dirty="0"/>
              <a:t>Baseball Savant</a:t>
            </a:r>
            <a:r>
              <a:rPr kumimoji="1" lang="ja-JP" altLang="en-US"/>
              <a:t>というもっと一般的なサイトがあって、そこの方が規定打席到達している人に絞る、とかがやりやすいからそっち使う予定。</a:t>
            </a:r>
            <a:endParaRPr kumimoji="1" lang="en-US" altLang="ja-JP" dirty="0"/>
          </a:p>
          <a:p>
            <a:r>
              <a:rPr kumimoji="1" lang="en-US" altLang="ja-JP" dirty="0"/>
              <a:t>	</a:t>
            </a:r>
            <a:r>
              <a:rPr kumimoji="1" lang="ja-JP" altLang="en-US"/>
              <a:t>この</a:t>
            </a:r>
            <a:r>
              <a:rPr kumimoji="1" lang="en-US" altLang="ja-JP" dirty="0"/>
              <a:t>Baseball Savant</a:t>
            </a:r>
            <a:r>
              <a:rPr kumimoji="1" lang="ja-JP" altLang="en-US"/>
              <a:t>は</a:t>
            </a:r>
            <a:r>
              <a:rPr kumimoji="1" lang="en-US" altLang="ja-JP" dirty="0" err="1"/>
              <a:t>MLB.com</a:t>
            </a:r>
            <a:r>
              <a:rPr kumimoji="1" lang="ja-JP" altLang="en-US"/>
              <a:t>が公式に紹介しているページでもあり、</a:t>
            </a:r>
            <a:r>
              <a:rPr kumimoji="1" lang="en-US" altLang="ja-JP" dirty="0" err="1"/>
              <a:t>MLB.com</a:t>
            </a:r>
            <a:r>
              <a:rPr kumimoji="1" lang="ja-JP" altLang="en-US"/>
              <a:t>がデータを提供していると公にしているサイトでもある。</a:t>
            </a:r>
            <a:endParaRPr kumimoji="1" lang="en-US" altLang="ja-JP" dirty="0"/>
          </a:p>
          <a:p>
            <a:r>
              <a:rPr kumimoji="1" lang="en-US" altLang="ja-JP" dirty="0"/>
              <a:t>	</a:t>
            </a:r>
            <a:r>
              <a:rPr kumimoji="1" lang="ja-JP" altLang="en-US"/>
              <a:t>このデータ提供の方法が</a:t>
            </a:r>
            <a:r>
              <a:rPr kumimoji="1" lang="en-US" altLang="ja-JP" dirty="0"/>
              <a:t>MLB Stats API</a:t>
            </a:r>
            <a:r>
              <a:rPr kumimoji="1" lang="ja-JP" altLang="en-US"/>
              <a:t>だって</a:t>
            </a:r>
            <a:r>
              <a:rPr kumimoji="1" lang="en-US" altLang="ja-JP" dirty="0"/>
              <a:t>GCP</a:t>
            </a:r>
            <a:r>
              <a:rPr kumimoji="1" lang="ja-JP" altLang="en-US"/>
              <a:t>のブログに書いてあったので、</a:t>
            </a:r>
            <a:r>
              <a:rPr kumimoji="1" lang="en-US" altLang="ja-JP" dirty="0"/>
              <a:t>MLB-Stats API</a:t>
            </a:r>
            <a:r>
              <a:rPr kumimoji="1" lang="ja-JP" altLang="en-US"/>
              <a:t>と</a:t>
            </a:r>
            <a:r>
              <a:rPr kumimoji="1" lang="en-US" altLang="ja-JP" dirty="0"/>
              <a:t>Baseball Savant</a:t>
            </a:r>
            <a:r>
              <a:rPr kumimoji="1" lang="ja-JP" altLang="en-US"/>
              <a:t>は同じデータ。</a:t>
            </a:r>
            <a:endParaRPr kumimoji="1" lang="en-US" altLang="ja-JP" dirty="0"/>
          </a:p>
          <a:p>
            <a:endParaRPr kumimoji="1" lang="en-US" altLang="ja-JP" dirty="0"/>
          </a:p>
          <a:p>
            <a:r>
              <a:rPr kumimoji="1" lang="ja-JP" altLang="en-US"/>
              <a:t>・取得するのに時間がかかったデータたちについて</a:t>
            </a:r>
            <a:endParaRPr kumimoji="1" lang="en-US" altLang="ja-JP" dirty="0"/>
          </a:p>
          <a:p>
            <a:r>
              <a:rPr kumimoji="1" lang="en-US" altLang="ja-JP" dirty="0"/>
              <a:t>	</a:t>
            </a:r>
            <a:r>
              <a:rPr kumimoji="1" lang="ja-JP" altLang="en-US"/>
              <a:t>様々なサイトの利用規約を確認し、実際にメールして問い合わせした。</a:t>
            </a:r>
            <a:endParaRPr kumimoji="1" lang="en-US" altLang="ja-JP" dirty="0"/>
          </a:p>
          <a:p>
            <a:r>
              <a:rPr kumimoji="1" lang="en-US" altLang="ja-JP" dirty="0"/>
              <a:t>	</a:t>
            </a:r>
            <a:r>
              <a:rPr kumimoji="1" lang="en-US" altLang="ja-JP" dirty="0" err="1"/>
              <a:t>sportsnavi</a:t>
            </a:r>
            <a:r>
              <a:rPr kumimoji="1" lang="ja-JP" altLang="en-US"/>
              <a:t>は二次利用禁止、多くの</a:t>
            </a:r>
            <a:r>
              <a:rPr kumimoji="1" lang="en-US" altLang="ja-JP" dirty="0"/>
              <a:t>MLB</a:t>
            </a:r>
            <a:r>
              <a:rPr kumimoji="1" lang="ja-JP" altLang="en-US"/>
              <a:t>の論文で使用されていた</a:t>
            </a:r>
            <a:r>
              <a:rPr kumimoji="1" lang="en-US" altLang="ja-JP" dirty="0"/>
              <a:t>Baseball Reference</a:t>
            </a:r>
            <a:r>
              <a:rPr kumimoji="1" lang="ja-JP" altLang="en-US"/>
              <a:t>も今年</a:t>
            </a:r>
            <a:r>
              <a:rPr kumimoji="1" lang="en-US" altLang="ja-JP" dirty="0"/>
              <a:t>5</a:t>
            </a:r>
            <a:r>
              <a:rPr kumimoji="1" lang="ja-JP" altLang="en-US"/>
              <a:t>月に利用規約改定で利用禁止になった？</a:t>
            </a:r>
            <a:endParaRPr kumimoji="1" lang="en-US" altLang="ja-JP" dirty="0"/>
          </a:p>
          <a:p>
            <a:r>
              <a:rPr kumimoji="1" lang="en-US" altLang="ja-JP" dirty="0"/>
              <a:t>	</a:t>
            </a:r>
            <a:r>
              <a:rPr kumimoji="1" lang="en-US" altLang="ja-JP" dirty="0" err="1"/>
              <a:t>Sportstrader</a:t>
            </a:r>
            <a:r>
              <a:rPr kumimoji="1" lang="ja-JP" altLang="en-US"/>
              <a:t>というスイスの会社に問い合わせたけど個人とは取引しない、と言われそこで紹介された共同通信デジタルの方と</a:t>
            </a:r>
            <a:r>
              <a:rPr kumimoji="1" lang="en-US" altLang="ja-JP" dirty="0"/>
              <a:t>MTG</a:t>
            </a:r>
            <a:r>
              <a:rPr kumimoji="1" lang="ja-JP" altLang="en-US"/>
              <a:t>して音信不通</a:t>
            </a:r>
            <a:endParaRPr kumimoji="1" lang="en-US" altLang="ja-JP" dirty="0"/>
          </a:p>
          <a:p>
            <a:r>
              <a:rPr kumimoji="1" lang="en-US" altLang="ja-JP" dirty="0"/>
              <a:t>	</a:t>
            </a:r>
            <a:r>
              <a:rPr kumimoji="1" lang="en-US" altLang="ja-JP" dirty="0" err="1"/>
              <a:t>retrosheet</a:t>
            </a:r>
            <a:r>
              <a:rPr kumimoji="1" lang="ja-JP" altLang="en-US"/>
              <a:t>は</a:t>
            </a:r>
            <a:r>
              <a:rPr kumimoji="1" lang="en-US" altLang="ja-JP" dirty="0"/>
              <a:t>R</a:t>
            </a:r>
            <a:r>
              <a:rPr kumimoji="1" lang="ja-JP" altLang="en-US"/>
              <a:t>を使わないといけないし、ダウンロードしても開き方がよくわからない拡張子使ってたし。。。</a:t>
            </a:r>
            <a:endParaRPr kumimoji="1" lang="en-US" altLang="ja-JP" dirty="0"/>
          </a:p>
          <a:p>
            <a:r>
              <a:rPr kumimoji="1" lang="en-US" altLang="ja-JP" dirty="0"/>
              <a:t>	</a:t>
            </a:r>
            <a:r>
              <a:rPr kumimoji="1" lang="ja-JP" altLang="en-US"/>
              <a:t>残ったのが</a:t>
            </a:r>
            <a:r>
              <a:rPr kumimoji="1" lang="en-US" altLang="ja-JP" dirty="0"/>
              <a:t>Baseball Savant</a:t>
            </a:r>
            <a:r>
              <a:rPr kumimoji="1" lang="ja-JP" altLang="en-US"/>
              <a:t>と</a:t>
            </a:r>
            <a:r>
              <a:rPr kumimoji="1" lang="en-US" altLang="ja-JP" dirty="0"/>
              <a:t>MLB-Stats API</a:t>
            </a:r>
          </a:p>
          <a:p>
            <a:r>
              <a:rPr kumimoji="1" lang="en-US" altLang="ja-JP" dirty="0"/>
              <a:t>	</a:t>
            </a:r>
          </a:p>
          <a:p>
            <a:r>
              <a:rPr kumimoji="1" lang="en-US" altLang="ja-JP" dirty="0"/>
              <a:t>	</a:t>
            </a:r>
            <a:r>
              <a:rPr kumimoji="1" lang="ja-JP" altLang="en-US"/>
              <a:t>これで多分いけるけど、ダメだったら最悪</a:t>
            </a:r>
            <a:r>
              <a:rPr kumimoji="1" lang="en-US" altLang="ja-JP" dirty="0" err="1"/>
              <a:t>MLB.com</a:t>
            </a:r>
            <a:r>
              <a:rPr kumimoji="1" lang="ja-JP" altLang="en-US"/>
              <a:t>のサイトから手動でデータ取得します</a:t>
            </a:r>
            <a:endParaRPr kumimoji="1" lang="en-US" altLang="ja-JP" dirty="0"/>
          </a:p>
        </p:txBody>
      </p:sp>
      <p:sp>
        <p:nvSpPr>
          <p:cNvPr id="4" name="スライド番号プレースホルダー 3"/>
          <p:cNvSpPr>
            <a:spLocks noGrp="1"/>
          </p:cNvSpPr>
          <p:nvPr>
            <p:ph type="sldNum" sz="quarter" idx="5"/>
          </p:nvPr>
        </p:nvSpPr>
        <p:spPr/>
        <p:txBody>
          <a:bodyPr/>
          <a:lstStyle/>
          <a:p>
            <a:fld id="{8E37A156-D824-9B4A-937A-5BC7904987BE}" type="slidenum">
              <a:rPr kumimoji="1" lang="ja-JP" altLang="en-US" smtClean="0"/>
              <a:t>12</a:t>
            </a:fld>
            <a:endParaRPr kumimoji="1" lang="ja-JP" altLang="en-US"/>
          </a:p>
        </p:txBody>
      </p:sp>
    </p:spTree>
    <p:extLst>
      <p:ext uri="{BB962C8B-B14F-4D97-AF65-F5344CB8AC3E}">
        <p14:creationId xmlns:p14="http://schemas.microsoft.com/office/powerpoint/2010/main" val="129381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D41BCC-AD73-4203-A5A6-E62EB28B0FE6}" type="datetimeFigureOut">
              <a:rPr lang="en-US" smtClean="0"/>
              <a:pPr/>
              <a:t>9/16/23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637F8FC-4B86-4690-8888-22AB2F781BEF}"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912695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9/16/23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9556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9/16/23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82152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9/16/23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40430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D41BCC-AD73-4203-A5A6-E62EB28B0FE6}" type="datetimeFigureOut">
              <a:rPr lang="en-US" smtClean="0"/>
              <a:pPr/>
              <a:t>9/16/23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637F8FC-4B86-4690-8888-22AB2F781BEF}" type="slidenum">
              <a:rPr lang="en-US" smtClean="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955504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pPr/>
              <a:t>9/16/23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41120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pPr/>
              <a:t>9/16/23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63608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pPr/>
              <a:t>9/16/23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15057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pPr/>
              <a:t>9/16/23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48333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D41BCC-AD73-4203-A5A6-E62EB28B0FE6}" type="datetimeFigureOut">
              <a:rPr lang="en-US" smtClean="0"/>
              <a:pPr/>
              <a:t>9/16/23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37F8FC-4B86-4690-8888-22AB2F781BEF}"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348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D41BCC-AD73-4203-A5A6-E62EB28B0FE6}" type="datetimeFigureOut">
              <a:rPr lang="en-US" smtClean="0"/>
              <a:pPr/>
              <a:t>9/16/23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37F8FC-4B86-4690-8888-22AB2F781BEF}"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841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D41BCC-AD73-4203-A5A6-E62EB28B0FE6}" type="datetimeFigureOut">
              <a:rPr lang="en-US" smtClean="0"/>
              <a:pPr/>
              <a:t>9/16/23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637F8FC-4B86-4690-8888-22AB2F781BEF}"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0368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鮮やかな色が飛び散ったベクター背景">
            <a:extLst>
              <a:ext uri="{FF2B5EF4-FFF2-40B4-BE49-F238E27FC236}">
                <a16:creationId xmlns:a16="http://schemas.microsoft.com/office/drawing/2014/main" id="{C94E2DF4-3847-FB82-689E-E241AF20947A}"/>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7" name="Rectangle 10">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7A040D7-F0CF-0392-CA88-5BFBF00CA35D}"/>
              </a:ext>
            </a:extLst>
          </p:cNvPr>
          <p:cNvSpPr>
            <a:spLocks noGrp="1"/>
          </p:cNvSpPr>
          <p:nvPr>
            <p:ph type="ctrTitle"/>
          </p:nvPr>
        </p:nvSpPr>
        <p:spPr>
          <a:xfrm>
            <a:off x="6298010" y="4333009"/>
            <a:ext cx="5268177" cy="1086237"/>
          </a:xfrm>
        </p:spPr>
        <p:txBody>
          <a:bodyPr>
            <a:normAutofit/>
          </a:bodyPr>
          <a:lstStyle/>
          <a:p>
            <a:pPr algn="l"/>
            <a:r>
              <a:rPr kumimoji="1" lang="ja-JP" altLang="en-US" sz="2400">
                <a:solidFill>
                  <a:srgbClr val="FFFFFF"/>
                </a:solidFill>
              </a:rPr>
              <a:t>統計的因果推論を用いた</a:t>
            </a:r>
            <a:br>
              <a:rPr kumimoji="1" lang="en-US" altLang="ja-JP" sz="2400" dirty="0">
                <a:solidFill>
                  <a:srgbClr val="FFFFFF"/>
                </a:solidFill>
              </a:rPr>
            </a:br>
            <a:r>
              <a:rPr kumimoji="1" lang="en-US" altLang="ja-JP" sz="2400" dirty="0">
                <a:solidFill>
                  <a:srgbClr val="FFFFFF"/>
                </a:solidFill>
              </a:rPr>
              <a:t>MLB</a:t>
            </a:r>
            <a:r>
              <a:rPr lang="ja-JP" altLang="en-US" sz="2400">
                <a:solidFill>
                  <a:srgbClr val="FFFFFF"/>
                </a:solidFill>
              </a:rPr>
              <a:t>ルール改正の効果検証</a:t>
            </a:r>
            <a:endParaRPr kumimoji="1" lang="ja-JP" altLang="en-US" sz="2400">
              <a:solidFill>
                <a:srgbClr val="FFFFFF"/>
              </a:solidFill>
            </a:endParaRPr>
          </a:p>
        </p:txBody>
      </p:sp>
      <p:sp>
        <p:nvSpPr>
          <p:cNvPr id="3" name="字幕 2">
            <a:extLst>
              <a:ext uri="{FF2B5EF4-FFF2-40B4-BE49-F238E27FC236}">
                <a16:creationId xmlns:a16="http://schemas.microsoft.com/office/drawing/2014/main" id="{D9606EC8-B722-000B-2316-6BA2DF9431EB}"/>
              </a:ext>
            </a:extLst>
          </p:cNvPr>
          <p:cNvSpPr>
            <a:spLocks noGrp="1"/>
          </p:cNvSpPr>
          <p:nvPr>
            <p:ph type="subTitle" idx="1"/>
          </p:nvPr>
        </p:nvSpPr>
        <p:spPr>
          <a:xfrm>
            <a:off x="6298010" y="5419246"/>
            <a:ext cx="5268177" cy="531866"/>
          </a:xfrm>
        </p:spPr>
        <p:txBody>
          <a:bodyPr>
            <a:normAutofit/>
          </a:bodyPr>
          <a:lstStyle/>
          <a:p>
            <a:pPr algn="r"/>
            <a:r>
              <a:rPr kumimoji="1" lang="ja-JP" altLang="en-US" sz="1800">
                <a:solidFill>
                  <a:srgbClr val="FFFFFF"/>
                </a:solidFill>
              </a:rPr>
              <a:t>鈴木研究室</a:t>
            </a:r>
            <a:r>
              <a:rPr kumimoji="1" lang="en-US" altLang="ja-JP" sz="1800" dirty="0">
                <a:solidFill>
                  <a:srgbClr val="FFFFFF"/>
                </a:solidFill>
              </a:rPr>
              <a:t>B4 </a:t>
            </a:r>
            <a:r>
              <a:rPr kumimoji="1" lang="ja-JP" altLang="en-US" sz="1800">
                <a:solidFill>
                  <a:srgbClr val="FFFFFF"/>
                </a:solidFill>
              </a:rPr>
              <a:t>大木基嗣</a:t>
            </a:r>
          </a:p>
        </p:txBody>
      </p:sp>
      <p:sp>
        <p:nvSpPr>
          <p:cNvPr id="8" name="Freeform: Shape 12">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Tree>
    <p:extLst>
      <p:ext uri="{BB962C8B-B14F-4D97-AF65-F5344CB8AC3E}">
        <p14:creationId xmlns:p14="http://schemas.microsoft.com/office/powerpoint/2010/main" val="398574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BB1CE-C11A-F81F-46C9-5429D86FC292}"/>
              </a:ext>
            </a:extLst>
          </p:cNvPr>
          <p:cNvSpPr>
            <a:spLocks noGrp="1"/>
          </p:cNvSpPr>
          <p:nvPr>
            <p:ph type="title"/>
          </p:nvPr>
        </p:nvSpPr>
        <p:spPr/>
        <p:txBody>
          <a:bodyPr/>
          <a:lstStyle/>
          <a:p>
            <a:r>
              <a:rPr lang="ja-JP" altLang="en-US"/>
              <a:t>活用する手法の疑問点</a:t>
            </a:r>
            <a:endParaRPr kumimoji="1" lang="ja-JP" altLang="en-US"/>
          </a:p>
        </p:txBody>
      </p:sp>
      <p:sp>
        <p:nvSpPr>
          <p:cNvPr id="3" name="コンテンツ プレースホルダー 2">
            <a:extLst>
              <a:ext uri="{FF2B5EF4-FFF2-40B4-BE49-F238E27FC236}">
                <a16:creationId xmlns:a16="http://schemas.microsoft.com/office/drawing/2014/main" id="{F2A9576D-46E3-65BA-96A0-9F2869CB0067}"/>
              </a:ext>
            </a:extLst>
          </p:cNvPr>
          <p:cNvSpPr>
            <a:spLocks noGrp="1"/>
          </p:cNvSpPr>
          <p:nvPr>
            <p:ph idx="1"/>
          </p:nvPr>
        </p:nvSpPr>
        <p:spPr>
          <a:xfrm>
            <a:off x="1371600" y="1493821"/>
            <a:ext cx="9601200" cy="5439677"/>
          </a:xfrm>
        </p:spPr>
        <p:txBody>
          <a:bodyPr>
            <a:normAutofit lnSpcReduction="10000"/>
          </a:bodyPr>
          <a:lstStyle/>
          <a:p>
            <a:pPr marL="0" indent="0">
              <a:buNone/>
            </a:pPr>
            <a:r>
              <a:rPr kumimoji="1" lang="ja-JP" altLang="en-US" sz="2400"/>
              <a:t>・</a:t>
            </a:r>
            <a:r>
              <a:rPr kumimoji="1" lang="ja-JP" altLang="en-US" sz="2400" b="1"/>
              <a:t>中断時系列分析（</a:t>
            </a:r>
            <a:r>
              <a:rPr kumimoji="1" lang="en-US" altLang="ja-JP" sz="2400" b="1" dirty="0"/>
              <a:t>Interrupted Time Series Analysis</a:t>
            </a:r>
            <a:r>
              <a:rPr kumimoji="1" lang="ja-JP" altLang="en-US" sz="2400" b="1"/>
              <a:t>）</a:t>
            </a:r>
            <a:endParaRPr lang="en-US" altLang="ja-JP" sz="2400" b="1" dirty="0"/>
          </a:p>
          <a:p>
            <a:pPr marL="0" indent="0">
              <a:buNone/>
            </a:pPr>
            <a:endParaRPr lang="en-US" altLang="ja-JP" dirty="0"/>
          </a:p>
          <a:p>
            <a:pPr marL="457200" indent="-457200">
              <a:buAutoNum type="arabicPeriod"/>
            </a:pPr>
            <a:r>
              <a:rPr lang="ja-JP" altLang="en-US" sz="1800"/>
              <a:t>「ある時点を境にトレンドが変化したから、その時に起こった因子が影響している」</a:t>
            </a:r>
            <a:br>
              <a:rPr lang="en-US" altLang="ja-JP" sz="1800" dirty="0"/>
            </a:br>
            <a:r>
              <a:rPr lang="en-US" altLang="ja-JP" sz="1800" dirty="0"/>
              <a:t>→</a:t>
            </a:r>
            <a:r>
              <a:rPr lang="ja-JP" altLang="en-US" sz="1800"/>
              <a:t>今年から観客者数が増えていれば、「</a:t>
            </a:r>
            <a:r>
              <a:rPr lang="en-US" altLang="ja-JP" sz="1800" dirty="0"/>
              <a:t>2023</a:t>
            </a:r>
            <a:r>
              <a:rPr lang="ja-JP" altLang="en-US" sz="1800"/>
              <a:t>年に起きたこと全てが影響した」は</a:t>
            </a:r>
            <a:br>
              <a:rPr lang="en-US" altLang="ja-JP" sz="1800" dirty="0"/>
            </a:br>
            <a:r>
              <a:rPr lang="ja-JP" altLang="en-US" sz="1800"/>
              <a:t>言えそうだけど、</a:t>
            </a:r>
            <a:r>
              <a:rPr lang="ja-JP" altLang="en-US" sz="1800" b="1">
                <a:solidFill>
                  <a:srgbClr val="FF0000"/>
                </a:solidFill>
              </a:rPr>
              <a:t>「ピッチクロックが」はどうやって言う？</a:t>
            </a:r>
            <a:br>
              <a:rPr lang="en-US" altLang="ja-JP" sz="1800" b="1" dirty="0">
                <a:solidFill>
                  <a:srgbClr val="FF0000"/>
                </a:solidFill>
              </a:rPr>
            </a:br>
            <a:r>
              <a:rPr lang="en-US" altLang="ja-JP" sz="1800" dirty="0"/>
              <a:t>→</a:t>
            </a:r>
            <a:r>
              <a:rPr lang="ja-JP" altLang="en-US" sz="1800"/>
              <a:t>特に</a:t>
            </a:r>
            <a:r>
              <a:rPr lang="en-US" altLang="ja-JP" sz="1800" dirty="0"/>
              <a:t>2023</a:t>
            </a:r>
            <a:r>
              <a:rPr lang="ja-JP" altLang="en-US" sz="1800"/>
              <a:t>年はコロナ明け、</a:t>
            </a:r>
            <a:r>
              <a:rPr lang="en-US" altLang="ja-JP" sz="1800" dirty="0"/>
              <a:t>WBC</a:t>
            </a:r>
            <a:r>
              <a:rPr lang="ja-JP" altLang="en-US" sz="1800"/>
              <a:t>、大谷翔平の影響、、、</a:t>
            </a:r>
            <a:br>
              <a:rPr lang="en-US" altLang="ja-JP" sz="1800" dirty="0"/>
            </a:br>
            <a:endParaRPr lang="en-US" altLang="ja-JP" sz="1800" b="1" dirty="0">
              <a:solidFill>
                <a:srgbClr val="FF0000"/>
              </a:solidFill>
            </a:endParaRPr>
          </a:p>
          <a:p>
            <a:pPr marL="457200" indent="-457200">
              <a:buAutoNum type="arabicPeriod"/>
            </a:pPr>
            <a:r>
              <a:rPr lang="ja-JP" altLang="en-US" sz="1800"/>
              <a:t>論文では「観客者数への影響を及ぼす第</a:t>
            </a:r>
            <a:r>
              <a:rPr lang="en-US" altLang="ja-JP" sz="1800" dirty="0"/>
              <a:t>3</a:t>
            </a:r>
            <a:r>
              <a:rPr lang="ja-JP" altLang="en-US" sz="1800"/>
              <a:t>の因子としてチーム順位がある。」</a:t>
            </a:r>
            <a:br>
              <a:rPr lang="en-US" altLang="ja-JP" sz="1800" dirty="0"/>
            </a:br>
            <a:r>
              <a:rPr lang="ja-JP" altLang="en-US" sz="1800"/>
              <a:t>としてパクチャンホシンドローム、優秀選手の海外流出、そしてチーム順位の</a:t>
            </a:r>
            <a:br>
              <a:rPr lang="en-US" altLang="ja-JP" sz="1800" dirty="0"/>
            </a:br>
            <a:r>
              <a:rPr lang="ja-JP" altLang="en-US" sz="1800"/>
              <a:t>三つの観点で分析していたが、</a:t>
            </a:r>
            <a:r>
              <a:rPr lang="ja-JP" altLang="en-US" sz="1800" b="1">
                <a:solidFill>
                  <a:srgbClr val="FF0000"/>
                </a:solidFill>
              </a:rPr>
              <a:t>絶対に他の因子の影響もあるはず</a:t>
            </a:r>
            <a:br>
              <a:rPr lang="en-US" altLang="ja-JP" sz="1800" dirty="0"/>
            </a:br>
            <a:r>
              <a:rPr lang="en-US" altLang="ja-JP" sz="1800" dirty="0"/>
              <a:t>→</a:t>
            </a:r>
            <a:r>
              <a:rPr lang="ja-JP" altLang="en-US" sz="1800"/>
              <a:t>経済、天候、他スポーツの盛り上がり、有名選手の移籍、、、</a:t>
            </a:r>
            <a:endParaRPr lang="en-US" altLang="ja-JP" sz="1800" dirty="0"/>
          </a:p>
          <a:p>
            <a:pPr marL="457200" indent="-457200">
              <a:buAutoNum type="arabicPeriod"/>
            </a:pPr>
            <a:r>
              <a:rPr lang="ja-JP" altLang="en-US" sz="1800"/>
              <a:t>データが</a:t>
            </a:r>
            <a:r>
              <a:rPr lang="en-US" altLang="ja-JP" sz="1800" dirty="0"/>
              <a:t>2015-2023</a:t>
            </a:r>
            <a:r>
              <a:rPr lang="ja-JP" altLang="en-US" sz="1800"/>
              <a:t>年までのものしかない</a:t>
            </a:r>
            <a:br>
              <a:rPr lang="en-US" altLang="ja-JP" sz="1800" dirty="0"/>
            </a:br>
            <a:r>
              <a:rPr lang="en-US" altLang="ja-JP" sz="1800" dirty="0"/>
              <a:t>→2023</a:t>
            </a:r>
            <a:r>
              <a:rPr lang="ja-JP" altLang="en-US" sz="1800"/>
              <a:t>年に起きたことを調べるので</a:t>
            </a:r>
            <a:r>
              <a:rPr lang="ja-JP" altLang="en-US" sz="1800" b="1">
                <a:solidFill>
                  <a:srgbClr val="FF0000"/>
                </a:solidFill>
              </a:rPr>
              <a:t>データが足りないのでは？</a:t>
            </a:r>
            <a:br>
              <a:rPr lang="en-US" altLang="ja-JP" sz="1800" b="1" dirty="0">
                <a:solidFill>
                  <a:srgbClr val="FF0000"/>
                </a:solidFill>
              </a:rPr>
            </a:br>
            <a:r>
              <a:rPr lang="en-US" altLang="ja-JP" sz="1800" dirty="0"/>
              <a:t>→</a:t>
            </a:r>
            <a:r>
              <a:rPr lang="ja-JP" altLang="en-US" sz="1800"/>
              <a:t>論文では二つの因子は</a:t>
            </a:r>
            <a:r>
              <a:rPr lang="en-US" altLang="ja-JP" sz="1800" dirty="0"/>
              <a:t>1994</a:t>
            </a:r>
            <a:r>
              <a:rPr lang="ja-JP" altLang="en-US" sz="1800"/>
              <a:t>と</a:t>
            </a:r>
            <a:r>
              <a:rPr lang="en-US" altLang="ja-JP" sz="1800" dirty="0"/>
              <a:t>1997</a:t>
            </a:r>
            <a:r>
              <a:rPr lang="ja-JP" altLang="en-US" sz="1800"/>
              <a:t>。データは</a:t>
            </a:r>
            <a:r>
              <a:rPr lang="en-US" altLang="ja-JP" sz="1800" dirty="0"/>
              <a:t>1991</a:t>
            </a:r>
            <a:r>
              <a:rPr lang="ja-JP" altLang="en-US" sz="1800"/>
              <a:t>から</a:t>
            </a:r>
            <a:r>
              <a:rPr lang="en-US" altLang="ja-JP" sz="1800" dirty="0"/>
              <a:t>2001</a:t>
            </a:r>
          </a:p>
          <a:p>
            <a:pPr marL="457200" indent="-457200">
              <a:buAutoNum type="arabicPeriod"/>
            </a:pPr>
            <a:r>
              <a:rPr lang="ja-JP" altLang="en-US" sz="1800" b="1">
                <a:solidFill>
                  <a:srgbClr val="FF0000"/>
                </a:solidFill>
              </a:rPr>
              <a:t>コロナシーズン（</a:t>
            </a:r>
            <a:r>
              <a:rPr lang="en-US" altLang="ja-JP" sz="1800" b="1" dirty="0">
                <a:solidFill>
                  <a:srgbClr val="FF0000"/>
                </a:solidFill>
              </a:rPr>
              <a:t>2021</a:t>
            </a:r>
            <a:r>
              <a:rPr lang="ja-JP" altLang="en-US" sz="1800" b="1">
                <a:solidFill>
                  <a:srgbClr val="FF0000"/>
                </a:solidFill>
              </a:rPr>
              <a:t>）</a:t>
            </a:r>
            <a:br>
              <a:rPr lang="en-US" altLang="ja-JP" sz="1800" dirty="0"/>
            </a:br>
            <a:r>
              <a:rPr lang="en-US" altLang="ja-JP" sz="1800" dirty="0"/>
              <a:t>→</a:t>
            </a:r>
            <a:r>
              <a:rPr lang="ja-JP" altLang="en-US" sz="1800"/>
              <a:t>これは外れ値として外す？</a:t>
            </a:r>
            <a:endParaRPr lang="en-US" altLang="ja-JP" sz="1800" dirty="0"/>
          </a:p>
          <a:p>
            <a:pPr marL="457200" indent="-457200">
              <a:buAutoNum type="arabicPeriod"/>
            </a:pPr>
            <a:r>
              <a:rPr lang="ja-JP" altLang="en-US" sz="1800"/>
              <a:t>そもそも中断時系列分析でいいの？</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1026" name="Picture 2">
            <a:extLst>
              <a:ext uri="{FF2B5EF4-FFF2-40B4-BE49-F238E27FC236}">
                <a16:creationId xmlns:a16="http://schemas.microsoft.com/office/drawing/2014/main" id="{613EB5C6-5486-18BB-D244-3672CAD27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74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BB1CE-C11A-F81F-46C9-5429D86FC292}"/>
              </a:ext>
            </a:extLst>
          </p:cNvPr>
          <p:cNvSpPr>
            <a:spLocks noGrp="1"/>
          </p:cNvSpPr>
          <p:nvPr>
            <p:ph type="title"/>
          </p:nvPr>
        </p:nvSpPr>
        <p:spPr/>
        <p:txBody>
          <a:bodyPr/>
          <a:lstStyle/>
          <a:p>
            <a:r>
              <a:rPr lang="ja-JP" altLang="en-US"/>
              <a:t>現状の報告・今後の予定</a:t>
            </a:r>
            <a:endParaRPr kumimoji="1" lang="ja-JP" altLang="en-US"/>
          </a:p>
        </p:txBody>
      </p:sp>
      <p:sp>
        <p:nvSpPr>
          <p:cNvPr id="3" name="コンテンツ プレースホルダー 2">
            <a:extLst>
              <a:ext uri="{FF2B5EF4-FFF2-40B4-BE49-F238E27FC236}">
                <a16:creationId xmlns:a16="http://schemas.microsoft.com/office/drawing/2014/main" id="{F2A9576D-46E3-65BA-96A0-9F2869CB0067}"/>
              </a:ext>
            </a:extLst>
          </p:cNvPr>
          <p:cNvSpPr>
            <a:spLocks noGrp="1"/>
          </p:cNvSpPr>
          <p:nvPr>
            <p:ph idx="1"/>
          </p:nvPr>
        </p:nvSpPr>
        <p:spPr>
          <a:xfrm>
            <a:off x="1371600" y="1877437"/>
            <a:ext cx="9601200" cy="4795737"/>
          </a:xfrm>
        </p:spPr>
        <p:txBody>
          <a:bodyPr>
            <a:normAutofit lnSpcReduction="10000"/>
          </a:bodyPr>
          <a:lstStyle/>
          <a:p>
            <a:r>
              <a:rPr kumimoji="1" lang="en-US" altLang="ja-JP" dirty="0"/>
              <a:t>8</a:t>
            </a:r>
            <a:r>
              <a:rPr kumimoji="1" lang="ja-JP" altLang="en-US"/>
              <a:t>月上旬</a:t>
            </a:r>
            <a:endParaRPr kumimoji="1" lang="en-US" altLang="ja-JP" dirty="0"/>
          </a:p>
          <a:p>
            <a:pPr lvl="1"/>
            <a:r>
              <a:rPr lang="ja-JP" altLang="en-US"/>
              <a:t>テーマの決定</a:t>
            </a:r>
            <a:endParaRPr lang="en-US" altLang="ja-JP" dirty="0"/>
          </a:p>
          <a:p>
            <a:r>
              <a:rPr kumimoji="1" lang="en-US" altLang="ja-JP" dirty="0"/>
              <a:t>8</a:t>
            </a:r>
            <a:r>
              <a:rPr kumimoji="1" lang="ja-JP" altLang="en-US"/>
              <a:t>月中旬</a:t>
            </a:r>
            <a:r>
              <a:rPr kumimoji="1" lang="en-US" altLang="ja-JP" dirty="0"/>
              <a:t>〜</a:t>
            </a:r>
            <a:r>
              <a:rPr kumimoji="1" lang="ja-JP" altLang="en-US"/>
              <a:t>下旬</a:t>
            </a:r>
            <a:endParaRPr kumimoji="1" lang="en-US" altLang="ja-JP" dirty="0"/>
          </a:p>
          <a:p>
            <a:pPr lvl="1"/>
            <a:r>
              <a:rPr lang="ja-JP" altLang="en-US"/>
              <a:t>因果推論の勉強・データの手配</a:t>
            </a:r>
            <a:endParaRPr lang="en-US" altLang="ja-JP" dirty="0"/>
          </a:p>
          <a:p>
            <a:r>
              <a:rPr kumimoji="1" lang="en-US" altLang="ja-JP" dirty="0"/>
              <a:t>9</a:t>
            </a:r>
            <a:r>
              <a:rPr kumimoji="1" lang="ja-JP" altLang="en-US"/>
              <a:t>月</a:t>
            </a:r>
            <a:endParaRPr kumimoji="1" lang="en-US" altLang="ja-JP" dirty="0"/>
          </a:p>
          <a:p>
            <a:pPr lvl="1"/>
            <a:r>
              <a:rPr lang="ja-JP" altLang="en-US"/>
              <a:t>因果推論の勉強・既存研究調査（</a:t>
            </a:r>
            <a:r>
              <a:rPr lang="en-US" altLang="ja-JP" dirty="0"/>
              <a:t>ITS</a:t>
            </a:r>
            <a:r>
              <a:rPr lang="ja-JP" altLang="en-US"/>
              <a:t>のもの、その他因果推論手法）</a:t>
            </a:r>
            <a:endParaRPr lang="en-US" altLang="ja-JP" dirty="0"/>
          </a:p>
          <a:p>
            <a:r>
              <a:rPr kumimoji="1" lang="en-US" altLang="ja-JP" dirty="0"/>
              <a:t>10</a:t>
            </a:r>
            <a:r>
              <a:rPr kumimoji="1" lang="ja-JP" altLang="en-US"/>
              <a:t>月</a:t>
            </a:r>
            <a:endParaRPr kumimoji="1" lang="en-US" altLang="ja-JP" dirty="0"/>
          </a:p>
          <a:p>
            <a:pPr lvl="1"/>
            <a:r>
              <a:rPr kumimoji="1" lang="ja-JP" altLang="en-US"/>
              <a:t>既存研究調査・モデル構築</a:t>
            </a:r>
            <a:endParaRPr kumimoji="1" lang="en-US" altLang="ja-JP" dirty="0"/>
          </a:p>
          <a:p>
            <a:r>
              <a:rPr lang="en-US" altLang="ja-JP" dirty="0"/>
              <a:t>11</a:t>
            </a:r>
            <a:r>
              <a:rPr lang="ja-JP" altLang="en-US"/>
              <a:t>月</a:t>
            </a:r>
            <a:endParaRPr lang="en-US" altLang="ja-JP" dirty="0"/>
          </a:p>
          <a:p>
            <a:pPr lvl="1"/>
            <a:r>
              <a:rPr kumimoji="1" lang="ja-JP" altLang="en-US"/>
              <a:t>モデル構築</a:t>
            </a:r>
            <a:r>
              <a:rPr lang="ja-JP" altLang="en-US"/>
              <a:t>・考察</a:t>
            </a:r>
            <a:endParaRPr kumimoji="1" lang="en-US" altLang="ja-JP" dirty="0"/>
          </a:p>
          <a:p>
            <a:r>
              <a:rPr kumimoji="1" lang="en-US" altLang="ja-JP" dirty="0"/>
              <a:t>12</a:t>
            </a:r>
            <a:r>
              <a:rPr kumimoji="1" lang="ja-JP" altLang="en-US"/>
              <a:t>月</a:t>
            </a:r>
            <a:endParaRPr kumimoji="1" lang="en-US" altLang="ja-JP" dirty="0"/>
          </a:p>
          <a:p>
            <a:pPr lvl="1"/>
            <a:r>
              <a:rPr kumimoji="1" lang="ja-JP" altLang="en-US"/>
              <a:t>論文執筆</a:t>
            </a:r>
            <a:endParaRPr kumimoji="1" lang="en-US" altLang="ja-JP" dirty="0"/>
          </a:p>
        </p:txBody>
      </p:sp>
      <p:pic>
        <p:nvPicPr>
          <p:cNvPr id="1026" name="Picture 2">
            <a:extLst>
              <a:ext uri="{FF2B5EF4-FFF2-40B4-BE49-F238E27FC236}">
                <a16:creationId xmlns:a16="http://schemas.microsoft.com/office/drawing/2014/main" id="{613EB5C6-5486-18BB-D244-3672CAD27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98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BB1CE-C11A-F81F-46C9-5429D86FC292}"/>
              </a:ext>
            </a:extLst>
          </p:cNvPr>
          <p:cNvSpPr>
            <a:spLocks noGrp="1"/>
          </p:cNvSpPr>
          <p:nvPr>
            <p:ph type="title"/>
          </p:nvPr>
        </p:nvSpPr>
        <p:spPr/>
        <p:txBody>
          <a:bodyPr/>
          <a:lstStyle/>
          <a:p>
            <a:r>
              <a:rPr lang="ja-JP" altLang="en-US"/>
              <a:t>データについて</a:t>
            </a:r>
            <a:endParaRPr kumimoji="1" lang="ja-JP" altLang="en-US"/>
          </a:p>
        </p:txBody>
      </p:sp>
      <p:sp>
        <p:nvSpPr>
          <p:cNvPr id="3" name="コンテンツ プレースホルダー 2">
            <a:extLst>
              <a:ext uri="{FF2B5EF4-FFF2-40B4-BE49-F238E27FC236}">
                <a16:creationId xmlns:a16="http://schemas.microsoft.com/office/drawing/2014/main" id="{F2A9576D-46E3-65BA-96A0-9F2869CB0067}"/>
              </a:ext>
            </a:extLst>
          </p:cNvPr>
          <p:cNvSpPr>
            <a:spLocks noGrp="1"/>
          </p:cNvSpPr>
          <p:nvPr>
            <p:ph idx="1"/>
          </p:nvPr>
        </p:nvSpPr>
        <p:spPr>
          <a:xfrm>
            <a:off x="1371599" y="1527241"/>
            <a:ext cx="9863847" cy="4795737"/>
          </a:xfrm>
        </p:spPr>
        <p:txBody>
          <a:bodyPr>
            <a:normAutofit/>
          </a:bodyPr>
          <a:lstStyle/>
          <a:p>
            <a:r>
              <a:rPr kumimoji="1" lang="ja-JP" altLang="en-US"/>
              <a:t>集めるのに予想以上に時間がかかった</a:t>
            </a:r>
            <a:endParaRPr kumimoji="1" lang="en-US" altLang="ja-JP" dirty="0"/>
          </a:p>
          <a:p>
            <a:pPr lvl="1"/>
            <a:r>
              <a:rPr kumimoji="1" lang="en-US" altLang="ja-JP" dirty="0"/>
              <a:t>Baseba</a:t>
            </a:r>
            <a:r>
              <a:rPr lang="en-US" altLang="ja-JP" dirty="0"/>
              <a:t>ll Reference, </a:t>
            </a:r>
            <a:r>
              <a:rPr lang="en-US" altLang="ja-JP" dirty="0" err="1"/>
              <a:t>sportsnavi</a:t>
            </a:r>
            <a:r>
              <a:rPr lang="en-US" altLang="ja-JP" dirty="0"/>
              <a:t>, </a:t>
            </a:r>
            <a:r>
              <a:rPr lang="en-US" altLang="ja-JP" dirty="0" err="1"/>
              <a:t>sportstrader</a:t>
            </a:r>
            <a:r>
              <a:rPr lang="en-US" altLang="ja-JP" dirty="0"/>
              <a:t>,,,,</a:t>
            </a:r>
          </a:p>
          <a:p>
            <a:pPr lvl="1"/>
            <a:r>
              <a:rPr kumimoji="1" lang="ja-JP" altLang="en-US"/>
              <a:t>様々なところに問い合わせたが、ほとんどダメだった。</a:t>
            </a:r>
            <a:endParaRPr kumimoji="1" lang="en-US" altLang="ja-JP" dirty="0"/>
          </a:p>
          <a:p>
            <a:r>
              <a:rPr lang="ja-JP" altLang="en-US"/>
              <a:t>野球関連：</a:t>
            </a:r>
            <a:endParaRPr lang="en-US" altLang="ja-JP" dirty="0"/>
          </a:p>
          <a:p>
            <a:pPr lvl="1"/>
            <a:r>
              <a:rPr lang="en-US" altLang="ja-JP" dirty="0"/>
              <a:t>MLB-Stats</a:t>
            </a:r>
            <a:r>
              <a:rPr lang="ja-JP" altLang="en-US"/>
              <a:t> </a:t>
            </a:r>
            <a:r>
              <a:rPr lang="en-US" altLang="ja-JP" dirty="0"/>
              <a:t>API</a:t>
            </a:r>
            <a:r>
              <a:rPr lang="ja-JP" altLang="en-US"/>
              <a:t>という</a:t>
            </a:r>
            <a:r>
              <a:rPr lang="en-US" altLang="ja-JP" dirty="0"/>
              <a:t>python</a:t>
            </a:r>
            <a:r>
              <a:rPr lang="ja-JP" altLang="en-US"/>
              <a:t>ライブラリ</a:t>
            </a:r>
            <a:r>
              <a:rPr lang="en-US" altLang="ja-JP" dirty="0"/>
              <a:t> </a:t>
            </a:r>
            <a:r>
              <a:rPr lang="en-US" altLang="ja-JP" sz="1800" dirty="0"/>
              <a:t>https://</a:t>
            </a:r>
            <a:r>
              <a:rPr lang="en-US" altLang="ja-JP" sz="1800" dirty="0" err="1"/>
              <a:t>github.com</a:t>
            </a:r>
            <a:r>
              <a:rPr lang="en-US" altLang="ja-JP" sz="1800" dirty="0"/>
              <a:t>/toddrob99/MLB-</a:t>
            </a:r>
            <a:r>
              <a:rPr lang="en-US" altLang="ja-JP" sz="1800" dirty="0" err="1"/>
              <a:t>StatsAPI</a:t>
            </a:r>
            <a:endParaRPr lang="en-US" altLang="ja-JP" dirty="0"/>
          </a:p>
          <a:p>
            <a:pPr lvl="2"/>
            <a:r>
              <a:rPr lang="en-US" altLang="ja-JP" dirty="0"/>
              <a:t>MLB Stats API</a:t>
            </a:r>
            <a:r>
              <a:rPr lang="ja-JP" altLang="en-US"/>
              <a:t>の</a:t>
            </a:r>
            <a:r>
              <a:rPr lang="en-US" altLang="ja-JP" dirty="0"/>
              <a:t>python </a:t>
            </a:r>
            <a:r>
              <a:rPr lang="ja-JP" altLang="en-US"/>
              <a:t>ラッパー。非商用利用で</a:t>
            </a:r>
            <a:r>
              <a:rPr lang="en-US" altLang="ja-JP" dirty="0"/>
              <a:t>OK</a:t>
            </a:r>
            <a:r>
              <a:rPr lang="ja-JP" altLang="en-US"/>
              <a:t>。</a:t>
            </a:r>
            <a:endParaRPr lang="en-US" altLang="ja-JP" dirty="0"/>
          </a:p>
          <a:p>
            <a:pPr lvl="3"/>
            <a:r>
              <a:rPr lang="ja-JP" altLang="en-US"/>
              <a:t>試合時間、観客者数、その他試合データなど</a:t>
            </a:r>
            <a:endParaRPr lang="en-US" altLang="ja-JP" dirty="0"/>
          </a:p>
          <a:p>
            <a:pPr lvl="1"/>
            <a:r>
              <a:rPr lang="en-US" altLang="ja-JP" dirty="0"/>
              <a:t>Baseball Savant</a:t>
            </a:r>
          </a:p>
          <a:p>
            <a:pPr lvl="2"/>
            <a:r>
              <a:rPr lang="ja-JP" altLang="en-US"/>
              <a:t>利用規則は</a:t>
            </a:r>
            <a:r>
              <a:rPr lang="en-US" altLang="ja-JP" dirty="0" err="1"/>
              <a:t>MLB.com</a:t>
            </a:r>
            <a:r>
              <a:rPr lang="ja-JP" altLang="en-US"/>
              <a:t>同様。非商用利用なら</a:t>
            </a:r>
            <a:r>
              <a:rPr lang="en-US" altLang="ja-JP" dirty="0"/>
              <a:t>OK</a:t>
            </a:r>
            <a:r>
              <a:rPr lang="ja-JP" altLang="en-US"/>
              <a:t>。</a:t>
            </a:r>
            <a:endParaRPr lang="en-US" altLang="ja-JP" dirty="0"/>
          </a:p>
          <a:p>
            <a:pPr lvl="3"/>
            <a:r>
              <a:rPr lang="ja-JP" altLang="en-US"/>
              <a:t>選手データ</a:t>
            </a:r>
            <a:endParaRPr lang="en-US" altLang="ja-JP" dirty="0"/>
          </a:p>
          <a:p>
            <a:pPr lvl="2"/>
            <a:endParaRPr lang="en-US" altLang="ja-JP" dirty="0"/>
          </a:p>
          <a:p>
            <a:pPr lvl="2"/>
            <a:endParaRPr lang="en-US" altLang="ja-JP" dirty="0"/>
          </a:p>
          <a:p>
            <a:pPr lvl="2"/>
            <a:endParaRPr lang="en-US" altLang="ja-JP" dirty="0"/>
          </a:p>
          <a:p>
            <a:pPr lvl="2"/>
            <a:endParaRPr lang="en-US" altLang="ja-JP" dirty="0"/>
          </a:p>
          <a:p>
            <a:pPr lvl="1"/>
            <a:endParaRPr kumimoji="1" lang="en-US" altLang="ja-JP" dirty="0"/>
          </a:p>
        </p:txBody>
      </p:sp>
      <p:pic>
        <p:nvPicPr>
          <p:cNvPr id="1026" name="Picture 2">
            <a:extLst>
              <a:ext uri="{FF2B5EF4-FFF2-40B4-BE49-F238E27FC236}">
                <a16:creationId xmlns:a16="http://schemas.microsoft.com/office/drawing/2014/main" id="{613EB5C6-5486-18BB-D244-3672CAD27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8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BB1CE-C11A-F81F-46C9-5429D86FC292}"/>
              </a:ext>
            </a:extLst>
          </p:cNvPr>
          <p:cNvSpPr>
            <a:spLocks noGrp="1"/>
          </p:cNvSpPr>
          <p:nvPr>
            <p:ph type="title"/>
          </p:nvPr>
        </p:nvSpPr>
        <p:spPr/>
        <p:txBody>
          <a:bodyPr/>
          <a:lstStyle/>
          <a:p>
            <a:r>
              <a:rPr lang="ja-JP" altLang="en-US"/>
              <a:t>データについて</a:t>
            </a:r>
            <a:endParaRPr kumimoji="1" lang="ja-JP" altLang="en-US"/>
          </a:p>
        </p:txBody>
      </p:sp>
      <p:sp>
        <p:nvSpPr>
          <p:cNvPr id="3" name="コンテンツ プレースホルダー 2">
            <a:extLst>
              <a:ext uri="{FF2B5EF4-FFF2-40B4-BE49-F238E27FC236}">
                <a16:creationId xmlns:a16="http://schemas.microsoft.com/office/drawing/2014/main" id="{F2A9576D-46E3-65BA-96A0-9F2869CB0067}"/>
              </a:ext>
            </a:extLst>
          </p:cNvPr>
          <p:cNvSpPr>
            <a:spLocks noGrp="1"/>
          </p:cNvSpPr>
          <p:nvPr>
            <p:ph idx="1"/>
          </p:nvPr>
        </p:nvSpPr>
        <p:spPr>
          <a:xfrm>
            <a:off x="1371599" y="1527241"/>
            <a:ext cx="9863847" cy="4795737"/>
          </a:xfrm>
        </p:spPr>
        <p:txBody>
          <a:bodyPr>
            <a:normAutofit/>
          </a:bodyPr>
          <a:lstStyle/>
          <a:p>
            <a:r>
              <a:rPr kumimoji="1" lang="ja-JP" altLang="en-US"/>
              <a:t>集めるのに予想以上に時間がかかった</a:t>
            </a:r>
            <a:endParaRPr kumimoji="1" lang="en-US" altLang="ja-JP" dirty="0"/>
          </a:p>
          <a:p>
            <a:r>
              <a:rPr lang="ja-JP" altLang="en-US"/>
              <a:t>野球関連：</a:t>
            </a:r>
            <a:r>
              <a:rPr lang="en-US" altLang="ja-JP" dirty="0" err="1"/>
              <a:t>pybaseball</a:t>
            </a:r>
            <a:r>
              <a:rPr lang="ja-JP" altLang="en-US"/>
              <a:t>という</a:t>
            </a:r>
            <a:r>
              <a:rPr lang="en-US" altLang="ja-JP" dirty="0"/>
              <a:t>python</a:t>
            </a:r>
            <a:r>
              <a:rPr lang="ja-JP" altLang="en-US"/>
              <a:t>ライブラリ</a:t>
            </a:r>
            <a:endParaRPr lang="en-US" altLang="ja-JP" dirty="0"/>
          </a:p>
          <a:p>
            <a:pPr lvl="1"/>
            <a:r>
              <a:rPr lang="en-US" altLang="ja-JP" dirty="0"/>
              <a:t>Baseball Reference, Baseball Savant, and FanGraphs, the Chadwick Bureau, </a:t>
            </a:r>
            <a:r>
              <a:rPr lang="en-US" altLang="ja-JP" dirty="0" err="1"/>
              <a:t>Retrosheet</a:t>
            </a:r>
            <a:r>
              <a:rPr lang="ja-JP" altLang="en-US"/>
              <a:t>からスクレイピング</a:t>
            </a:r>
            <a:endParaRPr lang="en-US" altLang="ja-JP" dirty="0"/>
          </a:p>
          <a:p>
            <a:pPr lvl="2"/>
            <a:endParaRPr lang="en-US" altLang="ja-JP" dirty="0"/>
          </a:p>
          <a:p>
            <a:pPr lvl="2"/>
            <a:endParaRPr lang="en-US" altLang="ja-JP" dirty="0"/>
          </a:p>
          <a:p>
            <a:pPr lvl="2"/>
            <a:endParaRPr lang="en-US" altLang="ja-JP" dirty="0"/>
          </a:p>
          <a:p>
            <a:pPr lvl="2"/>
            <a:endParaRPr lang="en-US" altLang="ja-JP" dirty="0"/>
          </a:p>
          <a:p>
            <a:pPr lvl="1"/>
            <a:endParaRPr kumimoji="1" lang="en-US" altLang="ja-JP" dirty="0"/>
          </a:p>
        </p:txBody>
      </p:sp>
      <p:pic>
        <p:nvPicPr>
          <p:cNvPr id="1026" name="Picture 2">
            <a:extLst>
              <a:ext uri="{FF2B5EF4-FFF2-40B4-BE49-F238E27FC236}">
                <a16:creationId xmlns:a16="http://schemas.microsoft.com/office/drawing/2014/main" id="{613EB5C6-5486-18BB-D244-3672CAD27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EE3D11B-21CF-56D8-F8C9-FEF68876021F}"/>
              </a:ext>
            </a:extLst>
          </p:cNvPr>
          <p:cNvSpPr txBox="1"/>
          <p:nvPr/>
        </p:nvSpPr>
        <p:spPr>
          <a:xfrm>
            <a:off x="7080071" y="916720"/>
            <a:ext cx="6152744" cy="369332"/>
          </a:xfrm>
          <a:prstGeom prst="rect">
            <a:avLst/>
          </a:prstGeom>
          <a:noFill/>
        </p:spPr>
        <p:txBody>
          <a:bodyPr wrap="square">
            <a:spAutoFit/>
          </a:bodyPr>
          <a:lstStyle/>
          <a:p>
            <a:r>
              <a:rPr lang="ja-JP" altLang="en-US"/>
              <a:t>https://github.com/jldbc/pybaseball</a:t>
            </a:r>
          </a:p>
        </p:txBody>
      </p:sp>
    </p:spTree>
    <p:extLst>
      <p:ext uri="{BB962C8B-B14F-4D97-AF65-F5344CB8AC3E}">
        <p14:creationId xmlns:p14="http://schemas.microsoft.com/office/powerpoint/2010/main" val="238748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BB1CE-C11A-F81F-46C9-5429D86FC292}"/>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F2A9576D-46E3-65BA-96A0-9F2869CB0067}"/>
              </a:ext>
            </a:extLst>
          </p:cNvPr>
          <p:cNvSpPr>
            <a:spLocks noGrp="1"/>
          </p:cNvSpPr>
          <p:nvPr>
            <p:ph idx="1"/>
          </p:nvPr>
        </p:nvSpPr>
        <p:spPr/>
        <p:txBody>
          <a:bodyPr/>
          <a:lstStyle/>
          <a:p>
            <a:r>
              <a:rPr kumimoji="1" lang="ja-JP" altLang="en-US"/>
              <a:t>研究背景・目的</a:t>
            </a:r>
            <a:endParaRPr kumimoji="1" lang="en-US" altLang="ja-JP" dirty="0"/>
          </a:p>
          <a:p>
            <a:r>
              <a:rPr lang="ja-JP" altLang="en-US"/>
              <a:t>関連する既存研究・論文の紹介</a:t>
            </a:r>
            <a:endParaRPr lang="en-US" altLang="ja-JP" dirty="0"/>
          </a:p>
          <a:p>
            <a:r>
              <a:rPr kumimoji="1" lang="ja-JP" altLang="en-US"/>
              <a:t>活用する手法</a:t>
            </a:r>
            <a:endParaRPr kumimoji="1" lang="en-US" altLang="ja-JP" dirty="0"/>
          </a:p>
          <a:p>
            <a:r>
              <a:rPr lang="ja-JP" altLang="en-US"/>
              <a:t>活用する手法の疑問点</a:t>
            </a:r>
            <a:endParaRPr kumimoji="1" lang="en-US" altLang="ja-JP" dirty="0"/>
          </a:p>
          <a:p>
            <a:r>
              <a:rPr kumimoji="1" lang="ja-JP" altLang="en-US"/>
              <a:t>現状の報告＆</a:t>
            </a:r>
            <a:r>
              <a:rPr lang="ja-JP" altLang="en-US"/>
              <a:t>今後の予定</a:t>
            </a:r>
            <a:endParaRPr lang="en-US" altLang="ja-JP" dirty="0"/>
          </a:p>
          <a:p>
            <a:r>
              <a:rPr lang="ja-JP" altLang="en-US"/>
              <a:t>データについて</a:t>
            </a:r>
            <a:endParaRPr lang="en-US" altLang="ja-JP" dirty="0"/>
          </a:p>
          <a:p>
            <a:pPr marL="0" indent="0">
              <a:buNone/>
            </a:pPr>
            <a:endParaRPr kumimoji="1" lang="ja-JP" altLang="en-US"/>
          </a:p>
        </p:txBody>
      </p:sp>
      <p:pic>
        <p:nvPicPr>
          <p:cNvPr id="1026" name="Picture 2">
            <a:extLst>
              <a:ext uri="{FF2B5EF4-FFF2-40B4-BE49-F238E27FC236}">
                <a16:creationId xmlns:a16="http://schemas.microsoft.com/office/drawing/2014/main" id="{613EB5C6-5486-18BB-D244-3672CAD2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16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85A2F-D098-8443-E6D3-05B31A5B9930}"/>
              </a:ext>
            </a:extLst>
          </p:cNvPr>
          <p:cNvSpPr>
            <a:spLocks noGrp="1"/>
          </p:cNvSpPr>
          <p:nvPr>
            <p:ph type="title"/>
          </p:nvPr>
        </p:nvSpPr>
        <p:spPr/>
        <p:txBody>
          <a:bodyPr/>
          <a:lstStyle/>
          <a:p>
            <a:r>
              <a:rPr lang="ja-JP" altLang="en-US"/>
              <a:t>研究背景・目的</a:t>
            </a:r>
            <a:endParaRPr kumimoji="1" lang="ja-JP" altLang="en-US"/>
          </a:p>
        </p:txBody>
      </p:sp>
      <p:sp>
        <p:nvSpPr>
          <p:cNvPr id="3" name="コンテンツ プレースホルダー 2">
            <a:extLst>
              <a:ext uri="{FF2B5EF4-FFF2-40B4-BE49-F238E27FC236}">
                <a16:creationId xmlns:a16="http://schemas.microsoft.com/office/drawing/2014/main" id="{D7DC5FB0-FDA3-6300-3346-BCB78AE26355}"/>
              </a:ext>
            </a:extLst>
          </p:cNvPr>
          <p:cNvSpPr>
            <a:spLocks noGrp="1"/>
          </p:cNvSpPr>
          <p:nvPr>
            <p:ph idx="1"/>
          </p:nvPr>
        </p:nvSpPr>
        <p:spPr>
          <a:xfrm>
            <a:off x="1371600" y="1694576"/>
            <a:ext cx="9601200" cy="4172824"/>
          </a:xfrm>
        </p:spPr>
        <p:txBody>
          <a:bodyPr/>
          <a:lstStyle/>
          <a:p>
            <a:r>
              <a:rPr kumimoji="1" lang="ja-JP" altLang="en-US"/>
              <a:t>背景：野球人気の低下がここ数年話題になっている。</a:t>
            </a:r>
            <a:endParaRPr lang="en-US" altLang="ja-JP" dirty="0"/>
          </a:p>
          <a:p>
            <a:pPr lvl="1"/>
            <a:r>
              <a:rPr kumimoji="1" lang="ja-JP" altLang="en-US"/>
              <a:t>その要因の一つは「試合時間が長いこと」だとされており、</a:t>
            </a:r>
            <a:br>
              <a:rPr lang="en-US" altLang="ja-JP" dirty="0"/>
            </a:br>
            <a:r>
              <a:rPr lang="en-US" altLang="ja-JP" dirty="0"/>
              <a:t>MLB</a:t>
            </a:r>
            <a:r>
              <a:rPr lang="ja-JP" altLang="en-US"/>
              <a:t>（</a:t>
            </a:r>
            <a:r>
              <a:rPr lang="en-US" altLang="ja-JP" dirty="0"/>
              <a:t>Major League Baseball</a:t>
            </a:r>
            <a:r>
              <a:rPr lang="ja-JP" altLang="en-US"/>
              <a:t>）では</a:t>
            </a:r>
            <a:r>
              <a:rPr lang="en-US" altLang="ja-JP" dirty="0"/>
              <a:t>2023</a:t>
            </a:r>
            <a:r>
              <a:rPr lang="ja-JP" altLang="en-US"/>
              <a:t>年より「ピッチクロック」を</a:t>
            </a:r>
            <a:br>
              <a:rPr lang="en-US" altLang="ja-JP" dirty="0"/>
            </a:br>
            <a:r>
              <a:rPr lang="ja-JP" altLang="en-US"/>
              <a:t>ルールとして新たに追加</a:t>
            </a:r>
            <a:endParaRPr kumimoji="1" lang="en-US" altLang="ja-JP" dirty="0"/>
          </a:p>
        </p:txBody>
      </p:sp>
      <p:cxnSp>
        <p:nvCxnSpPr>
          <p:cNvPr id="7" name="直線コネクタ 6">
            <a:extLst>
              <a:ext uri="{FF2B5EF4-FFF2-40B4-BE49-F238E27FC236}">
                <a16:creationId xmlns:a16="http://schemas.microsoft.com/office/drawing/2014/main" id="{7073E7C6-5DA7-DDE0-24AE-3A39FCB5FB6A}"/>
              </a:ext>
            </a:extLst>
          </p:cNvPr>
          <p:cNvCxnSpPr>
            <a:cxnSpLocks/>
          </p:cNvCxnSpPr>
          <p:nvPr/>
        </p:nvCxnSpPr>
        <p:spPr>
          <a:xfrm>
            <a:off x="1371600" y="1336472"/>
            <a:ext cx="10448488" cy="0"/>
          </a:xfrm>
          <a:prstGeom prst="line">
            <a:avLst/>
          </a:prstGeom>
          <a:ln w="60325"/>
        </p:spPr>
        <p:style>
          <a:lnRef idx="1">
            <a:schemeClr val="dk1"/>
          </a:lnRef>
          <a:fillRef idx="0">
            <a:schemeClr val="dk1"/>
          </a:fillRef>
          <a:effectRef idx="0">
            <a:schemeClr val="dk1"/>
          </a:effectRef>
          <a:fontRef idx="minor">
            <a:schemeClr val="tx1"/>
          </a:fontRef>
        </p:style>
      </p:cxnSp>
      <p:pic>
        <p:nvPicPr>
          <p:cNvPr id="8" name="Picture 2">
            <a:extLst>
              <a:ext uri="{FF2B5EF4-FFF2-40B4-BE49-F238E27FC236}">
                <a16:creationId xmlns:a16="http://schemas.microsoft.com/office/drawing/2014/main" id="{B8F514F4-EB2D-A555-23F2-B02660815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D1EE58D-2B91-0472-4774-0879B39EFC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579" y="3594283"/>
            <a:ext cx="4606959" cy="295063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D608AA8-207D-9AD2-FE86-011FFE282ABD}"/>
              </a:ext>
            </a:extLst>
          </p:cNvPr>
          <p:cNvSpPr txBox="1"/>
          <p:nvPr/>
        </p:nvSpPr>
        <p:spPr>
          <a:xfrm>
            <a:off x="2255847" y="6572462"/>
            <a:ext cx="5898204" cy="215444"/>
          </a:xfrm>
          <a:prstGeom prst="rect">
            <a:avLst/>
          </a:prstGeom>
          <a:noFill/>
        </p:spPr>
        <p:txBody>
          <a:bodyPr wrap="square">
            <a:spAutoFit/>
          </a:bodyPr>
          <a:lstStyle/>
          <a:p>
            <a:pPr rtl="0">
              <a:spcBef>
                <a:spcPts val="0"/>
              </a:spcBef>
              <a:spcAft>
                <a:spcPts val="0"/>
              </a:spcAft>
            </a:pPr>
            <a:r>
              <a:rPr lang="en" altLang="ja-JP" sz="800" b="0" i="0" u="none" strike="noStrike" dirty="0">
                <a:solidFill>
                  <a:srgbClr val="000000"/>
                </a:solidFill>
                <a:effectLst/>
                <a:latin typeface="Arial" panose="020B0604020202020204" pitchFamily="34" charset="0"/>
              </a:rPr>
              <a:t>https://</a:t>
            </a:r>
            <a:r>
              <a:rPr lang="en" altLang="ja-JP" sz="800" b="0" i="0" u="none" strike="noStrike" dirty="0" err="1">
                <a:solidFill>
                  <a:srgbClr val="000000"/>
                </a:solidFill>
                <a:effectLst/>
                <a:latin typeface="Arial" panose="020B0604020202020204" pitchFamily="34" charset="0"/>
              </a:rPr>
              <a:t>www.statista.com</a:t>
            </a:r>
            <a:r>
              <a:rPr lang="en" altLang="ja-JP" sz="800" b="0" i="0" u="none" strike="noStrike" dirty="0">
                <a:solidFill>
                  <a:srgbClr val="000000"/>
                </a:solidFill>
                <a:effectLst/>
                <a:latin typeface="Arial" panose="020B0604020202020204" pitchFamily="34" charset="0"/>
              </a:rPr>
              <a:t>/statistics/193421/regular-season-attendance-in-the-mlb-since-2006/</a:t>
            </a:r>
            <a:endParaRPr lang="ja-JP" altLang="en-US" sz="800"/>
          </a:p>
        </p:txBody>
      </p:sp>
      <p:sp>
        <p:nvSpPr>
          <p:cNvPr id="12" name="テキスト ボックス 11">
            <a:extLst>
              <a:ext uri="{FF2B5EF4-FFF2-40B4-BE49-F238E27FC236}">
                <a16:creationId xmlns:a16="http://schemas.microsoft.com/office/drawing/2014/main" id="{EB73766A-5D54-1BF3-8640-4A1699AB140E}"/>
              </a:ext>
            </a:extLst>
          </p:cNvPr>
          <p:cNvSpPr txBox="1"/>
          <p:nvPr/>
        </p:nvSpPr>
        <p:spPr>
          <a:xfrm>
            <a:off x="2731354" y="3211181"/>
            <a:ext cx="3199408" cy="369332"/>
          </a:xfrm>
          <a:prstGeom prst="rect">
            <a:avLst/>
          </a:prstGeom>
          <a:noFill/>
        </p:spPr>
        <p:txBody>
          <a:bodyPr wrap="square" rtlCol="0">
            <a:spAutoFit/>
          </a:bodyPr>
          <a:lstStyle/>
          <a:p>
            <a:r>
              <a:rPr kumimoji="1" lang="en-US" altLang="ja-JP" dirty="0"/>
              <a:t>MLB</a:t>
            </a:r>
            <a:r>
              <a:rPr kumimoji="1" lang="ja-JP" altLang="en-US"/>
              <a:t>の年間観客動員数の変化</a:t>
            </a:r>
          </a:p>
        </p:txBody>
      </p:sp>
      <p:sp>
        <p:nvSpPr>
          <p:cNvPr id="13" name="テキスト ボックス 12">
            <a:extLst>
              <a:ext uri="{FF2B5EF4-FFF2-40B4-BE49-F238E27FC236}">
                <a16:creationId xmlns:a16="http://schemas.microsoft.com/office/drawing/2014/main" id="{D0E1FB1D-78D9-52FC-31A0-D8A544A9DAA1}"/>
              </a:ext>
            </a:extLst>
          </p:cNvPr>
          <p:cNvSpPr txBox="1"/>
          <p:nvPr/>
        </p:nvSpPr>
        <p:spPr>
          <a:xfrm>
            <a:off x="6724185" y="3775466"/>
            <a:ext cx="5274527" cy="2492990"/>
          </a:xfrm>
          <a:prstGeom prst="rect">
            <a:avLst/>
          </a:prstGeom>
          <a:noFill/>
        </p:spPr>
        <p:txBody>
          <a:bodyPr wrap="square" rtlCol="0">
            <a:spAutoFit/>
          </a:bodyPr>
          <a:lstStyle/>
          <a:p>
            <a:r>
              <a:rPr kumimoji="1" lang="ja-JP" altLang="en-US" sz="2400" b="1"/>
              <a:t>観客者数</a:t>
            </a:r>
            <a:endParaRPr kumimoji="1" lang="en-US" altLang="ja-JP" sz="2400" b="1" dirty="0"/>
          </a:p>
          <a:p>
            <a:r>
              <a:rPr kumimoji="1" lang="ja-JP" altLang="en-US"/>
              <a:t>・</a:t>
            </a:r>
            <a:r>
              <a:rPr kumimoji="1" lang="en-US" altLang="ja-JP" dirty="0"/>
              <a:t>2012</a:t>
            </a:r>
            <a:r>
              <a:rPr kumimoji="1" lang="ja-JP" altLang="en-US"/>
              <a:t>年から</a:t>
            </a:r>
            <a:r>
              <a:rPr kumimoji="1" lang="en-US" altLang="ja-JP" dirty="0"/>
              <a:t>9</a:t>
            </a:r>
            <a:r>
              <a:rPr kumimoji="1" lang="ja-JP" altLang="en-US"/>
              <a:t>シーズン連続減少</a:t>
            </a:r>
            <a:endParaRPr kumimoji="1" lang="en-US" altLang="ja-JP" dirty="0"/>
          </a:p>
          <a:p>
            <a:r>
              <a:rPr kumimoji="1" lang="ja-JP" altLang="en-US"/>
              <a:t>・</a:t>
            </a:r>
            <a:r>
              <a:rPr kumimoji="1" lang="en-US" altLang="ja-JP" dirty="0"/>
              <a:t>2022</a:t>
            </a:r>
            <a:r>
              <a:rPr kumimoji="1" lang="ja-JP" altLang="en-US"/>
              <a:t>年はコロナ前（</a:t>
            </a:r>
            <a:r>
              <a:rPr kumimoji="1" lang="en-US" altLang="ja-JP" dirty="0"/>
              <a:t>2019</a:t>
            </a:r>
            <a:r>
              <a:rPr kumimoji="1" lang="ja-JP" altLang="en-US"/>
              <a:t>）と比較して</a:t>
            </a:r>
            <a:r>
              <a:rPr kumimoji="1" lang="en-US" altLang="ja-JP" dirty="0"/>
              <a:t>5.9%↓</a:t>
            </a:r>
          </a:p>
          <a:p>
            <a:endParaRPr kumimoji="1" lang="en-US" altLang="ja-JP" dirty="0"/>
          </a:p>
          <a:p>
            <a:r>
              <a:rPr kumimoji="1" lang="ja-JP" altLang="en-US" sz="2400" b="1"/>
              <a:t>視聴者数</a:t>
            </a:r>
            <a:endParaRPr kumimoji="1" lang="en-US" altLang="ja-JP" sz="2400" b="1" dirty="0"/>
          </a:p>
          <a:p>
            <a:r>
              <a:rPr lang="en-US" altLang="ja-JP" b="0" i="0" dirty="0">
                <a:solidFill>
                  <a:srgbClr val="292C32"/>
                </a:solidFill>
                <a:effectLst/>
                <a:latin typeface="Open Sans" panose="020B0606030504020204" pitchFamily="34" charset="0"/>
              </a:rPr>
              <a:t>2198</a:t>
            </a:r>
            <a:r>
              <a:rPr lang="ja-JP" altLang="en-US" b="0" i="0">
                <a:solidFill>
                  <a:srgbClr val="292C32"/>
                </a:solidFill>
                <a:effectLst/>
                <a:latin typeface="Open Sans" panose="020B0606030504020204" pitchFamily="34" charset="0"/>
              </a:rPr>
              <a:t>万人</a:t>
            </a:r>
            <a:r>
              <a:rPr lang="en-US" altLang="ja-JP" b="0" i="0" dirty="0">
                <a:solidFill>
                  <a:srgbClr val="292C32"/>
                </a:solidFill>
                <a:effectLst/>
                <a:latin typeface="Open Sans" panose="020B0606030504020204" pitchFamily="34" charset="0"/>
              </a:rPr>
              <a:t>(1992)</a:t>
            </a:r>
            <a:r>
              <a:rPr lang="ja-JP" altLang="en-US" b="0" i="0">
                <a:solidFill>
                  <a:srgbClr val="292C32"/>
                </a:solidFill>
                <a:effectLst/>
                <a:latin typeface="Open Sans" panose="020B0606030504020204" pitchFamily="34" charset="0"/>
              </a:rPr>
              <a:t> </a:t>
            </a:r>
            <a:r>
              <a:rPr lang="en-US" altLang="ja-JP" dirty="0">
                <a:solidFill>
                  <a:srgbClr val="292C32"/>
                </a:solidFill>
                <a:latin typeface="Open Sans" panose="020B0606030504020204" pitchFamily="34" charset="0"/>
              </a:rPr>
              <a:t>→</a:t>
            </a:r>
            <a:r>
              <a:rPr lang="en-US" altLang="ja-JP" b="0" i="0" dirty="0">
                <a:solidFill>
                  <a:srgbClr val="292C32"/>
                </a:solidFill>
                <a:effectLst/>
                <a:latin typeface="Open Sans" panose="020B0606030504020204" pitchFamily="34" charset="0"/>
              </a:rPr>
              <a:t>751</a:t>
            </a:r>
            <a:r>
              <a:rPr lang="ja-JP" altLang="en-US" b="0" i="0">
                <a:solidFill>
                  <a:srgbClr val="292C32"/>
                </a:solidFill>
                <a:effectLst/>
                <a:latin typeface="Open Sans" panose="020B0606030504020204" pitchFamily="34" charset="0"/>
              </a:rPr>
              <a:t>万人</a:t>
            </a:r>
            <a:r>
              <a:rPr lang="en-US" altLang="ja-JP" dirty="0">
                <a:solidFill>
                  <a:srgbClr val="292C32"/>
                </a:solidFill>
                <a:latin typeface="Open Sans" panose="020B0606030504020204" pitchFamily="34" charset="0"/>
              </a:rPr>
              <a:t>(2022)</a:t>
            </a:r>
            <a:r>
              <a:rPr lang="ja-JP" altLang="en-US" b="0" i="0">
                <a:solidFill>
                  <a:srgbClr val="292C32"/>
                </a:solidFill>
                <a:effectLst/>
                <a:latin typeface="Open Sans" panose="020B0606030504020204" pitchFamily="34" charset="0"/>
              </a:rPr>
              <a:t> </a:t>
            </a:r>
            <a:endParaRPr lang="en-US" altLang="ja-JP" b="0" i="0" dirty="0">
              <a:solidFill>
                <a:srgbClr val="292C32"/>
              </a:solidFill>
              <a:effectLst/>
              <a:latin typeface="Open Sans" panose="020B0606030504020204" pitchFamily="34" charset="0"/>
            </a:endParaRPr>
          </a:p>
          <a:p>
            <a:r>
              <a:rPr lang="ja-JP" altLang="en-US" b="0" i="0">
                <a:solidFill>
                  <a:srgbClr val="292C32"/>
                </a:solidFill>
                <a:effectLst/>
                <a:latin typeface="Open Sans" panose="020B0606030504020204" pitchFamily="34" charset="0"/>
              </a:rPr>
              <a:t>ワールドシリーズでさえも、</a:t>
            </a:r>
            <a:endParaRPr lang="en-US" altLang="ja-JP" b="0" i="0" dirty="0">
              <a:solidFill>
                <a:srgbClr val="292C32"/>
              </a:solidFill>
              <a:effectLst/>
              <a:latin typeface="Open Sans" panose="020B0606030504020204" pitchFamily="34" charset="0"/>
            </a:endParaRPr>
          </a:p>
          <a:p>
            <a:r>
              <a:rPr lang="en-US" altLang="ja-JP" b="0" i="0" dirty="0">
                <a:solidFill>
                  <a:srgbClr val="292C32"/>
                </a:solidFill>
                <a:effectLst/>
                <a:latin typeface="Open Sans" panose="020B0606030504020204" pitchFamily="34" charset="0"/>
              </a:rPr>
              <a:t>1180</a:t>
            </a:r>
            <a:r>
              <a:rPr lang="ja-JP" altLang="en-US" b="0" i="0">
                <a:solidFill>
                  <a:srgbClr val="292C32"/>
                </a:solidFill>
                <a:effectLst/>
                <a:latin typeface="Open Sans" panose="020B0606030504020204" pitchFamily="34" charset="0"/>
              </a:rPr>
              <a:t>万人</a:t>
            </a:r>
            <a:r>
              <a:rPr lang="en-US" altLang="ja-JP" b="0" i="0" dirty="0">
                <a:solidFill>
                  <a:srgbClr val="292C32"/>
                </a:solidFill>
                <a:effectLst/>
                <a:latin typeface="Open Sans" panose="020B0606030504020204" pitchFamily="34" charset="0"/>
              </a:rPr>
              <a:t>(2022)</a:t>
            </a:r>
            <a:r>
              <a:rPr lang="ja-JP" altLang="en-US" b="0" i="0">
                <a:solidFill>
                  <a:srgbClr val="292C32"/>
                </a:solidFill>
                <a:effectLst/>
                <a:latin typeface="Open Sans" panose="020B0606030504020204" pitchFamily="34" charset="0"/>
              </a:rPr>
              <a:t>で、</a:t>
            </a:r>
            <a:r>
              <a:rPr lang="en-US" altLang="ja-JP" b="0" i="0" dirty="0">
                <a:solidFill>
                  <a:srgbClr val="292C32"/>
                </a:solidFill>
                <a:effectLst/>
                <a:latin typeface="Open Sans" panose="020B0606030504020204" pitchFamily="34" charset="0"/>
              </a:rPr>
              <a:t>2016</a:t>
            </a:r>
            <a:r>
              <a:rPr lang="ja-JP" altLang="en-US" b="0" i="0">
                <a:solidFill>
                  <a:srgbClr val="292C32"/>
                </a:solidFill>
                <a:effectLst/>
                <a:latin typeface="Open Sans" panose="020B0606030504020204" pitchFamily="34" charset="0"/>
              </a:rPr>
              <a:t>年</a:t>
            </a:r>
            <a:r>
              <a:rPr lang="ja-JP" altLang="en-US">
                <a:solidFill>
                  <a:srgbClr val="292C32"/>
                </a:solidFill>
                <a:latin typeface="Open Sans" panose="020B0606030504020204" pitchFamily="34" charset="0"/>
              </a:rPr>
              <a:t>から</a:t>
            </a:r>
            <a:r>
              <a:rPr lang="en-US" altLang="ja-JP" dirty="0">
                <a:solidFill>
                  <a:srgbClr val="292C32"/>
                </a:solidFill>
                <a:latin typeface="Open Sans" panose="020B0606030504020204" pitchFamily="34" charset="0"/>
              </a:rPr>
              <a:t>50%</a:t>
            </a:r>
            <a:r>
              <a:rPr lang="ja-JP" altLang="en-US">
                <a:solidFill>
                  <a:srgbClr val="292C32"/>
                </a:solidFill>
                <a:latin typeface="Open Sans" panose="020B0606030504020204" pitchFamily="34" charset="0"/>
              </a:rPr>
              <a:t>減</a:t>
            </a:r>
            <a:endParaRPr kumimoji="1" lang="ja-JP" altLang="en-US"/>
          </a:p>
        </p:txBody>
      </p:sp>
    </p:spTree>
    <p:extLst>
      <p:ext uri="{BB962C8B-B14F-4D97-AF65-F5344CB8AC3E}">
        <p14:creationId xmlns:p14="http://schemas.microsoft.com/office/powerpoint/2010/main" val="2777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85A2F-D098-8443-E6D3-05B31A5B9930}"/>
              </a:ext>
            </a:extLst>
          </p:cNvPr>
          <p:cNvSpPr>
            <a:spLocks noGrp="1"/>
          </p:cNvSpPr>
          <p:nvPr>
            <p:ph type="title"/>
          </p:nvPr>
        </p:nvSpPr>
        <p:spPr/>
        <p:txBody>
          <a:bodyPr/>
          <a:lstStyle/>
          <a:p>
            <a:r>
              <a:rPr lang="ja-JP" altLang="en-US"/>
              <a:t>研究背景・目的</a:t>
            </a:r>
            <a:endParaRPr kumimoji="1" lang="ja-JP" altLang="en-US"/>
          </a:p>
        </p:txBody>
      </p:sp>
      <p:cxnSp>
        <p:nvCxnSpPr>
          <p:cNvPr id="7" name="直線コネクタ 6">
            <a:extLst>
              <a:ext uri="{FF2B5EF4-FFF2-40B4-BE49-F238E27FC236}">
                <a16:creationId xmlns:a16="http://schemas.microsoft.com/office/drawing/2014/main" id="{7073E7C6-5DA7-DDE0-24AE-3A39FCB5FB6A}"/>
              </a:ext>
            </a:extLst>
          </p:cNvPr>
          <p:cNvCxnSpPr>
            <a:cxnSpLocks/>
          </p:cNvCxnSpPr>
          <p:nvPr/>
        </p:nvCxnSpPr>
        <p:spPr>
          <a:xfrm>
            <a:off x="1371600" y="1336472"/>
            <a:ext cx="10448488" cy="0"/>
          </a:xfrm>
          <a:prstGeom prst="line">
            <a:avLst/>
          </a:prstGeom>
          <a:ln w="60325"/>
        </p:spPr>
        <p:style>
          <a:lnRef idx="1">
            <a:schemeClr val="dk1"/>
          </a:lnRef>
          <a:fillRef idx="0">
            <a:schemeClr val="dk1"/>
          </a:fillRef>
          <a:effectRef idx="0">
            <a:schemeClr val="dk1"/>
          </a:effectRef>
          <a:fontRef idx="minor">
            <a:schemeClr val="tx1"/>
          </a:fontRef>
        </p:style>
      </p:cxnSp>
      <p:pic>
        <p:nvPicPr>
          <p:cNvPr id="8" name="Picture 2">
            <a:extLst>
              <a:ext uri="{FF2B5EF4-FFF2-40B4-BE49-F238E27FC236}">
                <a16:creationId xmlns:a16="http://schemas.microsoft.com/office/drawing/2014/main" id="{B8F514F4-EB2D-A555-23F2-B02660815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cxnSp>
        <p:nvCxnSpPr>
          <p:cNvPr id="5" name="直線矢印コネクタ 4">
            <a:extLst>
              <a:ext uri="{FF2B5EF4-FFF2-40B4-BE49-F238E27FC236}">
                <a16:creationId xmlns:a16="http://schemas.microsoft.com/office/drawing/2014/main" id="{E1EB661D-A099-63E3-8180-03DD6C48023E}"/>
              </a:ext>
            </a:extLst>
          </p:cNvPr>
          <p:cNvCxnSpPr>
            <a:cxnSpLocks/>
          </p:cNvCxnSpPr>
          <p:nvPr/>
        </p:nvCxnSpPr>
        <p:spPr>
          <a:xfrm flipV="1">
            <a:off x="2509024" y="1516566"/>
            <a:ext cx="0" cy="51972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C9D0ED8D-E84A-A729-C208-DD5C02D80C25}"/>
              </a:ext>
            </a:extLst>
          </p:cNvPr>
          <p:cNvSpPr txBox="1"/>
          <p:nvPr/>
        </p:nvSpPr>
        <p:spPr>
          <a:xfrm>
            <a:off x="1717262" y="6274111"/>
            <a:ext cx="925551" cy="369332"/>
          </a:xfrm>
          <a:prstGeom prst="rect">
            <a:avLst/>
          </a:prstGeom>
          <a:noFill/>
        </p:spPr>
        <p:txBody>
          <a:bodyPr wrap="square" rtlCol="0">
            <a:spAutoFit/>
          </a:bodyPr>
          <a:lstStyle/>
          <a:p>
            <a:r>
              <a:rPr kumimoji="1" lang="en-US" altLang="ja-JP" dirty="0"/>
              <a:t>2014</a:t>
            </a:r>
            <a:endParaRPr kumimoji="1" lang="ja-JP" altLang="en-US"/>
          </a:p>
        </p:txBody>
      </p:sp>
      <p:sp>
        <p:nvSpPr>
          <p:cNvPr id="18" name="角丸四角形 17">
            <a:extLst>
              <a:ext uri="{FF2B5EF4-FFF2-40B4-BE49-F238E27FC236}">
                <a16:creationId xmlns:a16="http://schemas.microsoft.com/office/drawing/2014/main" id="{F87B8898-A5DC-A648-F2B5-43AF11485BA3}"/>
              </a:ext>
            </a:extLst>
          </p:cNvPr>
          <p:cNvSpPr/>
          <p:nvPr/>
        </p:nvSpPr>
        <p:spPr>
          <a:xfrm>
            <a:off x="2754325" y="6274111"/>
            <a:ext cx="1661532" cy="413115"/>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コリジョン</a:t>
            </a:r>
          </a:p>
        </p:txBody>
      </p:sp>
      <p:sp>
        <p:nvSpPr>
          <p:cNvPr id="19" name="テキスト ボックス 18">
            <a:extLst>
              <a:ext uri="{FF2B5EF4-FFF2-40B4-BE49-F238E27FC236}">
                <a16:creationId xmlns:a16="http://schemas.microsoft.com/office/drawing/2014/main" id="{B81D3FF0-ABF8-4218-4793-691A4DCE6A0D}"/>
              </a:ext>
            </a:extLst>
          </p:cNvPr>
          <p:cNvSpPr txBox="1"/>
          <p:nvPr/>
        </p:nvSpPr>
        <p:spPr>
          <a:xfrm>
            <a:off x="1717262" y="5521742"/>
            <a:ext cx="925551" cy="369332"/>
          </a:xfrm>
          <a:prstGeom prst="rect">
            <a:avLst/>
          </a:prstGeom>
          <a:noFill/>
        </p:spPr>
        <p:txBody>
          <a:bodyPr wrap="square" rtlCol="0">
            <a:spAutoFit/>
          </a:bodyPr>
          <a:lstStyle/>
          <a:p>
            <a:r>
              <a:rPr kumimoji="1" lang="en-US" altLang="ja-JP" dirty="0"/>
              <a:t>2016</a:t>
            </a:r>
            <a:endParaRPr kumimoji="1" lang="ja-JP" altLang="en-US"/>
          </a:p>
        </p:txBody>
      </p:sp>
      <p:sp>
        <p:nvSpPr>
          <p:cNvPr id="20" name="角丸四角形 19">
            <a:extLst>
              <a:ext uri="{FF2B5EF4-FFF2-40B4-BE49-F238E27FC236}">
                <a16:creationId xmlns:a16="http://schemas.microsoft.com/office/drawing/2014/main" id="{F277D954-BC47-A09A-03C6-DCF8CA069C3C}"/>
              </a:ext>
            </a:extLst>
          </p:cNvPr>
          <p:cNvSpPr/>
          <p:nvPr/>
        </p:nvSpPr>
        <p:spPr>
          <a:xfrm>
            <a:off x="2754325" y="5367876"/>
            <a:ext cx="1661532" cy="67706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ダブルプレー</a:t>
            </a:r>
            <a:br>
              <a:rPr kumimoji="1" lang="en-US" altLang="ja-JP" dirty="0"/>
            </a:br>
            <a:r>
              <a:rPr kumimoji="1" lang="ja-JP" altLang="en-US"/>
              <a:t>妨害禁止</a:t>
            </a:r>
          </a:p>
        </p:txBody>
      </p:sp>
      <p:sp>
        <p:nvSpPr>
          <p:cNvPr id="23" name="テキスト ボックス 22">
            <a:extLst>
              <a:ext uri="{FF2B5EF4-FFF2-40B4-BE49-F238E27FC236}">
                <a16:creationId xmlns:a16="http://schemas.microsoft.com/office/drawing/2014/main" id="{038F5842-0BD8-1378-084B-5C5D6E9D35EA}"/>
              </a:ext>
            </a:extLst>
          </p:cNvPr>
          <p:cNvSpPr txBox="1"/>
          <p:nvPr/>
        </p:nvSpPr>
        <p:spPr>
          <a:xfrm>
            <a:off x="1728409" y="4150525"/>
            <a:ext cx="925551" cy="369332"/>
          </a:xfrm>
          <a:prstGeom prst="rect">
            <a:avLst/>
          </a:prstGeom>
          <a:noFill/>
        </p:spPr>
        <p:txBody>
          <a:bodyPr wrap="square" rtlCol="0">
            <a:spAutoFit/>
          </a:bodyPr>
          <a:lstStyle/>
          <a:p>
            <a:r>
              <a:rPr kumimoji="1" lang="en-US" altLang="ja-JP" dirty="0"/>
              <a:t>2020</a:t>
            </a:r>
            <a:endParaRPr kumimoji="1" lang="ja-JP" altLang="en-US"/>
          </a:p>
        </p:txBody>
      </p:sp>
      <p:sp>
        <p:nvSpPr>
          <p:cNvPr id="24" name="角丸四角形 23">
            <a:extLst>
              <a:ext uri="{FF2B5EF4-FFF2-40B4-BE49-F238E27FC236}">
                <a16:creationId xmlns:a16="http://schemas.microsoft.com/office/drawing/2014/main" id="{CCD865C5-C137-8D9A-784F-3B22DA59FBD7}"/>
              </a:ext>
            </a:extLst>
          </p:cNvPr>
          <p:cNvSpPr/>
          <p:nvPr/>
        </p:nvSpPr>
        <p:spPr>
          <a:xfrm>
            <a:off x="2754325" y="4405930"/>
            <a:ext cx="1661532" cy="67706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ワンポイント継投禁止</a:t>
            </a:r>
          </a:p>
        </p:txBody>
      </p:sp>
      <p:sp>
        <p:nvSpPr>
          <p:cNvPr id="25" name="角丸四角形 24">
            <a:extLst>
              <a:ext uri="{FF2B5EF4-FFF2-40B4-BE49-F238E27FC236}">
                <a16:creationId xmlns:a16="http://schemas.microsoft.com/office/drawing/2014/main" id="{5391FFDF-6964-15CB-6B36-F96615F46350}"/>
              </a:ext>
            </a:extLst>
          </p:cNvPr>
          <p:cNvSpPr/>
          <p:nvPr/>
        </p:nvSpPr>
        <p:spPr>
          <a:xfrm>
            <a:off x="4560826" y="4405930"/>
            <a:ext cx="1661532" cy="67706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コロナ短縮シーズン</a:t>
            </a:r>
          </a:p>
        </p:txBody>
      </p:sp>
      <p:sp>
        <p:nvSpPr>
          <p:cNvPr id="26" name="角丸四角形 25">
            <a:extLst>
              <a:ext uri="{FF2B5EF4-FFF2-40B4-BE49-F238E27FC236}">
                <a16:creationId xmlns:a16="http://schemas.microsoft.com/office/drawing/2014/main" id="{E21653EC-8417-209E-C219-28BA1521FEC2}"/>
              </a:ext>
            </a:extLst>
          </p:cNvPr>
          <p:cNvSpPr/>
          <p:nvPr/>
        </p:nvSpPr>
        <p:spPr>
          <a:xfrm>
            <a:off x="6367327" y="4405930"/>
            <a:ext cx="2096420" cy="67706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延長線は</a:t>
            </a:r>
            <a:br>
              <a:rPr kumimoji="1" lang="en-US" altLang="ja-JP" dirty="0"/>
            </a:br>
            <a:r>
              <a:rPr kumimoji="1" lang="ja-JP" altLang="en-US"/>
              <a:t>ランナー</a:t>
            </a:r>
            <a:r>
              <a:rPr kumimoji="1" lang="en-US" altLang="ja-JP" dirty="0"/>
              <a:t>2</a:t>
            </a:r>
            <a:r>
              <a:rPr kumimoji="1" lang="ja-JP" altLang="en-US"/>
              <a:t>塁から</a:t>
            </a:r>
          </a:p>
        </p:txBody>
      </p:sp>
      <p:sp>
        <p:nvSpPr>
          <p:cNvPr id="27" name="角丸四角形 26">
            <a:extLst>
              <a:ext uri="{FF2B5EF4-FFF2-40B4-BE49-F238E27FC236}">
                <a16:creationId xmlns:a16="http://schemas.microsoft.com/office/drawing/2014/main" id="{97CC5D3F-0A29-E24F-89F6-5116BD5D65CB}"/>
              </a:ext>
            </a:extLst>
          </p:cNvPr>
          <p:cNvSpPr/>
          <p:nvPr/>
        </p:nvSpPr>
        <p:spPr>
          <a:xfrm>
            <a:off x="7186918" y="3653366"/>
            <a:ext cx="2096420" cy="67706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r>
              <a:rPr kumimoji="1" lang="ja-JP" altLang="en-US"/>
              <a:t>イニングダブルヘッダー</a:t>
            </a:r>
          </a:p>
        </p:txBody>
      </p:sp>
      <p:sp>
        <p:nvSpPr>
          <p:cNvPr id="28" name="角丸四角形 27">
            <a:extLst>
              <a:ext uri="{FF2B5EF4-FFF2-40B4-BE49-F238E27FC236}">
                <a16:creationId xmlns:a16="http://schemas.microsoft.com/office/drawing/2014/main" id="{E0B27502-CDDD-6157-84C1-4BC37CFEEFD3}"/>
              </a:ext>
            </a:extLst>
          </p:cNvPr>
          <p:cNvSpPr/>
          <p:nvPr/>
        </p:nvSpPr>
        <p:spPr>
          <a:xfrm>
            <a:off x="2765474" y="3653367"/>
            <a:ext cx="2096420" cy="67706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ポストシーズン</a:t>
            </a:r>
            <a:endParaRPr kumimoji="1" lang="en-US" altLang="ja-JP" dirty="0"/>
          </a:p>
          <a:p>
            <a:pPr algn="ctr"/>
            <a:r>
              <a:rPr kumimoji="1" lang="en-US" altLang="ja-JP" dirty="0"/>
              <a:t>16</a:t>
            </a:r>
            <a:r>
              <a:rPr kumimoji="1" lang="ja-JP" altLang="en-US"/>
              <a:t>チーム拡大</a:t>
            </a:r>
          </a:p>
        </p:txBody>
      </p:sp>
      <p:sp>
        <p:nvSpPr>
          <p:cNvPr id="29" name="角丸四角形 28">
            <a:extLst>
              <a:ext uri="{FF2B5EF4-FFF2-40B4-BE49-F238E27FC236}">
                <a16:creationId xmlns:a16="http://schemas.microsoft.com/office/drawing/2014/main" id="{EDFB0FF5-BBB4-CFD0-7042-0EE7801FBCCF}"/>
              </a:ext>
            </a:extLst>
          </p:cNvPr>
          <p:cNvSpPr/>
          <p:nvPr/>
        </p:nvSpPr>
        <p:spPr>
          <a:xfrm>
            <a:off x="4973406" y="3653367"/>
            <a:ext cx="2096420" cy="67706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両リーグ</a:t>
            </a:r>
            <a:r>
              <a:rPr kumimoji="1" lang="en-US" altLang="ja-JP" dirty="0"/>
              <a:t>DH</a:t>
            </a:r>
            <a:r>
              <a:rPr kumimoji="1" lang="ja-JP" altLang="en-US"/>
              <a:t>導入</a:t>
            </a:r>
          </a:p>
        </p:txBody>
      </p:sp>
      <p:sp>
        <p:nvSpPr>
          <p:cNvPr id="30" name="テキスト ボックス 29">
            <a:extLst>
              <a:ext uri="{FF2B5EF4-FFF2-40B4-BE49-F238E27FC236}">
                <a16:creationId xmlns:a16="http://schemas.microsoft.com/office/drawing/2014/main" id="{E4470E1A-419F-C3F6-681D-8DA8B5C8455C}"/>
              </a:ext>
            </a:extLst>
          </p:cNvPr>
          <p:cNvSpPr txBox="1"/>
          <p:nvPr/>
        </p:nvSpPr>
        <p:spPr>
          <a:xfrm>
            <a:off x="8235157" y="6344524"/>
            <a:ext cx="2492990" cy="369332"/>
          </a:xfrm>
          <a:prstGeom prst="rect">
            <a:avLst/>
          </a:prstGeom>
          <a:noFill/>
        </p:spPr>
        <p:txBody>
          <a:bodyPr wrap="none" rtlCol="0">
            <a:spAutoFit/>
          </a:bodyPr>
          <a:lstStyle/>
          <a:p>
            <a:r>
              <a:rPr kumimoji="1" lang="en-US" altLang="ja-JP" dirty="0">
                <a:solidFill>
                  <a:schemeClr val="tx1">
                    <a:lumMod val="50000"/>
                    <a:lumOff val="50000"/>
                  </a:schemeClr>
                </a:solidFill>
              </a:rPr>
              <a:t>※</a:t>
            </a:r>
            <a:r>
              <a:rPr kumimoji="1" lang="ja-JP" altLang="en-US">
                <a:solidFill>
                  <a:schemeClr val="tx1">
                    <a:lumMod val="50000"/>
                    <a:lumOff val="50000"/>
                  </a:schemeClr>
                </a:solidFill>
              </a:rPr>
              <a:t>灰色は一時的なもの</a:t>
            </a:r>
          </a:p>
        </p:txBody>
      </p:sp>
      <p:sp>
        <p:nvSpPr>
          <p:cNvPr id="31" name="テキスト ボックス 30">
            <a:extLst>
              <a:ext uri="{FF2B5EF4-FFF2-40B4-BE49-F238E27FC236}">
                <a16:creationId xmlns:a16="http://schemas.microsoft.com/office/drawing/2014/main" id="{16E39C97-8CDD-6AE7-256D-462C09422ABB}"/>
              </a:ext>
            </a:extLst>
          </p:cNvPr>
          <p:cNvSpPr txBox="1"/>
          <p:nvPr/>
        </p:nvSpPr>
        <p:spPr>
          <a:xfrm>
            <a:off x="1728409" y="2806911"/>
            <a:ext cx="925551" cy="369332"/>
          </a:xfrm>
          <a:prstGeom prst="rect">
            <a:avLst/>
          </a:prstGeom>
          <a:noFill/>
        </p:spPr>
        <p:txBody>
          <a:bodyPr wrap="square" rtlCol="0">
            <a:spAutoFit/>
          </a:bodyPr>
          <a:lstStyle/>
          <a:p>
            <a:r>
              <a:rPr kumimoji="1" lang="en-US" altLang="ja-JP" dirty="0"/>
              <a:t>2022</a:t>
            </a:r>
            <a:endParaRPr kumimoji="1" lang="ja-JP" altLang="en-US"/>
          </a:p>
        </p:txBody>
      </p:sp>
      <p:sp>
        <p:nvSpPr>
          <p:cNvPr id="32" name="角丸四角形 31">
            <a:extLst>
              <a:ext uri="{FF2B5EF4-FFF2-40B4-BE49-F238E27FC236}">
                <a16:creationId xmlns:a16="http://schemas.microsoft.com/office/drawing/2014/main" id="{2FA8C327-4818-D410-AC11-16BA8ADD4A45}"/>
              </a:ext>
            </a:extLst>
          </p:cNvPr>
          <p:cNvSpPr/>
          <p:nvPr/>
        </p:nvSpPr>
        <p:spPr>
          <a:xfrm>
            <a:off x="2765475" y="2616449"/>
            <a:ext cx="2765497" cy="67706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ナ・リーグ</a:t>
            </a:r>
            <a:r>
              <a:rPr kumimoji="1" lang="en-US" altLang="ja-JP" dirty="0"/>
              <a:t>DH</a:t>
            </a:r>
            <a:r>
              <a:rPr kumimoji="1" lang="ja-JP" altLang="en-US"/>
              <a:t>正式採用</a:t>
            </a:r>
          </a:p>
        </p:txBody>
      </p:sp>
      <p:sp>
        <p:nvSpPr>
          <p:cNvPr id="33" name="角丸四角形 32">
            <a:extLst>
              <a:ext uri="{FF2B5EF4-FFF2-40B4-BE49-F238E27FC236}">
                <a16:creationId xmlns:a16="http://schemas.microsoft.com/office/drawing/2014/main" id="{5B7E366C-C2BE-FC8E-A1C7-8FAF8649011B}"/>
              </a:ext>
            </a:extLst>
          </p:cNvPr>
          <p:cNvSpPr/>
          <p:nvPr/>
        </p:nvSpPr>
        <p:spPr>
          <a:xfrm>
            <a:off x="5631323" y="2616448"/>
            <a:ext cx="2765497" cy="67706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ポストシーズン</a:t>
            </a:r>
            <a:br>
              <a:rPr kumimoji="1" lang="en-US" altLang="ja-JP" dirty="0"/>
            </a:br>
            <a:r>
              <a:rPr kumimoji="1" lang="en-US" altLang="ja-JP" dirty="0"/>
              <a:t>12</a:t>
            </a:r>
            <a:r>
              <a:rPr kumimoji="1" lang="ja-JP" altLang="en-US"/>
              <a:t>チームに拡大</a:t>
            </a:r>
          </a:p>
        </p:txBody>
      </p:sp>
      <p:sp>
        <p:nvSpPr>
          <p:cNvPr id="34" name="テキスト ボックス 33">
            <a:extLst>
              <a:ext uri="{FF2B5EF4-FFF2-40B4-BE49-F238E27FC236}">
                <a16:creationId xmlns:a16="http://schemas.microsoft.com/office/drawing/2014/main" id="{59ED20D8-C708-1C58-9E75-1C8D288DDE32}"/>
              </a:ext>
            </a:extLst>
          </p:cNvPr>
          <p:cNvSpPr txBox="1"/>
          <p:nvPr/>
        </p:nvSpPr>
        <p:spPr>
          <a:xfrm>
            <a:off x="1728436" y="1790627"/>
            <a:ext cx="925551" cy="369332"/>
          </a:xfrm>
          <a:prstGeom prst="rect">
            <a:avLst/>
          </a:prstGeom>
          <a:noFill/>
        </p:spPr>
        <p:txBody>
          <a:bodyPr wrap="square" rtlCol="0">
            <a:spAutoFit/>
          </a:bodyPr>
          <a:lstStyle/>
          <a:p>
            <a:r>
              <a:rPr kumimoji="1" lang="en-US" altLang="ja-JP" dirty="0"/>
              <a:t>2023</a:t>
            </a:r>
            <a:endParaRPr kumimoji="1" lang="ja-JP" altLang="en-US"/>
          </a:p>
        </p:txBody>
      </p:sp>
      <p:sp>
        <p:nvSpPr>
          <p:cNvPr id="35" name="角丸四角形 34">
            <a:extLst>
              <a:ext uri="{FF2B5EF4-FFF2-40B4-BE49-F238E27FC236}">
                <a16:creationId xmlns:a16="http://schemas.microsoft.com/office/drawing/2014/main" id="{A7493710-D8A7-ABF0-98E3-12FB90A012D5}"/>
              </a:ext>
            </a:extLst>
          </p:cNvPr>
          <p:cNvSpPr/>
          <p:nvPr/>
        </p:nvSpPr>
        <p:spPr>
          <a:xfrm>
            <a:off x="2759900" y="1638222"/>
            <a:ext cx="1918010" cy="67706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ピッチクロック</a:t>
            </a:r>
          </a:p>
        </p:txBody>
      </p:sp>
      <p:sp>
        <p:nvSpPr>
          <p:cNvPr id="36" name="角丸四角形 35">
            <a:extLst>
              <a:ext uri="{FF2B5EF4-FFF2-40B4-BE49-F238E27FC236}">
                <a16:creationId xmlns:a16="http://schemas.microsoft.com/office/drawing/2014/main" id="{EE418266-920F-8160-F3C9-92BA460A2A3B}"/>
              </a:ext>
            </a:extLst>
          </p:cNvPr>
          <p:cNvSpPr/>
          <p:nvPr/>
        </p:nvSpPr>
        <p:spPr>
          <a:xfrm>
            <a:off x="4761544" y="1637735"/>
            <a:ext cx="1918010" cy="67706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過剰シフト禁止</a:t>
            </a:r>
          </a:p>
        </p:txBody>
      </p:sp>
      <p:sp>
        <p:nvSpPr>
          <p:cNvPr id="37" name="角丸四角形 36">
            <a:extLst>
              <a:ext uri="{FF2B5EF4-FFF2-40B4-BE49-F238E27FC236}">
                <a16:creationId xmlns:a16="http://schemas.microsoft.com/office/drawing/2014/main" id="{CC03863A-7AA4-1157-1B9F-8FA5400572AA}"/>
              </a:ext>
            </a:extLst>
          </p:cNvPr>
          <p:cNvSpPr/>
          <p:nvPr/>
        </p:nvSpPr>
        <p:spPr>
          <a:xfrm>
            <a:off x="6763188" y="1637248"/>
            <a:ext cx="1918010" cy="67706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牽制の数制限</a:t>
            </a:r>
          </a:p>
        </p:txBody>
      </p:sp>
      <p:sp>
        <p:nvSpPr>
          <p:cNvPr id="38" name="角丸四角形 37">
            <a:extLst>
              <a:ext uri="{FF2B5EF4-FFF2-40B4-BE49-F238E27FC236}">
                <a16:creationId xmlns:a16="http://schemas.microsoft.com/office/drawing/2014/main" id="{6EA57A06-6E05-B7AC-D412-315824A0EC9B}"/>
              </a:ext>
            </a:extLst>
          </p:cNvPr>
          <p:cNvSpPr/>
          <p:nvPr/>
        </p:nvSpPr>
        <p:spPr>
          <a:xfrm>
            <a:off x="8764832" y="1636761"/>
            <a:ext cx="1918010" cy="67706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ベース拡大</a:t>
            </a:r>
          </a:p>
        </p:txBody>
      </p:sp>
      <p:sp>
        <p:nvSpPr>
          <p:cNvPr id="39" name="角丸四角形 38">
            <a:extLst>
              <a:ext uri="{FF2B5EF4-FFF2-40B4-BE49-F238E27FC236}">
                <a16:creationId xmlns:a16="http://schemas.microsoft.com/office/drawing/2014/main" id="{9658EF49-D5AF-7658-ADE7-75367DAFCFF3}"/>
              </a:ext>
            </a:extLst>
          </p:cNvPr>
          <p:cNvSpPr/>
          <p:nvPr/>
        </p:nvSpPr>
        <p:spPr>
          <a:xfrm>
            <a:off x="8497172" y="2616447"/>
            <a:ext cx="1650412" cy="67706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大谷ルール</a:t>
            </a:r>
          </a:p>
        </p:txBody>
      </p:sp>
    </p:spTree>
    <p:extLst>
      <p:ext uri="{BB962C8B-B14F-4D97-AF65-F5344CB8AC3E}">
        <p14:creationId xmlns:p14="http://schemas.microsoft.com/office/powerpoint/2010/main" val="35133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85A2F-D098-8443-E6D3-05B31A5B9930}"/>
              </a:ext>
            </a:extLst>
          </p:cNvPr>
          <p:cNvSpPr>
            <a:spLocks noGrp="1"/>
          </p:cNvSpPr>
          <p:nvPr>
            <p:ph type="title"/>
          </p:nvPr>
        </p:nvSpPr>
        <p:spPr/>
        <p:txBody>
          <a:bodyPr/>
          <a:lstStyle/>
          <a:p>
            <a:r>
              <a:rPr lang="ja-JP" altLang="en-US"/>
              <a:t>研究背景・目的</a:t>
            </a:r>
            <a:endParaRPr kumimoji="1" lang="ja-JP" altLang="en-US"/>
          </a:p>
        </p:txBody>
      </p:sp>
      <p:sp>
        <p:nvSpPr>
          <p:cNvPr id="3" name="コンテンツ プレースホルダー 2">
            <a:extLst>
              <a:ext uri="{FF2B5EF4-FFF2-40B4-BE49-F238E27FC236}">
                <a16:creationId xmlns:a16="http://schemas.microsoft.com/office/drawing/2014/main" id="{D7DC5FB0-FDA3-6300-3346-BCB78AE26355}"/>
              </a:ext>
            </a:extLst>
          </p:cNvPr>
          <p:cNvSpPr>
            <a:spLocks noGrp="1"/>
          </p:cNvSpPr>
          <p:nvPr>
            <p:ph idx="1"/>
          </p:nvPr>
        </p:nvSpPr>
        <p:spPr>
          <a:xfrm>
            <a:off x="1371600" y="1694576"/>
            <a:ext cx="9601200" cy="4969460"/>
          </a:xfrm>
        </p:spPr>
        <p:txBody>
          <a:bodyPr>
            <a:normAutofit/>
          </a:bodyPr>
          <a:lstStyle/>
          <a:p>
            <a:r>
              <a:rPr kumimoji="1" lang="ja-JP" altLang="en-US"/>
              <a:t>目的：</a:t>
            </a:r>
            <a:endParaRPr kumimoji="1" lang="en-US" altLang="ja-JP" dirty="0"/>
          </a:p>
          <a:p>
            <a:pPr lvl="1"/>
            <a:r>
              <a:rPr kumimoji="1" lang="ja-JP" altLang="en-US" b="1"/>
              <a:t>「ピッチクロック」</a:t>
            </a:r>
            <a:r>
              <a:rPr kumimoji="1" lang="ja-JP" altLang="en-US"/>
              <a:t>が試合時間減少に効果があるのか</a:t>
            </a:r>
            <a:endParaRPr kumimoji="1" lang="en-US" altLang="ja-JP" dirty="0"/>
          </a:p>
          <a:p>
            <a:pPr lvl="1"/>
            <a:r>
              <a:rPr lang="ja-JP" altLang="en-US" b="1"/>
              <a:t>「ピッチクロック」</a:t>
            </a:r>
            <a:r>
              <a:rPr lang="ja-JP" altLang="en-US"/>
              <a:t>が観客動員数の減少に歯止めをかけているか</a:t>
            </a:r>
            <a:endParaRPr lang="en-US" altLang="ja-JP" dirty="0"/>
          </a:p>
          <a:p>
            <a:pPr lvl="1"/>
            <a:endParaRPr kumimoji="1" lang="en-US" altLang="ja-JP" dirty="0"/>
          </a:p>
          <a:p>
            <a:r>
              <a:rPr lang="ja-JP" altLang="en-US"/>
              <a:t>ピッチクロック：</a:t>
            </a:r>
            <a:endParaRPr lang="en-US" altLang="ja-JP" dirty="0"/>
          </a:p>
          <a:p>
            <a:pPr lvl="1"/>
            <a:r>
              <a:rPr kumimoji="1" lang="ja-JP" altLang="en-US"/>
              <a:t>投手：</a:t>
            </a:r>
            <a:endParaRPr kumimoji="1" lang="en-US" altLang="ja-JP" dirty="0"/>
          </a:p>
          <a:p>
            <a:pPr lvl="2"/>
            <a:r>
              <a:rPr kumimoji="1" lang="ja-JP" altLang="en-US"/>
              <a:t>ランナーなし：</a:t>
            </a:r>
            <a:r>
              <a:rPr lang="ja-JP" altLang="en-US"/>
              <a:t>ボールを受け取ってから</a:t>
            </a:r>
            <a:r>
              <a:rPr lang="en-US" altLang="ja-JP" dirty="0"/>
              <a:t>15</a:t>
            </a:r>
            <a:r>
              <a:rPr lang="ja-JP" altLang="en-US"/>
              <a:t>秒以内に投球しなければボール</a:t>
            </a:r>
            <a:endParaRPr lang="en-US" altLang="ja-JP" dirty="0"/>
          </a:p>
          <a:p>
            <a:pPr lvl="2"/>
            <a:r>
              <a:rPr lang="ja-JP" altLang="en-US"/>
              <a:t>ランナーあり：ボールを受け取ってから</a:t>
            </a:r>
            <a:r>
              <a:rPr lang="en-US" altLang="ja-JP" dirty="0"/>
              <a:t>20</a:t>
            </a:r>
            <a:r>
              <a:rPr lang="ja-JP" altLang="en-US"/>
              <a:t>秒以内に投球しなければボール</a:t>
            </a:r>
            <a:endParaRPr lang="en-US" altLang="ja-JP" dirty="0"/>
          </a:p>
          <a:p>
            <a:pPr lvl="2"/>
            <a:r>
              <a:rPr lang="ja-JP" altLang="en-US"/>
              <a:t>打者と打者の間は</a:t>
            </a:r>
            <a:r>
              <a:rPr lang="en-US" altLang="ja-JP" dirty="0"/>
              <a:t>30</a:t>
            </a:r>
            <a:r>
              <a:rPr lang="ja-JP" altLang="en-US"/>
              <a:t>秒</a:t>
            </a:r>
            <a:endParaRPr lang="en-US" altLang="ja-JP" dirty="0"/>
          </a:p>
          <a:p>
            <a:pPr lvl="1"/>
            <a:r>
              <a:rPr lang="ja-JP" altLang="en-US"/>
              <a:t>打者</a:t>
            </a:r>
            <a:endParaRPr lang="en-US" altLang="ja-JP" dirty="0"/>
          </a:p>
          <a:p>
            <a:pPr lvl="2"/>
            <a:r>
              <a:rPr lang="ja-JP" altLang="en-US"/>
              <a:t>制限時間が残り</a:t>
            </a:r>
            <a:r>
              <a:rPr lang="en-US" altLang="ja-JP" dirty="0"/>
              <a:t>8</a:t>
            </a:r>
            <a:r>
              <a:rPr lang="ja-JP" altLang="en-US"/>
              <a:t>秒になるまでにピッチャーに注意を向けなければストライク</a:t>
            </a:r>
            <a:endParaRPr lang="en-US" altLang="ja-JP" dirty="0"/>
          </a:p>
          <a:p>
            <a:pPr lvl="2"/>
            <a:endParaRPr lang="en-US" altLang="ja-JP" dirty="0"/>
          </a:p>
          <a:p>
            <a:pPr lvl="1"/>
            <a:r>
              <a:rPr lang="en-US" altLang="ja-JP" dirty="0"/>
              <a:t>→</a:t>
            </a:r>
            <a:r>
              <a:rPr lang="ja-JP" altLang="en-US"/>
              <a:t>選手にとっても観客にとっても大きな変化</a:t>
            </a:r>
            <a:endParaRPr lang="en-US" altLang="ja-JP" dirty="0"/>
          </a:p>
        </p:txBody>
      </p:sp>
      <p:cxnSp>
        <p:nvCxnSpPr>
          <p:cNvPr id="7" name="直線コネクタ 6">
            <a:extLst>
              <a:ext uri="{FF2B5EF4-FFF2-40B4-BE49-F238E27FC236}">
                <a16:creationId xmlns:a16="http://schemas.microsoft.com/office/drawing/2014/main" id="{7073E7C6-5DA7-DDE0-24AE-3A39FCB5FB6A}"/>
              </a:ext>
            </a:extLst>
          </p:cNvPr>
          <p:cNvCxnSpPr>
            <a:cxnSpLocks/>
          </p:cNvCxnSpPr>
          <p:nvPr/>
        </p:nvCxnSpPr>
        <p:spPr>
          <a:xfrm>
            <a:off x="1371600" y="1336472"/>
            <a:ext cx="10448488" cy="0"/>
          </a:xfrm>
          <a:prstGeom prst="line">
            <a:avLst/>
          </a:prstGeom>
          <a:ln w="60325"/>
        </p:spPr>
        <p:style>
          <a:lnRef idx="1">
            <a:schemeClr val="dk1"/>
          </a:lnRef>
          <a:fillRef idx="0">
            <a:schemeClr val="dk1"/>
          </a:fillRef>
          <a:effectRef idx="0">
            <a:schemeClr val="dk1"/>
          </a:effectRef>
          <a:fontRef idx="minor">
            <a:schemeClr val="tx1"/>
          </a:fontRef>
        </p:style>
      </p:cxnSp>
      <p:pic>
        <p:nvPicPr>
          <p:cNvPr id="8" name="Picture 2">
            <a:extLst>
              <a:ext uri="{FF2B5EF4-FFF2-40B4-BE49-F238E27FC236}">
                <a16:creationId xmlns:a16="http://schemas.microsoft.com/office/drawing/2014/main" id="{B8F514F4-EB2D-A555-23F2-B02660815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97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BB1CE-C11A-F81F-46C9-5429D86FC292}"/>
              </a:ext>
            </a:extLst>
          </p:cNvPr>
          <p:cNvSpPr>
            <a:spLocks noGrp="1"/>
          </p:cNvSpPr>
          <p:nvPr>
            <p:ph type="title"/>
          </p:nvPr>
        </p:nvSpPr>
        <p:spPr/>
        <p:txBody>
          <a:bodyPr/>
          <a:lstStyle/>
          <a:p>
            <a:r>
              <a:rPr lang="ja-JP" altLang="en-US"/>
              <a:t>関連する既存研究・論文</a:t>
            </a:r>
            <a:endParaRPr kumimoji="1" lang="ja-JP" altLang="en-US"/>
          </a:p>
        </p:txBody>
      </p:sp>
      <p:sp>
        <p:nvSpPr>
          <p:cNvPr id="3" name="コンテンツ プレースホルダー 2">
            <a:extLst>
              <a:ext uri="{FF2B5EF4-FFF2-40B4-BE49-F238E27FC236}">
                <a16:creationId xmlns:a16="http://schemas.microsoft.com/office/drawing/2014/main" id="{F2A9576D-46E3-65BA-96A0-9F2869CB0067}"/>
              </a:ext>
            </a:extLst>
          </p:cNvPr>
          <p:cNvSpPr>
            <a:spLocks noGrp="1"/>
          </p:cNvSpPr>
          <p:nvPr>
            <p:ph idx="1"/>
          </p:nvPr>
        </p:nvSpPr>
        <p:spPr>
          <a:xfrm>
            <a:off x="796705" y="1511929"/>
            <a:ext cx="10999960" cy="5346071"/>
          </a:xfrm>
        </p:spPr>
        <p:txBody>
          <a:bodyPr>
            <a:normAutofit/>
          </a:bodyPr>
          <a:lstStyle/>
          <a:p>
            <a:r>
              <a:rPr lang="en" altLang="ja-JP" sz="1800" dirty="0">
                <a:effectLst/>
                <a:latin typeface="Times"/>
              </a:rPr>
              <a:t>An Assessment of Global Market Penetration of Major League Baseball: Case of the Korean Baseball League</a:t>
            </a:r>
          </a:p>
          <a:p>
            <a:pPr lvl="1"/>
            <a:r>
              <a:rPr lang="ja-JP" altLang="en-US" sz="1800">
                <a:effectLst/>
                <a:latin typeface="Times"/>
              </a:rPr>
              <a:t>目的</a:t>
            </a:r>
            <a:endParaRPr lang="en" altLang="ja-JP" sz="1800" dirty="0">
              <a:effectLst/>
              <a:latin typeface="Times"/>
            </a:endParaRPr>
          </a:p>
          <a:p>
            <a:pPr lvl="2"/>
            <a:r>
              <a:rPr lang="ja-JP" altLang="en-US" sz="1600">
                <a:latin typeface="Times"/>
              </a:rPr>
              <a:t>韓国プロ野球リーグ（</a:t>
            </a:r>
            <a:r>
              <a:rPr lang="en-US" altLang="ja-JP" sz="1600" dirty="0">
                <a:latin typeface="Times"/>
              </a:rPr>
              <a:t>KPB</a:t>
            </a:r>
            <a:r>
              <a:rPr lang="ja-JP" altLang="en-US" sz="1600">
                <a:latin typeface="Times"/>
              </a:rPr>
              <a:t>）で二つの出来事（パクチャンホシンドローム＆優秀選手海外流出）による</a:t>
            </a:r>
            <a:br>
              <a:rPr lang="en-US" altLang="ja-JP" sz="1600" dirty="0">
                <a:latin typeface="Times"/>
              </a:rPr>
            </a:br>
            <a:r>
              <a:rPr lang="ja-JP" altLang="en-US" sz="1600">
                <a:latin typeface="Times"/>
              </a:rPr>
              <a:t>観客者数の増減への影響</a:t>
            </a:r>
            <a:endParaRPr lang="en-US" altLang="ja-JP" sz="1600" dirty="0">
              <a:latin typeface="Times"/>
            </a:endParaRPr>
          </a:p>
          <a:p>
            <a:pPr lvl="1"/>
            <a:endParaRPr lang="en-US" altLang="ja-JP" sz="1800" dirty="0">
              <a:latin typeface="Times"/>
            </a:endParaRPr>
          </a:p>
          <a:p>
            <a:pPr lvl="1"/>
            <a:r>
              <a:rPr lang="ja-JP" altLang="en-US" sz="1800"/>
              <a:t>データ</a:t>
            </a:r>
            <a:endParaRPr lang="en-US" altLang="ja-JP" sz="1800" dirty="0"/>
          </a:p>
          <a:p>
            <a:pPr lvl="2"/>
            <a:r>
              <a:rPr lang="en-US" altLang="ja-JP" sz="1600" dirty="0"/>
              <a:t>1991/4〜2001/9</a:t>
            </a:r>
            <a:r>
              <a:rPr lang="ja-JP" altLang="en-US" sz="1600"/>
              <a:t>の平均入場者数の月次データ</a:t>
            </a:r>
            <a:endParaRPr lang="en-US" altLang="ja-JP" dirty="0"/>
          </a:p>
          <a:p>
            <a:pPr lvl="2"/>
            <a:endParaRPr lang="en-US" altLang="ja-JP" sz="1600" dirty="0"/>
          </a:p>
          <a:p>
            <a:pPr lvl="1"/>
            <a:r>
              <a:rPr lang="ja-JP" altLang="en-US" sz="1800"/>
              <a:t>手法</a:t>
            </a:r>
            <a:endParaRPr lang="en-US" altLang="ja-JP" sz="1800" dirty="0"/>
          </a:p>
          <a:p>
            <a:pPr lvl="2"/>
            <a:r>
              <a:rPr lang="ja-JP" altLang="en-US" sz="1600"/>
              <a:t>中断時系列分析</a:t>
            </a:r>
            <a:endParaRPr lang="en-US" altLang="ja-JP" sz="1600" dirty="0"/>
          </a:p>
          <a:p>
            <a:pPr lvl="2"/>
            <a:r>
              <a:rPr lang="ja-JP" altLang="en-US" sz="1600"/>
              <a:t>スピアマンの順位相関係数</a:t>
            </a:r>
            <a:endParaRPr lang="en-US" altLang="ja-JP" dirty="0"/>
          </a:p>
          <a:p>
            <a:pPr lvl="2"/>
            <a:endParaRPr lang="en-US" altLang="ja-JP" sz="1600" dirty="0"/>
          </a:p>
          <a:p>
            <a:pPr lvl="1"/>
            <a:r>
              <a:rPr lang="ja-JP" altLang="en-US" sz="1800"/>
              <a:t>結論</a:t>
            </a:r>
            <a:endParaRPr lang="en-US" altLang="ja-JP" sz="1800" dirty="0"/>
          </a:p>
          <a:p>
            <a:pPr lvl="2"/>
            <a:r>
              <a:rPr lang="en-US" altLang="ja-JP" sz="1600" dirty="0"/>
              <a:t>2</a:t>
            </a:r>
            <a:r>
              <a:rPr lang="ja-JP" altLang="en-US" sz="1600"/>
              <a:t>つの出来事ともに</a:t>
            </a:r>
            <a:r>
              <a:rPr lang="en-US" altLang="ja-JP" sz="1600" dirty="0"/>
              <a:t>5%</a:t>
            </a:r>
            <a:r>
              <a:rPr lang="ja-JP" altLang="en-US" sz="1600"/>
              <a:t>有意</a:t>
            </a:r>
            <a:endParaRPr lang="en-US" altLang="ja-JP" sz="1600" dirty="0"/>
          </a:p>
          <a:p>
            <a:pPr lvl="2"/>
            <a:r>
              <a:rPr lang="ja-JP" altLang="en-US" sz="1600"/>
              <a:t>年間順位と観客数の関係性は有意にならず（チーム順位は観客者数にプラスの影響を与えるらしい）</a:t>
            </a:r>
            <a:endParaRPr lang="en-US" altLang="ja-JP" sz="1600" dirty="0"/>
          </a:p>
          <a:p>
            <a:pPr marL="987552" lvl="2" indent="0">
              <a:buNone/>
            </a:pPr>
            <a:r>
              <a:rPr lang="en-US" altLang="ja-JP" sz="1600" dirty="0"/>
              <a:t>→2</a:t>
            </a:r>
            <a:r>
              <a:rPr lang="ja-JP" altLang="en-US" sz="1600"/>
              <a:t>つの出来事が観客者数へ影響している</a:t>
            </a:r>
            <a:endParaRPr lang="en-US" altLang="ja-JP" sz="1600" dirty="0"/>
          </a:p>
        </p:txBody>
      </p:sp>
      <p:pic>
        <p:nvPicPr>
          <p:cNvPr id="1026" name="Picture 2">
            <a:extLst>
              <a:ext uri="{FF2B5EF4-FFF2-40B4-BE49-F238E27FC236}">
                <a16:creationId xmlns:a16="http://schemas.microsoft.com/office/drawing/2014/main" id="{613EB5C6-5486-18BB-D244-3672CAD27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DEB77B11-EABF-3109-89D8-7FB89029E528}"/>
              </a:ext>
            </a:extLst>
          </p:cNvPr>
          <p:cNvSpPr/>
          <p:nvPr/>
        </p:nvSpPr>
        <p:spPr>
          <a:xfrm>
            <a:off x="7721472" y="2767401"/>
            <a:ext cx="2525917" cy="950614"/>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観客者数</a:t>
            </a:r>
          </a:p>
        </p:txBody>
      </p:sp>
      <p:sp>
        <p:nvSpPr>
          <p:cNvPr id="5" name="正方形/長方形 4">
            <a:extLst>
              <a:ext uri="{FF2B5EF4-FFF2-40B4-BE49-F238E27FC236}">
                <a16:creationId xmlns:a16="http://schemas.microsoft.com/office/drawing/2014/main" id="{72F37D58-B51B-4DCC-5E5D-EAFD63322581}"/>
              </a:ext>
            </a:extLst>
          </p:cNvPr>
          <p:cNvSpPr/>
          <p:nvPr/>
        </p:nvSpPr>
        <p:spPr>
          <a:xfrm>
            <a:off x="6172200" y="4538048"/>
            <a:ext cx="1743161" cy="538681"/>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パクチャンホ</a:t>
            </a:r>
          </a:p>
        </p:txBody>
      </p:sp>
      <p:sp>
        <p:nvSpPr>
          <p:cNvPr id="6" name="正方形/長方形 5">
            <a:extLst>
              <a:ext uri="{FF2B5EF4-FFF2-40B4-BE49-F238E27FC236}">
                <a16:creationId xmlns:a16="http://schemas.microsoft.com/office/drawing/2014/main" id="{80514487-3395-B94D-9D13-427982F7766B}"/>
              </a:ext>
            </a:extLst>
          </p:cNvPr>
          <p:cNvSpPr/>
          <p:nvPr/>
        </p:nvSpPr>
        <p:spPr>
          <a:xfrm>
            <a:off x="8112851" y="4548672"/>
            <a:ext cx="1743161" cy="538681"/>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優秀選手流出</a:t>
            </a:r>
          </a:p>
        </p:txBody>
      </p:sp>
      <p:sp>
        <p:nvSpPr>
          <p:cNvPr id="7" name="正方形/長方形 6">
            <a:extLst>
              <a:ext uri="{FF2B5EF4-FFF2-40B4-BE49-F238E27FC236}">
                <a16:creationId xmlns:a16="http://schemas.microsoft.com/office/drawing/2014/main" id="{744C3F37-956B-0213-02EE-2DB7C13CFB13}"/>
              </a:ext>
            </a:extLst>
          </p:cNvPr>
          <p:cNvSpPr/>
          <p:nvPr/>
        </p:nvSpPr>
        <p:spPr>
          <a:xfrm>
            <a:off x="10053502" y="4548672"/>
            <a:ext cx="1743161" cy="538681"/>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年間順位</a:t>
            </a:r>
          </a:p>
        </p:txBody>
      </p:sp>
      <p:cxnSp>
        <p:nvCxnSpPr>
          <p:cNvPr id="9" name="直線コネクタ 8">
            <a:extLst>
              <a:ext uri="{FF2B5EF4-FFF2-40B4-BE49-F238E27FC236}">
                <a16:creationId xmlns:a16="http://schemas.microsoft.com/office/drawing/2014/main" id="{CAB73C72-32F8-CA91-5D75-D59B98C46759}"/>
              </a:ext>
            </a:extLst>
          </p:cNvPr>
          <p:cNvCxnSpPr>
            <a:cxnSpLocks/>
            <a:stCxn id="5" idx="0"/>
            <a:endCxn id="4" idx="2"/>
          </p:cNvCxnSpPr>
          <p:nvPr/>
        </p:nvCxnSpPr>
        <p:spPr>
          <a:xfrm flipV="1">
            <a:off x="7043781" y="3718015"/>
            <a:ext cx="1940650" cy="820033"/>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CE9972EE-B8CA-CC3C-CB90-C3E08716D171}"/>
              </a:ext>
            </a:extLst>
          </p:cNvPr>
          <p:cNvCxnSpPr>
            <a:cxnSpLocks/>
          </p:cNvCxnSpPr>
          <p:nvPr/>
        </p:nvCxnSpPr>
        <p:spPr>
          <a:xfrm flipH="1" flipV="1">
            <a:off x="8984429" y="3728639"/>
            <a:ext cx="1" cy="830657"/>
          </a:xfrm>
          <a:prstGeom prst="line">
            <a:avLst/>
          </a:prstGeom>
          <a:ln w="34925"/>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28EBE9E1-AE00-6485-7158-246CAFD2482C}"/>
              </a:ext>
            </a:extLst>
          </p:cNvPr>
          <p:cNvCxnSpPr>
            <a:cxnSpLocks/>
            <a:stCxn id="7" idx="0"/>
            <a:endCxn id="4" idx="2"/>
          </p:cNvCxnSpPr>
          <p:nvPr/>
        </p:nvCxnSpPr>
        <p:spPr>
          <a:xfrm flipH="1" flipV="1">
            <a:off x="8984431" y="3718015"/>
            <a:ext cx="1940652" cy="830657"/>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330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BB1CE-C11A-F81F-46C9-5429D86FC292}"/>
              </a:ext>
            </a:extLst>
          </p:cNvPr>
          <p:cNvSpPr>
            <a:spLocks noGrp="1"/>
          </p:cNvSpPr>
          <p:nvPr>
            <p:ph type="title"/>
          </p:nvPr>
        </p:nvSpPr>
        <p:spPr/>
        <p:txBody>
          <a:bodyPr/>
          <a:lstStyle/>
          <a:p>
            <a:r>
              <a:rPr lang="ja-JP" altLang="en-US"/>
              <a:t>活用する手法</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2A9576D-46E3-65BA-96A0-9F2869CB0067}"/>
                  </a:ext>
                </a:extLst>
              </p:cNvPr>
              <p:cNvSpPr>
                <a:spLocks noGrp="1"/>
              </p:cNvSpPr>
              <p:nvPr>
                <p:ph idx="1"/>
              </p:nvPr>
            </p:nvSpPr>
            <p:spPr>
              <a:xfrm>
                <a:off x="1371599" y="1493822"/>
                <a:ext cx="10560867" cy="5205742"/>
              </a:xfrm>
            </p:spPr>
            <p:txBody>
              <a:bodyPr>
                <a:normAutofit/>
              </a:bodyPr>
              <a:lstStyle/>
              <a:p>
                <a:pPr marL="0" indent="0">
                  <a:buNone/>
                </a:pPr>
                <a:r>
                  <a:rPr kumimoji="1" lang="ja-JP" altLang="en-US" sz="2400"/>
                  <a:t>・</a:t>
                </a:r>
                <a:r>
                  <a:rPr kumimoji="1" lang="ja-JP" altLang="en-US" sz="2400" b="1"/>
                  <a:t>中断時系列分析（</a:t>
                </a:r>
                <a:r>
                  <a:rPr kumimoji="1" lang="en-US" altLang="ja-JP" sz="2400" b="1" dirty="0"/>
                  <a:t>Interrupted Time Series Analysis</a:t>
                </a:r>
                <a:r>
                  <a:rPr kumimoji="1" lang="ja-JP" altLang="en-US" sz="2400" b="1"/>
                  <a:t>）</a:t>
                </a:r>
                <a:endParaRPr lang="en-US" altLang="ja-JP" sz="2400" b="1" dirty="0"/>
              </a:p>
              <a:p>
                <a:pPr marL="0" indent="0">
                  <a:buNone/>
                </a:pPr>
                <a:r>
                  <a:rPr lang="en-US" altLang="ja-JP" dirty="0"/>
                  <a:t>→</a:t>
                </a:r>
                <a:r>
                  <a:rPr lang="ja-JP" altLang="en-US"/>
                  <a:t>ある時点の介入によって、それまでの時系列データのトレンドが中断されたかどうかで</a:t>
                </a:r>
                <a:br>
                  <a:rPr lang="en-US" altLang="ja-JP" dirty="0"/>
                </a:br>
                <a:r>
                  <a:rPr lang="ja-JP" altLang="en-US"/>
                  <a:t>その介入の影響の有無を判断する手法</a:t>
                </a:r>
                <a:endParaRPr lang="en-US" altLang="ja-JP" dirty="0"/>
              </a:p>
              <a:p>
                <a:pPr marL="0" indent="0">
                  <a:buNone/>
                </a:pPr>
                <a:r>
                  <a:rPr lang="ja-JP" altLang="en-US"/>
                  <a:t>線形モデルの例</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1</m:t>
                          </m:r>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3</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3</m:t>
                          </m:r>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4</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4</m:t>
                          </m:r>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5</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5</m:t>
                          </m:r>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𝑡</m:t>
                          </m:r>
                        </m:sub>
                      </m:sSub>
                    </m:oMath>
                  </m:oMathPara>
                </a14:m>
                <a:endParaRPr lang="en-US" altLang="ja-JP" dirty="0"/>
              </a:p>
              <a:p>
                <a:pPr marL="0" indent="0">
                  <a:buNone/>
                </a:pP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𝑡</m:t>
                        </m:r>
                      </m:sub>
                    </m:sSub>
                    <m:r>
                      <a:rPr lang="ja-JP" altLang="en-US" sz="1600" i="1">
                        <a:latin typeface="Cambria Math" panose="02040503050406030204" pitchFamily="18" charset="0"/>
                      </a:rPr>
                      <m:t>：</m:t>
                    </m:r>
                  </m:oMath>
                </a14:m>
                <a:r>
                  <a:rPr lang="en-US" altLang="ja-JP" sz="1600" dirty="0"/>
                  <a:t>1991/4-2001/9</a:t>
                </a:r>
                <a:r>
                  <a:rPr lang="ja-JP" altLang="en-US" sz="1600"/>
                  <a:t>の月次観客数</a:t>
                </a:r>
                <a:endParaRPr lang="en-US" altLang="ja-JP" sz="1600" dirty="0"/>
              </a:p>
              <a:p>
                <a:pPr marL="0" indent="0">
                  <a:buNone/>
                </a:pP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𝑏</m:t>
                        </m:r>
                      </m:e>
                      <m:sub>
                        <m:r>
                          <a:rPr lang="en-US" altLang="ja-JP" sz="1600" b="0" i="1" smtClean="0">
                            <a:latin typeface="Cambria Math" panose="02040503050406030204" pitchFamily="18" charset="0"/>
                          </a:rPr>
                          <m:t>0</m:t>
                        </m:r>
                      </m:sub>
                    </m:sSub>
                    <m:r>
                      <a:rPr lang="ja-JP" altLang="en-US" sz="1600" i="1">
                        <a:latin typeface="Cambria Math" panose="02040503050406030204" pitchFamily="18" charset="0"/>
                      </a:rPr>
                      <m:t>：</m:t>
                    </m:r>
                  </m:oMath>
                </a14:m>
                <a:r>
                  <a:rPr lang="ja-JP" altLang="en-US" sz="1600"/>
                  <a:t>パクチャンホシンドローム以前の水準</a:t>
                </a:r>
                <a:endParaRPr lang="en-US" altLang="ja-JP" sz="1600" dirty="0"/>
              </a:p>
              <a:p>
                <a:pPr marL="0" indent="0">
                  <a:buNone/>
                </a:pP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𝑏</m:t>
                        </m:r>
                      </m:e>
                      <m:sub>
                        <m:r>
                          <a:rPr lang="en-US" altLang="ja-JP" sz="1600" b="0" i="1" smtClean="0">
                            <a:latin typeface="Cambria Math" panose="02040503050406030204" pitchFamily="18" charset="0"/>
                          </a:rPr>
                          <m:t>1</m:t>
                        </m:r>
                      </m:sub>
                    </m:sSub>
                    <m:r>
                      <a:rPr lang="ja-JP" altLang="en-US" sz="1600" i="1">
                        <a:latin typeface="Cambria Math" panose="02040503050406030204" pitchFamily="18" charset="0"/>
                      </a:rPr>
                      <m:t>：</m:t>
                    </m:r>
                  </m:oMath>
                </a14:m>
                <a:r>
                  <a:rPr lang="ja-JP" altLang="en-US" sz="1600" dirty="0"/>
                  <a:t>パクチャンホシンドローム</a:t>
                </a:r>
                <a:r>
                  <a:rPr lang="ja-JP" altLang="en-US" sz="1600"/>
                  <a:t>以前の傾き、</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𝑋</m:t>
                        </m:r>
                      </m:e>
                      <m:sub>
                        <m:r>
                          <a:rPr lang="en-US" altLang="ja-JP" sz="1600" b="0" i="1" smtClean="0">
                            <a:latin typeface="Cambria Math" panose="02040503050406030204" pitchFamily="18" charset="0"/>
                          </a:rPr>
                          <m:t>1</m:t>
                        </m:r>
                        <m:r>
                          <a:rPr lang="en-US" altLang="ja-JP" sz="1600" i="1">
                            <a:latin typeface="Cambria Math" panose="02040503050406030204" pitchFamily="18" charset="0"/>
                          </a:rPr>
                          <m:t>𝑡</m:t>
                        </m:r>
                      </m:sub>
                    </m:sSub>
                    <m:r>
                      <a:rPr lang="ja-JP" altLang="en-US" sz="1600" i="1">
                        <a:latin typeface="Cambria Math" panose="02040503050406030204" pitchFamily="18" charset="0"/>
                      </a:rPr>
                      <m:t>：</m:t>
                    </m:r>
                  </m:oMath>
                </a14:m>
                <a:r>
                  <a:rPr lang="en-US" altLang="ja-JP" sz="1600" dirty="0"/>
                  <a:t>N=1〜66</a:t>
                </a:r>
                <a:r>
                  <a:rPr lang="ja-JP" altLang="en-US" sz="1600"/>
                  <a:t>の観測値の数</a:t>
                </a:r>
                <a:endParaRPr lang="en-US" altLang="ja-JP" sz="1600" dirty="0"/>
              </a:p>
              <a:p>
                <a:pPr marL="0" indent="0">
                  <a:buNone/>
                </a:pP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𝑋</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𝑡</m:t>
                        </m:r>
                      </m:sub>
                    </m:sSub>
                    <m:r>
                      <a:rPr lang="ja-JP" altLang="en-US" sz="1600" i="1">
                        <a:latin typeface="Cambria Math" panose="02040503050406030204" pitchFamily="18" charset="0"/>
                      </a:rPr>
                      <m:t>：パクチャンホシンドローム前は</m:t>
                    </m:r>
                  </m:oMath>
                </a14:m>
                <a:r>
                  <a:rPr lang="en-US" altLang="ja-JP" sz="1600" dirty="0"/>
                  <a:t>0</a:t>
                </a:r>
                <a:r>
                  <a:rPr lang="ja-JP" altLang="en-US" sz="1600"/>
                  <a:t>、後は</a:t>
                </a:r>
                <a:r>
                  <a:rPr lang="en-US" altLang="ja-JP" sz="1600" dirty="0"/>
                  <a:t>1</a:t>
                </a:r>
              </a:p>
              <a:p>
                <a:pPr marL="0" indent="0">
                  <a:buNone/>
                </a:pP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𝑋</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𝑡</m:t>
                        </m:r>
                      </m:sub>
                    </m:sSub>
                    <m:r>
                      <a:rPr lang="ja-JP" altLang="en-US" sz="1600" i="1" smtClean="0">
                        <a:latin typeface="Cambria Math" panose="02040503050406030204" pitchFamily="18" charset="0"/>
                      </a:rPr>
                      <m:t>：</m:t>
                    </m:r>
                  </m:oMath>
                </a14:m>
                <a:r>
                  <a:rPr lang="ja-JP" altLang="en-US" sz="1600"/>
                  <a:t>パクチャンホシンドローム前は</a:t>
                </a:r>
                <a:r>
                  <a:rPr lang="en-US" altLang="ja-JP" sz="1600" dirty="0"/>
                  <a:t>0</a:t>
                </a:r>
                <a:r>
                  <a:rPr lang="ja-JP" altLang="en-US" sz="1600"/>
                  <a:t>、後は</a:t>
                </a:r>
                <a:r>
                  <a:rPr lang="en-US" altLang="ja-JP" sz="1600" dirty="0"/>
                  <a:t>1, 2, 3, …</a:t>
                </a:r>
                <a:r>
                  <a:rPr lang="ja-JP" altLang="en-US" sz="1600"/>
                  <a:t>の月次カウンター</a:t>
                </a:r>
                <a:endParaRPr lang="en-US" altLang="ja-JP" sz="1600" dirty="0"/>
              </a:p>
              <a:p>
                <a:pPr marL="0" indent="0">
                  <a:buNone/>
                </a:pPr>
                <a14:m>
                  <m:oMath xmlns:m="http://schemas.openxmlformats.org/officeDocument/2006/math">
                    <m:sSub>
                      <m:sSubPr>
                        <m:ctrlPr>
                          <a:rPr lang="en-US" altLang="ja-JP" sz="1600" i="1" smtClean="0">
                            <a:latin typeface="Cambria Math" panose="02040503050406030204" pitchFamily="18" charset="0"/>
                          </a:rPr>
                        </m:ctrlPr>
                      </m:sSubPr>
                      <m:e>
                        <m:r>
                          <a:rPr lang="en-US" altLang="ja-JP" sz="1600" i="1">
                            <a:latin typeface="Cambria Math" panose="02040503050406030204" pitchFamily="18" charset="0"/>
                          </a:rPr>
                          <m:t>𝑋</m:t>
                        </m:r>
                      </m:e>
                      <m:sub>
                        <m:r>
                          <a:rPr lang="en-US" altLang="ja-JP" sz="1600" b="0" i="1" smtClean="0">
                            <a:latin typeface="Cambria Math" panose="02040503050406030204" pitchFamily="18" charset="0"/>
                          </a:rPr>
                          <m:t>4</m:t>
                        </m:r>
                        <m:r>
                          <a:rPr lang="en-US" altLang="ja-JP" sz="1600" i="1">
                            <a:latin typeface="Cambria Math" panose="02040503050406030204" pitchFamily="18" charset="0"/>
                          </a:rPr>
                          <m:t>𝑡</m:t>
                        </m:r>
                      </m:sub>
                    </m:sSub>
                    <m:r>
                      <a:rPr lang="ja-JP" altLang="en-US" sz="1600" i="1">
                        <a:latin typeface="Cambria Math" panose="02040503050406030204" pitchFamily="18" charset="0"/>
                      </a:rPr>
                      <m:t>：優秀選手流出前は</m:t>
                    </m:r>
                  </m:oMath>
                </a14:m>
                <a:r>
                  <a:rPr lang="en-US" altLang="ja-JP" sz="1600" dirty="0"/>
                  <a:t>0</a:t>
                </a:r>
                <a:r>
                  <a:rPr lang="ja-JP" altLang="en-US" sz="1600"/>
                  <a:t>、後は</a:t>
                </a:r>
                <a:r>
                  <a:rPr lang="en-US" altLang="ja-JP" sz="1600" dirty="0"/>
                  <a:t>1</a:t>
                </a:r>
              </a:p>
              <a:p>
                <a:pPr marL="0" indent="0">
                  <a:buNone/>
                </a:pP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𝑋</m:t>
                        </m:r>
                      </m:e>
                      <m:sub>
                        <m:r>
                          <a:rPr lang="en-US" altLang="ja-JP" sz="1600" b="0" i="1" smtClean="0">
                            <a:latin typeface="Cambria Math" panose="02040503050406030204" pitchFamily="18" charset="0"/>
                          </a:rPr>
                          <m:t>5</m:t>
                        </m:r>
                        <m:r>
                          <a:rPr lang="en-US" altLang="ja-JP" sz="1600" i="1">
                            <a:latin typeface="Cambria Math" panose="02040503050406030204" pitchFamily="18" charset="0"/>
                          </a:rPr>
                          <m:t>𝑡</m:t>
                        </m:r>
                      </m:sub>
                    </m:sSub>
                    <m:r>
                      <a:rPr lang="ja-JP" altLang="en-US" sz="1600" i="1" smtClean="0">
                        <a:latin typeface="Cambria Math" panose="02040503050406030204" pitchFamily="18" charset="0"/>
                      </a:rPr>
                      <m:t>：</m:t>
                    </m:r>
                  </m:oMath>
                </a14:m>
                <a:r>
                  <a:rPr lang="ja-JP" altLang="en-US" sz="1600"/>
                  <a:t>優秀選手流出前は</a:t>
                </a:r>
                <a:r>
                  <a:rPr lang="en-US" altLang="ja-JP" sz="1600" dirty="0"/>
                  <a:t>0</a:t>
                </a:r>
                <a:r>
                  <a:rPr lang="ja-JP" altLang="en-US" sz="1600"/>
                  <a:t>、後は</a:t>
                </a:r>
                <a:r>
                  <a:rPr lang="en-US" altLang="ja-JP" sz="1600" dirty="0"/>
                  <a:t>1, 2, 3, …</a:t>
                </a:r>
                <a:r>
                  <a:rPr lang="ja-JP" altLang="en-US" sz="1600"/>
                  <a:t>の月次カウンター</a:t>
                </a:r>
                <a:endParaRPr lang="en-US" altLang="ja-JP" sz="1600"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F2A9576D-46E3-65BA-96A0-9F2869CB0067}"/>
                  </a:ext>
                </a:extLst>
              </p:cNvPr>
              <p:cNvSpPr>
                <a:spLocks noGrp="1" noRot="1" noChangeAspect="1" noMove="1" noResize="1" noEditPoints="1" noAdjustHandles="1" noChangeArrowheads="1" noChangeShapeType="1" noTextEdit="1"/>
              </p:cNvSpPr>
              <p:nvPr>
                <p:ph idx="1"/>
              </p:nvPr>
            </p:nvSpPr>
            <p:spPr>
              <a:xfrm>
                <a:off x="1371599" y="1493822"/>
                <a:ext cx="10560867" cy="5205742"/>
              </a:xfrm>
              <a:blipFill>
                <a:blip r:embed="rId3"/>
                <a:stretch>
                  <a:fillRect l="-962" t="-1703"/>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613EB5C6-5486-18BB-D244-3672CAD277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0252D41A-CAC3-0B9E-4A02-6145BE20626A}"/>
              </a:ext>
            </a:extLst>
          </p:cNvPr>
          <p:cNvPicPr>
            <a:picLocks noChangeAspect="1"/>
          </p:cNvPicPr>
          <p:nvPr/>
        </p:nvPicPr>
        <p:blipFill>
          <a:blip r:embed="rId5"/>
          <a:stretch>
            <a:fillRect/>
          </a:stretch>
        </p:blipFill>
        <p:spPr>
          <a:xfrm>
            <a:off x="8237514" y="3700067"/>
            <a:ext cx="3776835" cy="2361851"/>
          </a:xfrm>
          <a:prstGeom prst="rect">
            <a:avLst/>
          </a:prstGeom>
        </p:spPr>
      </p:pic>
      <p:sp>
        <p:nvSpPr>
          <p:cNvPr id="6" name="テキスト ボックス 5">
            <a:extLst>
              <a:ext uri="{FF2B5EF4-FFF2-40B4-BE49-F238E27FC236}">
                <a16:creationId xmlns:a16="http://schemas.microsoft.com/office/drawing/2014/main" id="{AB87D589-37B0-587F-4079-A751A9EDF185}"/>
              </a:ext>
            </a:extLst>
          </p:cNvPr>
          <p:cNvSpPr txBox="1"/>
          <p:nvPr/>
        </p:nvSpPr>
        <p:spPr>
          <a:xfrm>
            <a:off x="685800" y="6514898"/>
            <a:ext cx="11328549" cy="369332"/>
          </a:xfrm>
          <a:prstGeom prst="rect">
            <a:avLst/>
          </a:prstGeom>
          <a:noFill/>
        </p:spPr>
        <p:txBody>
          <a:bodyPr wrap="square">
            <a:spAutoFit/>
          </a:bodyPr>
          <a:lstStyle/>
          <a:p>
            <a:r>
              <a:rPr lang="ja-JP" altLang="en-US" sz="900"/>
              <a:t>https://qiita.com/Jwellyfish/items/efd3a61fb7b7eec51545#:~:text=%E4%B8%AD%E6%96%AD%E6%99%82%E7%B3%BB%E5%88%97%E5%88%86%E6%9E%90%E3%81%AF,%E3%81%93%E3%81%A8%E3%81%A7%E8%A9%95%E4%BE%A1%E3%81%97%E3%81%BE%E3%81%99%E3%80%82</a:t>
            </a:r>
          </a:p>
        </p:txBody>
      </p:sp>
    </p:spTree>
    <p:extLst>
      <p:ext uri="{BB962C8B-B14F-4D97-AF65-F5344CB8AC3E}">
        <p14:creationId xmlns:p14="http://schemas.microsoft.com/office/powerpoint/2010/main" val="292600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2A9576D-46E3-65BA-96A0-9F2869CB0067}"/>
                  </a:ext>
                </a:extLst>
              </p:cNvPr>
              <p:cNvSpPr>
                <a:spLocks noGrp="1"/>
              </p:cNvSpPr>
              <p:nvPr>
                <p:ph idx="1"/>
              </p:nvPr>
            </p:nvSpPr>
            <p:spPr>
              <a:xfrm>
                <a:off x="1371600" y="280657"/>
                <a:ext cx="9601200" cy="6418907"/>
              </a:xfrm>
            </p:spPr>
            <p:txBody>
              <a:bodyPr>
                <a:normAutofit/>
              </a:bodyPr>
              <a:lstStyle/>
              <a:p>
                <a:pPr marL="0" indent="0">
                  <a:buNone/>
                </a:pPr>
                <a:r>
                  <a:rPr kumimoji="1" lang="ja-JP" altLang="en-US" sz="2400"/>
                  <a:t>・</a:t>
                </a:r>
                <a:r>
                  <a:rPr kumimoji="1" lang="ja-JP" altLang="en-US" sz="2400" b="1"/>
                  <a:t>中断時系列分析（</a:t>
                </a:r>
                <a:r>
                  <a:rPr kumimoji="1" lang="en-US" altLang="ja-JP" sz="2400" b="1" dirty="0"/>
                  <a:t>Interrupted Time Series Analysis</a:t>
                </a:r>
                <a:r>
                  <a:rPr kumimoji="1" lang="ja-JP" altLang="en-US" sz="2400" b="1"/>
                  <a:t>）</a:t>
                </a:r>
                <a:endParaRPr lang="en-US" altLang="ja-JP" sz="2400" b="1" dirty="0"/>
              </a:p>
              <a:p>
                <a:pPr marL="0" indent="0">
                  <a:buNone/>
                </a:pPr>
                <a:r>
                  <a:rPr lang="en-US" altLang="ja-JP" dirty="0"/>
                  <a:t>→</a:t>
                </a:r>
                <a:r>
                  <a:rPr lang="ja-JP" altLang="en-US"/>
                  <a:t>モデルの各係数が有意かの検定を行い、影響を調べる</a:t>
                </a:r>
                <a:endParaRPr lang="en-US" altLang="ja-JP" dirty="0"/>
              </a:p>
              <a:p>
                <a:pPr marL="0" indent="0">
                  <a:buNone/>
                </a:pPr>
                <a:endParaRPr lang="en-US" altLang="ja-JP" dirty="0"/>
              </a:p>
              <a:p>
                <a:pPr marL="0" indent="0">
                  <a:buNone/>
                </a:pPr>
                <a:r>
                  <a:rPr lang="ja-JP" altLang="en-US"/>
                  <a:t>線形モデルの例</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solidFill>
                                <a:srgbClr val="00B050"/>
                              </a:solidFill>
                              <a:latin typeface="Cambria Math" panose="02040503050406030204" pitchFamily="18" charset="0"/>
                            </a:rPr>
                          </m:ctrlPr>
                        </m:sSubPr>
                        <m:e>
                          <m:r>
                            <a:rPr lang="en-US" altLang="ja-JP" b="0" i="1" smtClean="0">
                              <a:solidFill>
                                <a:srgbClr val="00B050"/>
                              </a:solidFill>
                              <a:latin typeface="Cambria Math" panose="02040503050406030204" pitchFamily="18" charset="0"/>
                            </a:rPr>
                            <m:t>𝑏</m:t>
                          </m:r>
                        </m:e>
                        <m:sub>
                          <m:r>
                            <a:rPr lang="en-US" altLang="ja-JP" b="0" i="1" smtClean="0">
                              <a:solidFill>
                                <a:srgbClr val="00B050"/>
                              </a:solidFill>
                              <a:latin typeface="Cambria Math" panose="02040503050406030204" pitchFamily="18" charset="0"/>
                            </a:rPr>
                            <m:t>0</m:t>
                          </m:r>
                        </m:sub>
                      </m:sSub>
                      <m:r>
                        <a:rPr lang="en-US" altLang="ja-JP" b="0" i="1" smtClean="0">
                          <a:solidFill>
                            <a:srgbClr val="00B050"/>
                          </a:solidFill>
                          <a:latin typeface="Cambria Math" panose="02040503050406030204" pitchFamily="18" charset="0"/>
                        </a:rPr>
                        <m:t>+</m:t>
                      </m:r>
                      <m:sSub>
                        <m:sSubPr>
                          <m:ctrlPr>
                            <a:rPr lang="en-US" altLang="ja-JP" b="0" i="1" smtClean="0">
                              <a:solidFill>
                                <a:srgbClr val="00B050"/>
                              </a:solidFill>
                              <a:latin typeface="Cambria Math" panose="02040503050406030204" pitchFamily="18" charset="0"/>
                            </a:rPr>
                          </m:ctrlPr>
                        </m:sSubPr>
                        <m:e>
                          <m:r>
                            <a:rPr lang="en-US" altLang="ja-JP" b="0" i="1" smtClean="0">
                              <a:solidFill>
                                <a:srgbClr val="00B050"/>
                              </a:solidFill>
                              <a:latin typeface="Cambria Math" panose="02040503050406030204" pitchFamily="18" charset="0"/>
                            </a:rPr>
                            <m:t>𝑏</m:t>
                          </m:r>
                        </m:e>
                        <m:sub>
                          <m:r>
                            <a:rPr lang="en-US" altLang="ja-JP" b="0" i="1" smtClean="0">
                              <a:solidFill>
                                <a:srgbClr val="00B050"/>
                              </a:solidFill>
                              <a:latin typeface="Cambria Math" panose="02040503050406030204" pitchFamily="18" charset="0"/>
                            </a:rPr>
                            <m:t>1</m:t>
                          </m:r>
                        </m:sub>
                      </m:sSub>
                      <m:sSub>
                        <m:sSubPr>
                          <m:ctrlPr>
                            <a:rPr lang="en-US" altLang="ja-JP" b="0" i="1" smtClean="0">
                              <a:solidFill>
                                <a:srgbClr val="00B050"/>
                              </a:solidFill>
                              <a:latin typeface="Cambria Math" panose="02040503050406030204" pitchFamily="18" charset="0"/>
                            </a:rPr>
                          </m:ctrlPr>
                        </m:sSubPr>
                        <m:e>
                          <m:r>
                            <a:rPr lang="en-US" altLang="ja-JP" b="0" i="1" smtClean="0">
                              <a:solidFill>
                                <a:srgbClr val="00B050"/>
                              </a:solidFill>
                              <a:latin typeface="Cambria Math" panose="02040503050406030204" pitchFamily="18" charset="0"/>
                            </a:rPr>
                            <m:t>𝑋</m:t>
                          </m:r>
                        </m:e>
                        <m:sub>
                          <m:r>
                            <a:rPr lang="en-US" altLang="ja-JP" b="0" i="1" smtClean="0">
                              <a:solidFill>
                                <a:srgbClr val="00B050"/>
                              </a:solidFill>
                              <a:latin typeface="Cambria Math" panose="02040503050406030204" pitchFamily="18" charset="0"/>
                            </a:rPr>
                            <m:t>1</m:t>
                          </m:r>
                          <m:r>
                            <a:rPr lang="en-US" altLang="ja-JP" b="0" i="1" smtClean="0">
                              <a:solidFill>
                                <a:srgbClr val="00B050"/>
                              </a:solidFill>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solidFill>
                                <a:srgbClr val="00B0F0"/>
                              </a:solidFill>
                              <a:latin typeface="Cambria Math" panose="02040503050406030204" pitchFamily="18" charset="0"/>
                            </a:rPr>
                          </m:ctrlPr>
                        </m:sSubPr>
                        <m:e>
                          <m:r>
                            <a:rPr lang="en-US" altLang="ja-JP" b="0" i="1" smtClean="0">
                              <a:solidFill>
                                <a:srgbClr val="00B0F0"/>
                              </a:solidFill>
                              <a:latin typeface="Cambria Math" panose="02040503050406030204" pitchFamily="18" charset="0"/>
                            </a:rPr>
                            <m:t>𝑏</m:t>
                          </m:r>
                        </m:e>
                        <m:sub>
                          <m:r>
                            <a:rPr lang="en-US" altLang="ja-JP" b="0" i="1" smtClean="0">
                              <a:solidFill>
                                <a:srgbClr val="00B0F0"/>
                              </a:solidFill>
                              <a:latin typeface="Cambria Math" panose="02040503050406030204" pitchFamily="18" charset="0"/>
                            </a:rPr>
                            <m:t>2</m:t>
                          </m:r>
                        </m:sub>
                      </m:sSub>
                      <m:sSub>
                        <m:sSubPr>
                          <m:ctrlPr>
                            <a:rPr lang="en-US" altLang="ja-JP" b="0" i="1" smtClean="0">
                              <a:solidFill>
                                <a:srgbClr val="00B0F0"/>
                              </a:solidFill>
                              <a:latin typeface="Cambria Math" panose="02040503050406030204" pitchFamily="18" charset="0"/>
                            </a:rPr>
                          </m:ctrlPr>
                        </m:sSubPr>
                        <m:e>
                          <m:r>
                            <a:rPr lang="en-US" altLang="ja-JP" b="0" i="1" smtClean="0">
                              <a:solidFill>
                                <a:srgbClr val="00B0F0"/>
                              </a:solidFill>
                              <a:latin typeface="Cambria Math" panose="02040503050406030204" pitchFamily="18" charset="0"/>
                            </a:rPr>
                            <m:t>𝑋</m:t>
                          </m:r>
                        </m:e>
                        <m:sub>
                          <m:r>
                            <a:rPr lang="en-US" altLang="ja-JP" b="0" i="1" smtClean="0">
                              <a:solidFill>
                                <a:srgbClr val="00B0F0"/>
                              </a:solidFill>
                              <a:latin typeface="Cambria Math" panose="02040503050406030204" pitchFamily="18" charset="0"/>
                            </a:rPr>
                            <m:t>2</m:t>
                          </m:r>
                          <m:r>
                            <a:rPr lang="en-US" altLang="ja-JP" b="0" i="1" smtClean="0">
                              <a:solidFill>
                                <a:srgbClr val="00B0F0"/>
                              </a:solidFill>
                              <a:latin typeface="Cambria Math" panose="02040503050406030204" pitchFamily="18" charset="0"/>
                            </a:rPr>
                            <m:t>𝑡</m:t>
                          </m:r>
                        </m:sub>
                      </m:sSub>
                      <m:r>
                        <a:rPr lang="en-US" altLang="ja-JP" b="0" i="1" smtClean="0">
                          <a:solidFill>
                            <a:srgbClr val="00B0F0"/>
                          </a:solidFill>
                          <a:latin typeface="Cambria Math" panose="02040503050406030204" pitchFamily="18" charset="0"/>
                        </a:rPr>
                        <m:t>+</m:t>
                      </m:r>
                      <m:sSub>
                        <m:sSubPr>
                          <m:ctrlPr>
                            <a:rPr lang="en-US" altLang="ja-JP" b="0" i="1" smtClean="0">
                              <a:solidFill>
                                <a:srgbClr val="00B0F0"/>
                              </a:solidFill>
                              <a:latin typeface="Cambria Math" panose="02040503050406030204" pitchFamily="18" charset="0"/>
                            </a:rPr>
                          </m:ctrlPr>
                        </m:sSubPr>
                        <m:e>
                          <m:r>
                            <a:rPr lang="en-US" altLang="ja-JP" b="0" i="1" smtClean="0">
                              <a:solidFill>
                                <a:srgbClr val="00B0F0"/>
                              </a:solidFill>
                              <a:latin typeface="Cambria Math" panose="02040503050406030204" pitchFamily="18" charset="0"/>
                            </a:rPr>
                            <m:t>𝑏</m:t>
                          </m:r>
                        </m:e>
                        <m:sub>
                          <m:r>
                            <a:rPr lang="en-US" altLang="ja-JP" b="0" i="1" smtClean="0">
                              <a:solidFill>
                                <a:srgbClr val="00B0F0"/>
                              </a:solidFill>
                              <a:latin typeface="Cambria Math" panose="02040503050406030204" pitchFamily="18" charset="0"/>
                            </a:rPr>
                            <m:t>3</m:t>
                          </m:r>
                        </m:sub>
                      </m:sSub>
                      <m:sSub>
                        <m:sSubPr>
                          <m:ctrlPr>
                            <a:rPr lang="en-US" altLang="ja-JP" b="0" i="1" smtClean="0">
                              <a:solidFill>
                                <a:srgbClr val="00B0F0"/>
                              </a:solidFill>
                              <a:latin typeface="Cambria Math" panose="02040503050406030204" pitchFamily="18" charset="0"/>
                            </a:rPr>
                          </m:ctrlPr>
                        </m:sSubPr>
                        <m:e>
                          <m:r>
                            <a:rPr lang="en-US" altLang="ja-JP" b="0" i="1" smtClean="0">
                              <a:solidFill>
                                <a:srgbClr val="00B0F0"/>
                              </a:solidFill>
                              <a:latin typeface="Cambria Math" panose="02040503050406030204" pitchFamily="18" charset="0"/>
                            </a:rPr>
                            <m:t>𝑋</m:t>
                          </m:r>
                        </m:e>
                        <m:sub>
                          <m:r>
                            <a:rPr lang="en-US" altLang="ja-JP" b="0" i="1" smtClean="0">
                              <a:solidFill>
                                <a:srgbClr val="00B0F0"/>
                              </a:solidFill>
                              <a:latin typeface="Cambria Math" panose="02040503050406030204" pitchFamily="18" charset="0"/>
                            </a:rPr>
                            <m:t>3</m:t>
                          </m:r>
                          <m:r>
                            <a:rPr lang="en-US" altLang="ja-JP" b="0" i="1" smtClean="0">
                              <a:solidFill>
                                <a:srgbClr val="00B0F0"/>
                              </a:solidFill>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4</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𝑋</m:t>
                          </m:r>
                        </m:e>
                        <m:sub>
                          <m:r>
                            <a:rPr lang="en-US" altLang="ja-JP" b="0" i="1" smtClean="0">
                              <a:solidFill>
                                <a:srgbClr val="FF0000"/>
                              </a:solidFill>
                              <a:latin typeface="Cambria Math" panose="02040503050406030204" pitchFamily="18" charset="0"/>
                            </a:rPr>
                            <m:t>4</m:t>
                          </m:r>
                          <m:r>
                            <a:rPr lang="en-US" altLang="ja-JP" b="0" i="1" smtClean="0">
                              <a:solidFill>
                                <a:srgbClr val="FF0000"/>
                              </a:solidFill>
                              <a:latin typeface="Cambria Math" panose="02040503050406030204" pitchFamily="18" charset="0"/>
                            </a:rPr>
                            <m:t>𝑡</m:t>
                          </m:r>
                        </m:sub>
                      </m:sSub>
                      <m:r>
                        <a:rPr lang="en-US" altLang="ja-JP" b="0" i="1" smtClean="0">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5</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𝑋</m:t>
                          </m:r>
                        </m:e>
                        <m:sub>
                          <m:r>
                            <a:rPr lang="en-US" altLang="ja-JP" b="0" i="1" smtClean="0">
                              <a:solidFill>
                                <a:srgbClr val="FF0000"/>
                              </a:solidFill>
                              <a:latin typeface="Cambria Math" panose="02040503050406030204" pitchFamily="18" charset="0"/>
                            </a:rPr>
                            <m:t>5</m:t>
                          </m:r>
                          <m:r>
                            <a:rPr lang="en-US" altLang="ja-JP" b="0" i="1" smtClean="0">
                              <a:solidFill>
                                <a:srgbClr val="FF0000"/>
                              </a:solidFill>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𝑡</m:t>
                          </m:r>
                        </m:sub>
                      </m:sSub>
                    </m:oMath>
                  </m:oMathPara>
                </a14:m>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F2A9576D-46E3-65BA-96A0-9F2869CB0067}"/>
                  </a:ext>
                </a:extLst>
              </p:cNvPr>
              <p:cNvSpPr>
                <a:spLocks noGrp="1" noRot="1" noChangeAspect="1" noMove="1" noResize="1" noEditPoints="1" noAdjustHandles="1" noChangeArrowheads="1" noChangeShapeType="1" noTextEdit="1"/>
              </p:cNvSpPr>
              <p:nvPr>
                <p:ph idx="1"/>
              </p:nvPr>
            </p:nvSpPr>
            <p:spPr>
              <a:xfrm>
                <a:off x="1371600" y="280657"/>
                <a:ext cx="9601200" cy="6418907"/>
              </a:xfrm>
              <a:blipFill>
                <a:blip r:embed="rId3"/>
                <a:stretch>
                  <a:fillRect l="-1057" t="-1383"/>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613EB5C6-5486-18BB-D244-3672CAD277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E72A4103-5052-3BDA-B0D8-FC82B6628998}"/>
              </a:ext>
            </a:extLst>
          </p:cNvPr>
          <p:cNvCxnSpPr>
            <a:cxnSpLocks/>
          </p:cNvCxnSpPr>
          <p:nvPr/>
        </p:nvCxnSpPr>
        <p:spPr>
          <a:xfrm>
            <a:off x="3098548" y="5513560"/>
            <a:ext cx="6147303"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2A63A362-F544-CC92-511E-E2AEC270DFBD}"/>
              </a:ext>
            </a:extLst>
          </p:cNvPr>
          <p:cNvCxnSpPr>
            <a:cxnSpLocks/>
          </p:cNvCxnSpPr>
          <p:nvPr/>
        </p:nvCxnSpPr>
        <p:spPr>
          <a:xfrm flipV="1">
            <a:off x="3250948" y="2489703"/>
            <a:ext cx="0" cy="3176257"/>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A4764202-CCB7-B616-E325-A6E7EE48EC24}"/>
              </a:ext>
            </a:extLst>
          </p:cNvPr>
          <p:cNvSpPr/>
          <p:nvPr/>
        </p:nvSpPr>
        <p:spPr>
          <a:xfrm>
            <a:off x="3839803" y="3150606"/>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97DA2871-5FF1-4E75-E67F-6DAE1B081333}"/>
              </a:ext>
            </a:extLst>
          </p:cNvPr>
          <p:cNvSpPr/>
          <p:nvPr/>
        </p:nvSpPr>
        <p:spPr>
          <a:xfrm>
            <a:off x="3682875" y="3641002"/>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6F6AA403-E0B3-DC34-6376-A47EC518C366}"/>
              </a:ext>
            </a:extLst>
          </p:cNvPr>
          <p:cNvSpPr/>
          <p:nvPr/>
        </p:nvSpPr>
        <p:spPr>
          <a:xfrm>
            <a:off x="3485962" y="4512223"/>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4C76AD1F-6853-EB8D-1C20-5A68336A88DF}"/>
              </a:ext>
            </a:extLst>
          </p:cNvPr>
          <p:cNvSpPr/>
          <p:nvPr/>
        </p:nvSpPr>
        <p:spPr>
          <a:xfrm>
            <a:off x="4095562" y="4134416"/>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25A405CC-6EC8-F5F0-20C2-D57C62A30747}"/>
              </a:ext>
            </a:extLst>
          </p:cNvPr>
          <p:cNvSpPr/>
          <p:nvPr/>
        </p:nvSpPr>
        <p:spPr>
          <a:xfrm>
            <a:off x="4303414" y="3325350"/>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8719546A-DB72-0E59-7CE0-00118D2BBF09}"/>
              </a:ext>
            </a:extLst>
          </p:cNvPr>
          <p:cNvSpPr/>
          <p:nvPr/>
        </p:nvSpPr>
        <p:spPr>
          <a:xfrm>
            <a:off x="4627831" y="2915216"/>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7E5A3AFE-4D94-4BF7-C72C-12A5D47C84C6}"/>
              </a:ext>
            </a:extLst>
          </p:cNvPr>
          <p:cNvSpPr/>
          <p:nvPr/>
        </p:nvSpPr>
        <p:spPr>
          <a:xfrm>
            <a:off x="6108825" y="3641002"/>
            <a:ext cx="63374" cy="7242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771E2C01-EF76-FA7D-2FCE-96617EF78868}"/>
              </a:ext>
            </a:extLst>
          </p:cNvPr>
          <p:cNvSpPr/>
          <p:nvPr/>
        </p:nvSpPr>
        <p:spPr>
          <a:xfrm>
            <a:off x="4851149" y="3909588"/>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B62A6887-B82A-E062-930F-982F064DE0D8}"/>
              </a:ext>
            </a:extLst>
          </p:cNvPr>
          <p:cNvSpPr/>
          <p:nvPr/>
        </p:nvSpPr>
        <p:spPr>
          <a:xfrm>
            <a:off x="5429462" y="3929204"/>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245B27A6-00E0-C5CA-ABAB-C3D6B6CB64BE}"/>
              </a:ext>
            </a:extLst>
          </p:cNvPr>
          <p:cNvCxnSpPr>
            <a:cxnSpLocks/>
          </p:cNvCxnSpPr>
          <p:nvPr/>
        </p:nvCxnSpPr>
        <p:spPr>
          <a:xfrm flipV="1">
            <a:off x="3250948" y="3325350"/>
            <a:ext cx="2216036" cy="107463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4C002E0-3520-8084-9C04-427D3CC4EE86}"/>
              </a:ext>
            </a:extLst>
          </p:cNvPr>
          <p:cNvCxnSpPr/>
          <p:nvPr/>
        </p:nvCxnSpPr>
        <p:spPr>
          <a:xfrm>
            <a:off x="5595042" y="5413972"/>
            <a:ext cx="0" cy="251988"/>
          </a:xfrm>
          <a:prstGeom prst="line">
            <a:avLst/>
          </a:prstGeom>
          <a:ln w="22225"/>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2FF2AFEB-8ACB-9368-5C35-986C2CBDF2E5}"/>
              </a:ext>
            </a:extLst>
          </p:cNvPr>
          <p:cNvSpPr txBox="1"/>
          <p:nvPr/>
        </p:nvSpPr>
        <p:spPr>
          <a:xfrm>
            <a:off x="5182366" y="5692586"/>
            <a:ext cx="780983" cy="369332"/>
          </a:xfrm>
          <a:prstGeom prst="rect">
            <a:avLst/>
          </a:prstGeom>
          <a:noFill/>
        </p:spPr>
        <p:txBody>
          <a:bodyPr wrap="none" rtlCol="0">
            <a:spAutoFit/>
          </a:bodyPr>
          <a:lstStyle/>
          <a:p>
            <a:r>
              <a:rPr kumimoji="1" lang="ja-JP" altLang="en-US"/>
              <a:t>要因</a:t>
            </a:r>
            <a:r>
              <a:rPr kumimoji="1" lang="en-US" altLang="ja-JP" dirty="0"/>
              <a:t>1</a:t>
            </a:r>
            <a:endParaRPr kumimoji="1" lang="ja-JP" altLang="en-US"/>
          </a:p>
        </p:txBody>
      </p:sp>
      <p:cxnSp>
        <p:nvCxnSpPr>
          <p:cNvPr id="31" name="直線コネクタ 30">
            <a:extLst>
              <a:ext uri="{FF2B5EF4-FFF2-40B4-BE49-F238E27FC236}">
                <a16:creationId xmlns:a16="http://schemas.microsoft.com/office/drawing/2014/main" id="{9F02D2BC-1F0F-C026-6B81-76D059847B28}"/>
              </a:ext>
            </a:extLst>
          </p:cNvPr>
          <p:cNvCxnSpPr/>
          <p:nvPr/>
        </p:nvCxnSpPr>
        <p:spPr>
          <a:xfrm>
            <a:off x="7368012" y="5412463"/>
            <a:ext cx="0" cy="251988"/>
          </a:xfrm>
          <a:prstGeom prst="line">
            <a:avLst/>
          </a:prstGeom>
          <a:ln w="22225"/>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5EC2557C-15A7-EEF6-C1C1-9B6A059E8F48}"/>
              </a:ext>
            </a:extLst>
          </p:cNvPr>
          <p:cNvSpPr txBox="1"/>
          <p:nvPr/>
        </p:nvSpPr>
        <p:spPr>
          <a:xfrm>
            <a:off x="6977520" y="5692586"/>
            <a:ext cx="780983" cy="369332"/>
          </a:xfrm>
          <a:prstGeom prst="rect">
            <a:avLst/>
          </a:prstGeom>
          <a:noFill/>
        </p:spPr>
        <p:txBody>
          <a:bodyPr wrap="none" rtlCol="0">
            <a:spAutoFit/>
          </a:bodyPr>
          <a:lstStyle/>
          <a:p>
            <a:r>
              <a:rPr kumimoji="1" lang="ja-JP" altLang="en-US"/>
              <a:t>要因</a:t>
            </a:r>
            <a:r>
              <a:rPr kumimoji="1" lang="en-US" altLang="ja-JP" dirty="0"/>
              <a:t>2</a:t>
            </a:r>
            <a:endParaRPr kumimoji="1" lang="ja-JP" altLang="en-US"/>
          </a:p>
        </p:txBody>
      </p:sp>
      <p:sp>
        <p:nvSpPr>
          <p:cNvPr id="33" name="円/楕円 32">
            <a:extLst>
              <a:ext uri="{FF2B5EF4-FFF2-40B4-BE49-F238E27FC236}">
                <a16:creationId xmlns:a16="http://schemas.microsoft.com/office/drawing/2014/main" id="{522EF794-CC65-3CA8-36EF-6CDF40603531}"/>
              </a:ext>
            </a:extLst>
          </p:cNvPr>
          <p:cNvSpPr/>
          <p:nvPr/>
        </p:nvSpPr>
        <p:spPr>
          <a:xfrm>
            <a:off x="5716073" y="3398677"/>
            <a:ext cx="63374" cy="7242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94A7C14D-B374-1955-BAD2-A565275461C6}"/>
              </a:ext>
            </a:extLst>
          </p:cNvPr>
          <p:cNvSpPr/>
          <p:nvPr/>
        </p:nvSpPr>
        <p:spPr>
          <a:xfrm>
            <a:off x="4932631" y="3220016"/>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4EEC4A93-9BD1-77F4-4500-E438B19D100D}"/>
              </a:ext>
            </a:extLst>
          </p:cNvPr>
          <p:cNvSpPr/>
          <p:nvPr/>
        </p:nvSpPr>
        <p:spPr>
          <a:xfrm>
            <a:off x="6443051" y="2992171"/>
            <a:ext cx="63374" cy="7242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47494C5-35A5-C913-91D9-CE3AE3A0BD1E}"/>
              </a:ext>
            </a:extLst>
          </p:cNvPr>
          <p:cNvSpPr/>
          <p:nvPr/>
        </p:nvSpPr>
        <p:spPr>
          <a:xfrm>
            <a:off x="5237431" y="3524816"/>
            <a:ext cx="63374" cy="7242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1A5E2D3F-8889-7C57-F213-A72B19B74D78}"/>
              </a:ext>
            </a:extLst>
          </p:cNvPr>
          <p:cNvSpPr/>
          <p:nvPr/>
        </p:nvSpPr>
        <p:spPr>
          <a:xfrm>
            <a:off x="6005090" y="2995190"/>
            <a:ext cx="63374" cy="7242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42C0EFC9-4D8E-D460-399D-5123F62D9BF0}"/>
              </a:ext>
            </a:extLst>
          </p:cNvPr>
          <p:cNvSpPr/>
          <p:nvPr/>
        </p:nvSpPr>
        <p:spPr>
          <a:xfrm>
            <a:off x="6667479" y="3865395"/>
            <a:ext cx="63374" cy="7242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AC03099E-45B9-B066-43C8-93A686FD825B}"/>
              </a:ext>
            </a:extLst>
          </p:cNvPr>
          <p:cNvSpPr/>
          <p:nvPr/>
        </p:nvSpPr>
        <p:spPr>
          <a:xfrm>
            <a:off x="6945833" y="3078178"/>
            <a:ext cx="63374" cy="7242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43255EA9-F905-FF11-5665-A93B5952E72D}"/>
              </a:ext>
            </a:extLst>
          </p:cNvPr>
          <p:cNvSpPr/>
          <p:nvPr/>
        </p:nvSpPr>
        <p:spPr>
          <a:xfrm>
            <a:off x="6849262" y="3677216"/>
            <a:ext cx="63374" cy="7242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FDF96265-FDF0-4261-617E-E3BCF0DC6545}"/>
              </a:ext>
            </a:extLst>
          </p:cNvPr>
          <p:cNvSpPr/>
          <p:nvPr/>
        </p:nvSpPr>
        <p:spPr>
          <a:xfrm>
            <a:off x="7196312" y="3597244"/>
            <a:ext cx="63374" cy="7242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4881B101-62BC-A3E3-E718-9E6BFFC89680}"/>
              </a:ext>
            </a:extLst>
          </p:cNvPr>
          <p:cNvCxnSpPr>
            <a:cxnSpLocks/>
          </p:cNvCxnSpPr>
          <p:nvPr/>
        </p:nvCxnSpPr>
        <p:spPr>
          <a:xfrm flipH="1" flipV="1">
            <a:off x="5429462" y="3335273"/>
            <a:ext cx="1943232" cy="13583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45" name="円/楕円 44">
            <a:extLst>
              <a:ext uri="{FF2B5EF4-FFF2-40B4-BE49-F238E27FC236}">
                <a16:creationId xmlns:a16="http://schemas.microsoft.com/office/drawing/2014/main" id="{0D0854CC-1B44-62CD-EF3F-2AF01DF814A8}"/>
              </a:ext>
            </a:extLst>
          </p:cNvPr>
          <p:cNvSpPr/>
          <p:nvPr/>
        </p:nvSpPr>
        <p:spPr>
          <a:xfrm>
            <a:off x="7703622" y="3376477"/>
            <a:ext cx="63374" cy="72428"/>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a:extLst>
              <a:ext uri="{FF2B5EF4-FFF2-40B4-BE49-F238E27FC236}">
                <a16:creationId xmlns:a16="http://schemas.microsoft.com/office/drawing/2014/main" id="{1AB1246A-AA08-4F20-C293-FF7944A44EBB}"/>
              </a:ext>
            </a:extLst>
          </p:cNvPr>
          <p:cNvSpPr/>
          <p:nvPr/>
        </p:nvSpPr>
        <p:spPr>
          <a:xfrm>
            <a:off x="7923607" y="4327556"/>
            <a:ext cx="63374" cy="72428"/>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a:extLst>
              <a:ext uri="{FF2B5EF4-FFF2-40B4-BE49-F238E27FC236}">
                <a16:creationId xmlns:a16="http://schemas.microsoft.com/office/drawing/2014/main" id="{4C010957-244D-B408-833C-6D8031E7EADE}"/>
              </a:ext>
            </a:extLst>
          </p:cNvPr>
          <p:cNvSpPr/>
          <p:nvPr/>
        </p:nvSpPr>
        <p:spPr>
          <a:xfrm>
            <a:off x="7520728" y="4129889"/>
            <a:ext cx="63374" cy="72428"/>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a:extLst>
              <a:ext uri="{FF2B5EF4-FFF2-40B4-BE49-F238E27FC236}">
                <a16:creationId xmlns:a16="http://schemas.microsoft.com/office/drawing/2014/main" id="{A452B72B-B8F0-C544-BB67-E48B5C9B0DFB}"/>
              </a:ext>
            </a:extLst>
          </p:cNvPr>
          <p:cNvSpPr/>
          <p:nvPr/>
        </p:nvSpPr>
        <p:spPr>
          <a:xfrm>
            <a:off x="8199779" y="4689478"/>
            <a:ext cx="63374" cy="72428"/>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a:extLst>
              <a:ext uri="{FF2B5EF4-FFF2-40B4-BE49-F238E27FC236}">
                <a16:creationId xmlns:a16="http://schemas.microsoft.com/office/drawing/2014/main" id="{5720F44F-B7C0-2128-123F-39B874020E13}"/>
              </a:ext>
            </a:extLst>
          </p:cNvPr>
          <p:cNvSpPr/>
          <p:nvPr/>
        </p:nvSpPr>
        <p:spPr>
          <a:xfrm>
            <a:off x="8604127" y="4609505"/>
            <a:ext cx="63374" cy="72428"/>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a:extLst>
              <a:ext uri="{FF2B5EF4-FFF2-40B4-BE49-F238E27FC236}">
                <a16:creationId xmlns:a16="http://schemas.microsoft.com/office/drawing/2014/main" id="{FF4E0856-5B64-860C-4389-B8754A459D64}"/>
              </a:ext>
            </a:extLst>
          </p:cNvPr>
          <p:cNvSpPr/>
          <p:nvPr/>
        </p:nvSpPr>
        <p:spPr>
          <a:xfrm>
            <a:off x="8138907" y="3680233"/>
            <a:ext cx="63374" cy="72428"/>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A14C12D1-2B45-14B1-0226-6B4A68A3AC33}"/>
              </a:ext>
            </a:extLst>
          </p:cNvPr>
          <p:cNvSpPr/>
          <p:nvPr/>
        </p:nvSpPr>
        <p:spPr>
          <a:xfrm>
            <a:off x="8501720" y="4102728"/>
            <a:ext cx="63374" cy="72428"/>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C52C984C-6926-EC32-B316-875158A16994}"/>
              </a:ext>
            </a:extLst>
          </p:cNvPr>
          <p:cNvCxnSpPr>
            <a:cxnSpLocks/>
          </p:cNvCxnSpPr>
          <p:nvPr/>
        </p:nvCxnSpPr>
        <p:spPr>
          <a:xfrm>
            <a:off x="7368011" y="3444845"/>
            <a:ext cx="1531545" cy="12176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0D24118D-ADCD-E797-3AE5-F82505AA54A8}"/>
              </a:ext>
            </a:extLst>
          </p:cNvPr>
          <p:cNvSpPr txBox="1"/>
          <p:nvPr/>
        </p:nvSpPr>
        <p:spPr>
          <a:xfrm>
            <a:off x="9137363" y="5538457"/>
            <a:ext cx="1569660" cy="369332"/>
          </a:xfrm>
          <a:prstGeom prst="rect">
            <a:avLst/>
          </a:prstGeom>
          <a:noFill/>
        </p:spPr>
        <p:txBody>
          <a:bodyPr wrap="none" rtlCol="0">
            <a:spAutoFit/>
          </a:bodyPr>
          <a:lstStyle/>
          <a:p>
            <a:r>
              <a:rPr kumimoji="1" lang="ja-JP" altLang="en-US"/>
              <a:t>時間（月次）</a:t>
            </a:r>
          </a:p>
        </p:txBody>
      </p:sp>
      <p:sp>
        <p:nvSpPr>
          <p:cNvPr id="56" name="テキスト ボックス 55">
            <a:extLst>
              <a:ext uri="{FF2B5EF4-FFF2-40B4-BE49-F238E27FC236}">
                <a16:creationId xmlns:a16="http://schemas.microsoft.com/office/drawing/2014/main" id="{A35D7502-A445-0150-D1CA-7710B5571A4F}"/>
              </a:ext>
            </a:extLst>
          </p:cNvPr>
          <p:cNvSpPr txBox="1"/>
          <p:nvPr/>
        </p:nvSpPr>
        <p:spPr>
          <a:xfrm>
            <a:off x="2066752" y="2509670"/>
            <a:ext cx="1107996" cy="369332"/>
          </a:xfrm>
          <a:prstGeom prst="rect">
            <a:avLst/>
          </a:prstGeom>
          <a:noFill/>
        </p:spPr>
        <p:txBody>
          <a:bodyPr wrap="none" rtlCol="0">
            <a:spAutoFit/>
          </a:bodyPr>
          <a:lstStyle/>
          <a:p>
            <a:r>
              <a:rPr kumimoji="1" lang="ja-JP" altLang="en-US"/>
              <a:t>観客者数</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BB6BAAD9-0FEE-8520-8119-7C476AD200C0}"/>
                  </a:ext>
                </a:extLst>
              </p:cNvPr>
              <p:cNvSpPr txBox="1"/>
              <p:nvPr/>
            </p:nvSpPr>
            <p:spPr>
              <a:xfrm>
                <a:off x="1524914" y="5959970"/>
                <a:ext cx="8741713" cy="923330"/>
              </a:xfrm>
              <a:prstGeom prst="rect">
                <a:avLst/>
              </a:prstGeom>
              <a:noFill/>
            </p:spPr>
            <p:txBody>
              <a:bodyPr wrap="square" rtlCol="0">
                <a:spAutoFit/>
              </a:bodyPr>
              <a:lstStyle/>
              <a:p>
                <a:r>
                  <a:rPr kumimoji="1" lang="ja-JP" altLang="en-US"/>
                  <a:t>係数たちが有意かどうかによって、トレンドが変化したかを見る</a:t>
                </a:r>
                <a:endParaRPr kumimoji="1" lang="en-US" altLang="ja-JP" dirty="0"/>
              </a:p>
              <a:p>
                <a:r>
                  <a:rPr kumimoji="1" lang="en-US" altLang="ja-JP" dirty="0"/>
                  <a:t>→</a:t>
                </a:r>
                <a:r>
                  <a:rPr kumimoji="1" lang="ja-JP" altLang="en-US"/>
                  <a:t>水色ゾーンの説明に、もし</a:t>
                </a:r>
                <a14:m>
                  <m:oMath xmlns:m="http://schemas.openxmlformats.org/officeDocument/2006/math">
                    <m:sSub>
                      <m:sSubPr>
                        <m:ctrlPr>
                          <a:rPr lang="en-US" altLang="ja-JP" b="0" i="1" smtClean="0">
                            <a:solidFill>
                              <a:srgbClr val="00B0F0"/>
                            </a:solidFill>
                            <a:latin typeface="Cambria Math" panose="02040503050406030204" pitchFamily="18" charset="0"/>
                          </a:rPr>
                        </m:ctrlPr>
                      </m:sSubPr>
                      <m:e>
                        <m:r>
                          <a:rPr lang="en-US" altLang="ja-JP" b="0" i="1" smtClean="0">
                            <a:solidFill>
                              <a:srgbClr val="00B0F0"/>
                            </a:solidFill>
                            <a:latin typeface="Cambria Math" panose="02040503050406030204" pitchFamily="18" charset="0"/>
                          </a:rPr>
                          <m:t>𝑏</m:t>
                        </m:r>
                      </m:e>
                      <m:sub>
                        <m:r>
                          <a:rPr lang="en-US" altLang="ja-JP" b="0" i="1" smtClean="0">
                            <a:solidFill>
                              <a:srgbClr val="00B0F0"/>
                            </a:solidFill>
                            <a:latin typeface="Cambria Math" panose="02040503050406030204" pitchFamily="18" charset="0"/>
                          </a:rPr>
                          <m:t>2</m:t>
                        </m:r>
                      </m:sub>
                    </m:sSub>
                    <m:r>
                      <a:rPr lang="ja-JP" altLang="en-US" i="1">
                        <a:solidFill>
                          <a:srgbClr val="00B0F0"/>
                        </a:solidFill>
                        <a:latin typeface="Cambria Math" panose="02040503050406030204" pitchFamily="18" charset="0"/>
                      </a:rPr>
                      <m:t>、</m:t>
                    </m:r>
                    <m:sSub>
                      <m:sSubPr>
                        <m:ctrlPr>
                          <a:rPr lang="en-US" altLang="ja-JP" i="1">
                            <a:solidFill>
                              <a:srgbClr val="00B0F0"/>
                            </a:solidFill>
                            <a:latin typeface="Cambria Math" panose="02040503050406030204" pitchFamily="18" charset="0"/>
                          </a:rPr>
                        </m:ctrlPr>
                      </m:sSubPr>
                      <m:e>
                        <m:r>
                          <a:rPr lang="en-US" altLang="ja-JP" i="1">
                            <a:solidFill>
                              <a:srgbClr val="00B0F0"/>
                            </a:solidFill>
                            <a:latin typeface="Cambria Math" panose="02040503050406030204" pitchFamily="18" charset="0"/>
                          </a:rPr>
                          <m:t>𝑏</m:t>
                        </m:r>
                      </m:e>
                      <m:sub>
                        <m:r>
                          <a:rPr lang="en-US" altLang="ja-JP" b="0" i="1" smtClean="0">
                            <a:solidFill>
                              <a:srgbClr val="00B0F0"/>
                            </a:solidFill>
                            <a:latin typeface="Cambria Math" panose="02040503050406030204" pitchFamily="18" charset="0"/>
                          </a:rPr>
                          <m:t>3</m:t>
                        </m:r>
                      </m:sub>
                    </m:sSub>
                    <m:r>
                      <a:rPr lang="en-US" altLang="ja-JP" b="0" i="0" smtClean="0">
                        <a:solidFill>
                          <a:srgbClr val="00B0F0"/>
                        </a:solidFill>
                        <a:latin typeface="Cambria Math" panose="02040503050406030204" pitchFamily="18" charset="0"/>
                      </a:rPr>
                      <m:t>=0</m:t>
                    </m:r>
                  </m:oMath>
                </a14:m>
                <a:r>
                  <a:rPr kumimoji="1" lang="ja-JP" altLang="en-US"/>
                  <a:t>なら、緑の変数のみで説明可能</a:t>
                </a:r>
                <a:endParaRPr kumimoji="1" lang="en-US" altLang="ja-JP" dirty="0"/>
              </a:p>
              <a:p>
                <a:r>
                  <a:rPr kumimoji="1" lang="en-US" altLang="ja-JP" dirty="0"/>
                  <a:t>→</a:t>
                </a:r>
                <a:r>
                  <a:rPr kumimoji="1" lang="ja-JP" altLang="en-US"/>
                  <a:t>トレンドは変化していない、と考える</a:t>
                </a:r>
              </a:p>
            </p:txBody>
          </p:sp>
        </mc:Choice>
        <mc:Fallback xmlns="">
          <p:sp>
            <p:nvSpPr>
              <p:cNvPr id="57" name="テキスト ボックス 56">
                <a:extLst>
                  <a:ext uri="{FF2B5EF4-FFF2-40B4-BE49-F238E27FC236}">
                    <a16:creationId xmlns:a16="http://schemas.microsoft.com/office/drawing/2014/main" id="{BB6BAAD9-0FEE-8520-8119-7C476AD200C0}"/>
                  </a:ext>
                </a:extLst>
              </p:cNvPr>
              <p:cNvSpPr txBox="1">
                <a:spLocks noRot="1" noChangeAspect="1" noMove="1" noResize="1" noEditPoints="1" noAdjustHandles="1" noChangeArrowheads="1" noChangeShapeType="1" noTextEdit="1"/>
              </p:cNvSpPr>
              <p:nvPr/>
            </p:nvSpPr>
            <p:spPr>
              <a:xfrm>
                <a:off x="1524914" y="5959970"/>
                <a:ext cx="8741713" cy="923330"/>
              </a:xfrm>
              <a:prstGeom prst="rect">
                <a:avLst/>
              </a:prstGeom>
              <a:blipFill>
                <a:blip r:embed="rId5"/>
                <a:stretch>
                  <a:fillRect l="-581" t="-1370" b="-109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0D14D7C9-F8AC-3D4D-F9DE-EBA2D1C0DE0C}"/>
                  </a:ext>
                </a:extLst>
              </p:cNvPr>
              <p:cNvSpPr txBox="1"/>
              <p:nvPr/>
            </p:nvSpPr>
            <p:spPr>
              <a:xfrm>
                <a:off x="3746249" y="4679774"/>
                <a:ext cx="1650067" cy="369332"/>
              </a:xfrm>
              <a:prstGeom prst="rect">
                <a:avLst/>
              </a:prstGeom>
              <a:noFill/>
            </p:spPr>
            <p:txBody>
              <a:bodyPr wrap="none" rtlCol="0">
                <a:spAutoFit/>
              </a:bodyPr>
              <a:lstStyle/>
              <a:p>
                <a14:m>
                  <m:oMath xmlns:m="http://schemas.openxmlformats.org/officeDocument/2006/math">
                    <m:sSub>
                      <m:sSubPr>
                        <m:ctrlPr>
                          <a:rPr lang="en-US" altLang="ja-JP" b="0" i="1" smtClean="0">
                            <a:solidFill>
                              <a:srgbClr val="00B050"/>
                            </a:solidFill>
                            <a:latin typeface="Cambria Math" panose="02040503050406030204" pitchFamily="18" charset="0"/>
                          </a:rPr>
                        </m:ctrlPr>
                      </m:sSubPr>
                      <m:e>
                        <m:r>
                          <a:rPr lang="en-US" altLang="ja-JP" b="0" i="1" smtClean="0">
                            <a:solidFill>
                              <a:srgbClr val="00B050"/>
                            </a:solidFill>
                            <a:latin typeface="Cambria Math" panose="02040503050406030204" pitchFamily="18" charset="0"/>
                          </a:rPr>
                          <m:t>𝑏</m:t>
                        </m:r>
                      </m:e>
                      <m:sub>
                        <m:r>
                          <a:rPr lang="en-US" altLang="ja-JP" b="0" i="1" smtClean="0">
                            <a:solidFill>
                              <a:srgbClr val="00B050"/>
                            </a:solidFill>
                            <a:latin typeface="Cambria Math" panose="02040503050406030204" pitchFamily="18" charset="0"/>
                          </a:rPr>
                          <m:t>0</m:t>
                        </m:r>
                      </m:sub>
                    </m:sSub>
                    <m:r>
                      <a:rPr lang="en-US" altLang="ja-JP" b="0" i="1" smtClean="0">
                        <a:solidFill>
                          <a:srgbClr val="00B050"/>
                        </a:solidFill>
                        <a:latin typeface="Cambria Math" panose="02040503050406030204" pitchFamily="18" charset="0"/>
                      </a:rPr>
                      <m:t>+</m:t>
                    </m:r>
                    <m:sSub>
                      <m:sSubPr>
                        <m:ctrlPr>
                          <a:rPr lang="en-US" altLang="ja-JP" b="0" i="1" smtClean="0">
                            <a:solidFill>
                              <a:srgbClr val="00B050"/>
                            </a:solidFill>
                            <a:latin typeface="Cambria Math" panose="02040503050406030204" pitchFamily="18" charset="0"/>
                          </a:rPr>
                        </m:ctrlPr>
                      </m:sSubPr>
                      <m:e>
                        <m:r>
                          <a:rPr lang="en-US" altLang="ja-JP" b="0" i="1" smtClean="0">
                            <a:solidFill>
                              <a:srgbClr val="00B050"/>
                            </a:solidFill>
                            <a:latin typeface="Cambria Math" panose="02040503050406030204" pitchFamily="18" charset="0"/>
                          </a:rPr>
                          <m:t>𝑏</m:t>
                        </m:r>
                      </m:e>
                      <m:sub>
                        <m:r>
                          <a:rPr lang="en-US" altLang="ja-JP" b="0" i="1" smtClean="0">
                            <a:solidFill>
                              <a:srgbClr val="00B050"/>
                            </a:solidFill>
                            <a:latin typeface="Cambria Math" panose="02040503050406030204" pitchFamily="18" charset="0"/>
                          </a:rPr>
                          <m:t>1</m:t>
                        </m:r>
                      </m:sub>
                    </m:sSub>
                    <m:sSub>
                      <m:sSubPr>
                        <m:ctrlPr>
                          <a:rPr lang="en-US" altLang="ja-JP" b="0" i="1" smtClean="0">
                            <a:solidFill>
                              <a:srgbClr val="00B050"/>
                            </a:solidFill>
                            <a:latin typeface="Cambria Math" panose="02040503050406030204" pitchFamily="18" charset="0"/>
                          </a:rPr>
                        </m:ctrlPr>
                      </m:sSubPr>
                      <m:e>
                        <m:r>
                          <a:rPr lang="en-US" altLang="ja-JP" b="0" i="1" smtClean="0">
                            <a:solidFill>
                              <a:srgbClr val="00B050"/>
                            </a:solidFill>
                            <a:latin typeface="Cambria Math" panose="02040503050406030204" pitchFamily="18" charset="0"/>
                          </a:rPr>
                          <m:t>𝑋</m:t>
                        </m:r>
                      </m:e>
                      <m:sub>
                        <m:r>
                          <a:rPr lang="en-US" altLang="ja-JP" b="0" i="1" smtClean="0">
                            <a:solidFill>
                              <a:srgbClr val="00B050"/>
                            </a:solidFill>
                            <a:latin typeface="Cambria Math" panose="02040503050406030204" pitchFamily="18" charset="0"/>
                          </a:rPr>
                          <m:t>1</m:t>
                        </m:r>
                        <m:r>
                          <a:rPr lang="en-US" altLang="ja-JP" b="0" i="1" smtClean="0">
                            <a:solidFill>
                              <a:srgbClr val="00B050"/>
                            </a:solidFill>
                            <a:latin typeface="Cambria Math" panose="02040503050406030204" pitchFamily="18" charset="0"/>
                          </a:rPr>
                          <m:t>𝑡</m:t>
                        </m:r>
                      </m:sub>
                    </m:sSub>
                  </m:oMath>
                </a14:m>
                <a:r>
                  <a:rPr lang="en-US" altLang="ja-JP" dirty="0"/>
                  <a:t> </a:t>
                </a:r>
                <a14:m>
                  <m:oMath xmlns:m="http://schemas.openxmlformats.org/officeDocument/2006/math">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𝑡</m:t>
                        </m:r>
                      </m:sub>
                    </m:sSub>
                  </m:oMath>
                </a14:m>
                <a:endParaRPr kumimoji="1" lang="ja-JP" altLang="en-US"/>
              </a:p>
            </p:txBody>
          </p:sp>
        </mc:Choice>
        <mc:Fallback xmlns="">
          <p:sp>
            <p:nvSpPr>
              <p:cNvPr id="58" name="テキスト ボックス 57">
                <a:extLst>
                  <a:ext uri="{FF2B5EF4-FFF2-40B4-BE49-F238E27FC236}">
                    <a16:creationId xmlns:a16="http://schemas.microsoft.com/office/drawing/2014/main" id="{0D14D7C9-F8AC-3D4D-F9DE-EBA2D1C0DE0C}"/>
                  </a:ext>
                </a:extLst>
              </p:cNvPr>
              <p:cNvSpPr txBox="1">
                <a:spLocks noRot="1" noChangeAspect="1" noMove="1" noResize="1" noEditPoints="1" noAdjustHandles="1" noChangeArrowheads="1" noChangeShapeType="1" noTextEdit="1"/>
              </p:cNvSpPr>
              <p:nvPr/>
            </p:nvSpPr>
            <p:spPr>
              <a:xfrm>
                <a:off x="3746249" y="4679774"/>
                <a:ext cx="1650067"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C555F6CB-0CDE-A6B9-9B06-B6B368E87737}"/>
                  </a:ext>
                </a:extLst>
              </p:cNvPr>
              <p:cNvSpPr txBox="1"/>
              <p:nvPr/>
            </p:nvSpPr>
            <p:spPr>
              <a:xfrm>
                <a:off x="5356312" y="4232180"/>
                <a:ext cx="2152661" cy="261610"/>
              </a:xfrm>
              <a:prstGeom prst="rect">
                <a:avLst/>
              </a:prstGeom>
              <a:noFill/>
            </p:spPr>
            <p:txBody>
              <a:bodyPr wrap="square">
                <a:spAutoFit/>
              </a:bodyPr>
              <a:lstStyle/>
              <a:p>
                <a14:m>
                  <m:oMath xmlns:m="http://schemas.openxmlformats.org/officeDocument/2006/math">
                    <m:sSub>
                      <m:sSubPr>
                        <m:ctrlPr>
                          <a:rPr lang="en-US" altLang="ja-JP" sz="1100" b="0" i="1" smtClean="0">
                            <a:solidFill>
                              <a:srgbClr val="00B050"/>
                            </a:solidFill>
                            <a:latin typeface="Cambria Math" panose="02040503050406030204" pitchFamily="18" charset="0"/>
                          </a:rPr>
                        </m:ctrlPr>
                      </m:sSubPr>
                      <m:e>
                        <m:r>
                          <a:rPr lang="en-US" altLang="ja-JP" sz="1100" b="0" i="1" smtClean="0">
                            <a:solidFill>
                              <a:srgbClr val="00B050"/>
                            </a:solidFill>
                            <a:latin typeface="Cambria Math" panose="02040503050406030204" pitchFamily="18" charset="0"/>
                          </a:rPr>
                          <m:t>𝑏</m:t>
                        </m:r>
                      </m:e>
                      <m:sub>
                        <m:r>
                          <a:rPr lang="en-US" altLang="ja-JP" sz="1100" b="0" i="1" smtClean="0">
                            <a:solidFill>
                              <a:srgbClr val="00B050"/>
                            </a:solidFill>
                            <a:latin typeface="Cambria Math" panose="02040503050406030204" pitchFamily="18" charset="0"/>
                          </a:rPr>
                          <m:t>0</m:t>
                        </m:r>
                      </m:sub>
                    </m:sSub>
                    <m:r>
                      <a:rPr lang="en-US" altLang="ja-JP" sz="1100" b="0" i="1" smtClean="0">
                        <a:solidFill>
                          <a:srgbClr val="00B050"/>
                        </a:solidFill>
                        <a:latin typeface="Cambria Math" panose="02040503050406030204" pitchFamily="18" charset="0"/>
                      </a:rPr>
                      <m:t>+</m:t>
                    </m:r>
                    <m:sSub>
                      <m:sSubPr>
                        <m:ctrlPr>
                          <a:rPr lang="en-US" altLang="ja-JP" sz="1100" b="0" i="1" smtClean="0">
                            <a:solidFill>
                              <a:srgbClr val="00B050"/>
                            </a:solidFill>
                            <a:latin typeface="Cambria Math" panose="02040503050406030204" pitchFamily="18" charset="0"/>
                          </a:rPr>
                        </m:ctrlPr>
                      </m:sSubPr>
                      <m:e>
                        <m:r>
                          <a:rPr lang="en-US" altLang="ja-JP" sz="1100" b="0" i="1" smtClean="0">
                            <a:solidFill>
                              <a:srgbClr val="00B050"/>
                            </a:solidFill>
                            <a:latin typeface="Cambria Math" panose="02040503050406030204" pitchFamily="18" charset="0"/>
                          </a:rPr>
                          <m:t>𝑏</m:t>
                        </m:r>
                      </m:e>
                      <m:sub>
                        <m:r>
                          <a:rPr lang="en-US" altLang="ja-JP" sz="1100" b="0" i="1" smtClean="0">
                            <a:solidFill>
                              <a:srgbClr val="00B050"/>
                            </a:solidFill>
                            <a:latin typeface="Cambria Math" panose="02040503050406030204" pitchFamily="18" charset="0"/>
                          </a:rPr>
                          <m:t>1</m:t>
                        </m:r>
                      </m:sub>
                    </m:sSub>
                    <m:sSub>
                      <m:sSubPr>
                        <m:ctrlPr>
                          <a:rPr lang="en-US" altLang="ja-JP" sz="1100" b="0" i="1" smtClean="0">
                            <a:solidFill>
                              <a:srgbClr val="00B050"/>
                            </a:solidFill>
                            <a:latin typeface="Cambria Math" panose="02040503050406030204" pitchFamily="18" charset="0"/>
                          </a:rPr>
                        </m:ctrlPr>
                      </m:sSubPr>
                      <m:e>
                        <m:r>
                          <a:rPr lang="en-US" altLang="ja-JP" sz="1100" b="0" i="1" smtClean="0">
                            <a:solidFill>
                              <a:srgbClr val="00B050"/>
                            </a:solidFill>
                            <a:latin typeface="Cambria Math" panose="02040503050406030204" pitchFamily="18" charset="0"/>
                          </a:rPr>
                          <m:t>𝑋</m:t>
                        </m:r>
                      </m:e>
                      <m:sub>
                        <m:r>
                          <a:rPr lang="en-US" altLang="ja-JP" sz="1100" b="0" i="1" smtClean="0">
                            <a:solidFill>
                              <a:srgbClr val="00B050"/>
                            </a:solidFill>
                            <a:latin typeface="Cambria Math" panose="02040503050406030204" pitchFamily="18" charset="0"/>
                          </a:rPr>
                          <m:t>1</m:t>
                        </m:r>
                        <m:r>
                          <a:rPr lang="en-US" altLang="ja-JP" sz="1100" b="0" i="1" smtClean="0">
                            <a:solidFill>
                              <a:srgbClr val="00B050"/>
                            </a:solidFill>
                            <a:latin typeface="Cambria Math" panose="02040503050406030204" pitchFamily="18" charset="0"/>
                          </a:rPr>
                          <m:t>𝑡</m:t>
                        </m:r>
                      </m:sub>
                    </m:sSub>
                    <m:r>
                      <a:rPr lang="en-US" altLang="ja-JP" sz="1100" b="0" i="1" smtClean="0">
                        <a:latin typeface="Cambria Math" panose="02040503050406030204" pitchFamily="18" charset="0"/>
                      </a:rPr>
                      <m:t>+</m:t>
                    </m:r>
                    <m:sSub>
                      <m:sSubPr>
                        <m:ctrlPr>
                          <a:rPr lang="en-US" altLang="ja-JP" sz="1100" b="0" i="1" smtClean="0">
                            <a:solidFill>
                              <a:srgbClr val="00B0F0"/>
                            </a:solidFill>
                            <a:latin typeface="Cambria Math" panose="02040503050406030204" pitchFamily="18" charset="0"/>
                          </a:rPr>
                        </m:ctrlPr>
                      </m:sSubPr>
                      <m:e>
                        <m:r>
                          <a:rPr lang="en-US" altLang="ja-JP" sz="1100" b="0" i="1" smtClean="0">
                            <a:solidFill>
                              <a:srgbClr val="00B0F0"/>
                            </a:solidFill>
                            <a:latin typeface="Cambria Math" panose="02040503050406030204" pitchFamily="18" charset="0"/>
                          </a:rPr>
                          <m:t>𝑏</m:t>
                        </m:r>
                      </m:e>
                      <m:sub>
                        <m:r>
                          <a:rPr lang="en-US" altLang="ja-JP" sz="1100" b="0" i="1" smtClean="0">
                            <a:solidFill>
                              <a:srgbClr val="00B0F0"/>
                            </a:solidFill>
                            <a:latin typeface="Cambria Math" panose="02040503050406030204" pitchFamily="18" charset="0"/>
                          </a:rPr>
                          <m:t>2</m:t>
                        </m:r>
                      </m:sub>
                    </m:sSub>
                    <m:sSub>
                      <m:sSubPr>
                        <m:ctrlPr>
                          <a:rPr lang="en-US" altLang="ja-JP" sz="1100" b="0" i="1" smtClean="0">
                            <a:solidFill>
                              <a:srgbClr val="00B0F0"/>
                            </a:solidFill>
                            <a:latin typeface="Cambria Math" panose="02040503050406030204" pitchFamily="18" charset="0"/>
                          </a:rPr>
                        </m:ctrlPr>
                      </m:sSubPr>
                      <m:e>
                        <m:r>
                          <a:rPr lang="en-US" altLang="ja-JP" sz="1100" b="0" i="1" smtClean="0">
                            <a:solidFill>
                              <a:srgbClr val="00B0F0"/>
                            </a:solidFill>
                            <a:latin typeface="Cambria Math" panose="02040503050406030204" pitchFamily="18" charset="0"/>
                          </a:rPr>
                          <m:t>𝑋</m:t>
                        </m:r>
                      </m:e>
                      <m:sub>
                        <m:r>
                          <a:rPr lang="en-US" altLang="ja-JP" sz="1100" b="0" i="1" smtClean="0">
                            <a:solidFill>
                              <a:srgbClr val="00B0F0"/>
                            </a:solidFill>
                            <a:latin typeface="Cambria Math" panose="02040503050406030204" pitchFamily="18" charset="0"/>
                          </a:rPr>
                          <m:t>2</m:t>
                        </m:r>
                        <m:r>
                          <a:rPr lang="en-US" altLang="ja-JP" sz="1100" b="0" i="1" smtClean="0">
                            <a:solidFill>
                              <a:srgbClr val="00B0F0"/>
                            </a:solidFill>
                            <a:latin typeface="Cambria Math" panose="02040503050406030204" pitchFamily="18" charset="0"/>
                          </a:rPr>
                          <m:t>𝑡</m:t>
                        </m:r>
                      </m:sub>
                    </m:sSub>
                    <m:r>
                      <a:rPr lang="en-US" altLang="ja-JP" sz="1100" b="0" i="1" smtClean="0">
                        <a:solidFill>
                          <a:srgbClr val="00B0F0"/>
                        </a:solidFill>
                        <a:latin typeface="Cambria Math" panose="02040503050406030204" pitchFamily="18" charset="0"/>
                      </a:rPr>
                      <m:t>+</m:t>
                    </m:r>
                    <m:sSub>
                      <m:sSubPr>
                        <m:ctrlPr>
                          <a:rPr lang="en-US" altLang="ja-JP" sz="1100" b="0" i="1" smtClean="0">
                            <a:solidFill>
                              <a:srgbClr val="00B0F0"/>
                            </a:solidFill>
                            <a:latin typeface="Cambria Math" panose="02040503050406030204" pitchFamily="18" charset="0"/>
                          </a:rPr>
                        </m:ctrlPr>
                      </m:sSubPr>
                      <m:e>
                        <m:r>
                          <a:rPr lang="en-US" altLang="ja-JP" sz="1100" b="0" i="1" smtClean="0">
                            <a:solidFill>
                              <a:srgbClr val="00B0F0"/>
                            </a:solidFill>
                            <a:latin typeface="Cambria Math" panose="02040503050406030204" pitchFamily="18" charset="0"/>
                          </a:rPr>
                          <m:t>𝑏</m:t>
                        </m:r>
                      </m:e>
                      <m:sub>
                        <m:r>
                          <a:rPr lang="en-US" altLang="ja-JP" sz="1100" b="0" i="1" smtClean="0">
                            <a:solidFill>
                              <a:srgbClr val="00B0F0"/>
                            </a:solidFill>
                            <a:latin typeface="Cambria Math" panose="02040503050406030204" pitchFamily="18" charset="0"/>
                          </a:rPr>
                          <m:t>3</m:t>
                        </m:r>
                      </m:sub>
                    </m:sSub>
                    <m:sSub>
                      <m:sSubPr>
                        <m:ctrlPr>
                          <a:rPr lang="en-US" altLang="ja-JP" sz="1100" b="0" i="1" smtClean="0">
                            <a:solidFill>
                              <a:srgbClr val="00B0F0"/>
                            </a:solidFill>
                            <a:latin typeface="Cambria Math" panose="02040503050406030204" pitchFamily="18" charset="0"/>
                          </a:rPr>
                        </m:ctrlPr>
                      </m:sSubPr>
                      <m:e>
                        <m:r>
                          <a:rPr lang="en-US" altLang="ja-JP" sz="1100" b="0" i="1" smtClean="0">
                            <a:solidFill>
                              <a:srgbClr val="00B0F0"/>
                            </a:solidFill>
                            <a:latin typeface="Cambria Math" panose="02040503050406030204" pitchFamily="18" charset="0"/>
                          </a:rPr>
                          <m:t>𝑋</m:t>
                        </m:r>
                      </m:e>
                      <m:sub>
                        <m:r>
                          <a:rPr lang="en-US" altLang="ja-JP" sz="1100" b="0" i="1" smtClean="0">
                            <a:solidFill>
                              <a:srgbClr val="00B0F0"/>
                            </a:solidFill>
                            <a:latin typeface="Cambria Math" panose="02040503050406030204" pitchFamily="18" charset="0"/>
                          </a:rPr>
                          <m:t>3</m:t>
                        </m:r>
                        <m:r>
                          <a:rPr lang="en-US" altLang="ja-JP" sz="1100" b="0" i="1" smtClean="0">
                            <a:solidFill>
                              <a:srgbClr val="00B0F0"/>
                            </a:solidFill>
                            <a:latin typeface="Cambria Math" panose="02040503050406030204" pitchFamily="18" charset="0"/>
                          </a:rPr>
                          <m:t>𝑡</m:t>
                        </m:r>
                      </m:sub>
                    </m:sSub>
                  </m:oMath>
                </a14:m>
                <a:r>
                  <a:rPr lang="en-US" altLang="ja-JP" sz="1100" dirty="0"/>
                  <a:t> </a:t>
                </a:r>
                <a14:m>
                  <m:oMath xmlns:m="http://schemas.openxmlformats.org/officeDocument/2006/math">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𝑒</m:t>
                        </m:r>
                      </m:e>
                      <m:sub>
                        <m:r>
                          <a:rPr lang="en-US" altLang="ja-JP" sz="1100" i="1">
                            <a:latin typeface="Cambria Math" panose="02040503050406030204" pitchFamily="18" charset="0"/>
                          </a:rPr>
                          <m:t>𝑡</m:t>
                        </m:r>
                      </m:sub>
                    </m:sSub>
                  </m:oMath>
                </a14:m>
                <a:endParaRPr lang="ja-JP" altLang="en-US" sz="1100"/>
              </a:p>
            </p:txBody>
          </p:sp>
        </mc:Choice>
        <mc:Fallback xmlns="">
          <p:sp>
            <p:nvSpPr>
              <p:cNvPr id="60" name="テキスト ボックス 59">
                <a:extLst>
                  <a:ext uri="{FF2B5EF4-FFF2-40B4-BE49-F238E27FC236}">
                    <a16:creationId xmlns:a16="http://schemas.microsoft.com/office/drawing/2014/main" id="{C555F6CB-0CDE-A6B9-9B06-B6B368E87737}"/>
                  </a:ext>
                </a:extLst>
              </p:cNvPr>
              <p:cNvSpPr txBox="1">
                <a:spLocks noRot="1" noChangeAspect="1" noMove="1" noResize="1" noEditPoints="1" noAdjustHandles="1" noChangeArrowheads="1" noChangeShapeType="1" noTextEdit="1"/>
              </p:cNvSpPr>
              <p:nvPr/>
            </p:nvSpPr>
            <p:spPr>
              <a:xfrm>
                <a:off x="5356312" y="4232180"/>
                <a:ext cx="2152661" cy="261610"/>
              </a:xfrm>
              <a:prstGeom prst="rect">
                <a:avLst/>
              </a:prstGeom>
              <a:blipFill>
                <a:blip r:embed="rId7"/>
                <a:stretch>
                  <a:fillRect b="-19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1C9519A9-EFEA-41B9-F9D3-BAA4A2719B03}"/>
                  </a:ext>
                </a:extLst>
              </p:cNvPr>
              <p:cNvSpPr txBox="1"/>
              <p:nvPr/>
            </p:nvSpPr>
            <p:spPr>
              <a:xfrm>
                <a:off x="7666646" y="3039543"/>
                <a:ext cx="3122150"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100" b="0" i="1" smtClean="0">
                              <a:solidFill>
                                <a:srgbClr val="00B050"/>
                              </a:solidFill>
                              <a:latin typeface="Cambria Math" panose="02040503050406030204" pitchFamily="18" charset="0"/>
                            </a:rPr>
                          </m:ctrlPr>
                        </m:sSubPr>
                        <m:e>
                          <m:r>
                            <a:rPr lang="en-US" altLang="ja-JP" sz="1100" b="0" i="1" smtClean="0">
                              <a:solidFill>
                                <a:srgbClr val="00B050"/>
                              </a:solidFill>
                              <a:latin typeface="Cambria Math" panose="02040503050406030204" pitchFamily="18" charset="0"/>
                            </a:rPr>
                            <m:t>𝑏</m:t>
                          </m:r>
                        </m:e>
                        <m:sub>
                          <m:r>
                            <a:rPr lang="en-US" altLang="ja-JP" sz="1100" b="0" i="1" smtClean="0">
                              <a:solidFill>
                                <a:srgbClr val="00B050"/>
                              </a:solidFill>
                              <a:latin typeface="Cambria Math" panose="02040503050406030204" pitchFamily="18" charset="0"/>
                            </a:rPr>
                            <m:t>0</m:t>
                          </m:r>
                        </m:sub>
                      </m:sSub>
                      <m:r>
                        <a:rPr lang="en-US" altLang="ja-JP" sz="1100" b="0" i="1" smtClean="0">
                          <a:solidFill>
                            <a:srgbClr val="00B050"/>
                          </a:solidFill>
                          <a:latin typeface="Cambria Math" panose="02040503050406030204" pitchFamily="18" charset="0"/>
                        </a:rPr>
                        <m:t>+</m:t>
                      </m:r>
                      <m:sSub>
                        <m:sSubPr>
                          <m:ctrlPr>
                            <a:rPr lang="en-US" altLang="ja-JP" sz="1100" b="0" i="1" smtClean="0">
                              <a:solidFill>
                                <a:srgbClr val="00B050"/>
                              </a:solidFill>
                              <a:latin typeface="Cambria Math" panose="02040503050406030204" pitchFamily="18" charset="0"/>
                            </a:rPr>
                          </m:ctrlPr>
                        </m:sSubPr>
                        <m:e>
                          <m:r>
                            <a:rPr lang="en-US" altLang="ja-JP" sz="1100" b="0" i="1" smtClean="0">
                              <a:solidFill>
                                <a:srgbClr val="00B050"/>
                              </a:solidFill>
                              <a:latin typeface="Cambria Math" panose="02040503050406030204" pitchFamily="18" charset="0"/>
                            </a:rPr>
                            <m:t>𝑏</m:t>
                          </m:r>
                        </m:e>
                        <m:sub>
                          <m:r>
                            <a:rPr lang="en-US" altLang="ja-JP" sz="1100" b="0" i="1" smtClean="0">
                              <a:solidFill>
                                <a:srgbClr val="00B050"/>
                              </a:solidFill>
                              <a:latin typeface="Cambria Math" panose="02040503050406030204" pitchFamily="18" charset="0"/>
                            </a:rPr>
                            <m:t>1</m:t>
                          </m:r>
                        </m:sub>
                      </m:sSub>
                      <m:sSub>
                        <m:sSubPr>
                          <m:ctrlPr>
                            <a:rPr lang="en-US" altLang="ja-JP" sz="1100" b="0" i="1" smtClean="0">
                              <a:solidFill>
                                <a:srgbClr val="00B050"/>
                              </a:solidFill>
                              <a:latin typeface="Cambria Math" panose="02040503050406030204" pitchFamily="18" charset="0"/>
                            </a:rPr>
                          </m:ctrlPr>
                        </m:sSubPr>
                        <m:e>
                          <m:r>
                            <a:rPr lang="en-US" altLang="ja-JP" sz="1100" b="0" i="1" smtClean="0">
                              <a:solidFill>
                                <a:srgbClr val="00B050"/>
                              </a:solidFill>
                              <a:latin typeface="Cambria Math" panose="02040503050406030204" pitchFamily="18" charset="0"/>
                            </a:rPr>
                            <m:t>𝑋</m:t>
                          </m:r>
                        </m:e>
                        <m:sub>
                          <m:r>
                            <a:rPr lang="en-US" altLang="ja-JP" sz="1100" b="0" i="1" smtClean="0">
                              <a:solidFill>
                                <a:srgbClr val="00B050"/>
                              </a:solidFill>
                              <a:latin typeface="Cambria Math" panose="02040503050406030204" pitchFamily="18" charset="0"/>
                            </a:rPr>
                            <m:t>1</m:t>
                          </m:r>
                          <m:r>
                            <a:rPr lang="en-US" altLang="ja-JP" sz="1100" b="0" i="1" smtClean="0">
                              <a:solidFill>
                                <a:srgbClr val="00B050"/>
                              </a:solidFill>
                              <a:latin typeface="Cambria Math" panose="02040503050406030204" pitchFamily="18" charset="0"/>
                            </a:rPr>
                            <m:t>𝑡</m:t>
                          </m:r>
                        </m:sub>
                      </m:sSub>
                      <m:r>
                        <a:rPr lang="en-US" altLang="ja-JP" sz="1100" b="0" i="1" smtClean="0">
                          <a:latin typeface="Cambria Math" panose="02040503050406030204" pitchFamily="18" charset="0"/>
                        </a:rPr>
                        <m:t>+</m:t>
                      </m:r>
                      <m:sSub>
                        <m:sSubPr>
                          <m:ctrlPr>
                            <a:rPr lang="en-US" altLang="ja-JP" sz="1100" b="0" i="1" smtClean="0">
                              <a:solidFill>
                                <a:srgbClr val="00B0F0"/>
                              </a:solidFill>
                              <a:latin typeface="Cambria Math" panose="02040503050406030204" pitchFamily="18" charset="0"/>
                            </a:rPr>
                          </m:ctrlPr>
                        </m:sSubPr>
                        <m:e>
                          <m:r>
                            <a:rPr lang="en-US" altLang="ja-JP" sz="1100" b="0" i="1" smtClean="0">
                              <a:solidFill>
                                <a:srgbClr val="00B0F0"/>
                              </a:solidFill>
                              <a:latin typeface="Cambria Math" panose="02040503050406030204" pitchFamily="18" charset="0"/>
                            </a:rPr>
                            <m:t>𝑏</m:t>
                          </m:r>
                        </m:e>
                        <m:sub>
                          <m:r>
                            <a:rPr lang="en-US" altLang="ja-JP" sz="1100" b="0" i="1" smtClean="0">
                              <a:solidFill>
                                <a:srgbClr val="00B0F0"/>
                              </a:solidFill>
                              <a:latin typeface="Cambria Math" panose="02040503050406030204" pitchFamily="18" charset="0"/>
                            </a:rPr>
                            <m:t>2</m:t>
                          </m:r>
                        </m:sub>
                      </m:sSub>
                      <m:sSub>
                        <m:sSubPr>
                          <m:ctrlPr>
                            <a:rPr lang="en-US" altLang="ja-JP" sz="1100" b="0" i="1" smtClean="0">
                              <a:solidFill>
                                <a:srgbClr val="00B0F0"/>
                              </a:solidFill>
                              <a:latin typeface="Cambria Math" panose="02040503050406030204" pitchFamily="18" charset="0"/>
                            </a:rPr>
                          </m:ctrlPr>
                        </m:sSubPr>
                        <m:e>
                          <m:r>
                            <a:rPr lang="en-US" altLang="ja-JP" sz="1100" b="0" i="1" smtClean="0">
                              <a:solidFill>
                                <a:srgbClr val="00B0F0"/>
                              </a:solidFill>
                              <a:latin typeface="Cambria Math" panose="02040503050406030204" pitchFamily="18" charset="0"/>
                            </a:rPr>
                            <m:t>𝑋</m:t>
                          </m:r>
                        </m:e>
                        <m:sub>
                          <m:r>
                            <a:rPr lang="en-US" altLang="ja-JP" sz="1100" b="0" i="1" smtClean="0">
                              <a:solidFill>
                                <a:srgbClr val="00B0F0"/>
                              </a:solidFill>
                              <a:latin typeface="Cambria Math" panose="02040503050406030204" pitchFamily="18" charset="0"/>
                            </a:rPr>
                            <m:t>2</m:t>
                          </m:r>
                          <m:r>
                            <a:rPr lang="en-US" altLang="ja-JP" sz="1100" b="0" i="1" smtClean="0">
                              <a:solidFill>
                                <a:srgbClr val="00B0F0"/>
                              </a:solidFill>
                              <a:latin typeface="Cambria Math" panose="02040503050406030204" pitchFamily="18" charset="0"/>
                            </a:rPr>
                            <m:t>𝑡</m:t>
                          </m:r>
                        </m:sub>
                      </m:sSub>
                      <m:r>
                        <a:rPr lang="en-US" altLang="ja-JP" sz="1100" b="0" i="1" smtClean="0">
                          <a:solidFill>
                            <a:srgbClr val="00B0F0"/>
                          </a:solidFill>
                          <a:latin typeface="Cambria Math" panose="02040503050406030204" pitchFamily="18" charset="0"/>
                        </a:rPr>
                        <m:t>+</m:t>
                      </m:r>
                      <m:sSub>
                        <m:sSubPr>
                          <m:ctrlPr>
                            <a:rPr lang="en-US" altLang="ja-JP" sz="1100" b="0" i="1" smtClean="0">
                              <a:solidFill>
                                <a:srgbClr val="00B0F0"/>
                              </a:solidFill>
                              <a:latin typeface="Cambria Math" panose="02040503050406030204" pitchFamily="18" charset="0"/>
                            </a:rPr>
                          </m:ctrlPr>
                        </m:sSubPr>
                        <m:e>
                          <m:r>
                            <a:rPr lang="en-US" altLang="ja-JP" sz="1100" b="0" i="1" smtClean="0">
                              <a:solidFill>
                                <a:srgbClr val="00B0F0"/>
                              </a:solidFill>
                              <a:latin typeface="Cambria Math" panose="02040503050406030204" pitchFamily="18" charset="0"/>
                            </a:rPr>
                            <m:t>𝑏</m:t>
                          </m:r>
                        </m:e>
                        <m:sub>
                          <m:r>
                            <a:rPr lang="en-US" altLang="ja-JP" sz="1100" b="0" i="1" smtClean="0">
                              <a:solidFill>
                                <a:srgbClr val="00B0F0"/>
                              </a:solidFill>
                              <a:latin typeface="Cambria Math" panose="02040503050406030204" pitchFamily="18" charset="0"/>
                            </a:rPr>
                            <m:t>3</m:t>
                          </m:r>
                        </m:sub>
                      </m:sSub>
                      <m:sSub>
                        <m:sSubPr>
                          <m:ctrlPr>
                            <a:rPr lang="en-US" altLang="ja-JP" sz="1100" b="0" i="1" smtClean="0">
                              <a:solidFill>
                                <a:srgbClr val="00B0F0"/>
                              </a:solidFill>
                              <a:latin typeface="Cambria Math" panose="02040503050406030204" pitchFamily="18" charset="0"/>
                            </a:rPr>
                          </m:ctrlPr>
                        </m:sSubPr>
                        <m:e>
                          <m:r>
                            <a:rPr lang="en-US" altLang="ja-JP" sz="1100" b="0" i="1" smtClean="0">
                              <a:solidFill>
                                <a:srgbClr val="00B0F0"/>
                              </a:solidFill>
                              <a:latin typeface="Cambria Math" panose="02040503050406030204" pitchFamily="18" charset="0"/>
                            </a:rPr>
                            <m:t>𝑋</m:t>
                          </m:r>
                        </m:e>
                        <m:sub>
                          <m:r>
                            <a:rPr lang="en-US" altLang="ja-JP" sz="1100" b="0" i="1" smtClean="0">
                              <a:solidFill>
                                <a:srgbClr val="00B0F0"/>
                              </a:solidFill>
                              <a:latin typeface="Cambria Math" panose="02040503050406030204" pitchFamily="18" charset="0"/>
                            </a:rPr>
                            <m:t>3</m:t>
                          </m:r>
                          <m:r>
                            <a:rPr lang="en-US" altLang="ja-JP" sz="1100" b="0" i="1" smtClean="0">
                              <a:solidFill>
                                <a:srgbClr val="00B0F0"/>
                              </a:solidFill>
                              <a:latin typeface="Cambria Math" panose="02040503050406030204" pitchFamily="18" charset="0"/>
                            </a:rPr>
                            <m:t>𝑡</m:t>
                          </m:r>
                        </m:sub>
                      </m:sSub>
                      <m:r>
                        <a:rPr lang="en-US" altLang="ja-JP" sz="1100" b="0" i="1" smtClean="0">
                          <a:latin typeface="Cambria Math" panose="02040503050406030204" pitchFamily="18" charset="0"/>
                        </a:rPr>
                        <m:t>+</m:t>
                      </m:r>
                      <m:sSub>
                        <m:sSubPr>
                          <m:ctrlPr>
                            <a:rPr lang="en-US" altLang="ja-JP" sz="1100" b="0" i="1" smtClean="0">
                              <a:solidFill>
                                <a:srgbClr val="FF0000"/>
                              </a:solidFill>
                              <a:latin typeface="Cambria Math" panose="02040503050406030204" pitchFamily="18" charset="0"/>
                            </a:rPr>
                          </m:ctrlPr>
                        </m:sSubPr>
                        <m:e>
                          <m:r>
                            <a:rPr lang="en-US" altLang="ja-JP" sz="1100" b="0" i="1" smtClean="0">
                              <a:solidFill>
                                <a:srgbClr val="FF0000"/>
                              </a:solidFill>
                              <a:latin typeface="Cambria Math" panose="02040503050406030204" pitchFamily="18" charset="0"/>
                            </a:rPr>
                            <m:t>𝑏</m:t>
                          </m:r>
                        </m:e>
                        <m:sub>
                          <m:r>
                            <a:rPr lang="en-US" altLang="ja-JP" sz="1100" b="0" i="1" smtClean="0">
                              <a:solidFill>
                                <a:srgbClr val="FF0000"/>
                              </a:solidFill>
                              <a:latin typeface="Cambria Math" panose="02040503050406030204" pitchFamily="18" charset="0"/>
                            </a:rPr>
                            <m:t>4</m:t>
                          </m:r>
                        </m:sub>
                      </m:sSub>
                      <m:sSub>
                        <m:sSubPr>
                          <m:ctrlPr>
                            <a:rPr lang="en-US" altLang="ja-JP" sz="1100" b="0" i="1" smtClean="0">
                              <a:solidFill>
                                <a:srgbClr val="FF0000"/>
                              </a:solidFill>
                              <a:latin typeface="Cambria Math" panose="02040503050406030204" pitchFamily="18" charset="0"/>
                            </a:rPr>
                          </m:ctrlPr>
                        </m:sSubPr>
                        <m:e>
                          <m:r>
                            <a:rPr lang="en-US" altLang="ja-JP" sz="1100" b="0" i="1" smtClean="0">
                              <a:solidFill>
                                <a:srgbClr val="FF0000"/>
                              </a:solidFill>
                              <a:latin typeface="Cambria Math" panose="02040503050406030204" pitchFamily="18" charset="0"/>
                            </a:rPr>
                            <m:t>𝑋</m:t>
                          </m:r>
                        </m:e>
                        <m:sub>
                          <m:r>
                            <a:rPr lang="en-US" altLang="ja-JP" sz="1100" b="0" i="1" smtClean="0">
                              <a:solidFill>
                                <a:srgbClr val="FF0000"/>
                              </a:solidFill>
                              <a:latin typeface="Cambria Math" panose="02040503050406030204" pitchFamily="18" charset="0"/>
                            </a:rPr>
                            <m:t>4</m:t>
                          </m:r>
                          <m:r>
                            <a:rPr lang="en-US" altLang="ja-JP" sz="1100" b="0" i="1" smtClean="0">
                              <a:solidFill>
                                <a:srgbClr val="FF0000"/>
                              </a:solidFill>
                              <a:latin typeface="Cambria Math" panose="02040503050406030204" pitchFamily="18" charset="0"/>
                            </a:rPr>
                            <m:t>𝑡</m:t>
                          </m:r>
                        </m:sub>
                      </m:sSub>
                      <m:r>
                        <a:rPr lang="en-US" altLang="ja-JP" sz="1100" b="0" i="1" smtClean="0">
                          <a:solidFill>
                            <a:srgbClr val="FF0000"/>
                          </a:solidFill>
                          <a:latin typeface="Cambria Math" panose="02040503050406030204" pitchFamily="18" charset="0"/>
                        </a:rPr>
                        <m:t>+</m:t>
                      </m:r>
                      <m:sSub>
                        <m:sSubPr>
                          <m:ctrlPr>
                            <a:rPr lang="en-US" altLang="ja-JP" sz="1100" b="0" i="1" smtClean="0">
                              <a:solidFill>
                                <a:srgbClr val="FF0000"/>
                              </a:solidFill>
                              <a:latin typeface="Cambria Math" panose="02040503050406030204" pitchFamily="18" charset="0"/>
                            </a:rPr>
                          </m:ctrlPr>
                        </m:sSubPr>
                        <m:e>
                          <m:r>
                            <a:rPr lang="en-US" altLang="ja-JP" sz="1100" b="0" i="1" smtClean="0">
                              <a:solidFill>
                                <a:srgbClr val="FF0000"/>
                              </a:solidFill>
                              <a:latin typeface="Cambria Math" panose="02040503050406030204" pitchFamily="18" charset="0"/>
                            </a:rPr>
                            <m:t>𝑏</m:t>
                          </m:r>
                        </m:e>
                        <m:sub>
                          <m:r>
                            <a:rPr lang="en-US" altLang="ja-JP" sz="1100" b="0" i="1" smtClean="0">
                              <a:solidFill>
                                <a:srgbClr val="FF0000"/>
                              </a:solidFill>
                              <a:latin typeface="Cambria Math" panose="02040503050406030204" pitchFamily="18" charset="0"/>
                            </a:rPr>
                            <m:t>5</m:t>
                          </m:r>
                        </m:sub>
                      </m:sSub>
                      <m:sSub>
                        <m:sSubPr>
                          <m:ctrlPr>
                            <a:rPr lang="en-US" altLang="ja-JP" sz="1100" b="0" i="1" smtClean="0">
                              <a:solidFill>
                                <a:srgbClr val="FF0000"/>
                              </a:solidFill>
                              <a:latin typeface="Cambria Math" panose="02040503050406030204" pitchFamily="18" charset="0"/>
                            </a:rPr>
                          </m:ctrlPr>
                        </m:sSubPr>
                        <m:e>
                          <m:r>
                            <a:rPr lang="en-US" altLang="ja-JP" sz="1100" b="0" i="1" smtClean="0">
                              <a:solidFill>
                                <a:srgbClr val="FF0000"/>
                              </a:solidFill>
                              <a:latin typeface="Cambria Math" panose="02040503050406030204" pitchFamily="18" charset="0"/>
                            </a:rPr>
                            <m:t>𝑋</m:t>
                          </m:r>
                        </m:e>
                        <m:sub>
                          <m:r>
                            <a:rPr lang="en-US" altLang="ja-JP" sz="1100" b="0" i="1" smtClean="0">
                              <a:solidFill>
                                <a:srgbClr val="FF0000"/>
                              </a:solidFill>
                              <a:latin typeface="Cambria Math" panose="02040503050406030204" pitchFamily="18" charset="0"/>
                            </a:rPr>
                            <m:t>5</m:t>
                          </m:r>
                          <m:r>
                            <a:rPr lang="en-US" altLang="ja-JP" sz="1100" b="0" i="1" smtClean="0">
                              <a:solidFill>
                                <a:srgbClr val="FF0000"/>
                              </a:solidFill>
                              <a:latin typeface="Cambria Math" panose="02040503050406030204" pitchFamily="18" charset="0"/>
                            </a:rPr>
                            <m:t>𝑡</m:t>
                          </m:r>
                        </m:sub>
                      </m:sSub>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𝑒</m:t>
                          </m:r>
                        </m:e>
                        <m:sub>
                          <m:r>
                            <a:rPr lang="en-US" altLang="ja-JP" sz="1100" b="0" i="1" smtClean="0">
                              <a:latin typeface="Cambria Math" panose="02040503050406030204" pitchFamily="18" charset="0"/>
                            </a:rPr>
                            <m:t>𝑡</m:t>
                          </m:r>
                        </m:sub>
                      </m:sSub>
                    </m:oMath>
                  </m:oMathPara>
                </a14:m>
                <a:endParaRPr lang="ja-JP" altLang="en-US" sz="1400"/>
              </a:p>
            </p:txBody>
          </p:sp>
        </mc:Choice>
        <mc:Fallback xmlns="">
          <p:sp>
            <p:nvSpPr>
              <p:cNvPr id="62" name="テキスト ボックス 61">
                <a:extLst>
                  <a:ext uri="{FF2B5EF4-FFF2-40B4-BE49-F238E27FC236}">
                    <a16:creationId xmlns:a16="http://schemas.microsoft.com/office/drawing/2014/main" id="{1C9519A9-EFEA-41B9-F9D3-BAA4A2719B03}"/>
                  </a:ext>
                </a:extLst>
              </p:cNvPr>
              <p:cNvSpPr txBox="1">
                <a:spLocks noRot="1" noChangeAspect="1" noMove="1" noResize="1" noEditPoints="1" noAdjustHandles="1" noChangeArrowheads="1" noChangeShapeType="1" noTextEdit="1"/>
              </p:cNvSpPr>
              <p:nvPr/>
            </p:nvSpPr>
            <p:spPr>
              <a:xfrm>
                <a:off x="7666646" y="3039543"/>
                <a:ext cx="3122150" cy="2616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24CF1BB-3AC8-B4DC-EA21-9E31E397F43C}"/>
                  </a:ext>
                </a:extLst>
              </p:cNvPr>
              <p:cNvSpPr txBox="1"/>
              <p:nvPr/>
            </p:nvSpPr>
            <p:spPr>
              <a:xfrm>
                <a:off x="9253673" y="4072549"/>
                <a:ext cx="2836739" cy="923330"/>
              </a:xfrm>
              <a:prstGeom prst="rect">
                <a:avLst/>
              </a:prstGeom>
              <a:noFill/>
            </p:spPr>
            <p:txBody>
              <a:bodyPr wrap="none" rtlCol="0">
                <a:spAutoFit/>
              </a:bodyPr>
              <a:lstStyle/>
              <a:p>
                <a:r>
                  <a:rPr kumimoji="1" lang="en-US" altLang="ja-JP" dirty="0"/>
                  <a:t>※</a:t>
                </a:r>
                <a:r>
                  <a:rPr lang="en-US" altLang="ja-JP" b="0" dirty="0">
                    <a:solidFill>
                      <a:srgbClr val="00B0F0"/>
                    </a:solidFill>
                  </a:rPr>
                  <a:t> </a:t>
                </a:r>
                <a14:m>
                  <m:oMath xmlns:m="http://schemas.openxmlformats.org/officeDocument/2006/math">
                    <m:sSub>
                      <m:sSubPr>
                        <m:ctrlPr>
                          <a:rPr lang="en-US" altLang="ja-JP" b="0" i="1" smtClean="0">
                            <a:solidFill>
                              <a:srgbClr val="00B0F0"/>
                            </a:solidFill>
                            <a:latin typeface="Cambria Math" panose="02040503050406030204" pitchFamily="18" charset="0"/>
                          </a:rPr>
                        </m:ctrlPr>
                      </m:sSubPr>
                      <m:e>
                        <m:r>
                          <a:rPr lang="en-US" altLang="ja-JP" b="0" i="1" smtClean="0">
                            <a:solidFill>
                              <a:srgbClr val="00B0F0"/>
                            </a:solidFill>
                            <a:latin typeface="Cambria Math" panose="02040503050406030204" pitchFamily="18" charset="0"/>
                          </a:rPr>
                          <m:t>𝑏</m:t>
                        </m:r>
                      </m:e>
                      <m:sub>
                        <m:r>
                          <a:rPr lang="en-US" altLang="ja-JP" b="0" i="1" smtClean="0">
                            <a:solidFill>
                              <a:srgbClr val="00B0F0"/>
                            </a:solidFill>
                            <a:latin typeface="Cambria Math" panose="02040503050406030204" pitchFamily="18" charset="0"/>
                          </a:rPr>
                          <m:t>2</m:t>
                        </m:r>
                      </m:sub>
                    </m:sSub>
                    <m:r>
                      <a:rPr lang="en-US" altLang="ja-JP" b="0" i="0" smtClean="0">
                        <a:solidFill>
                          <a:srgbClr val="00B0F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𝑏</m:t>
                        </m:r>
                      </m:e>
                      <m:sub>
                        <m:r>
                          <a:rPr lang="en-US" altLang="ja-JP" i="1">
                            <a:solidFill>
                              <a:srgbClr val="FF0000"/>
                            </a:solidFill>
                            <a:latin typeface="Cambria Math" panose="02040503050406030204" pitchFamily="18" charset="0"/>
                          </a:rPr>
                          <m:t>4</m:t>
                        </m:r>
                      </m:sub>
                    </m:sSub>
                  </m:oMath>
                </a14:m>
                <a:r>
                  <a:rPr kumimoji="1" lang="ja-JP" altLang="en-US"/>
                  <a:t>は短期的影響</a:t>
                </a:r>
                <a:br>
                  <a:rPr kumimoji="1" lang="en-US" altLang="ja-JP" dirty="0"/>
                </a:br>
                <a:r>
                  <a:rPr kumimoji="1" lang="en-US" altLang="ja-JP" dirty="0"/>
                  <a:t>※</a:t>
                </a:r>
                <a:r>
                  <a:rPr lang="en-US" altLang="ja-JP" dirty="0">
                    <a:solidFill>
                      <a:srgbClr val="00B0F0"/>
                    </a:solidFill>
                  </a:rPr>
                  <a:t> </a:t>
                </a:r>
                <a14:m>
                  <m:oMath xmlns:m="http://schemas.openxmlformats.org/officeDocument/2006/math">
                    <m:sSub>
                      <m:sSubPr>
                        <m:ctrlPr>
                          <a:rPr lang="en-US" altLang="ja-JP" i="1">
                            <a:solidFill>
                              <a:srgbClr val="00B0F0"/>
                            </a:solidFill>
                            <a:latin typeface="Cambria Math" panose="02040503050406030204" pitchFamily="18" charset="0"/>
                          </a:rPr>
                        </m:ctrlPr>
                      </m:sSubPr>
                      <m:e>
                        <m:r>
                          <a:rPr lang="en-US" altLang="ja-JP" i="1">
                            <a:solidFill>
                              <a:srgbClr val="00B0F0"/>
                            </a:solidFill>
                            <a:latin typeface="Cambria Math" panose="02040503050406030204" pitchFamily="18" charset="0"/>
                          </a:rPr>
                          <m:t>𝑏</m:t>
                        </m:r>
                      </m:e>
                      <m:sub>
                        <m:r>
                          <a:rPr lang="en-US" altLang="ja-JP" b="0" i="1" smtClean="0">
                            <a:solidFill>
                              <a:srgbClr val="00B0F0"/>
                            </a:solidFill>
                            <a:latin typeface="Cambria Math" panose="02040503050406030204" pitchFamily="18" charset="0"/>
                          </a:rPr>
                          <m:t>3</m:t>
                        </m:r>
                      </m:sub>
                    </m:sSub>
                    <m:r>
                      <a:rPr lang="en-US" altLang="ja-JP">
                        <a:solidFill>
                          <a:srgbClr val="00B0F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5</m:t>
                        </m:r>
                      </m:sub>
                    </m:sSub>
                  </m:oMath>
                </a14:m>
                <a:r>
                  <a:rPr kumimoji="1" lang="ja-JP" altLang="en-US"/>
                  <a:t>は長期的影響</a:t>
                </a:r>
                <a:endParaRPr kumimoji="1" lang="en-US" altLang="ja-JP" dirty="0"/>
              </a:p>
              <a:p>
                <a:r>
                  <a:rPr kumimoji="1" lang="en-US" altLang="ja-JP" dirty="0"/>
                  <a:t>→</a:t>
                </a:r>
                <a:r>
                  <a:rPr lang="en-US" altLang="ja-JP" b="0" dirty="0">
                    <a:solidFill>
                      <a:srgbClr val="00B0F0"/>
                    </a:solidFill>
                  </a:rPr>
                  <a:t> </a:t>
                </a: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𝑋</m:t>
                        </m:r>
                      </m:e>
                      <m:sub>
                        <m:r>
                          <a:rPr lang="en-US" altLang="ja-JP" b="0" i="1" smtClean="0">
                            <a:solidFill>
                              <a:schemeClr val="tx1"/>
                            </a:solidFill>
                            <a:latin typeface="Cambria Math" panose="02040503050406030204" pitchFamily="18" charset="0"/>
                          </a:rPr>
                          <m:t>𝑖𝑡</m:t>
                        </m:r>
                      </m:sub>
                    </m:sSub>
                    <m:r>
                      <a:rPr lang="ja-JP" altLang="en-US" i="1">
                        <a:solidFill>
                          <a:schemeClr val="tx1"/>
                        </a:solidFill>
                        <a:latin typeface="Cambria Math" panose="02040503050406030204" pitchFamily="18" charset="0"/>
                      </a:rPr>
                      <m:t>の</m:t>
                    </m:r>
                    <m:r>
                      <a:rPr lang="ja-JP" altLang="en-US" i="1" smtClean="0">
                        <a:solidFill>
                          <a:schemeClr val="tx1"/>
                        </a:solidFill>
                        <a:latin typeface="Cambria Math" panose="02040503050406030204" pitchFamily="18" charset="0"/>
                      </a:rPr>
                      <m:t>カウンター</m:t>
                    </m:r>
                    <m:r>
                      <a:rPr lang="ja-JP" altLang="en-US" i="1">
                        <a:solidFill>
                          <a:schemeClr val="tx1"/>
                        </a:solidFill>
                        <a:latin typeface="Cambria Math" panose="02040503050406030204" pitchFamily="18" charset="0"/>
                      </a:rPr>
                      <m:t>による</m:t>
                    </m:r>
                  </m:oMath>
                </a14:m>
                <a:endParaRPr kumimoji="1" lang="ja-JP" altLang="en-US"/>
              </a:p>
            </p:txBody>
          </p:sp>
        </mc:Choice>
        <mc:Fallback xmlns="">
          <p:sp>
            <p:nvSpPr>
              <p:cNvPr id="63" name="テキスト ボックス 62">
                <a:extLst>
                  <a:ext uri="{FF2B5EF4-FFF2-40B4-BE49-F238E27FC236}">
                    <a16:creationId xmlns:a16="http://schemas.microsoft.com/office/drawing/2014/main" id="{424CF1BB-3AC8-B4DC-EA21-9E31E397F43C}"/>
                  </a:ext>
                </a:extLst>
              </p:cNvPr>
              <p:cNvSpPr txBox="1">
                <a:spLocks noRot="1" noChangeAspect="1" noMove="1" noResize="1" noEditPoints="1" noAdjustHandles="1" noChangeArrowheads="1" noChangeShapeType="1" noTextEdit="1"/>
              </p:cNvSpPr>
              <p:nvPr/>
            </p:nvSpPr>
            <p:spPr>
              <a:xfrm>
                <a:off x="9253673" y="4072549"/>
                <a:ext cx="2836739" cy="923330"/>
              </a:xfrm>
              <a:prstGeom prst="rect">
                <a:avLst/>
              </a:prstGeom>
              <a:blipFill>
                <a:blip r:embed="rId9"/>
                <a:stretch>
                  <a:fillRect l="-1786" t="-6757" b="-94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958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BB1CE-C11A-F81F-46C9-5429D86FC292}"/>
              </a:ext>
            </a:extLst>
          </p:cNvPr>
          <p:cNvSpPr>
            <a:spLocks noGrp="1"/>
          </p:cNvSpPr>
          <p:nvPr>
            <p:ph type="title"/>
          </p:nvPr>
        </p:nvSpPr>
        <p:spPr/>
        <p:txBody>
          <a:bodyPr/>
          <a:lstStyle/>
          <a:p>
            <a:r>
              <a:rPr lang="ja-JP" altLang="en-US"/>
              <a:t>活用する手法</a:t>
            </a:r>
            <a:endParaRPr kumimoji="1" lang="ja-JP" altLang="en-US"/>
          </a:p>
        </p:txBody>
      </p:sp>
      <p:sp>
        <p:nvSpPr>
          <p:cNvPr id="3" name="コンテンツ プレースホルダー 2">
            <a:extLst>
              <a:ext uri="{FF2B5EF4-FFF2-40B4-BE49-F238E27FC236}">
                <a16:creationId xmlns:a16="http://schemas.microsoft.com/office/drawing/2014/main" id="{F2A9576D-46E3-65BA-96A0-9F2869CB0067}"/>
              </a:ext>
            </a:extLst>
          </p:cNvPr>
          <p:cNvSpPr>
            <a:spLocks noGrp="1"/>
          </p:cNvSpPr>
          <p:nvPr>
            <p:ph idx="1"/>
          </p:nvPr>
        </p:nvSpPr>
        <p:spPr>
          <a:xfrm>
            <a:off x="1371600" y="1493822"/>
            <a:ext cx="9601200" cy="5205742"/>
          </a:xfrm>
        </p:spPr>
        <p:txBody>
          <a:bodyPr>
            <a:normAutofit/>
          </a:bodyPr>
          <a:lstStyle/>
          <a:p>
            <a:pPr marL="0" indent="0">
              <a:buNone/>
            </a:pPr>
            <a:r>
              <a:rPr kumimoji="1" lang="ja-JP" altLang="en-US" sz="2400"/>
              <a:t>・</a:t>
            </a:r>
            <a:r>
              <a:rPr kumimoji="1" lang="ja-JP" altLang="en-US" sz="2400" b="1"/>
              <a:t>スピアマンの順位相関係数（</a:t>
            </a:r>
            <a:r>
              <a:rPr kumimoji="1" lang="en-US" altLang="ja-JP" sz="2400" b="1" dirty="0"/>
              <a:t>Interrupted Time Series Analysis</a:t>
            </a:r>
            <a:r>
              <a:rPr kumimoji="1" lang="ja-JP" altLang="en-US" sz="2400" b="1"/>
              <a:t>）</a:t>
            </a:r>
            <a:endParaRPr lang="en-US" altLang="ja-JP" sz="2400" b="1" dirty="0"/>
          </a:p>
          <a:p>
            <a:pPr marL="0" indent="0">
              <a:buNone/>
            </a:pPr>
            <a:r>
              <a:rPr lang="en-US" altLang="ja-JP" dirty="0"/>
              <a:t>→</a:t>
            </a:r>
            <a:r>
              <a:rPr lang="ja-JP" altLang="en-US"/>
              <a:t>順位データの相関係数を見るためのノンパラメトリックな相関係数</a:t>
            </a:r>
            <a:endParaRPr lang="en-US" altLang="ja-JP" dirty="0"/>
          </a:p>
          <a:p>
            <a:pPr marL="0" indent="0">
              <a:buNone/>
            </a:pPr>
            <a:r>
              <a:rPr lang="en-US" altLang="ja-JP" dirty="0"/>
              <a:t>→</a:t>
            </a:r>
            <a:r>
              <a:rPr lang="ja-JP" altLang="en-US"/>
              <a:t>年間順位と観客者数</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1026" name="Picture 2">
            <a:extLst>
              <a:ext uri="{FF2B5EF4-FFF2-40B4-BE49-F238E27FC236}">
                <a16:creationId xmlns:a16="http://schemas.microsoft.com/office/drawing/2014/main" id="{613EB5C6-5486-18BB-D244-3672CAD2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0555098" y="5190338"/>
            <a:ext cx="1743161" cy="1743161"/>
          </a:xfrm>
          <a:prstGeom prst="diagStrip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277335"/>
      </p:ext>
    </p:extLst>
  </p:cSld>
  <p:clrMapOvr>
    <a:masterClrMapping/>
  </p:clrMapOvr>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{1752183D-4278-B541-81E1-9B60FA95DE33}tf10001072</Template>
  <TotalTime>6803</TotalTime>
  <Words>2498</Words>
  <Application>Microsoft Macintosh PowerPoint</Application>
  <PresentationFormat>ワイド画面</PresentationFormat>
  <Paragraphs>241</Paragraphs>
  <Slides>13</Slides>
  <Notes>10</Notes>
  <HiddenSlides>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Times</vt:lpstr>
      <vt:lpstr>游ゴシック</vt:lpstr>
      <vt:lpstr>Arial</vt:lpstr>
      <vt:lpstr>Cambria Math</vt:lpstr>
      <vt:lpstr>Franklin Gothic Book</vt:lpstr>
      <vt:lpstr>Open Sans</vt:lpstr>
      <vt:lpstr>トリミング</vt:lpstr>
      <vt:lpstr>統計的因果推論を用いた MLBルール改正の効果検証</vt:lpstr>
      <vt:lpstr>目次</vt:lpstr>
      <vt:lpstr>研究背景・目的</vt:lpstr>
      <vt:lpstr>研究背景・目的</vt:lpstr>
      <vt:lpstr>研究背景・目的</vt:lpstr>
      <vt:lpstr>関連する既存研究・論文</vt:lpstr>
      <vt:lpstr>活用する手法</vt:lpstr>
      <vt:lpstr>PowerPoint プレゼンテーション</vt:lpstr>
      <vt:lpstr>活用する手法</vt:lpstr>
      <vt:lpstr>活用する手法の疑問点</vt:lpstr>
      <vt:lpstr>現状の報告・今後の予定</vt:lpstr>
      <vt:lpstr>データについて</vt:lpstr>
      <vt:lpstr>データについて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統計的因果推論を用いた MLBルール改正の効果検証</dc:title>
  <dc:creator>大木 基嗣</dc:creator>
  <cp:lastModifiedBy>大木 基嗣</cp:lastModifiedBy>
  <cp:revision>8</cp:revision>
  <dcterms:created xsi:type="dcterms:W3CDTF">2023-09-08T06:55:57Z</dcterms:created>
  <dcterms:modified xsi:type="dcterms:W3CDTF">2023-09-16T11:34:33Z</dcterms:modified>
</cp:coreProperties>
</file>