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69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13" autoAdjust="0"/>
  </p:normalViewPr>
  <p:slideViewPr>
    <p:cSldViewPr>
      <p:cViewPr varScale="1">
        <p:scale>
          <a:sx n="75" d="100"/>
          <a:sy n="75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B6AB1-A467-418B-83B1-101E3973F959}" type="datetimeFigureOut">
              <a:rPr lang="id-ID" smtClean="0"/>
              <a:pPr/>
              <a:t>03/09/2012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FD18-F33A-4642-9768-41DD10E0419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133CD-78EC-427F-A215-61976BD85CEE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F0484-5B42-4559-A705-E5C711DB7425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2A00E-6D0F-432C-82FD-DBBEECD5BB01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9833F-1613-4DE4-B866-E9AD49C7252A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E26BFB-C36E-4149-AD50-7498C45B760E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D2F82-30F3-4F10-A5E1-35065747DA30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A68353-009F-48C0-9F17-34280F1D6054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0A15C-46AA-4068-AD37-61CCD91B7C07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8985FC-9400-4502-A501-7A554D1A90D6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20A86-B123-4620-AD1B-8E95A8AE8859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413259-71EE-434C-8D80-A16C857F4C48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72D7C6B-14AA-4C13-B927-70BBEC160B6C}" type="datetime1">
              <a:rPr lang="id-ID" smtClean="0"/>
              <a:pPr/>
              <a:t>03/09/2012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66216"/>
            <a:ext cx="7406640" cy="147218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Pendahuluan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667000"/>
            <a:ext cx="7406640" cy="17526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r>
              <a:rPr lang="en-US" dirty="0" err="1" smtClean="0"/>
              <a:t>Materi</a:t>
            </a:r>
            <a:r>
              <a:rPr lang="en-US" dirty="0" smtClean="0"/>
              <a:t> 1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0207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Eko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Prasetyo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Teknik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Informatika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UPN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“Veteran”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Jawa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Timur</a:t>
            </a:r>
            <a:endParaRPr lang="en-US" sz="3200" dirty="0" smtClean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2012</a:t>
            </a:r>
            <a:endParaRPr lang="id-ID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419600"/>
            <a:ext cx="1561170" cy="161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, </a:t>
            </a:r>
            <a:r>
              <a:rPr lang="en-US" dirty="0" err="1" smtClean="0"/>
              <a:t>diekstrak</a:t>
            </a:r>
            <a:r>
              <a:rPr lang="en-US" dirty="0" smtClean="0"/>
              <a:t> </a:t>
            </a:r>
            <a:r>
              <a:rPr lang="en-US" dirty="0" err="1" smtClean="0"/>
              <a:t>fiturnya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l-</a:t>
            </a:r>
            <a:r>
              <a:rPr lang="en-US" dirty="0" err="1" smtClean="0"/>
              <a:t>dimensi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Titik</a:t>
            </a:r>
            <a:r>
              <a:rPr lang="en-US" dirty="0" smtClean="0"/>
              <a:t> yang </a:t>
            </a:r>
            <a:r>
              <a:rPr lang="en-US" dirty="0" err="1" smtClean="0"/>
              <a:t>yang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-cluster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air,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hutan</a:t>
            </a:r>
            <a:r>
              <a:rPr lang="en-US" dirty="0" smtClean="0"/>
              <a:t>, </a:t>
            </a:r>
            <a:r>
              <a:rPr lang="en-US" dirty="0" err="1" smtClean="0"/>
              <a:t>tumbuh-tumbuhan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asosiasi</a:t>
            </a:r>
            <a:r>
              <a:rPr lang="en-US" dirty="0" smtClean="0"/>
              <a:t> data, </a:t>
            </a:r>
            <a:r>
              <a:rPr lang="en-US" dirty="0" err="1" smtClean="0"/>
              <a:t>mengunjungi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10</a:t>
            </a:fld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57600"/>
            <a:ext cx="2514600" cy="270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657599"/>
            <a:ext cx="2667000" cy="275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11</a:t>
            </a:fld>
            <a:endParaRPr lang="id-ID"/>
          </a:p>
        </p:txBody>
      </p:sp>
      <p:pic>
        <p:nvPicPr>
          <p:cNvPr id="3074" name="Picture 2" descr="Gambar CAPTCH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5524500" cy="1524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86200" y="4343400"/>
            <a:ext cx="1903342" cy="52322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JMeeTcG5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524000" y="3581400"/>
            <a:ext cx="1922321" cy="52322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JNeeScG5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324600" y="3657600"/>
            <a:ext cx="1924181" cy="52322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err="1" smtClean="0"/>
              <a:t>JMeeToGs</a:t>
            </a:r>
            <a:endParaRPr lang="en-US" sz="2800" dirty="0"/>
          </a:p>
        </p:txBody>
      </p:sp>
      <p:sp>
        <p:nvSpPr>
          <p:cNvPr id="9" name="Equal 8"/>
          <p:cNvSpPr/>
          <p:nvPr/>
        </p:nvSpPr>
        <p:spPr>
          <a:xfrm>
            <a:off x="4495800" y="3657600"/>
            <a:ext cx="762000" cy="4572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Not Equal 9"/>
          <p:cNvSpPr/>
          <p:nvPr/>
        </p:nvSpPr>
        <p:spPr>
          <a:xfrm>
            <a:off x="2057400" y="2971800"/>
            <a:ext cx="838200" cy="3810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Not Equal 10"/>
          <p:cNvSpPr/>
          <p:nvPr/>
        </p:nvSpPr>
        <p:spPr>
          <a:xfrm>
            <a:off x="6858000" y="2971800"/>
            <a:ext cx="838200" cy="3810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4572000"/>
            <a:ext cx="8691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13" name="Rectangle 12"/>
          <p:cNvSpPr/>
          <p:nvPr/>
        </p:nvSpPr>
        <p:spPr>
          <a:xfrm>
            <a:off x="6827051" y="4495800"/>
            <a:ext cx="8691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14" name="Rectangle 13"/>
          <p:cNvSpPr/>
          <p:nvPr/>
        </p:nvSpPr>
        <p:spPr>
          <a:xfrm>
            <a:off x="4419600" y="4953000"/>
            <a:ext cx="8691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12</a:t>
            </a:fld>
            <a:endParaRPr lang="id-ID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62200"/>
            <a:ext cx="1619250" cy="169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4063" y="1752600"/>
            <a:ext cx="537272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4343400" y="3733800"/>
            <a:ext cx="914400" cy="9144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2667000" y="4191000"/>
            <a:ext cx="685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lain yang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-query-</a:t>
            </a:r>
            <a:r>
              <a:rPr lang="en-US" dirty="0" err="1" smtClean="0"/>
              <a:t>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13</a:t>
            </a:fld>
            <a:endParaRPr lang="id-ID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b="68028"/>
          <a:stretch>
            <a:fillRect/>
          </a:stretch>
        </p:blipFill>
        <p:spPr bwMode="auto">
          <a:xfrm>
            <a:off x="2133600" y="2133600"/>
            <a:ext cx="563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33747" b="37833"/>
          <a:stretch>
            <a:fillRect/>
          </a:stretch>
        </p:blipFill>
        <p:spPr bwMode="auto">
          <a:xfrm>
            <a:off x="2133600" y="3581400"/>
            <a:ext cx="563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62166" b="4086"/>
          <a:stretch>
            <a:fillRect/>
          </a:stretch>
        </p:blipFill>
        <p:spPr bwMode="auto">
          <a:xfrm>
            <a:off x="2133600" y="4876800"/>
            <a:ext cx="5638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371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Mengisolasi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, </a:t>
            </a:r>
            <a:r>
              <a:rPr lang="en-US" dirty="0" err="1" smtClean="0"/>
              <a:t>memisahkan</a:t>
            </a:r>
            <a:r>
              <a:rPr lang="en-US" dirty="0" smtClean="0"/>
              <a:t> region-region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754868"/>
            <a:ext cx="254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602468"/>
            <a:ext cx="252898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602469"/>
            <a:ext cx="2590800" cy="232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511706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511706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 cluster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511706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 cluster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blog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: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, link,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15</a:t>
            </a:fld>
            <a:endParaRPr lang="id-ID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05100"/>
            <a:ext cx="38957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2743200"/>
            <a:ext cx="39147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219200" y="5257800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Jumlah</a:t>
            </a:r>
            <a:r>
              <a:rPr lang="en-US" dirty="0" smtClean="0"/>
              <a:t> cluster =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1815" y="5257800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Jumlah</a:t>
            </a:r>
            <a:r>
              <a:rPr lang="en-US" dirty="0" smtClean="0"/>
              <a:t> cluster = 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Penggolongan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BMI (Body Mass Index)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(</a:t>
            </a:r>
            <a:r>
              <a:rPr lang="en-US" dirty="0" err="1" smtClean="0"/>
              <a:t>Lingkar</a:t>
            </a:r>
            <a:r>
              <a:rPr lang="en-US" dirty="0" smtClean="0"/>
              <a:t> </a:t>
            </a:r>
            <a:r>
              <a:rPr lang="en-US" dirty="0" err="1" smtClean="0"/>
              <a:t>Lengan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791200" y="2362200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1 (12 </a:t>
            </a:r>
            <a:r>
              <a:rPr lang="en-US" dirty="0" err="1" smtClean="0"/>
              <a:t>mhs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BMI normal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3468469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2 (7 </a:t>
            </a:r>
            <a:r>
              <a:rPr lang="en-US" dirty="0" err="1" smtClean="0"/>
              <a:t>mhs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BMI </a:t>
            </a:r>
            <a:r>
              <a:rPr lang="en-US" dirty="0" err="1" smtClean="0"/>
              <a:t>obesitas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endParaRPr lang="en-US" dirty="0" smtClean="0"/>
          </a:p>
          <a:p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4611469"/>
            <a:ext cx="259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3 (1 </a:t>
            </a:r>
            <a:r>
              <a:rPr lang="en-US" dirty="0" err="1" smtClean="0"/>
              <a:t>mhs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BMI </a:t>
            </a:r>
            <a:r>
              <a:rPr lang="en-US" dirty="0" err="1" smtClean="0"/>
              <a:t>obesitas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endParaRPr lang="en-US" dirty="0" smtClean="0"/>
          </a:p>
          <a:p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40957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To Be Continued</a:t>
            </a:r>
            <a:r>
              <a:rPr lang="en-US" dirty="0" smtClean="0"/>
              <a:t> … </a:t>
            </a:r>
            <a:r>
              <a:rPr lang="en-US" dirty="0" err="1" smtClean="0"/>
              <a:t>Materi</a:t>
            </a:r>
            <a:r>
              <a:rPr lang="en-US" dirty="0" smtClean="0"/>
              <a:t> 2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disiplin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Obyek</a:t>
            </a:r>
            <a:r>
              <a:rPr lang="en-US" dirty="0" smtClean="0"/>
              <a:t>: </a:t>
            </a:r>
            <a:r>
              <a:rPr lang="en-US" dirty="0" err="1" smtClean="0"/>
              <a:t>citra</a:t>
            </a:r>
            <a:r>
              <a:rPr lang="en-US" dirty="0" smtClean="0"/>
              <a:t>,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, database,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yang lain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diklasifikasikan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praktis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mejadi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Machine Vision</a:t>
            </a:r>
          </a:p>
          <a:p>
            <a:pPr lvl="1"/>
            <a:r>
              <a:rPr lang="en-US" dirty="0" smtClean="0"/>
              <a:t>Citra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diproses</a:t>
            </a:r>
            <a:endParaRPr lang="en-US" dirty="0" smtClean="0"/>
          </a:p>
          <a:p>
            <a:pPr lvl="1"/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rakitan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Character recognition</a:t>
            </a:r>
          </a:p>
          <a:p>
            <a:pPr lvl="1"/>
            <a:r>
              <a:rPr lang="en-US" dirty="0" err="1" smtClean="0"/>
              <a:t>Aplikasi</a:t>
            </a:r>
            <a:r>
              <a:rPr lang="en-US" dirty="0" smtClean="0"/>
              <a:t> OCR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dijual</a:t>
            </a:r>
            <a:r>
              <a:rPr lang="en-US" dirty="0" smtClean="0"/>
              <a:t> </a:t>
            </a:r>
            <a:r>
              <a:rPr lang="en-US" dirty="0" err="1" smtClean="0"/>
              <a:t>dipasaran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Bagian</a:t>
            </a:r>
            <a:r>
              <a:rPr lang="en-US" dirty="0" smtClean="0"/>
              <a:t> front-end: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, </a:t>
            </a:r>
            <a:r>
              <a:rPr lang="en-US" dirty="0" err="1" smtClean="0"/>
              <a:t>lensa</a:t>
            </a:r>
            <a:r>
              <a:rPr lang="en-US" dirty="0" smtClean="0"/>
              <a:t> scan, document transport,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detektor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Computer-aided diagnosis</a:t>
            </a:r>
          </a:p>
          <a:p>
            <a:pPr lvl="1"/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medis</a:t>
            </a:r>
            <a:r>
              <a:rPr lang="en-US" dirty="0" smtClean="0"/>
              <a:t>: X-rays,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tomografi</a:t>
            </a:r>
            <a:r>
              <a:rPr lang="en-US" dirty="0" smtClean="0"/>
              <a:t>, CT-Scan,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err="1" smtClean="0"/>
              <a:t>Memetakan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(</a:t>
            </a:r>
            <a:r>
              <a:rPr lang="en-US" dirty="0" err="1" smtClean="0"/>
              <a:t>secara</a:t>
            </a:r>
            <a:r>
              <a:rPr lang="en-US" dirty="0" smtClean="0"/>
              <a:t> remote)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mining</a:t>
            </a:r>
          </a:p>
          <a:p>
            <a:pPr lvl="1"/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menggali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set: </a:t>
            </a:r>
            <a:r>
              <a:rPr lang="en-US" dirty="0" err="1" smtClean="0"/>
              <a:t>rekam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r>
              <a:rPr lang="en-US" dirty="0" smtClean="0"/>
              <a:t>, </a:t>
            </a:r>
            <a:r>
              <a:rPr lang="en-US" dirty="0" err="1" smtClean="0"/>
              <a:t>keuangan</a:t>
            </a:r>
            <a:r>
              <a:rPr lang="en-US" dirty="0" smtClean="0"/>
              <a:t>, </a:t>
            </a:r>
            <a:r>
              <a:rPr lang="en-US" dirty="0" err="1" smtClean="0"/>
              <a:t>penjualan</a:t>
            </a:r>
            <a:r>
              <a:rPr lang="en-US" dirty="0" smtClean="0"/>
              <a:t> retail, </a:t>
            </a:r>
            <a:r>
              <a:rPr lang="en-US" dirty="0" err="1" smtClean="0"/>
              <a:t>eksplorasi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, image and music retrieval.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yang lain</a:t>
            </a:r>
          </a:p>
          <a:p>
            <a:pPr lvl="1"/>
            <a:r>
              <a:rPr lang="en-US" dirty="0" smtClean="0"/>
              <a:t>fingerprint identification, signature authentication, text retrieval, and face and gesture recognition.</a:t>
            </a:r>
          </a:p>
          <a:p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: </a:t>
            </a:r>
            <a:r>
              <a:rPr lang="en-US" dirty="0" err="1" smtClean="0"/>
              <a:t>linguistik</a:t>
            </a:r>
            <a:r>
              <a:rPr lang="en-US" dirty="0" smtClean="0"/>
              <a:t>, </a:t>
            </a:r>
            <a:r>
              <a:rPr lang="en-US" dirty="0" err="1" smtClean="0"/>
              <a:t>grafika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machine vision, database, data mining.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,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Citra </a:t>
            </a:r>
            <a:r>
              <a:rPr lang="en-US" dirty="0" err="1" smtClean="0"/>
              <a:t>medis</a:t>
            </a:r>
            <a:r>
              <a:rPr lang="en-US" dirty="0" smtClean="0"/>
              <a:t>: benign lesion (</a:t>
            </a:r>
            <a:r>
              <a:rPr lang="en-US" dirty="0" err="1" smtClean="0"/>
              <a:t>kelas</a:t>
            </a:r>
            <a:r>
              <a:rPr lang="en-US" dirty="0" smtClean="0"/>
              <a:t> A), </a:t>
            </a:r>
            <a:r>
              <a:rPr lang="en-US" dirty="0" err="1" smtClean="0"/>
              <a:t>dan</a:t>
            </a:r>
            <a:r>
              <a:rPr lang="en-US" dirty="0" smtClean="0"/>
              <a:t> malignant one (</a:t>
            </a:r>
            <a:r>
              <a:rPr lang="en-US" dirty="0" err="1" smtClean="0"/>
              <a:t>kelas</a:t>
            </a:r>
            <a:r>
              <a:rPr lang="en-US" dirty="0" smtClean="0"/>
              <a:t> B).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database </a:t>
            </a:r>
            <a:r>
              <a:rPr lang="en-US" dirty="0" err="1" smtClean="0"/>
              <a:t>citra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5</a:t>
            </a:fld>
            <a:endParaRPr lang="id-ID"/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0"/>
            <a:ext cx="44481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857622" y="5257800"/>
            <a:ext cx="141897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Mean</a:t>
            </a:r>
          </a:p>
          <a:p>
            <a:r>
              <a:rPr lang="en-US" sz="1400" dirty="0" err="1" smtClean="0"/>
              <a:t>Standar</a:t>
            </a:r>
            <a:r>
              <a:rPr lang="en-US" sz="1400" dirty="0" smtClean="0"/>
              <a:t> </a:t>
            </a:r>
            <a:r>
              <a:rPr lang="en-US" sz="1400" dirty="0" err="1" smtClean="0"/>
              <a:t>deviasi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552700" y="4305300"/>
            <a:ext cx="1143000" cy="91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333500" y="4305300"/>
            <a:ext cx="1143000" cy="91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57600" y="3657600"/>
            <a:ext cx="1050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intensitas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048000"/>
            <a:ext cx="2971800" cy="25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ight Arrow 17"/>
          <p:cNvSpPr/>
          <p:nvPr/>
        </p:nvSpPr>
        <p:spPr>
          <a:xfrm>
            <a:off x="4191000" y="53340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62600" y="2971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0464" y="2971800"/>
            <a:ext cx="542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Fitur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8153400" y="5181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53400" y="5638800"/>
            <a:ext cx="542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Fitur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6674049" y="3121223"/>
            <a:ext cx="793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Kelas</a:t>
            </a:r>
            <a:r>
              <a:rPr lang="en-US" sz="1400" dirty="0" smtClean="0"/>
              <a:t> A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7620000" y="3962400"/>
            <a:ext cx="803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Kelas</a:t>
            </a:r>
            <a:r>
              <a:rPr lang="en-US" sz="1400" dirty="0" smtClean="0"/>
              <a:t> B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5994400" y="39497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10200" y="4038600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Data </a:t>
            </a:r>
            <a:r>
              <a:rPr lang="en-US" sz="1400" dirty="0" err="1" smtClean="0"/>
              <a:t>baru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351292" y="2590800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Garis</a:t>
            </a:r>
            <a:r>
              <a:rPr lang="en-US" sz="1400" dirty="0" smtClean="0"/>
              <a:t> </a:t>
            </a:r>
            <a:r>
              <a:rPr lang="en-US" sz="1400" dirty="0" err="1" smtClean="0"/>
              <a:t>keputusan</a:t>
            </a:r>
            <a:endParaRPr lang="en-US" sz="1400" dirty="0"/>
          </a:p>
        </p:txBody>
      </p:sp>
      <p:sp>
        <p:nvSpPr>
          <p:cNvPr id="28" name="Right Arrow 27"/>
          <p:cNvSpPr/>
          <p:nvPr/>
        </p:nvSpPr>
        <p:spPr>
          <a:xfrm rot="17869489">
            <a:off x="7696200" y="3023443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0399557">
            <a:off x="7281009" y="409024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20399557">
            <a:off x="6339174" y="326097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5909846"/>
            <a:ext cx="3743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 err="1" smtClean="0"/>
              <a:t>baru</a:t>
            </a:r>
            <a:r>
              <a:rPr lang="en-US" sz="1600" dirty="0" smtClean="0"/>
              <a:t> </a:t>
            </a:r>
            <a:r>
              <a:rPr lang="en-US" sz="1600" dirty="0" err="1" smtClean="0"/>
              <a:t>terprediksi</a:t>
            </a:r>
            <a:r>
              <a:rPr lang="en-US" sz="1600" dirty="0" smtClean="0"/>
              <a:t> </a:t>
            </a:r>
            <a:r>
              <a:rPr lang="en-US" sz="1600" dirty="0" err="1" smtClean="0"/>
              <a:t>masuk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kelas</a:t>
            </a:r>
            <a:r>
              <a:rPr lang="en-US" sz="1600" dirty="0" smtClean="0"/>
              <a:t> A</a:t>
            </a:r>
            <a:endParaRPr lang="en-US" sz="1600" dirty="0"/>
          </a:p>
        </p:txBody>
      </p:sp>
      <p:pic>
        <p:nvPicPr>
          <p:cNvPr id="2191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5791200"/>
            <a:ext cx="23175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762000" y="587906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fitur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,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: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(</a:t>
            </a:r>
            <a:r>
              <a:rPr lang="en-US" dirty="0" err="1" smtClean="0"/>
              <a:t>obyek</a:t>
            </a:r>
            <a:r>
              <a:rPr lang="en-US" dirty="0" smtClean="0"/>
              <a:t>) </a:t>
            </a:r>
            <a:r>
              <a:rPr lang="en-US" dirty="0" err="1" smtClean="0"/>
              <a:t>tunggal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yang </a:t>
            </a:r>
            <a:r>
              <a:rPr lang="en-US" dirty="0" err="1" smtClean="0"/>
              <a:t>menampakkan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space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yang </a:t>
            </a:r>
            <a:r>
              <a:rPr lang="en-US" dirty="0" err="1" smtClean="0"/>
              <a:t>berkoresponden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 </a:t>
            </a:r>
            <a:r>
              <a:rPr lang="en-US" dirty="0" err="1" smtClean="0"/>
              <a:t>atau</a:t>
            </a:r>
            <a:r>
              <a:rPr lang="en-US" dirty="0" smtClean="0"/>
              <a:t> B.</a:t>
            </a:r>
          </a:p>
          <a:p>
            <a:r>
              <a:rPr lang="en-US" dirty="0" err="1" smtClean="0"/>
              <a:t>Pola</a:t>
            </a:r>
            <a:r>
              <a:rPr lang="en-US" dirty="0" smtClean="0"/>
              <a:t> (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)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label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sebenarnya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latih</a:t>
            </a:r>
            <a:r>
              <a:rPr lang="en-US" dirty="0" smtClean="0"/>
              <a:t> (training pattern)</a:t>
            </a:r>
          </a:p>
          <a:p>
            <a:r>
              <a:rPr lang="en-US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label </a:t>
            </a:r>
            <a:r>
              <a:rPr lang="en-US" dirty="0" err="1" smtClean="0"/>
              <a:t>kelasnya</a:t>
            </a:r>
            <a:r>
              <a:rPr lang="en-US" dirty="0" smtClean="0"/>
              <a:t> (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diprediksi</a:t>
            </a:r>
            <a:r>
              <a:rPr lang="en-US" dirty="0" smtClean="0"/>
              <a:t>)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(test pattern).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mendasar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667000"/>
            <a:ext cx="7498080" cy="36576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dibangkitkan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Pengekstrakan</a:t>
            </a:r>
            <a:r>
              <a:rPr lang="en-US" dirty="0" smtClean="0"/>
              <a:t> (</a:t>
            </a:r>
            <a:r>
              <a:rPr lang="en-US" dirty="0" err="1" smtClean="0"/>
              <a:t>mis</a:t>
            </a:r>
            <a:r>
              <a:rPr lang="en-US" dirty="0" smtClean="0"/>
              <a:t>, </a:t>
            </a:r>
            <a:r>
              <a:rPr lang="en-US" dirty="0" err="1" smtClean="0"/>
              <a:t>hitung</a:t>
            </a:r>
            <a:r>
              <a:rPr lang="en-US" dirty="0" smtClean="0"/>
              <a:t> mean </a:t>
            </a:r>
            <a:r>
              <a:rPr lang="en-US" dirty="0" err="1" smtClean="0"/>
              <a:t>dan</a:t>
            </a:r>
            <a:r>
              <a:rPr lang="en-US" dirty="0" smtClean="0"/>
              <a:t> std), </a:t>
            </a:r>
            <a:r>
              <a:rPr lang="en-US" dirty="0" err="1" smtClean="0"/>
              <a:t>normalisali</a:t>
            </a:r>
            <a:r>
              <a:rPr lang="en-US" dirty="0" smtClean="0"/>
              <a:t>, </a:t>
            </a:r>
            <a:r>
              <a:rPr lang="en-US" dirty="0" err="1" smtClean="0"/>
              <a:t>reduksi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i="1" dirty="0" smtClean="0"/>
              <a:t>feature selection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Dari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dibangkitkan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yang “</a:t>
            </a:r>
            <a:r>
              <a:rPr lang="en-US" dirty="0" err="1" smtClean="0"/>
              <a:t>terbaik</a:t>
            </a:r>
            <a:r>
              <a:rPr lang="en-US" dirty="0" smtClean="0"/>
              <a:t>” yang </a:t>
            </a:r>
            <a:r>
              <a:rPr lang="en-US" dirty="0" err="1" smtClean="0"/>
              <a:t>diambil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classifier ?</a:t>
            </a:r>
          </a:p>
          <a:p>
            <a:pPr lvl="1"/>
            <a:r>
              <a:rPr lang="en-US" dirty="0" smtClean="0"/>
              <a:t>Data l-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endParaRPr lang="en-US" dirty="0" smtClean="0"/>
          </a:p>
          <a:p>
            <a:pPr lvl="1"/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i="1" dirty="0" smtClean="0"/>
              <a:t>optimality criterion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classifier ?</a:t>
            </a:r>
          </a:p>
          <a:p>
            <a:pPr lvl="1"/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laju</a:t>
            </a:r>
            <a:r>
              <a:rPr lang="en-US" dirty="0" smtClean="0"/>
              <a:t> error ?</a:t>
            </a:r>
          </a:p>
          <a:p>
            <a:pPr lvl="1"/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i="1" dirty="0" smtClean="0"/>
              <a:t>system evaluation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7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219" y="1295400"/>
            <a:ext cx="708438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Supervised,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Set data training yang </a:t>
            </a:r>
            <a:r>
              <a:rPr lang="en-US" dirty="0" err="1" smtClean="0"/>
              <a:t>tersedia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classifier </a:t>
            </a:r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(</a:t>
            </a:r>
            <a:r>
              <a:rPr lang="en-US" dirty="0" err="1" smtClean="0"/>
              <a:t>kelas</a:t>
            </a:r>
            <a:r>
              <a:rPr lang="en-US" dirty="0" smtClean="0"/>
              <a:t>) yang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supervised pattern recognition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i="1" dirty="0" smtClean="0">
                <a:sym typeface="Wingdings" pitchFamily="2" charset="2"/>
              </a:rPr>
              <a:t>supervised learning</a:t>
            </a:r>
            <a:r>
              <a:rPr lang="en-US" dirty="0" smtClean="0">
                <a:sym typeface="Wingdings" pitchFamily="2" charset="2"/>
              </a:rPr>
              <a:t>).</a:t>
            </a:r>
          </a:p>
          <a:p>
            <a:r>
              <a:rPr lang="en-US" dirty="0" smtClean="0">
                <a:sym typeface="Wingdings" pitchFamily="2" charset="2"/>
              </a:rPr>
              <a:t>Set data training yang label </a:t>
            </a:r>
            <a:r>
              <a:rPr lang="en-US" dirty="0" err="1" smtClean="0">
                <a:sym typeface="Wingdings" pitchFamily="2" charset="2"/>
              </a:rPr>
              <a:t>kelasnya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belum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diketahui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kemudian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diukur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kemiripan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antar</a:t>
            </a:r>
            <a:r>
              <a:rPr lang="en-US" dirty="0" smtClean="0">
                <a:sym typeface="Wingdings" pitchFamily="2" charset="2"/>
              </a:rPr>
              <a:t> data agar data yang </a:t>
            </a:r>
            <a:r>
              <a:rPr lang="en-US" dirty="0" err="1" smtClean="0">
                <a:sym typeface="Wingdings" pitchFamily="2" charset="2"/>
              </a:rPr>
              <a:t>mirip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bergabung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kelompok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sedangkan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berbeda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terpisah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kelompok</a:t>
            </a:r>
            <a:r>
              <a:rPr lang="en-US" dirty="0" smtClean="0">
                <a:sym typeface="Wingdings" pitchFamily="2" charset="2"/>
              </a:rPr>
              <a:t> yang lain  </a:t>
            </a:r>
            <a:r>
              <a:rPr lang="en-US" i="1" dirty="0" smtClean="0">
                <a:sym typeface="Wingdings" pitchFamily="2" charset="2"/>
              </a:rPr>
              <a:t>unsupervised pattern recognition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i="1" dirty="0" smtClean="0">
                <a:sym typeface="Wingdings" pitchFamily="2" charset="2"/>
              </a:rPr>
              <a:t>clustering</a:t>
            </a:r>
            <a:r>
              <a:rPr lang="en-US" dirty="0" smtClean="0">
                <a:sym typeface="Wingdings" pitchFamily="2" charset="2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supervised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447800"/>
          <a:ext cx="7499350" cy="378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600200"/>
                <a:gridCol w="838200"/>
                <a:gridCol w="1250950"/>
              </a:tblGrid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 dirty="0">
                          <a:latin typeface="+mn-lt"/>
                          <a:ea typeface="Calibri"/>
                          <a:cs typeface="Times New Roman"/>
                        </a:rPr>
                        <a:t>Nama hewan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Penutup kulit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Melahirkan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Berat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Kelas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 dirty="0">
                          <a:latin typeface="+mn-lt"/>
                          <a:ea typeface="Calibri"/>
                          <a:cs typeface="Times New Roman"/>
                        </a:rPr>
                        <a:t>Ular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Sisik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Reptil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Tikus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Bulu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0.8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Kambing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 dirty="0">
                          <a:latin typeface="+mn-lt"/>
                          <a:ea typeface="Calibri"/>
                          <a:cs typeface="Times New Roman"/>
                        </a:rPr>
                        <a:t>Rambut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21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Sapi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 dirty="0">
                          <a:latin typeface="+mn-lt"/>
                          <a:ea typeface="Calibri"/>
                          <a:cs typeface="Times New Roman"/>
                        </a:rPr>
                        <a:t>Rambut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120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Kadal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Sisik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Tidak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Reptil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Kucing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Rambut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1.5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Bekicot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Cangkang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Tidak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Reptil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Harimau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Rambut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43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Rusa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Rambut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45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Kura-kura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Cangkang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Tidak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Reptil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Musang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 dirty="0">
                          <a:latin typeface="+mn-lt"/>
                          <a:ea typeface="Calibri"/>
                          <a:cs typeface="Times New Roman"/>
                        </a:rPr>
                        <a:t>Rambut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>
                          <a:latin typeface="+mn-lt"/>
                          <a:ea typeface="Calibri"/>
                          <a:cs typeface="Times New Roman"/>
                        </a:rPr>
                        <a:t>15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 dirty="0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244600" y="5232400"/>
            <a:ext cx="7467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   	</a:t>
            </a:r>
            <a:r>
              <a:rPr lang="en-US" dirty="0" err="1" smtClean="0"/>
              <a:t>Rambut</a:t>
            </a:r>
            <a:r>
              <a:rPr lang="en-US" dirty="0" smtClean="0"/>
              <a:t>		</a:t>
            </a:r>
            <a:r>
              <a:rPr lang="en-US" dirty="0" err="1" smtClean="0"/>
              <a:t>Ya</a:t>
            </a:r>
            <a:r>
              <a:rPr lang="en-US" dirty="0" smtClean="0"/>
              <a:t>	           110         ?????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93000" y="52324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Mamalia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44600" y="5232400"/>
            <a:ext cx="1905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Kuda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8723</TotalTime>
  <Words>780</Words>
  <Application>Microsoft Office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Pendahuluan</vt:lpstr>
      <vt:lpstr>Pola</vt:lpstr>
      <vt:lpstr>Aplikasi Pengenalan Pola</vt:lpstr>
      <vt:lpstr>Aplikasi Pengenalan Pola</vt:lpstr>
      <vt:lpstr>Fitur, Classifier</vt:lpstr>
      <vt:lpstr>Fitur, Classifier</vt:lpstr>
      <vt:lpstr>Pertanyaan mendasar</vt:lpstr>
      <vt:lpstr>Supervised, unsupervised learning</vt:lpstr>
      <vt:lpstr>Contoh supervised</vt:lpstr>
      <vt:lpstr>Contoh unsupervised</vt:lpstr>
      <vt:lpstr>Character recognition</vt:lpstr>
      <vt:lpstr>Face Recognition</vt:lpstr>
      <vt:lpstr>Object recognition</vt:lpstr>
      <vt:lpstr>Segmentasi citra</vt:lpstr>
      <vt:lpstr>Pengelompokan dokumen</vt:lpstr>
      <vt:lpstr>Penggolongan mahasiswa</vt:lpstr>
      <vt:lpstr>ANY QUESTION ?</vt:lpstr>
    </vt:vector>
  </TitlesOfParts>
  <Company>umg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eko</dc:creator>
  <cp:lastModifiedBy>eko</cp:lastModifiedBy>
  <cp:revision>342</cp:revision>
  <dcterms:created xsi:type="dcterms:W3CDTF">2011-09-14T09:14:26Z</dcterms:created>
  <dcterms:modified xsi:type="dcterms:W3CDTF">2012-09-03T01:35:43Z</dcterms:modified>
</cp:coreProperties>
</file>