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73" r:id="rId6"/>
    <p:sldId id="282" r:id="rId7"/>
    <p:sldId id="283" r:id="rId8"/>
    <p:sldId id="284" r:id="rId9"/>
    <p:sldId id="285" r:id="rId10"/>
    <p:sldId id="274" r:id="rId11"/>
    <p:sldId id="281" r:id="rId12"/>
    <p:sldId id="277" r:id="rId13"/>
    <p:sldId id="278" r:id="rId14"/>
    <p:sldId id="279" r:id="rId15"/>
    <p:sldId id="280" r:id="rId16"/>
    <p:sldId id="269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13" autoAdjust="0"/>
  </p:normalViewPr>
  <p:slideViewPr>
    <p:cSldViewPr>
      <p:cViewPr varScale="1">
        <p:scale>
          <a:sx n="75" d="100"/>
          <a:sy n="75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6AB1-A467-418B-83B1-101E3973F959}" type="datetimeFigureOut">
              <a:rPr lang="id-ID" smtClean="0"/>
              <a:pPr/>
              <a:t>26/08/2012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FD18-F33A-4642-9768-41DD10E0419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FD18-F33A-4642-9768-41DD10E0419C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133CD-78EC-427F-A215-61976BD85CEE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F0484-5B42-4559-A705-E5C711DB7425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2A00E-6D0F-432C-82FD-DBBEECD5BB01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9833F-1613-4DE4-B866-E9AD49C7252A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E26BFB-C36E-4149-AD50-7498C45B760E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D2F82-30F3-4F10-A5E1-35065747DA30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68353-009F-48C0-9F17-34280F1D6054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0A15C-46AA-4068-AD37-61CCD91B7C07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8985FC-9400-4502-A501-7A554D1A90D6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20A86-B123-4620-AD1B-8E95A8AE8859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413259-71EE-434C-8D80-A16C857F4C48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2D7C6B-14AA-4C13-B927-70BBEC160B6C}" type="datetime1">
              <a:rPr lang="id-ID" smtClean="0"/>
              <a:pPr/>
              <a:t>26/08/2012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66216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Set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667000"/>
            <a:ext cx="7406640" cy="17526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Eko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Prasetyo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Teknik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Informatika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UPN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“Veteran”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Jawa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Timur</a:t>
            </a:r>
            <a:endParaRPr lang="en-US" sz="32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2012</a:t>
            </a:r>
            <a:endParaRPr lang="id-ID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114800"/>
            <a:ext cx="1819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set Iris</a:t>
            </a:r>
          </a:p>
          <a:p>
            <a:pPr lvl="1"/>
            <a:r>
              <a:rPr lang="en-US" dirty="0" smtClean="0"/>
              <a:t>&gt;&gt; load </a:t>
            </a:r>
            <a:r>
              <a:rPr lang="en-US" dirty="0" err="1" smtClean="0"/>
              <a:t>fisheriris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meas</a:t>
            </a:r>
            <a:endParaRPr lang="en-US" dirty="0" smtClean="0"/>
          </a:p>
          <a:p>
            <a:r>
              <a:rPr lang="en-US" dirty="0" err="1" smtClean="0"/>
              <a:t>Mengakses</a:t>
            </a:r>
            <a:r>
              <a:rPr lang="en-US" dirty="0" smtClean="0"/>
              <a:t> data </a:t>
            </a:r>
            <a:r>
              <a:rPr lang="en-US" dirty="0" err="1" smtClean="0"/>
              <a:t>baris</a:t>
            </a:r>
            <a:r>
              <a:rPr lang="en-US" dirty="0" smtClean="0"/>
              <a:t> ke-1</a:t>
            </a:r>
          </a:p>
          <a:p>
            <a:pPr lvl="1"/>
            <a:r>
              <a:rPr lang="en-US" dirty="0" smtClean="0"/>
              <a:t>&gt;&gt; a = </a:t>
            </a:r>
            <a:r>
              <a:rPr lang="en-US" dirty="0" err="1" smtClean="0"/>
              <a:t>meas</a:t>
            </a:r>
            <a:r>
              <a:rPr lang="en-US" dirty="0" smtClean="0"/>
              <a:t>(1,:);</a:t>
            </a:r>
            <a:endParaRPr lang="en-US" dirty="0" smtClean="0"/>
          </a:p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r>
              <a:rPr lang="en-US" dirty="0" smtClean="0"/>
              <a:t> ke-2</a:t>
            </a:r>
          </a:p>
          <a:p>
            <a:pPr lvl="1"/>
            <a:r>
              <a:rPr lang="en-US" dirty="0" smtClean="0"/>
              <a:t>&gt;&gt; a = </a:t>
            </a:r>
            <a:r>
              <a:rPr lang="en-US" dirty="0" err="1" smtClean="0"/>
              <a:t>meas</a:t>
            </a:r>
            <a:r>
              <a:rPr lang="en-US" dirty="0" smtClean="0"/>
              <a:t>(:,2);</a:t>
            </a:r>
            <a:endParaRPr lang="en-US" dirty="0" smtClean="0"/>
          </a:p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baris</a:t>
            </a:r>
            <a:r>
              <a:rPr lang="en-US" dirty="0" smtClean="0"/>
              <a:t> ke-2 </a:t>
            </a:r>
            <a:r>
              <a:rPr lang="en-US" dirty="0" err="1" smtClean="0"/>
              <a:t>kolom</a:t>
            </a:r>
            <a:r>
              <a:rPr lang="en-US" dirty="0" smtClean="0"/>
              <a:t> ke-3</a:t>
            </a:r>
          </a:p>
          <a:p>
            <a:pPr lvl="1"/>
            <a:r>
              <a:rPr lang="en-US" dirty="0" smtClean="0"/>
              <a:t>&gt;&gt; a = </a:t>
            </a:r>
            <a:r>
              <a:rPr lang="en-US" dirty="0" err="1" smtClean="0"/>
              <a:t>meas</a:t>
            </a:r>
            <a:r>
              <a:rPr lang="en-US" dirty="0" smtClean="0"/>
              <a:t>(2,3);</a:t>
            </a:r>
            <a:endParaRPr lang="en-US" dirty="0" smtClean="0"/>
          </a:p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baris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10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2 </a:t>
            </a:r>
            <a:r>
              <a:rPr lang="en-US" dirty="0" err="1" smtClean="0"/>
              <a:t>sampai</a:t>
            </a:r>
            <a:r>
              <a:rPr lang="en-US" dirty="0" smtClean="0"/>
              <a:t> 4</a:t>
            </a:r>
          </a:p>
          <a:p>
            <a:pPr lvl="1"/>
            <a:r>
              <a:rPr lang="en-US" dirty="0" smtClean="0"/>
              <a:t>&gt;&gt; a = </a:t>
            </a:r>
            <a:r>
              <a:rPr lang="en-US" dirty="0" err="1" smtClean="0"/>
              <a:t>meas</a:t>
            </a:r>
            <a:r>
              <a:rPr lang="en-US" dirty="0" smtClean="0"/>
              <a:t>(1:10,2:4);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Mengalikan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r>
              <a:rPr lang="en-US" dirty="0" smtClean="0"/>
              <a:t> ke-2 </a:t>
            </a:r>
            <a:r>
              <a:rPr lang="en-US" dirty="0" err="1" smtClean="0"/>
              <a:t>dengan</a:t>
            </a:r>
            <a:r>
              <a:rPr lang="en-US" dirty="0" smtClean="0"/>
              <a:t> 10</a:t>
            </a:r>
          </a:p>
          <a:p>
            <a:pPr lvl="1"/>
            <a:r>
              <a:rPr lang="en-US" dirty="0" smtClean="0"/>
              <a:t>&gt;&gt; a(:,2) = a(:,2)*10;</a:t>
            </a:r>
            <a:endParaRPr lang="en-US" dirty="0" smtClean="0"/>
          </a:p>
          <a:p>
            <a:r>
              <a:rPr lang="en-US" dirty="0" err="1" smtClean="0"/>
              <a:t>Menjumlahkan</a:t>
            </a:r>
            <a:r>
              <a:rPr lang="en-US" dirty="0" smtClean="0"/>
              <a:t> data </a:t>
            </a:r>
            <a:r>
              <a:rPr lang="en-US" dirty="0" err="1" smtClean="0"/>
              <a:t>perkolom</a:t>
            </a:r>
            <a:endParaRPr lang="en-US" dirty="0" smtClean="0"/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jumlah</a:t>
            </a:r>
            <a:r>
              <a:rPr lang="en-US" dirty="0" smtClean="0"/>
              <a:t> = sum(a)</a:t>
            </a:r>
            <a:endParaRPr lang="en-US" dirty="0" smtClean="0"/>
          </a:p>
          <a:p>
            <a:r>
              <a:rPr lang="en-US" dirty="0" err="1" smtClean="0"/>
              <a:t>Menjumlahkan</a:t>
            </a:r>
            <a:r>
              <a:rPr lang="en-US" dirty="0" smtClean="0"/>
              <a:t> data </a:t>
            </a:r>
            <a:r>
              <a:rPr lang="en-US" dirty="0" err="1" smtClean="0"/>
              <a:t>perbaris</a:t>
            </a:r>
            <a:endParaRPr lang="en-US" dirty="0" smtClean="0"/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jumlah</a:t>
            </a:r>
            <a:r>
              <a:rPr lang="en-US" dirty="0" smtClean="0"/>
              <a:t> = sum(a’);</a:t>
            </a:r>
          </a:p>
          <a:p>
            <a:r>
              <a:rPr lang="en-US" dirty="0" err="1" smtClean="0"/>
              <a:t>Mentranspose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endParaRPr lang="en-US" dirty="0" smtClean="0"/>
          </a:p>
          <a:p>
            <a:pPr lvl="1"/>
            <a:r>
              <a:rPr lang="en-US" dirty="0" smtClean="0"/>
              <a:t>&gt;&gt; b = a’;</a:t>
            </a:r>
          </a:p>
          <a:p>
            <a:r>
              <a:rPr lang="en-US" dirty="0" err="1" smtClean="0"/>
              <a:t>Mengalikan</a:t>
            </a:r>
            <a:r>
              <a:rPr lang="en-US" dirty="0" smtClean="0"/>
              <a:t> 2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r>
              <a:rPr lang="en-US" dirty="0" smtClean="0"/>
              <a:t> 1 yang </a:t>
            </a:r>
            <a:r>
              <a:rPr lang="en-US" dirty="0" err="1" smtClean="0"/>
              <a:t>nilainya</a:t>
            </a:r>
            <a:r>
              <a:rPr lang="en-US" dirty="0" smtClean="0"/>
              <a:t> &gt; 3.5</a:t>
            </a:r>
          </a:p>
          <a:p>
            <a:pPr lvl="1"/>
            <a:r>
              <a:rPr lang="en-US" dirty="0" smtClean="0"/>
              <a:t>&gt;&gt; a(a(:,1)&gt;3.5) = </a:t>
            </a:r>
            <a:r>
              <a:rPr lang="en-US" dirty="0" smtClean="0"/>
              <a:t>a(a(:,1)&gt;3.5</a:t>
            </a:r>
            <a:r>
              <a:rPr lang="en-US" dirty="0" smtClean="0"/>
              <a:t>) * 2;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r>
              <a:rPr lang="en-US" dirty="0" smtClean="0"/>
              <a:t> 1 yang &gt; 3.5</a:t>
            </a:r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idx</a:t>
            </a:r>
            <a:r>
              <a:rPr lang="en-US" dirty="0" smtClean="0"/>
              <a:t> = find(a(:,1) &gt; 3.5)</a:t>
            </a:r>
          </a:p>
          <a:p>
            <a:r>
              <a:rPr lang="en-US" dirty="0" smtClean="0"/>
              <a:t>Data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&gt;&gt; a(</a:t>
            </a:r>
            <a:r>
              <a:rPr lang="en-US" dirty="0" err="1" smtClean="0"/>
              <a:t>idx</a:t>
            </a:r>
            <a:r>
              <a:rPr lang="en-US" dirty="0" smtClean="0"/>
              <a:t>) = a(</a:t>
            </a:r>
            <a:r>
              <a:rPr lang="en-US" dirty="0" err="1" smtClean="0"/>
              <a:t>idx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aritmetika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5400" y="1412677"/>
          <a:ext cx="7543800" cy="4907280"/>
        </p:xfrm>
        <a:graphic>
          <a:graphicData uri="http://schemas.openxmlformats.org/drawingml/2006/table">
            <a:tbl>
              <a:tblPr/>
              <a:tblGrid>
                <a:gridCol w="685801"/>
                <a:gridCol w="2604182"/>
                <a:gridCol w="1115392"/>
                <a:gridCol w="313842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 Narrow"/>
                          <a:ea typeface="Calibri"/>
                          <a:cs typeface="Times New Roman"/>
                        </a:rPr>
                        <a:t>Operator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 Narrow"/>
                          <a:ea typeface="Calibri"/>
                          <a:cs typeface="Times New Roman"/>
                        </a:rPr>
                        <a:t>Nama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 Narrow"/>
                          <a:ea typeface="Calibri"/>
                          <a:cs typeface="Times New Roman"/>
                        </a:rPr>
                        <a:t>Fungsi di MATLAB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 Narrow"/>
                          <a:ea typeface="Calibri"/>
                          <a:cs typeface="Times New Roman"/>
                        </a:rPr>
                        <a:t>Penjelasan dan contoh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+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Penjumlahan array dan matriks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plus(A,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a+b, A+B, atau a+A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-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Pengurangan array dan matriks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minus(A,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a-b, A-B,A-a, atau a-A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.*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Perkalian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array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times(A,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C=A.*B, C(I,J) = A(I,J) * B(I,J)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*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Perkalian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matriks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mtimes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(A, B)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A*B, perkalian matriks standart, atau a*A, perkalian skalar semua elemen A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./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kanan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array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rdivide(A,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C = A./B, C(I,J) = A(I,J)/B(I,J)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.\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kiri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array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ldivide(A,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C = A.\B, C(I,J) = A(I,J)\B(I,J)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/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kanan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matriks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mrdivide(A,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A/B sama dengan A*inv(B), tergantung akurasi komputasi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\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kiri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matriks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mldivide(A,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A\B sama dengan inv(A)*B, tergantung akurasi komputasi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.^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Pangkat array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power(A,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Jika C = A.^B maka C(I,J) = A(I,J)^B(I,J)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^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Pangkat matriks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mpower(A, B)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.’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Transpose vektor dan matriks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transpose(A)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A.’, mentranspose vektor dan matriks standart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‘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Transpose lengkap vektor dan matriks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ctranspose(A)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A’, mentranspose perubahan vektor dan matriks standard. Jika A real maka A.’ = A’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+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Unary plus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uplus(A)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+A sama dengan 0+A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-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Unary minus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 Narrow"/>
                          <a:ea typeface="Calibri"/>
                          <a:cs typeface="Times New Roman"/>
                        </a:rPr>
                        <a:t>uminus(A)</a:t>
                      </a:r>
                      <a:endParaRPr lang="id-ID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-A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Arial Narrow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400" dirty="0">
                          <a:latin typeface="Arial Narrow"/>
                          <a:ea typeface="Calibri"/>
                          <a:cs typeface="Times New Roman"/>
                        </a:rPr>
                        <a:t> 0-A</a:t>
                      </a:r>
                      <a:endParaRPr lang="id-ID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relasional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600200"/>
          <a:ext cx="7467599" cy="4486656"/>
        </p:xfrm>
        <a:graphic>
          <a:graphicData uri="http://schemas.openxmlformats.org/drawingml/2006/table">
            <a:tbl>
              <a:tblPr/>
              <a:tblGrid>
                <a:gridCol w="931464"/>
                <a:gridCol w="3395579"/>
                <a:gridCol w="1066083"/>
                <a:gridCol w="207447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 Narrow"/>
                          <a:ea typeface="Calibri"/>
                          <a:cs typeface="Times New Roman"/>
                        </a:rPr>
                        <a:t>Operator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Arial Narrow"/>
                          <a:ea typeface="Calibri"/>
                          <a:cs typeface="Times New Roman"/>
                        </a:rPr>
                        <a:t>Nama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Fungsi di MATLAB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Penjelasan dan contoh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==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Pembandingan apakah dua operand nilainya sama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eq(A,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a==b, A==B, atau a==A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&lt;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Pembandingan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apakah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operand yang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pertama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lebih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kecil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daripada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kedua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lt(A,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A&lt;b, A&lt;B,A&lt;a, atau a&lt;A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&gt;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Pembandingan apakah operand yang pertama lebih kecil daripada yang kedua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gt(A,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A&gt;b, A&gt;B,A&gt;a, atau a&gt;A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&lt;=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Pembandingan apakah operand yang pertama lebih kecil atau sama dengan yang kedua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le(A,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A&lt;=b, A&lt;=B,A&lt;=a, atau a&lt;=A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&gt;=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Pembandingan apakah operand yang pertama lebih besar atau sama dengan yang kedua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ge(A,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A&gt;=b, A&gt;=B,A&gt;=a, atau a&gt;=A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~=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Pembandingan apakah operand yang pertama tidak sama dengan yang kedua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ne(A,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A~=b, A~=B,A~=a,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a~=A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0" y="1676400"/>
          <a:ext cx="6934201" cy="2523744"/>
        </p:xfrm>
        <a:graphic>
          <a:graphicData uri="http://schemas.openxmlformats.org/drawingml/2006/table">
            <a:tbl>
              <a:tblPr/>
              <a:tblGrid>
                <a:gridCol w="908361"/>
                <a:gridCol w="2195884"/>
                <a:gridCol w="1634887"/>
                <a:gridCol w="219506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b="1" dirty="0">
                          <a:latin typeface="Arial Narrow"/>
                          <a:ea typeface="Calibri"/>
                          <a:cs typeface="Times New Roman"/>
                        </a:rPr>
                        <a:t>Operator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Nama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Fungsi di MATLAB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Penjelasan dan contoh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&amp;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Operasi logika AND antara dua operand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and(A,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 &amp; b, A &amp; B, atau a &amp; 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|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Operasi logika OR antara dua operand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or(A,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A | b, A | B,A | a, atau a | 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(tidak ada)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Operasi logika XOR antara dua operand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xor(A,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xor(A,b), xor(A,B), xor(A,a), atau xor(a,A)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~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Operasi NOT pada sebuah operand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not(A, B)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A~b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A~B,A~a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a~A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smtClean="0"/>
              <a:t> M-file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0" y="1524000"/>
          <a:ext cx="7086600" cy="3925824"/>
        </p:xfrm>
        <a:graphic>
          <a:graphicData uri="http://schemas.openxmlformats.org/drawingml/2006/table">
            <a:tbl>
              <a:tblPr/>
              <a:tblGrid>
                <a:gridCol w="1288918"/>
                <a:gridCol w="579768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Statemen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b="1">
                          <a:latin typeface="Arial Narrow"/>
                          <a:ea typeface="Calibri"/>
                          <a:cs typeface="Times New Roman"/>
                        </a:rPr>
                        <a:t>Penjelasan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if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If, bergabung dengan else dan elseif, mengeksekusi sekumpulan statemen berdasarkan pada persyaratan logika yang ditentukan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for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Mengeksekusi sekelompok statemen sejumlah angka yang ditentukan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while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Mengeksekusi sekelompok statemen sejumlah yang tidak ditentukan, berdasarkan pada persyaratan logika yang ditetapkan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break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Menghentikan eksekusi perulangan for dan while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continue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Melewatkan (tidak mengerjakan) kontrol ke iterasi berikutnya pada perulangan for dan while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switch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switch, bergabung dengan case dan otherwise, mengeksekusi sekelompok statemen yang berbeda, tergantung dari nilai atau string yang dibaca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return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Menyebabkan eksekusi kembali ke pemanggil fungsi (eksekusi melompat ke akhir fungsi)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>
                          <a:latin typeface="Arial Narrow"/>
                          <a:ea typeface="Calibri"/>
                          <a:cs typeface="Times New Roman"/>
                        </a:rPr>
                        <a:t>try … catch</a:t>
                      </a:r>
                      <a:endParaRPr lang="id-ID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"/>
                        </a:spcAft>
                      </a:pP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Mengubah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flow control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jika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kesalahan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terdeteksi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selama</a:t>
                      </a:r>
                      <a:r>
                        <a:rPr lang="en-US" sz="1600" dirty="0"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Calibri"/>
                          <a:cs typeface="Times New Roman"/>
                        </a:rPr>
                        <a:t>eksekusi</a:t>
                      </a: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To Be Continued</a:t>
            </a:r>
            <a:r>
              <a:rPr lang="en-US" dirty="0" smtClean="0"/>
              <a:t> …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Data set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smtClean="0"/>
              <a:t>lain: </a:t>
            </a:r>
            <a:r>
              <a:rPr lang="en-US" i="1" dirty="0" smtClean="0"/>
              <a:t>record, point, vector, pattern, event, observation, case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data</a:t>
            </a:r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data: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meng</a:t>
            </a:r>
            <a:r>
              <a:rPr lang="en-US" dirty="0" smtClean="0"/>
              <a:t>-</a:t>
            </a:r>
            <a:r>
              <a:rPr lang="en-US" i="1" dirty="0" smtClean="0"/>
              <a:t>capture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,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karakteristik</a:t>
            </a:r>
            <a:r>
              <a:rPr lang="en-US" dirty="0" smtClean="0"/>
              <a:t>, field, </a:t>
            </a:r>
            <a:r>
              <a:rPr lang="en-US" dirty="0" err="1" smtClean="0"/>
              <a:t>fitur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11249" y="1371600"/>
          <a:ext cx="7804151" cy="5232400"/>
        </p:xfrm>
        <a:graphic>
          <a:graphicData uri="http://schemas.openxmlformats.org/drawingml/2006/table">
            <a:tbl>
              <a:tblPr/>
              <a:tblGrid>
                <a:gridCol w="1219200"/>
                <a:gridCol w="1022351"/>
                <a:gridCol w="3229945"/>
                <a:gridCol w="2332655"/>
              </a:tblGrid>
              <a:tr h="19210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n-lt"/>
                          <a:ea typeface="Calibri"/>
                          <a:cs typeface="Times New Roman"/>
                        </a:rPr>
                        <a:t>Tipe</a:t>
                      </a: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+mn-lt"/>
                          <a:ea typeface="Calibri"/>
                          <a:cs typeface="Times New Roman"/>
                        </a:rPr>
                        <a:t>atribut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n-lt"/>
                          <a:ea typeface="Calibri"/>
                          <a:cs typeface="Times New Roman"/>
                        </a:rPr>
                        <a:t>Penjelasan</a:t>
                      </a:r>
                      <a:endParaRPr lang="en-US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n-lt"/>
                          <a:ea typeface="Calibri"/>
                          <a:cs typeface="Times New Roman"/>
                        </a:rPr>
                        <a:t>Contoh</a:t>
                      </a:r>
                      <a:endParaRPr lang="en-US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51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Kategorikal (Kualitatif)</a:t>
                      </a: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Nominal</a:t>
                      </a: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atribut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bertipe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nominal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memberikan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berupa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inilah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sebuah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atribut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membedakan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dirinya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data yang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satu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yang lain (=, ≠)</a:t>
                      </a: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Kode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pos,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nomor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ktp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nomor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induk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mahasiswa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jenis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kelamin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Ordinal</a:t>
                      </a: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atribut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bertipe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ordinal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mempunyai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berupa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mempunyai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arti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informasi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terurut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(&lt;, 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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, &gt;, 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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Grade kelulusan {cumlaud, sangat memuaskan, memuaskan}, suhu {dingin, normal, panas}</a:t>
                      </a: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308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Numerik (Kuantitatif)</a:t>
                      </a: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Interval</a:t>
                      </a: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Nilai atribut dimana perbedaan diantara dua nilai mempunyai makna yang berarti (+, -)</a:t>
                      </a: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Tanggal, suhu (dalam Celsius atau Fahrenheit)</a:t>
                      </a: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Rasio</a:t>
                      </a: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Nilai atribut dimana perbedaan diantara dua nilai dan rasio dua nilai mempunyai makna yang berarti (*, /)</a:t>
                      </a: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Suhu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Kelvin),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umur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panjang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tinggi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Kemiripan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Ketidakmiripan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, clustering,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anomali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kemiripan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ketidakmiripan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pekerjaannya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data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Kemiripan</a:t>
            </a:r>
            <a:r>
              <a:rPr lang="en-US" dirty="0" smtClean="0"/>
              <a:t> (</a:t>
            </a:r>
            <a:r>
              <a:rPr lang="en-US" i="1" dirty="0" smtClean="0"/>
              <a:t>similarity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endParaRPr lang="en-US" dirty="0" smtClean="0"/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smtClean="0"/>
              <a:t>0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Ketidakmiripan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dissimilarity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lvl="1"/>
            <a:r>
              <a:rPr lang="en-US" dirty="0" err="1" smtClean="0"/>
              <a:t>J</a:t>
            </a:r>
            <a:r>
              <a:rPr lang="en-US" dirty="0" err="1" smtClean="0"/>
              <a:t>angkauan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sampai</a:t>
            </a:r>
            <a:r>
              <a:rPr lang="en-US" dirty="0" smtClean="0"/>
              <a:t> 1,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kemiripan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ketidakmiripan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smtClean="0"/>
              <a:t>interval </a:t>
            </a:r>
            <a:r>
              <a:rPr lang="en-US" dirty="0" err="1" smtClean="0"/>
              <a:t>nilainya</a:t>
            </a:r>
            <a:r>
              <a:rPr lang="en-US" dirty="0" smtClean="0"/>
              <a:t> [0,1],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dirumuskan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s+d</a:t>
            </a:r>
            <a:r>
              <a:rPr lang="en-US" dirty="0" smtClean="0"/>
              <a:t>=1, </a:t>
            </a:r>
            <a:r>
              <a:rPr lang="en-US" dirty="0" err="1" smtClean="0"/>
              <a:t>atau</a:t>
            </a:r>
            <a:r>
              <a:rPr lang="en-US" dirty="0" smtClean="0"/>
              <a:t>               </a:t>
            </a:r>
            <a:r>
              <a:rPr lang="en-US" dirty="0" err="1" smtClean="0"/>
              <a:t>atau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3581400" y="5638800"/>
          <a:ext cx="838200" cy="563380"/>
        </p:xfrm>
        <a:graphic>
          <a:graphicData uri="http://schemas.openxmlformats.org/presentationml/2006/ole">
            <p:oleObj spid="_x0000_s18433" name="Equation" r:id="rId3" imgW="583947" imgH="393529" progId="Equation.3">
              <p:embed/>
            </p:oleObj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105400" y="5638800"/>
          <a:ext cx="762000" cy="343647"/>
        </p:xfrm>
        <a:graphic>
          <a:graphicData uri="http://schemas.openxmlformats.org/presentationml/2006/ole">
            <p:oleObj spid="_x0000_s18435" name="Equation" r:id="rId4" imgW="482181" imgH="215713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ketidakmiripan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ketidakmiripan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(</a:t>
            </a:r>
            <a:r>
              <a:rPr lang="en-US" i="1" dirty="0" smtClean="0"/>
              <a:t>distance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Jarak</a:t>
            </a:r>
            <a:r>
              <a:rPr lang="en-US" dirty="0" smtClean="0"/>
              <a:t>: Euclidean, Manhattan, </a:t>
            </a:r>
            <a:r>
              <a:rPr lang="en-US" dirty="0" err="1" smtClean="0"/>
              <a:t>Minkowsky</a:t>
            </a:r>
            <a:r>
              <a:rPr lang="en-US" dirty="0" smtClean="0"/>
              <a:t>, </a:t>
            </a:r>
            <a:r>
              <a:rPr lang="en-US" dirty="0" err="1" smtClean="0"/>
              <a:t>Chebyshev</a:t>
            </a:r>
            <a:r>
              <a:rPr lang="en-US" dirty="0" smtClean="0"/>
              <a:t>, </a:t>
            </a:r>
            <a:r>
              <a:rPr lang="en-US" dirty="0" err="1" smtClean="0"/>
              <a:t>Cosinus</a:t>
            </a:r>
            <a:r>
              <a:rPr lang="en-US" dirty="0" smtClean="0"/>
              <a:t>, </a:t>
            </a:r>
            <a:r>
              <a:rPr lang="en-US" dirty="0" err="1" smtClean="0"/>
              <a:t>Mahalanobis</a:t>
            </a:r>
            <a:r>
              <a:rPr lang="en-US" dirty="0" smtClean="0"/>
              <a:t>, Correlation, Hamming,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81000" y="342900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Euclidean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381000" y="2971800"/>
          <a:ext cx="2654301" cy="609600"/>
        </p:xfrm>
        <a:graphic>
          <a:graphicData uri="http://schemas.openxmlformats.org/presentationml/2006/ole">
            <p:oleObj spid="_x0000_s20481" name="Equation" r:id="rId3" imgW="1993900" imgH="457200" progId="Equation.3">
              <p:embed/>
            </p:oleObj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276599" y="2971800"/>
          <a:ext cx="2604655" cy="609600"/>
        </p:xfrm>
        <a:graphic>
          <a:graphicData uri="http://schemas.openxmlformats.org/presentationml/2006/ole">
            <p:oleObj spid="_x0000_s20483" name="Equation" r:id="rId4" imgW="1790700" imgH="4191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200400" y="34290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Manhattan/City Block</a:t>
            </a:r>
            <a:endParaRPr lang="en-US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096000" y="3048000"/>
          <a:ext cx="2882900" cy="609600"/>
        </p:xfrm>
        <a:graphic>
          <a:graphicData uri="http://schemas.openxmlformats.org/presentationml/2006/ole">
            <p:oleObj spid="_x0000_s20485" name="Equation" r:id="rId5" imgW="2159000" imgH="45720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6096000" y="342900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Minkowsky</a:t>
            </a:r>
            <a:endParaRPr lang="en-US" dirty="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52400" y="3886200"/>
          <a:ext cx="2791047" cy="533400"/>
        </p:xfrm>
        <a:graphic>
          <a:graphicData uri="http://schemas.openxmlformats.org/presentationml/2006/ole">
            <p:oleObj spid="_x0000_s20489" name="Equation" r:id="rId6" imgW="2145369" imgH="406224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152400" y="42672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Chebyshev</a:t>
            </a:r>
            <a:endParaRPr lang="en-US" dirty="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048000" y="3810000"/>
          <a:ext cx="2057400" cy="540211"/>
        </p:xfrm>
        <a:graphic>
          <a:graphicData uri="http://schemas.openxmlformats.org/presentationml/2006/ole">
            <p:oleObj spid="_x0000_s20491" name="Equation" r:id="rId7" imgW="1701800" imgH="444500" progId="Equation.3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3172773" y="41910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Cosinus</a:t>
            </a:r>
            <a:endParaRPr lang="en-US" dirty="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6019800" y="3886200"/>
          <a:ext cx="1143000" cy="552659"/>
        </p:xfrm>
        <a:graphic>
          <a:graphicData uri="http://schemas.openxmlformats.org/presentationml/2006/ole">
            <p:oleObj spid="_x0000_s20493" name="Equation" r:id="rId8" imgW="863225" imgH="418918" progId="Equation.3">
              <p:embed/>
            </p:oleObj>
          </a:graphicData>
        </a:graphic>
      </p:graphicFrame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7391400" y="3886200"/>
          <a:ext cx="1676400" cy="609600"/>
        </p:xfrm>
        <a:graphic>
          <a:graphicData uri="http://schemas.openxmlformats.org/presentationml/2006/ole">
            <p:oleObj spid="_x0000_s20495" name="Equation" r:id="rId9" imgW="1257300" imgH="457200" progId="Equation.3">
              <p:embed/>
            </p:oleObj>
          </a:graphicData>
        </a:graphic>
      </p:graphicFrame>
      <p:sp>
        <p:nvSpPr>
          <p:cNvPr id="26" name="Right Arrow 25"/>
          <p:cNvSpPr/>
          <p:nvPr/>
        </p:nvSpPr>
        <p:spPr>
          <a:xfrm>
            <a:off x="5410200" y="4038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152400" y="4648200"/>
          <a:ext cx="4940710" cy="457200"/>
        </p:xfrm>
        <a:graphic>
          <a:graphicData uri="http://schemas.openxmlformats.org/presentationml/2006/ole">
            <p:oleObj spid="_x0000_s20497" name="Equation" r:id="rId10" imgW="3187700" imgH="292100" progId="Equation.3">
              <p:embed/>
            </p:oleObj>
          </a:graphicData>
        </a:graphic>
      </p:graphicFrame>
      <p:sp>
        <p:nvSpPr>
          <p:cNvPr id="29" name="Rectangle 28"/>
          <p:cNvSpPr/>
          <p:nvPr/>
        </p:nvSpPr>
        <p:spPr>
          <a:xfrm>
            <a:off x="228600" y="518160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Mahalanobis</a:t>
            </a:r>
            <a:endParaRPr lang="en-US" dirty="0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5715000" y="4572000"/>
          <a:ext cx="3212527" cy="533401"/>
        </p:xfrm>
        <a:graphic>
          <a:graphicData uri="http://schemas.openxmlformats.org/presentationml/2006/ole">
            <p:oleObj spid="_x0000_s20499" name="Equation" r:id="rId11" imgW="2527300" imgH="419100" progId="Equation.3">
              <p:embed/>
            </p:oleObj>
          </a:graphicData>
        </a:graphic>
      </p:graphicFrame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7391400" y="5638800"/>
          <a:ext cx="990600" cy="538104"/>
        </p:xfrm>
        <a:graphic>
          <a:graphicData uri="http://schemas.openxmlformats.org/presentationml/2006/ole">
            <p:oleObj spid="_x0000_s20501" name="Equation" r:id="rId12" imgW="774364" imgH="418918" progId="Equation.3">
              <p:embed/>
            </p:oleObj>
          </a:graphicData>
        </a:graphic>
      </p:graphicFrame>
      <p:sp>
        <p:nvSpPr>
          <p:cNvPr id="34" name="Right Arrow 33"/>
          <p:cNvSpPr/>
          <p:nvPr/>
        </p:nvSpPr>
        <p:spPr>
          <a:xfrm>
            <a:off x="5257800" y="4724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696200" y="51816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1066799" y="5562600"/>
          <a:ext cx="2852305" cy="685800"/>
        </p:xfrm>
        <a:graphic>
          <a:graphicData uri="http://schemas.openxmlformats.org/presentationml/2006/ole">
            <p:oleObj spid="_x0000_s20503" name="Equation" r:id="rId13" imgW="1739900" imgH="419100" progId="Equation.3">
              <p:embed/>
            </p:oleObj>
          </a:graphicData>
        </a:graphic>
      </p:graphicFrame>
      <p:sp>
        <p:nvSpPr>
          <p:cNvPr id="39" name="Rectangle 38"/>
          <p:cNvSpPr/>
          <p:nvPr/>
        </p:nvSpPr>
        <p:spPr>
          <a:xfrm>
            <a:off x="1066800" y="609600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4572000" y="5638800"/>
          <a:ext cx="2519265" cy="685800"/>
        </p:xfrm>
        <a:graphic>
          <a:graphicData uri="http://schemas.openxmlformats.org/presentationml/2006/ole">
            <p:oleObj spid="_x0000_s20505" name="Equation" r:id="rId14" imgW="1714500" imgH="469900" progId="Equation.3">
              <p:embed/>
            </p:oleObj>
          </a:graphicData>
        </a:graphic>
      </p:graphicFrame>
      <p:sp>
        <p:nvSpPr>
          <p:cNvPr id="42" name="Right Arrow 41"/>
          <p:cNvSpPr/>
          <p:nvPr/>
        </p:nvSpPr>
        <p:spPr>
          <a:xfrm>
            <a:off x="4114800" y="5867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1" grpId="0"/>
      <p:bldP spid="26" grpId="0" animBg="1"/>
      <p:bldP spid="29" grpId="0"/>
      <p:bldP spid="34" grpId="0" animBg="1"/>
      <p:bldP spid="36" grpId="0" animBg="1"/>
      <p:bldP spid="3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set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Masalah</a:t>
            </a:r>
            <a:r>
              <a:rPr lang="en-US" dirty="0" smtClean="0"/>
              <a:t>-</a:t>
            </a:r>
            <a:r>
              <a:rPr lang="en-US" dirty="0" err="1" smtClean="0"/>
              <a:t>masalah</a:t>
            </a:r>
            <a:r>
              <a:rPr lang="en-US" dirty="0" smtClean="0"/>
              <a:t>: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 data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banyaknya</a:t>
            </a:r>
            <a:r>
              <a:rPr lang="en-US" dirty="0" smtClean="0"/>
              <a:t> data yang </a:t>
            </a:r>
            <a:r>
              <a:rPr lang="en-US" dirty="0" err="1" smtClean="0"/>
              <a:t>menyimpang</a:t>
            </a:r>
            <a:r>
              <a:rPr lang="en-US" dirty="0" smtClean="0"/>
              <a:t>, </a:t>
            </a:r>
            <a:r>
              <a:rPr lang="en-US" dirty="0" err="1" smtClean="0"/>
              <a:t>dimensi</a:t>
            </a:r>
            <a:r>
              <a:rPr lang="en-US" dirty="0" smtClean="0"/>
              <a:t>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set </a:t>
            </a:r>
            <a:r>
              <a:rPr lang="en-US" dirty="0" err="1" smtClean="0"/>
              <a:t>diantaranya</a:t>
            </a:r>
            <a:r>
              <a:rPr lang="en-US" dirty="0" smtClean="0"/>
              <a:t>: </a:t>
            </a:r>
            <a:r>
              <a:rPr lang="en-US" dirty="0" err="1" smtClean="0"/>
              <a:t>aggregasi</a:t>
            </a:r>
            <a:r>
              <a:rPr lang="en-US" dirty="0" smtClean="0"/>
              <a:t>, sampling, </a:t>
            </a:r>
            <a:r>
              <a:rPr lang="en-US" dirty="0" err="1" smtClean="0"/>
              <a:t>reduksi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,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, </a:t>
            </a:r>
            <a:r>
              <a:rPr lang="en-US" dirty="0" err="1" smtClean="0"/>
              <a:t>diskretisasi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binerisasi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Aggregasi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09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Aggregasi</a:t>
            </a:r>
            <a:r>
              <a:rPr lang="en-US" dirty="0" smtClean="0"/>
              <a:t> (</a:t>
            </a:r>
            <a:r>
              <a:rPr lang="en-US" i="1" dirty="0" smtClean="0"/>
              <a:t>aggregation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pengombinasian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set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menyimpang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Aggregasi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: sum </a:t>
            </a:r>
            <a:r>
              <a:rPr lang="en-US" dirty="0" smtClean="0"/>
              <a:t>(</a:t>
            </a:r>
            <a:r>
              <a:rPr lang="en-US" dirty="0" err="1" smtClean="0"/>
              <a:t>jumlah</a:t>
            </a:r>
            <a:r>
              <a:rPr lang="en-US" dirty="0" smtClean="0"/>
              <a:t>), average (rata-rata), min (</a:t>
            </a:r>
            <a:r>
              <a:rPr lang="en-US" dirty="0" err="1" smtClean="0"/>
              <a:t>terkecil</a:t>
            </a:r>
            <a:r>
              <a:rPr lang="en-US" dirty="0" smtClean="0"/>
              <a:t>), </a:t>
            </a:r>
            <a:r>
              <a:rPr lang="en-US" dirty="0" err="1" smtClean="0"/>
              <a:t>atau</a:t>
            </a:r>
            <a:r>
              <a:rPr lang="en-US" dirty="0" smtClean="0"/>
              <a:t> max (</a:t>
            </a:r>
            <a:r>
              <a:rPr lang="en-US" dirty="0" err="1" smtClean="0"/>
              <a:t>terbesar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7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3962400"/>
          <a:ext cx="4663440" cy="1892808"/>
        </p:xfrm>
        <a:graphic>
          <a:graphicData uri="http://schemas.openxmlformats.org/drawingml/2006/table">
            <a:tbl>
              <a:tblPr/>
              <a:tblGrid>
                <a:gridCol w="1178560"/>
                <a:gridCol w="1089660"/>
                <a:gridCol w="1369060"/>
                <a:gridCol w="102616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Cabang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Times New Roman"/>
                        </a:rPr>
                        <a:t>IDT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Tanggal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Times New Roman"/>
                        </a:rPr>
                        <a:t>Total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Gresik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2012102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30-01-2012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250.000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Gresik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2012103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30-01-2012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300.000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Surabaya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2012201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30-01-2012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500.000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Surabaya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2012202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30-01-2012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450.000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Surabaya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2012203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31-01-2012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350.000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94020" y="3962400"/>
          <a:ext cx="3573780" cy="1261872"/>
        </p:xfrm>
        <a:graphic>
          <a:graphicData uri="http://schemas.openxmlformats.org/drawingml/2006/table">
            <a:tbl>
              <a:tblPr/>
              <a:tblGrid>
                <a:gridCol w="1178560"/>
                <a:gridCol w="1369060"/>
                <a:gridCol w="102616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Cabang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Tanggal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Times New Roman"/>
                        </a:rPr>
                        <a:t>Total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Gresik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30-01-2012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550.000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Surabaya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30-01-2012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950.000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Surabaya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31-01-2012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350.000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953000" y="441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Sampling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(subset)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/data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dianalisis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(</a:t>
            </a:r>
            <a:r>
              <a:rPr lang="en-US" dirty="0" err="1" smtClean="0"/>
              <a:t>representatif</a:t>
            </a:r>
            <a:r>
              <a:rPr lang="en-US" dirty="0" smtClean="0"/>
              <a:t>)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data. </a:t>
            </a:r>
            <a:endParaRPr lang="en-US" dirty="0" smtClean="0"/>
          </a:p>
          <a:p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representatif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diperkirakan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smtClean="0"/>
              <a:t>data,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rata-rata (mean)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asli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1809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114800"/>
            <a:ext cx="1819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2050" y="4114800"/>
            <a:ext cx="1809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29450" y="4200525"/>
            <a:ext cx="18097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066800" y="56388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9000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56388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</a:t>
            </a:r>
            <a:r>
              <a:rPr lang="id-ID" dirty="0" smtClean="0"/>
              <a:t>000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90212" y="56388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r>
              <a:rPr lang="id-ID" dirty="0" smtClean="0"/>
              <a:t>000 </a:t>
            </a:r>
            <a:r>
              <a:rPr lang="id-ID" dirty="0" smtClean="0"/>
              <a:t>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23812" y="56388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id-ID" dirty="0" smtClean="0"/>
              <a:t>000 </a:t>
            </a:r>
            <a:r>
              <a:rPr lang="id-ID" dirty="0" smtClean="0"/>
              <a:t>data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Binerisasi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Binerisasi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kontinyu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binerisasi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M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kategorikal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integer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jangkauan</a:t>
            </a:r>
            <a:r>
              <a:rPr lang="en-US" dirty="0" smtClean="0"/>
              <a:t> [0,M-1</a:t>
            </a:r>
            <a:r>
              <a:rPr lang="en-US" dirty="0" smtClean="0"/>
              <a:t>].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ordinal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tingkatannya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9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040124"/>
          <a:ext cx="3581400" cy="2208276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355770"/>
                <a:gridCol w="418380"/>
                <a:gridCol w="521250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Kategorikal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Nilai Integer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Nilai Biner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rusak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jelek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sedang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bagus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sempurna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4040124"/>
          <a:ext cx="4800600" cy="2208276"/>
        </p:xfrm>
        <a:graphic>
          <a:graphicData uri="http://schemas.openxmlformats.org/drawingml/2006/table">
            <a:tbl>
              <a:tblPr/>
              <a:tblGrid>
                <a:gridCol w="1508266"/>
                <a:gridCol w="853934"/>
                <a:gridCol w="531778"/>
                <a:gridCol w="586889"/>
                <a:gridCol w="439911"/>
                <a:gridCol w="439911"/>
                <a:gridCol w="439911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Kategorikal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Nilai Integer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Biner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rusak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jelek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sedang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bagus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sempurna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365760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 (non </a:t>
            </a:r>
            <a:r>
              <a:rPr lang="en-US" dirty="0" err="1" smtClean="0"/>
              <a:t>asimetri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36576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 (</a:t>
            </a:r>
            <a:r>
              <a:rPr lang="en-US" dirty="0" err="1" smtClean="0"/>
              <a:t>asimetri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8950</TotalTime>
  <Words>1606</Words>
  <Application>Microsoft Office PowerPoint</Application>
  <PresentationFormat>On-screen Show (4:3)</PresentationFormat>
  <Paragraphs>358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Solstice</vt:lpstr>
      <vt:lpstr>Microsoft Equation 3.0</vt:lpstr>
      <vt:lpstr>Data Set</vt:lpstr>
      <vt:lpstr>Data Set</vt:lpstr>
      <vt:lpstr>Jenis atribut</vt:lpstr>
      <vt:lpstr>Kemiripan dan Ketidakmiripan Data</vt:lpstr>
      <vt:lpstr>Ukuran ketidakmiripan</vt:lpstr>
      <vt:lpstr>Pre-processing</vt:lpstr>
      <vt:lpstr>Aggregasi</vt:lpstr>
      <vt:lpstr>Sampling</vt:lpstr>
      <vt:lpstr>Binerisasi </vt:lpstr>
      <vt:lpstr>Pengolahan matrik di matlab</vt:lpstr>
      <vt:lpstr>Pengolahan matrik di matlab</vt:lpstr>
      <vt:lpstr>Operator aritmetika</vt:lpstr>
      <vt:lpstr>Operator relasional</vt:lpstr>
      <vt:lpstr>Operator Logika</vt:lpstr>
      <vt:lpstr>Flow Kontrol pada M-file</vt:lpstr>
      <vt:lpstr>ANY QUESTION ?</vt:lpstr>
    </vt:vector>
  </TitlesOfParts>
  <Company>umg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eko</cp:lastModifiedBy>
  <cp:revision>392</cp:revision>
  <dcterms:created xsi:type="dcterms:W3CDTF">2011-09-14T09:14:26Z</dcterms:created>
  <dcterms:modified xsi:type="dcterms:W3CDTF">2012-08-26T14:10:20Z</dcterms:modified>
</cp:coreProperties>
</file>