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71" r:id="rId4"/>
    <p:sldId id="272" r:id="rId5"/>
    <p:sldId id="273" r:id="rId6"/>
    <p:sldId id="274" r:id="rId7"/>
    <p:sldId id="286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69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13" autoAdjust="0"/>
  </p:normalViewPr>
  <p:slideViewPr>
    <p:cSldViewPr>
      <p:cViewPr varScale="1">
        <p:scale>
          <a:sx n="75" d="100"/>
          <a:sy n="75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B6AB1-A467-418B-83B1-101E3973F959}" type="datetimeFigureOut">
              <a:rPr lang="id-ID" smtClean="0"/>
              <a:pPr/>
              <a:t>24/09/2012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FD18-F33A-4642-9768-41DD10E0419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133CD-78EC-427F-A215-61976BD85CEE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F0484-5B42-4559-A705-E5C711DB7425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2A00E-6D0F-432C-82FD-DBBEECD5BB01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9833F-1613-4DE4-B866-E9AD49C7252A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E26BFB-C36E-4149-AD50-7498C45B760E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D2F82-30F3-4F10-A5E1-35065747DA30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A68353-009F-48C0-9F17-34280F1D6054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A0A15C-46AA-4068-AD37-61CCD91B7C07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8985FC-9400-4502-A501-7A554D1A90D6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20A86-B123-4620-AD1B-8E95A8AE8859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413259-71EE-434C-8D80-A16C857F4C48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72D7C6B-14AA-4C13-B927-70BBEC160B6C}" type="datetime1">
              <a:rPr lang="id-ID" smtClean="0"/>
              <a:pPr/>
              <a:t>24/09/2012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DF1351E-6AA2-4F14-962E-D8267DE6A2B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66216"/>
            <a:ext cx="7406640" cy="147218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Klasifikasi</a:t>
            </a:r>
            <a:r>
              <a:rPr lang="en-US" sz="3600" dirty="0" smtClean="0"/>
              <a:t> (</a:t>
            </a:r>
            <a:r>
              <a:rPr lang="en-US" sz="3600" i="1" dirty="0" smtClean="0"/>
              <a:t>Season 1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Naive </a:t>
            </a:r>
            <a:r>
              <a:rPr lang="en-US" sz="3600" dirty="0" err="1" smtClean="0"/>
              <a:t>Bayes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667000"/>
            <a:ext cx="7406640" cy="1752600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r>
              <a:rPr lang="en-US" dirty="0" err="1" smtClean="0"/>
              <a:t>Materi</a:t>
            </a:r>
            <a:r>
              <a:rPr lang="en-US" dirty="0" smtClean="0"/>
              <a:t> 3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0207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Eko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Prasetyo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Teknik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tx1">
                    <a:tint val="75000"/>
                  </a:schemeClr>
                </a:solidFill>
                <a:latin typeface="+mn-lt"/>
              </a:rPr>
              <a:t>Informatika</a:t>
            </a: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UPN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“Veteran”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Jawa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Timur</a:t>
            </a:r>
            <a:endParaRPr lang="en-US" sz="3200" dirty="0" smtClean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2012</a:t>
            </a:r>
            <a:endParaRPr lang="id-ID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352800" y="3733800"/>
            <a:ext cx="1143000" cy="198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memperkirakan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yang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mendung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mendung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Hujan|Mendung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mendung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endParaRPr lang="en-US" dirty="0" smtClean="0"/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Mendung|Hujan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mendung</a:t>
            </a:r>
            <a:r>
              <a:rPr lang="en-US" dirty="0" smtClean="0"/>
              <a:t> yang </a:t>
            </a:r>
            <a:r>
              <a:rPr lang="en-US" dirty="0" err="1" smtClean="0"/>
              <a:t>diamati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endParaRPr lang="en-US" dirty="0" smtClean="0"/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Hujan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endParaRPr lang="en-US" dirty="0" smtClean="0"/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Mendung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mendung</a:t>
            </a:r>
            <a:endParaRPr lang="en-US" dirty="0" smtClean="0"/>
          </a:p>
          <a:p>
            <a:r>
              <a:rPr lang="en-US" dirty="0" err="1" smtClean="0"/>
              <a:t>Teorema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evidence,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E</a:t>
            </a:r>
            <a:r>
              <a:rPr lang="en-US" baseline="-25000" dirty="0" smtClean="0"/>
              <a:t>3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posterior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evidence </a:t>
            </a:r>
            <a:r>
              <a:rPr lang="en-US" dirty="0" err="1" smtClean="0"/>
              <a:t>suhu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38600" y="2209800"/>
          <a:ext cx="4473286" cy="533400"/>
        </p:xfrm>
        <a:graphic>
          <a:graphicData uri="http://schemas.openxmlformats.org/presentationml/2006/ole">
            <p:oleObj spid="_x0000_s23555" name="Equation" r:id="rId3" imgW="3517900" imgH="419100" progId="Equation.3">
              <p:embed/>
            </p:oleObj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4414940" y="4495800"/>
          <a:ext cx="3347936" cy="533400"/>
        </p:xfrm>
        <a:graphic>
          <a:graphicData uri="http://schemas.openxmlformats.org/presentationml/2006/ole">
            <p:oleObj spid="_x0000_s23557" name="Equation" r:id="rId4" imgW="2806700" imgH="444500" progId="Equation.3">
              <p:embed/>
            </p:oleObj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217954" y="5181600"/>
          <a:ext cx="4573621" cy="533400"/>
        </p:xfrm>
        <a:graphic>
          <a:graphicData uri="http://schemas.openxmlformats.org/presentationml/2006/ole">
            <p:oleObj spid="_x0000_s23559" name="Equation" r:id="rId5" imgW="3835400" imgH="444500" progId="Equation.3">
              <p:embed/>
            </p:oleObj>
          </a:graphicData>
        </a:graphic>
      </p:graphicFrame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905000" y="5791200"/>
          <a:ext cx="6442881" cy="838200"/>
        </p:xfrm>
        <a:graphic>
          <a:graphicData uri="http://schemas.openxmlformats.org/presentationml/2006/ole">
            <p:oleObj spid="_x0000_s23561" name="Equation" r:id="rId6" imgW="4902200" imgH="6350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Korelasi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evidence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i="1" dirty="0" smtClean="0"/>
              <a:t>label </a:t>
            </a:r>
            <a:r>
              <a:rPr lang="en-US" b="1" i="1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target </a:t>
            </a:r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Evidence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i="1" dirty="0" err="1" smtClean="0"/>
              <a:t>fitur-fitur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model </a:t>
            </a:r>
            <a:r>
              <a:rPr lang="en-US" dirty="0" err="1" smtClean="0"/>
              <a:t>klasifikasi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adalah</a:t>
            </a:r>
            <a:r>
              <a:rPr lang="en-US" dirty="0" smtClean="0"/>
              <a:t> label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P(</a:t>
            </a:r>
            <a:r>
              <a:rPr lang="en-US" dirty="0" err="1" smtClean="0"/>
              <a:t>Y|X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label </a:t>
            </a:r>
            <a:r>
              <a:rPr lang="en-US" dirty="0" err="1" smtClean="0"/>
              <a:t>kelas</a:t>
            </a:r>
            <a:r>
              <a:rPr lang="en-US" dirty="0" smtClean="0"/>
              <a:t> Y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X </a:t>
            </a:r>
            <a:r>
              <a:rPr lang="en-US" dirty="0" err="1" smtClean="0"/>
              <a:t>diamati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(</a:t>
            </a:r>
            <a:r>
              <a:rPr lang="en-US" i="1" dirty="0" smtClean="0"/>
              <a:t>posterior probability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Y. </a:t>
            </a:r>
          </a:p>
          <a:p>
            <a:pPr lvl="1"/>
            <a:r>
              <a:rPr lang="en-US" dirty="0" smtClean="0"/>
              <a:t>P(Y)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(</a:t>
            </a:r>
            <a:r>
              <a:rPr lang="en-US" i="1" dirty="0" smtClean="0"/>
              <a:t>prior probability</a:t>
            </a:r>
            <a:r>
              <a:rPr lang="en-US" dirty="0" smtClean="0"/>
              <a:t>) Y</a:t>
            </a:r>
          </a:p>
          <a:p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(P(</a:t>
            </a:r>
            <a:r>
              <a:rPr lang="en-US" dirty="0" err="1" smtClean="0"/>
              <a:t>Y|X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model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X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model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X’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diklasifikasikan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P(</a:t>
            </a:r>
            <a:r>
              <a:rPr lang="en-US" dirty="0" err="1" smtClean="0"/>
              <a:t>Y’|X</a:t>
            </a:r>
            <a:r>
              <a:rPr lang="en-US" dirty="0" smtClean="0"/>
              <a:t>’) </a:t>
            </a:r>
            <a:r>
              <a:rPr lang="en-US" dirty="0" err="1" smtClean="0"/>
              <a:t>maksimal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Formulasi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Y,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P(Y)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Y,                       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independen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X. </a:t>
            </a:r>
          </a:p>
          <a:p>
            <a:r>
              <a:rPr lang="en-US" dirty="0" smtClean="0"/>
              <a:t>P(X) </a:t>
            </a:r>
            <a:r>
              <a:rPr lang="en-US" b="1" i="1" dirty="0" err="1" smtClean="0"/>
              <a:t>selalu</a:t>
            </a:r>
            <a:r>
              <a:rPr lang="en-US" b="1" i="1" dirty="0" smtClean="0"/>
              <a:t> </a:t>
            </a:r>
            <a:r>
              <a:rPr lang="en-US" b="1" i="1" dirty="0" err="1" smtClean="0"/>
              <a:t>tetap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i="1" dirty="0" err="1" smtClean="0"/>
              <a:t>pembilang</a:t>
            </a:r>
            <a:r>
              <a:rPr lang="en-US" dirty="0" smtClean="0"/>
              <a:t> (</a:t>
            </a:r>
            <a:r>
              <a:rPr lang="en-US" dirty="0" err="1" smtClean="0"/>
              <a:t>atas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i="1" dirty="0" err="1" smtClean="0"/>
              <a:t>memilih</a:t>
            </a:r>
            <a:r>
              <a:rPr lang="en-US" b="1" i="1" dirty="0" smtClean="0"/>
              <a:t> yang </a:t>
            </a:r>
            <a:r>
              <a:rPr lang="en-US" b="1" i="1" dirty="0" err="1" smtClean="0"/>
              <a:t>terbesar</a:t>
            </a:r>
            <a:r>
              <a:rPr lang="en-US" b="1" i="1" dirty="0" smtClean="0"/>
              <a:t> </a:t>
            </a:r>
            <a:r>
              <a:rPr lang="en-US" b="1" i="1" dirty="0" err="1" smtClean="0"/>
              <a:t>sebagai</a:t>
            </a:r>
            <a:r>
              <a:rPr lang="en-US" b="1" i="1" dirty="0" smtClean="0"/>
              <a:t> </a:t>
            </a:r>
            <a:r>
              <a:rPr lang="en-US" b="1" i="1" dirty="0" err="1" smtClean="0"/>
              <a:t>kelas</a:t>
            </a:r>
            <a:r>
              <a:rPr lang="en-US" b="1" i="1" dirty="0" smtClean="0"/>
              <a:t> yang </a:t>
            </a:r>
            <a:r>
              <a:rPr lang="en-US" b="1" i="1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independen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Y, </a:t>
            </a:r>
            <a:r>
              <a:rPr lang="en-US" dirty="0" err="1" smtClean="0"/>
              <a:t>dinotasikan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set </a:t>
            </a:r>
            <a:r>
              <a:rPr lang="en-US" dirty="0" err="1" smtClean="0"/>
              <a:t>fitur</a:t>
            </a:r>
            <a:r>
              <a:rPr lang="en-US" dirty="0" smtClean="0"/>
              <a:t> X = {X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X</a:t>
            </a:r>
            <a:r>
              <a:rPr lang="en-US" baseline="-25000" dirty="0" smtClean="0"/>
              <a:t>3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q</a:t>
            </a:r>
            <a:r>
              <a:rPr lang="en-US" dirty="0" smtClean="0"/>
              <a:t>}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209800" y="1676400"/>
          <a:ext cx="2871788" cy="685800"/>
        </p:xfrm>
        <a:graphic>
          <a:graphicData uri="http://schemas.openxmlformats.org/presentationml/2006/ole">
            <p:oleObj spid="_x0000_s24577" name="Equation" r:id="rId3" imgW="1917700" imgH="457200" progId="Equation.3">
              <p:embed/>
            </p:oleObj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5410200" y="2743200"/>
          <a:ext cx="1194435" cy="314325"/>
        </p:xfrm>
        <a:graphic>
          <a:graphicData uri="http://schemas.openxmlformats.org/presentationml/2006/ole">
            <p:oleObj spid="_x0000_s24579" name="Equation" r:id="rId4" imgW="901309" imgH="241195" progId="Equation.3">
              <p:embed/>
            </p:oleObj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114800" y="5105400"/>
          <a:ext cx="4005072" cy="457200"/>
        </p:xfrm>
        <a:graphic>
          <a:graphicData uri="http://schemas.openxmlformats.org/presentationml/2006/ole">
            <p:oleObj spid="_x0000_s24581" name="Equation" r:id="rId5" imgW="2082800" imgH="241300" progId="Equation.3">
              <p:embed/>
            </p:oleObj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495800" y="4114800"/>
          <a:ext cx="1773555" cy="466725"/>
        </p:xfrm>
        <a:graphic>
          <a:graphicData uri="http://schemas.openxmlformats.org/presentationml/2006/ole">
            <p:oleObj spid="_x0000_s24583" name="Equation" r:id="rId6" imgW="901309" imgH="241195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Perlakukan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/>
              <a:t>Umumnya</a:t>
            </a:r>
            <a:r>
              <a:rPr lang="en-US" sz="1600" dirty="0" smtClean="0"/>
              <a:t> </a:t>
            </a:r>
            <a:r>
              <a:rPr lang="en-US" sz="1600" dirty="0" err="1" smtClean="0"/>
              <a:t>Bayes</a:t>
            </a:r>
            <a:r>
              <a:rPr lang="en-US" sz="1600" dirty="0" smtClean="0"/>
              <a:t> </a:t>
            </a:r>
            <a:r>
              <a:rPr lang="en-US" sz="1600" dirty="0" err="1" smtClean="0"/>
              <a:t>mudah</a:t>
            </a:r>
            <a:r>
              <a:rPr lang="en-US" sz="1600" dirty="0" smtClean="0"/>
              <a:t> </a:t>
            </a:r>
            <a:r>
              <a:rPr lang="en-US" sz="1600" dirty="0" err="1" smtClean="0"/>
              <a:t>dihitung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</a:t>
            </a:r>
            <a:r>
              <a:rPr lang="en-US" sz="1600" dirty="0" err="1" smtClean="0"/>
              <a:t>bertipe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kategorikal</a:t>
            </a:r>
            <a:r>
              <a:rPr lang="en-US" sz="1600" dirty="0" smtClean="0"/>
              <a:t> </a:t>
            </a:r>
          </a:p>
          <a:p>
            <a:pPr lvl="1"/>
            <a:r>
              <a:rPr lang="en-US" sz="1400" dirty="0" err="1" smtClean="0"/>
              <a:t>Seperti</a:t>
            </a:r>
            <a:r>
              <a:rPr lang="en-US" sz="1400" dirty="0" smtClean="0"/>
              <a:t> </a:t>
            </a:r>
            <a:r>
              <a:rPr lang="en-US" sz="1400" dirty="0" err="1" smtClean="0"/>
              <a:t>fitur</a:t>
            </a:r>
            <a:r>
              <a:rPr lang="en-US" sz="1400" dirty="0" smtClean="0"/>
              <a:t> ‘</a:t>
            </a:r>
            <a:r>
              <a:rPr lang="en-US" sz="1400" dirty="0" err="1" smtClean="0"/>
              <a:t>penutup</a:t>
            </a:r>
            <a:r>
              <a:rPr lang="en-US" sz="1400" dirty="0" smtClean="0"/>
              <a:t> </a:t>
            </a:r>
            <a:r>
              <a:rPr lang="en-US" sz="1400" dirty="0" err="1" smtClean="0"/>
              <a:t>kulit</a:t>
            </a:r>
            <a:r>
              <a:rPr lang="en-US" sz="1400" dirty="0" smtClean="0"/>
              <a:t>’ {</a:t>
            </a:r>
            <a:r>
              <a:rPr lang="en-US" sz="1400" dirty="0" err="1" smtClean="0"/>
              <a:t>bulu</a:t>
            </a:r>
            <a:r>
              <a:rPr lang="en-US" sz="1400" dirty="0" smtClean="0"/>
              <a:t>, </a:t>
            </a:r>
            <a:r>
              <a:rPr lang="en-US" sz="1400" dirty="0" err="1" smtClean="0"/>
              <a:t>rambut</a:t>
            </a:r>
            <a:r>
              <a:rPr lang="en-US" sz="1400" dirty="0" smtClean="0"/>
              <a:t>, </a:t>
            </a:r>
            <a:r>
              <a:rPr lang="en-US" sz="1400" dirty="0" err="1" smtClean="0"/>
              <a:t>cangkang</a:t>
            </a:r>
            <a:r>
              <a:rPr lang="en-US" sz="1400" dirty="0" smtClean="0"/>
              <a:t>}</a:t>
            </a:r>
          </a:p>
          <a:p>
            <a:pPr lvl="1"/>
            <a:r>
              <a:rPr lang="en-US" sz="1400" dirty="0" err="1" smtClean="0"/>
              <a:t>Fitur</a:t>
            </a:r>
            <a:r>
              <a:rPr lang="en-US" sz="1400" dirty="0" smtClean="0"/>
              <a:t> ‘</a:t>
            </a:r>
            <a:r>
              <a:rPr lang="en-US" sz="1400" dirty="0" err="1" smtClean="0"/>
              <a:t>jenis</a:t>
            </a:r>
            <a:r>
              <a:rPr lang="en-US" sz="1400" dirty="0" smtClean="0"/>
              <a:t> </a:t>
            </a:r>
            <a:r>
              <a:rPr lang="en-US" sz="1400" dirty="0" err="1" smtClean="0"/>
              <a:t>kelamin</a:t>
            </a:r>
            <a:r>
              <a:rPr lang="en-US" sz="1400" dirty="0" smtClean="0"/>
              <a:t>’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{</a:t>
            </a:r>
            <a:r>
              <a:rPr lang="en-US" sz="1400" dirty="0" err="1" smtClean="0"/>
              <a:t>pria</a:t>
            </a:r>
            <a:r>
              <a:rPr lang="en-US" sz="1400" dirty="0" smtClean="0"/>
              <a:t>, </a:t>
            </a:r>
            <a:r>
              <a:rPr lang="en-US" sz="1400" dirty="0" err="1" smtClean="0"/>
              <a:t>wanita</a:t>
            </a:r>
            <a:r>
              <a:rPr lang="en-US" sz="1400" dirty="0" smtClean="0"/>
              <a:t>}</a:t>
            </a:r>
          </a:p>
          <a:p>
            <a:r>
              <a:rPr lang="en-US" sz="1600" dirty="0" err="1" smtClean="0"/>
              <a:t>Fitur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tipe</a:t>
            </a:r>
            <a:r>
              <a:rPr lang="en-US" sz="1600" dirty="0" smtClean="0"/>
              <a:t> </a:t>
            </a:r>
            <a:r>
              <a:rPr lang="en-US" sz="1600" dirty="0" err="1" smtClean="0"/>
              <a:t>numerik</a:t>
            </a:r>
            <a:r>
              <a:rPr lang="en-US" sz="1600" dirty="0" smtClean="0"/>
              <a:t> (</a:t>
            </a:r>
            <a:r>
              <a:rPr lang="en-US" sz="1600" dirty="0" err="1" smtClean="0"/>
              <a:t>kontinyu</a:t>
            </a:r>
            <a:r>
              <a:rPr lang="en-US" sz="1600" dirty="0" smtClean="0"/>
              <a:t>)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err="1" smtClean="0"/>
              <a:t>perlakuan</a:t>
            </a:r>
            <a:r>
              <a:rPr lang="en-US" sz="1600" dirty="0" smtClean="0"/>
              <a:t> </a:t>
            </a:r>
            <a:r>
              <a:rPr lang="en-US" sz="1600" dirty="0" err="1" smtClean="0"/>
              <a:t>khusus</a:t>
            </a:r>
            <a:r>
              <a:rPr lang="en-US" sz="1600" dirty="0" smtClean="0"/>
              <a:t> </a:t>
            </a:r>
            <a:r>
              <a:rPr lang="en-US" sz="1600" dirty="0" err="1" smtClean="0"/>
              <a:t>sebelum</a:t>
            </a:r>
            <a:r>
              <a:rPr lang="en-US" sz="1600" dirty="0" smtClean="0"/>
              <a:t> </a:t>
            </a:r>
            <a:r>
              <a:rPr lang="en-US" sz="1600" dirty="0" err="1" smtClean="0"/>
              <a:t>dimasukkan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Naïve </a:t>
            </a:r>
            <a:r>
              <a:rPr lang="en-US" sz="1600" dirty="0" err="1" smtClean="0"/>
              <a:t>Bayes</a:t>
            </a:r>
            <a:r>
              <a:rPr lang="en-US" sz="1600" dirty="0" smtClean="0"/>
              <a:t>. </a:t>
            </a:r>
          </a:p>
          <a:p>
            <a:r>
              <a:rPr lang="en-US" sz="1600" dirty="0" err="1" smtClean="0"/>
              <a:t>Dua</a:t>
            </a:r>
            <a:r>
              <a:rPr lang="en-US" sz="1600" dirty="0" smtClean="0"/>
              <a:t> </a:t>
            </a:r>
            <a:r>
              <a:rPr lang="en-US" sz="1600" dirty="0" err="1" smtClean="0"/>
              <a:t>cara</a:t>
            </a:r>
            <a:r>
              <a:rPr lang="en-US" sz="1600" dirty="0" smtClean="0"/>
              <a:t>: </a:t>
            </a:r>
            <a:r>
              <a:rPr lang="en-US" sz="1600" dirty="0" err="1" smtClean="0"/>
              <a:t>diskretisasi</a:t>
            </a:r>
            <a:r>
              <a:rPr lang="en-US" sz="1600" dirty="0" smtClean="0"/>
              <a:t>, </a:t>
            </a:r>
            <a:r>
              <a:rPr lang="en-US" sz="1600" dirty="0" err="1" smtClean="0"/>
              <a:t>asumsi</a:t>
            </a:r>
            <a:r>
              <a:rPr lang="en-US" sz="1600" dirty="0" smtClean="0"/>
              <a:t> </a:t>
            </a:r>
            <a:r>
              <a:rPr lang="en-US" sz="1600" dirty="0" err="1" smtClean="0"/>
              <a:t>distribusi</a:t>
            </a:r>
            <a:endParaRPr lang="en-US" sz="1600" dirty="0" smtClean="0"/>
          </a:p>
          <a:p>
            <a:r>
              <a:rPr lang="en-US" sz="1600" dirty="0" err="1" smtClean="0"/>
              <a:t>Diskretisasi</a:t>
            </a:r>
            <a:r>
              <a:rPr lang="en-US" sz="1600" dirty="0" smtClean="0"/>
              <a:t>: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</a:t>
            </a:r>
            <a:r>
              <a:rPr lang="en-US" sz="1600" dirty="0" err="1" smtClean="0"/>
              <a:t>kontinyu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mengganti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</a:t>
            </a:r>
            <a:r>
              <a:rPr lang="en-US" sz="1600" dirty="0" err="1" smtClean="0"/>
              <a:t>kontinyu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interval </a:t>
            </a:r>
            <a:r>
              <a:rPr lang="en-US" sz="1600" dirty="0" err="1" smtClean="0"/>
              <a:t>diskrit</a:t>
            </a:r>
            <a:r>
              <a:rPr lang="en-US" sz="1600" dirty="0" smtClean="0"/>
              <a:t>. </a:t>
            </a:r>
          </a:p>
          <a:p>
            <a:pPr lvl="1"/>
            <a:r>
              <a:rPr lang="en-US" sz="1400" dirty="0" err="1" smtClean="0"/>
              <a:t>Dilakukan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mentransformasi</a:t>
            </a:r>
            <a:r>
              <a:rPr lang="en-US" sz="1400" dirty="0" smtClean="0"/>
              <a:t> </a:t>
            </a:r>
            <a:r>
              <a:rPr lang="en-US" sz="1400" dirty="0" err="1" smtClean="0"/>
              <a:t>fitur</a:t>
            </a:r>
            <a:r>
              <a:rPr lang="en-US" sz="1400" dirty="0" smtClean="0"/>
              <a:t> </a:t>
            </a:r>
            <a:r>
              <a:rPr lang="en-US" sz="1400" dirty="0" err="1" smtClean="0"/>
              <a:t>kontinyu</a:t>
            </a:r>
            <a:r>
              <a:rPr lang="en-US" sz="1400" dirty="0" smtClean="0"/>
              <a:t> </a:t>
            </a:r>
            <a:r>
              <a:rPr lang="en-US" sz="1400" dirty="0" err="1" smtClean="0"/>
              <a:t>kedalam</a:t>
            </a:r>
            <a:r>
              <a:rPr lang="en-US" sz="1400" dirty="0" smtClean="0"/>
              <a:t> </a:t>
            </a:r>
            <a:r>
              <a:rPr lang="en-US" sz="1400" dirty="0" err="1" smtClean="0"/>
              <a:t>fitur</a:t>
            </a:r>
            <a:r>
              <a:rPr lang="en-US" sz="1400" dirty="0" smtClean="0"/>
              <a:t> ordinal.</a:t>
            </a:r>
          </a:p>
          <a:p>
            <a:r>
              <a:rPr lang="en-US" sz="1600" dirty="0" err="1" smtClean="0"/>
              <a:t>Mengasumsikan</a:t>
            </a:r>
            <a:r>
              <a:rPr lang="en-US" sz="1600" dirty="0" smtClean="0"/>
              <a:t> </a:t>
            </a:r>
            <a:r>
              <a:rPr lang="en-US" sz="1600" dirty="0" err="1" smtClean="0"/>
              <a:t>bentuk</a:t>
            </a:r>
            <a:r>
              <a:rPr lang="en-US" sz="1600" dirty="0" smtClean="0"/>
              <a:t> </a:t>
            </a:r>
            <a:r>
              <a:rPr lang="en-US" sz="1600" dirty="0" err="1" smtClean="0"/>
              <a:t>tertentu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distribusi</a:t>
            </a:r>
            <a:r>
              <a:rPr lang="en-US" sz="1600" dirty="0" smtClean="0"/>
              <a:t> </a:t>
            </a:r>
            <a:r>
              <a:rPr lang="en-US" sz="1600" dirty="0" err="1" smtClean="0"/>
              <a:t>probabilitas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</a:t>
            </a:r>
            <a:r>
              <a:rPr lang="en-US" sz="1600" dirty="0" err="1" smtClean="0"/>
              <a:t>kontinyu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memperkirakan</a:t>
            </a:r>
            <a:r>
              <a:rPr lang="en-US" sz="1600" dirty="0" smtClean="0"/>
              <a:t> parameter </a:t>
            </a:r>
            <a:r>
              <a:rPr lang="en-US" sz="1600" dirty="0" err="1" smtClean="0"/>
              <a:t>distribusi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data training. </a:t>
            </a:r>
          </a:p>
          <a:p>
            <a:pPr lvl="1"/>
            <a:r>
              <a:rPr lang="en-US" sz="1400" dirty="0" err="1" smtClean="0"/>
              <a:t>Distribusi</a:t>
            </a:r>
            <a:r>
              <a:rPr lang="en-US" sz="1400" dirty="0" smtClean="0"/>
              <a:t> Gaussian </a:t>
            </a:r>
            <a:r>
              <a:rPr lang="en-US" sz="1400" dirty="0" err="1" smtClean="0"/>
              <a:t>biasanya</a:t>
            </a:r>
            <a:r>
              <a:rPr lang="en-US" sz="1400" dirty="0" smtClean="0"/>
              <a:t> </a:t>
            </a:r>
            <a:r>
              <a:rPr lang="en-US" sz="1400" dirty="0" err="1" smtClean="0"/>
              <a:t>dipilih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merepresentasikan</a:t>
            </a:r>
            <a:r>
              <a:rPr lang="en-US" sz="1400" dirty="0" smtClean="0"/>
              <a:t> conditional probability </a:t>
            </a:r>
            <a:r>
              <a:rPr lang="en-US" sz="1400" dirty="0" err="1" smtClean="0"/>
              <a:t>fitur</a:t>
            </a:r>
            <a:r>
              <a:rPr lang="en-US" sz="1400" dirty="0" smtClean="0"/>
              <a:t> </a:t>
            </a:r>
            <a:r>
              <a:rPr lang="en-US" sz="1400" dirty="0" err="1" smtClean="0"/>
              <a:t>kontinyu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kelas</a:t>
            </a:r>
            <a:r>
              <a:rPr lang="en-US" sz="1400" dirty="0" smtClean="0"/>
              <a:t> P(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i</a:t>
            </a:r>
            <a:r>
              <a:rPr lang="en-US" sz="1400" dirty="0" err="1" smtClean="0"/>
              <a:t>|Y</a:t>
            </a:r>
            <a:r>
              <a:rPr lang="en-US" sz="1400" dirty="0" smtClean="0"/>
              <a:t>). </a:t>
            </a:r>
          </a:p>
          <a:p>
            <a:pPr lvl="1"/>
            <a:r>
              <a:rPr lang="en-US" sz="1400" dirty="0" err="1" smtClean="0"/>
              <a:t>Distrubusi</a:t>
            </a:r>
            <a:r>
              <a:rPr lang="en-US" sz="1400" dirty="0" smtClean="0"/>
              <a:t> Gaussian </a:t>
            </a:r>
            <a:r>
              <a:rPr lang="en-US" sz="1400" dirty="0" err="1" smtClean="0"/>
              <a:t>dikarakteristikkan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dua</a:t>
            </a:r>
            <a:r>
              <a:rPr lang="en-US" sz="1400" dirty="0" smtClean="0"/>
              <a:t> parameter: mean, </a:t>
            </a:r>
            <a:r>
              <a:rPr lang="en-US" sz="1400" dirty="0" smtClean="0">
                <a:sym typeface="Symbol"/>
              </a:rPr>
              <a:t>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varian</a:t>
            </a:r>
            <a:r>
              <a:rPr lang="en-US" sz="1400" dirty="0" smtClean="0"/>
              <a:t>, </a:t>
            </a:r>
            <a:r>
              <a:rPr lang="en-US" sz="1400" dirty="0" smtClean="0">
                <a:sym typeface="Symbol"/>
              </a:rPr>
              <a:t>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, x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fitur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data yang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diprediksi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3677771" y="5715000"/>
          <a:ext cx="3866029" cy="952500"/>
        </p:xfrm>
        <a:graphic>
          <a:graphicData uri="http://schemas.openxmlformats.org/presentationml/2006/ole">
            <p:oleObj spid="_x0000_s26625" name="Equation" r:id="rId3" imgW="2628900" imgH="6477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4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latih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musang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: </a:t>
            </a:r>
            <a:r>
              <a:rPr lang="en-US" dirty="0" err="1" smtClean="0"/>
              <a:t>penutup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 = </a:t>
            </a:r>
            <a:r>
              <a:rPr lang="en-US" dirty="0" err="1" smtClean="0"/>
              <a:t>rambut</a:t>
            </a:r>
            <a:r>
              <a:rPr lang="en-US" dirty="0" smtClean="0"/>
              <a:t>, </a:t>
            </a:r>
            <a:r>
              <a:rPr lang="en-US" dirty="0" err="1" smtClean="0"/>
              <a:t>melahirkan</a:t>
            </a:r>
            <a:r>
              <a:rPr lang="en-US" dirty="0" smtClean="0"/>
              <a:t> = </a:t>
            </a:r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berat</a:t>
            </a:r>
            <a:r>
              <a:rPr lang="en-US" dirty="0" smtClean="0"/>
              <a:t> = 15,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manakah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musang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14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2819400"/>
          <a:ext cx="5486400" cy="3364992"/>
        </p:xfrm>
        <a:graphic>
          <a:graphicData uri="http://schemas.openxmlformats.org/drawingml/2006/table">
            <a:tbl>
              <a:tblPr/>
              <a:tblGrid>
                <a:gridCol w="1090353"/>
                <a:gridCol w="1237211"/>
                <a:gridCol w="1330036"/>
                <a:gridCol w="748145"/>
                <a:gridCol w="108065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n-lt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en-US" sz="1600" b="1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+mn-lt"/>
                          <a:ea typeface="Calibri"/>
                          <a:cs typeface="Times New Roman"/>
                        </a:rPr>
                        <a:t>hewan</a:t>
                      </a:r>
                      <a:endParaRPr lang="en-US" sz="16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+mn-lt"/>
                          <a:ea typeface="Calibri"/>
                          <a:cs typeface="Times New Roman"/>
                        </a:rPr>
                        <a:t>Penutup kulit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n-lt"/>
                          <a:ea typeface="Calibri"/>
                          <a:cs typeface="Times New Roman"/>
                        </a:rPr>
                        <a:t>Melahirkan</a:t>
                      </a:r>
                      <a:endParaRPr lang="en-US" sz="16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+mn-lt"/>
                          <a:ea typeface="Calibri"/>
                          <a:cs typeface="Times New Roman"/>
                        </a:rPr>
                        <a:t>Berat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+mn-lt"/>
                          <a:ea typeface="Calibri"/>
                          <a:cs typeface="Times New Roman"/>
                        </a:rPr>
                        <a:t>Kelas</a:t>
                      </a:r>
                      <a:endParaRPr lang="en-US" sz="16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Ular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Sisik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Reptil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Tikus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Bulu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Kambing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Rambut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21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Sapi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Rambut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Kadal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Sisik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Tidak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Reptil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Kucing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Rambut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1.5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Bekicot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Cangkang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Tidak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0.3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Reptil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Harimau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Rambut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43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Rusa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Rambut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Ya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Mamalia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Kura-kura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Cangkang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Tidak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Reptil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15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199" y="1295400"/>
          <a:ext cx="7086600" cy="5105400"/>
        </p:xfrm>
        <a:graphic>
          <a:graphicData uri="http://schemas.openxmlformats.org/drawingml/2006/table">
            <a:tbl>
              <a:tblPr/>
              <a:tblGrid>
                <a:gridCol w="1922597"/>
                <a:gridCol w="1747816"/>
                <a:gridCol w="1668371"/>
                <a:gridCol w="1747816"/>
              </a:tblGrid>
              <a:tr h="25527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kulit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Melahirkan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Mamalia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Mamalia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Sisik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0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1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Rambut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5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Cangkang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Sisik = 2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Bulu = 0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Rambut = 0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Cangkang =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Ya = 6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Tidak =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Ya = 1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Tidak =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21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P(Kulit = Sisik | Mamalia) = 0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P(Kulit = Bulu | Mamalia) = 1/6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P(Kulit = Rambut | Mamalia) = 5/6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P(Kulit = Cangkang | Mamalia) =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P(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Kulit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Sisik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|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 = 0.5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P(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Kulit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Bulu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|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 = 0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P(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Kulit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Rambut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|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 = 0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P(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Kulit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Cangkang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|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 = 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P(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Lahir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Ya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|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Mamalia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 = 1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P(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Lahir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|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Mamalia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 =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P(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Lahir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Ya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|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 = 0.25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P(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Lahir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|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 = 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527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Berat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Kelas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Mamalia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Mamalia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Mamalia = 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P(Mamalia) = 6/10 = 0.6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= 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P(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Reptil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 = 4/10 = 0.4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371600" y="5638800"/>
          <a:ext cx="1333500" cy="304800"/>
        </p:xfrm>
        <a:graphic>
          <a:graphicData uri="http://schemas.openxmlformats.org/presentationml/2006/ole">
            <p:oleObj spid="_x0000_s28678" name="Equation" r:id="rId3" imgW="1002865" imgH="228501" progId="Equation.3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371600" y="5867400"/>
          <a:ext cx="1447800" cy="307800"/>
        </p:xfrm>
        <a:graphic>
          <a:graphicData uri="http://schemas.openxmlformats.org/presentationml/2006/ole">
            <p:oleObj spid="_x0000_s28677" name="Equation" r:id="rId4" imgW="1205977" imgH="25389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467556" y="6096000"/>
          <a:ext cx="1275644" cy="304800"/>
        </p:xfrm>
        <a:graphic>
          <a:graphicData uri="http://schemas.openxmlformats.org/presentationml/2006/ole">
            <p:oleObj spid="_x0000_s28676" name="Equation" r:id="rId5" imgW="1079032" imgH="25389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200400" y="5638800"/>
          <a:ext cx="1121664" cy="304800"/>
        </p:xfrm>
        <a:graphic>
          <a:graphicData uri="http://schemas.openxmlformats.org/presentationml/2006/ole">
            <p:oleObj spid="_x0000_s28675" name="Equation" r:id="rId6" imgW="876300" imgH="241300" progId="Equation.3">
              <p:embed/>
            </p:oleObj>
          </a:graphicData>
        </a:graphic>
      </p:graphicFrame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200400" y="5867400"/>
          <a:ext cx="1153886" cy="304800"/>
        </p:xfrm>
        <a:graphic>
          <a:graphicData uri="http://schemas.openxmlformats.org/presentationml/2006/ole">
            <p:oleObj spid="_x0000_s28674" name="Equation" r:id="rId7" imgW="1015559" imgH="266584" progId="Equation.3">
              <p:embed/>
            </p:oleObj>
          </a:graphicData>
        </a:graphic>
      </p:graphicFrame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3200400" y="6096000"/>
          <a:ext cx="1066800" cy="312497"/>
        </p:xfrm>
        <a:graphic>
          <a:graphicData uri="http://schemas.openxmlformats.org/presentationml/2006/ole">
            <p:oleObj spid="_x0000_s28673" name="Equation" r:id="rId8" imgW="939800" imgH="2794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P(X | </a:t>
            </a:r>
            <a:r>
              <a:rPr lang="en-US" dirty="0" err="1" smtClean="0"/>
              <a:t>Mamalia</a:t>
            </a:r>
            <a:r>
              <a:rPr lang="en-US" dirty="0" smtClean="0"/>
              <a:t>) = P(</a:t>
            </a:r>
            <a:r>
              <a:rPr lang="en-US" dirty="0" err="1" smtClean="0"/>
              <a:t>Kulit</a:t>
            </a:r>
            <a:r>
              <a:rPr lang="en-US" dirty="0" smtClean="0"/>
              <a:t> = </a:t>
            </a:r>
            <a:r>
              <a:rPr lang="en-US" dirty="0" err="1" smtClean="0"/>
              <a:t>Rambut</a:t>
            </a:r>
            <a:r>
              <a:rPr lang="en-US" dirty="0" smtClean="0"/>
              <a:t> | </a:t>
            </a:r>
            <a:r>
              <a:rPr lang="en-US" dirty="0" err="1" smtClean="0"/>
              <a:t>Mamalia</a:t>
            </a:r>
            <a:r>
              <a:rPr lang="en-US" dirty="0" smtClean="0"/>
              <a:t>) x P(</a:t>
            </a:r>
            <a:r>
              <a:rPr lang="en-US" dirty="0" err="1" smtClean="0"/>
              <a:t>Lahir</a:t>
            </a:r>
            <a:r>
              <a:rPr lang="en-US" dirty="0" smtClean="0"/>
              <a:t> = </a:t>
            </a:r>
            <a:r>
              <a:rPr lang="en-US" dirty="0" err="1" smtClean="0"/>
              <a:t>Ya</a:t>
            </a:r>
            <a:r>
              <a:rPr lang="en-US" dirty="0" smtClean="0"/>
              <a:t> | </a:t>
            </a:r>
            <a:r>
              <a:rPr lang="en-US" dirty="0" err="1" smtClean="0"/>
              <a:t>Mamalia</a:t>
            </a:r>
            <a:r>
              <a:rPr lang="en-US" dirty="0" smtClean="0"/>
              <a:t>) x P(</a:t>
            </a:r>
            <a:r>
              <a:rPr lang="en-US" dirty="0" err="1" smtClean="0"/>
              <a:t>Berat</a:t>
            </a:r>
            <a:r>
              <a:rPr lang="en-US" dirty="0" smtClean="0"/>
              <a:t> = 15 | </a:t>
            </a:r>
            <a:r>
              <a:rPr lang="en-US" dirty="0" err="1" smtClean="0"/>
              <a:t>Mamalia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                        = 5/6 x 1 x 0.0104 = 0.0087</a:t>
            </a:r>
          </a:p>
          <a:p>
            <a:pPr lvl="1">
              <a:buNone/>
            </a:pPr>
            <a:r>
              <a:rPr lang="en-US" dirty="0" smtClean="0"/>
              <a:t>P(X | </a:t>
            </a:r>
            <a:r>
              <a:rPr lang="en-US" dirty="0" err="1" smtClean="0"/>
              <a:t>Reptil</a:t>
            </a:r>
            <a:r>
              <a:rPr lang="en-US" dirty="0" smtClean="0"/>
              <a:t>) = P(</a:t>
            </a:r>
            <a:r>
              <a:rPr lang="en-US" dirty="0" err="1" smtClean="0"/>
              <a:t>Kulit</a:t>
            </a:r>
            <a:r>
              <a:rPr lang="en-US" dirty="0" smtClean="0"/>
              <a:t> = </a:t>
            </a:r>
            <a:r>
              <a:rPr lang="en-US" dirty="0" err="1" smtClean="0"/>
              <a:t>Rambut</a:t>
            </a:r>
            <a:r>
              <a:rPr lang="en-US" dirty="0" smtClean="0"/>
              <a:t> | </a:t>
            </a:r>
            <a:r>
              <a:rPr lang="en-US" dirty="0" err="1" smtClean="0"/>
              <a:t>Reptil</a:t>
            </a:r>
            <a:r>
              <a:rPr lang="en-US" dirty="0" smtClean="0"/>
              <a:t>) x P(</a:t>
            </a:r>
            <a:r>
              <a:rPr lang="en-US" dirty="0" err="1" smtClean="0"/>
              <a:t>Lahir</a:t>
            </a:r>
            <a:r>
              <a:rPr lang="en-US" dirty="0" smtClean="0"/>
              <a:t> = </a:t>
            </a:r>
            <a:r>
              <a:rPr lang="en-US" dirty="0" err="1" smtClean="0"/>
              <a:t>Ya</a:t>
            </a:r>
            <a:r>
              <a:rPr lang="en-US" dirty="0" smtClean="0"/>
              <a:t> | </a:t>
            </a:r>
            <a:r>
              <a:rPr lang="en-US" dirty="0" err="1" smtClean="0"/>
              <a:t>Reptil</a:t>
            </a:r>
            <a:r>
              <a:rPr lang="en-US" dirty="0" smtClean="0"/>
              <a:t>) x P(</a:t>
            </a:r>
            <a:r>
              <a:rPr lang="en-US" dirty="0" err="1" smtClean="0"/>
              <a:t>Berat</a:t>
            </a:r>
            <a:r>
              <a:rPr lang="en-US" dirty="0" smtClean="0"/>
              <a:t> = 15 | </a:t>
            </a:r>
            <a:r>
              <a:rPr lang="en-US" dirty="0" err="1" smtClean="0"/>
              <a:t>Reptil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                        = 0 x 0.25 x 0.8733 = 0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Mamalia</a:t>
            </a:r>
            <a:r>
              <a:rPr lang="en-US" dirty="0" smtClean="0"/>
              <a:t> | X) = 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 x 0.6 x 0.0087 = 0.0052</a:t>
            </a:r>
            <a:r>
              <a:rPr lang="en-US" dirty="0" smtClean="0">
                <a:sym typeface="Symbol"/>
              </a:rPr>
              <a:t></a:t>
            </a:r>
            <a:endParaRPr lang="en-US" dirty="0" smtClean="0"/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Reptil</a:t>
            </a:r>
            <a:r>
              <a:rPr lang="en-US" dirty="0" smtClean="0"/>
              <a:t> | X) = 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 x 0 x 0.4 = 0</a:t>
            </a:r>
          </a:p>
          <a:p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 = 1/P(X)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konstan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P(X). 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(posterior probability)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mamalia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musang</a:t>
            </a:r>
            <a:r>
              <a:rPr lang="en-US" dirty="0" smtClean="0"/>
              <a:t>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mamalia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905000" y="1752600"/>
          <a:ext cx="4444538" cy="609600"/>
        </p:xfrm>
        <a:graphic>
          <a:graphicData uri="http://schemas.openxmlformats.org/presentationml/2006/ole">
            <p:oleObj spid="_x0000_s29697" name="Equation" r:id="rId3" imgW="3822700" imgH="520700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904999" y="2286000"/>
          <a:ext cx="4267203" cy="609600"/>
        </p:xfrm>
        <a:graphic>
          <a:graphicData uri="http://schemas.openxmlformats.org/presentationml/2006/ole">
            <p:oleObj spid="_x0000_s29699" name="Equation" r:id="rId4" imgW="3670300" imgH="5207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8120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fit() </a:t>
            </a:r>
            <a:r>
              <a:rPr lang="en-US" dirty="0" err="1" smtClean="0"/>
              <a:t>dan</a:t>
            </a:r>
            <a:r>
              <a:rPr lang="en-US" dirty="0" smtClean="0"/>
              <a:t> predict(). </a:t>
            </a:r>
          </a:p>
          <a:p>
            <a:r>
              <a:rPr lang="en-US" dirty="0" err="1" smtClean="0"/>
              <a:t>Sintaks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nb</a:t>
            </a:r>
            <a:r>
              <a:rPr lang="en-US" dirty="0" smtClean="0"/>
              <a:t> = NaiveBayes.fit(training, class)</a:t>
            </a:r>
          </a:p>
          <a:p>
            <a:pPr lvl="1"/>
            <a:r>
              <a:rPr lang="en-US" dirty="0" err="1" smtClean="0"/>
              <a:t>cpre</a:t>
            </a:r>
            <a:r>
              <a:rPr lang="en-US" dirty="0" smtClean="0"/>
              <a:t> = </a:t>
            </a:r>
            <a:r>
              <a:rPr lang="en-US" dirty="0" err="1" smtClean="0"/>
              <a:t>nb.predict</a:t>
            </a:r>
            <a:r>
              <a:rPr lang="en-US" dirty="0" smtClean="0"/>
              <a:t>(</a:t>
            </a:r>
            <a:r>
              <a:rPr lang="en-US" dirty="0" err="1" smtClean="0"/>
              <a:t>nb,test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fit()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model, predict()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17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581400"/>
          <a:ext cx="6744335" cy="2684780"/>
        </p:xfrm>
        <a:graphic>
          <a:graphicData uri="http://schemas.openxmlformats.org/drawingml/2006/table">
            <a:tbl>
              <a:tblPr/>
              <a:tblGrid>
                <a:gridCol w="1181736"/>
                <a:gridCol w="5562599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Times New Roman"/>
                        </a:rPr>
                        <a:t>Parameter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>
                          <a:latin typeface="+mn-lt"/>
                          <a:ea typeface="Calibri"/>
                          <a:cs typeface="Times New Roman"/>
                        </a:rPr>
                        <a:t>Keterangan</a:t>
                      </a:r>
                      <a:endParaRPr lang="en-US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training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MxN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data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latih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. M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menyatakan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data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latih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, N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menyatakan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fitur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bertipe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numerik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).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class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Mx1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dari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data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latih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Nilainya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bisa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berupa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string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numerik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baris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class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harus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baris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training.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test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Matrik yang menyatakan data uji. Jumlah kolom matrik test harus sama dengan matrik training.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+mn-lt"/>
                          <a:ea typeface="Calibri"/>
                          <a:cs typeface="Times New Roman"/>
                        </a:rPr>
                        <a:t>cpre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satu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kolom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menyatakan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hasil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prediksi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barisnya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Times New Roman"/>
                        </a:rPr>
                        <a:t>matrik</a:t>
                      </a: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 test.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24000" y="1492508"/>
            <a:ext cx="6019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 = [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	1	20	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	1	0.8	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	1	21	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	1	120	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	2	0.4	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	1	1.5	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	2	0.3	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	1	43	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	1	45	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	2	7	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data_uji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[3	1	15];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data_latih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data(:,1:3);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kelas_latih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data(:,4);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model = NaiveBayes.fit(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data_latih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kelas_latih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kelas_uji_hasil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model.predict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data_uji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638800" y="1676400"/>
            <a:ext cx="2743200" cy="1219200"/>
          </a:xfrm>
          <a:prstGeom prst="wedgeRoundRectCallout">
            <a:avLst>
              <a:gd name="adj1" fmla="val -66146"/>
              <a:gd name="adj2" fmla="val 36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2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variannya</a:t>
            </a:r>
            <a:r>
              <a:rPr lang="en-US" dirty="0" smtClean="0"/>
              <a:t> 0.</a:t>
            </a:r>
          </a:p>
          <a:p>
            <a:r>
              <a:rPr lang="en-US" dirty="0" smtClean="0"/>
              <a:t>Error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training !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To Be Continued</a:t>
            </a:r>
            <a:r>
              <a:rPr lang="en-US" dirty="0" smtClean="0"/>
              <a:t> … </a:t>
            </a:r>
            <a:r>
              <a:rPr lang="en-US" dirty="0" err="1" smtClean="0"/>
              <a:t>Klasifikasi</a:t>
            </a:r>
            <a:r>
              <a:rPr lang="en-US" dirty="0" smtClean="0"/>
              <a:t> (</a:t>
            </a:r>
            <a:r>
              <a:rPr lang="en-US" i="1" dirty="0" smtClean="0"/>
              <a:t>Season 2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Pembangunan model </a:t>
            </a:r>
            <a:r>
              <a:rPr lang="en-US" dirty="0" err="1" smtClean="0"/>
              <a:t>sebagai</a:t>
            </a:r>
            <a:r>
              <a:rPr lang="en-US" dirty="0" smtClean="0"/>
              <a:t> prototype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dirty="0" smtClean="0"/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model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/</a:t>
            </a:r>
            <a:r>
              <a:rPr lang="en-US" dirty="0" err="1" smtClean="0"/>
              <a:t>klasifikasi</a:t>
            </a:r>
            <a:r>
              <a:rPr lang="en-US" dirty="0" smtClean="0"/>
              <a:t>/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data lain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spesies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Diagnosis </a:t>
            </a:r>
            <a:r>
              <a:rPr lang="en-US" dirty="0" err="1" smtClean="0"/>
              <a:t>penyakir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endParaRPr lang="en-US" dirty="0" smtClean="0"/>
          </a:p>
          <a:p>
            <a:pPr lvl="1"/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endParaRPr lang="en-US" dirty="0" smtClean="0"/>
          </a:p>
          <a:p>
            <a:pPr lvl="1"/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kamboja</a:t>
            </a:r>
            <a:r>
              <a:rPr lang="en-US" dirty="0" smtClean="0"/>
              <a:t> (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teh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sidik</a:t>
            </a:r>
            <a:r>
              <a:rPr lang="en-US" dirty="0" smtClean="0"/>
              <a:t> </a:t>
            </a:r>
            <a:r>
              <a:rPr lang="en-US" dirty="0" err="1" smtClean="0"/>
              <a:t>jari</a:t>
            </a:r>
            <a:r>
              <a:rPr lang="en-US" dirty="0" smtClean="0"/>
              <a:t>, </a:t>
            </a:r>
            <a:r>
              <a:rPr lang="en-US" dirty="0" err="1" smtClean="0"/>
              <a:t>mata</a:t>
            </a:r>
            <a:r>
              <a:rPr lang="en-US" dirty="0" smtClean="0"/>
              <a:t>, </a:t>
            </a:r>
            <a:r>
              <a:rPr lang="en-US" dirty="0" err="1" smtClean="0"/>
              <a:t>wajah</a:t>
            </a:r>
            <a:r>
              <a:rPr lang="en-US" dirty="0" smtClean="0"/>
              <a:t>, </a:t>
            </a:r>
            <a:r>
              <a:rPr lang="en-US" dirty="0" err="1" smtClean="0"/>
              <a:t>tangan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9560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/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target </a:t>
            </a:r>
            <a:r>
              <a:rPr lang="en-US" i="1" dirty="0" smtClean="0"/>
              <a:t>f</a:t>
            </a:r>
            <a:r>
              <a:rPr lang="en-US" dirty="0" smtClean="0"/>
              <a:t> yang </a:t>
            </a:r>
            <a:r>
              <a:rPr lang="en-US" dirty="0" err="1" smtClean="0"/>
              <a:t>memetakan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set </a:t>
            </a:r>
            <a:r>
              <a:rPr lang="en-US" dirty="0" err="1" smtClean="0"/>
              <a:t>atribut</a:t>
            </a:r>
            <a:r>
              <a:rPr lang="en-US" dirty="0" smtClean="0"/>
              <a:t> (</a:t>
            </a:r>
            <a:r>
              <a:rPr lang="en-US" dirty="0" err="1" smtClean="0"/>
              <a:t>fitur</a:t>
            </a:r>
            <a:r>
              <a:rPr lang="en-US" dirty="0" smtClean="0"/>
              <a:t>)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label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model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i="1" dirty="0" err="1" smtClean="0"/>
              <a:t>memori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black box</a:t>
            </a:r>
            <a:endParaRPr lang="en-US" dirty="0" smtClean="0"/>
          </a:p>
          <a:p>
            <a:pPr lvl="1"/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model yang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pemikirannya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Pembangunan model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(</a:t>
            </a:r>
            <a:r>
              <a:rPr lang="en-US" i="1" dirty="0" smtClean="0"/>
              <a:t>learning algorithm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2514600" y="4191000"/>
          <a:ext cx="4057650" cy="2419350"/>
        </p:xfrm>
        <a:graphic>
          <a:graphicData uri="http://schemas.openxmlformats.org/presentationml/2006/ole">
            <p:oleObj spid="_x0000_s3073" name="Visio" r:id="rId3" imgW="4397883" imgH="2614803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: </a:t>
            </a:r>
            <a:r>
              <a:rPr lang="en-US" i="1" dirty="0" smtClean="0"/>
              <a:t>eager learner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lazy learner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Eager learner</a:t>
            </a:r>
          </a:p>
          <a:p>
            <a:pPr lvl="1"/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pembacaan</a:t>
            </a:r>
            <a:r>
              <a:rPr lang="en-US" dirty="0" smtClean="0"/>
              <a:t>/ </a:t>
            </a:r>
            <a:r>
              <a:rPr lang="en-US" dirty="0" err="1" smtClean="0"/>
              <a:t>pelatihan</a:t>
            </a:r>
            <a:r>
              <a:rPr lang="en-US" dirty="0" smtClean="0"/>
              <a:t>/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label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keluarannya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Model (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/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)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latihnya</a:t>
            </a:r>
            <a:r>
              <a:rPr lang="en-US" dirty="0" smtClean="0"/>
              <a:t> </a:t>
            </a:r>
            <a:r>
              <a:rPr lang="en-US" dirty="0" err="1" smtClean="0"/>
              <a:t>dibuang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model yang </a:t>
            </a:r>
            <a:r>
              <a:rPr lang="en-US" dirty="0" err="1" smtClean="0"/>
              <a:t>tersimpan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melibat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endParaRPr lang="en-US" dirty="0" smtClean="0"/>
          </a:p>
          <a:p>
            <a:r>
              <a:rPr lang="en-US" dirty="0" smtClean="0"/>
              <a:t>Trade-off:</a:t>
            </a:r>
          </a:p>
          <a:p>
            <a:pPr lvl="1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lama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Artificial Neural Network (ANN), Support Vector Machine (</a:t>
            </a:r>
            <a:r>
              <a:rPr lang="en-US" dirty="0" err="1" smtClean="0"/>
              <a:t>SVM</a:t>
            </a:r>
            <a:r>
              <a:rPr lang="en-US" dirty="0" smtClean="0"/>
              <a:t>), Decision Tree, Bayesian,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Lazy learner</a:t>
            </a:r>
          </a:p>
          <a:p>
            <a:pPr lvl="1"/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(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Trade-off</a:t>
            </a:r>
          </a:p>
          <a:p>
            <a:pPr lvl="1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lama </a:t>
            </a:r>
            <a:r>
              <a:rPr lang="en-US" dirty="0" err="1" smtClean="0"/>
              <a:t>karena</a:t>
            </a:r>
            <a:r>
              <a:rPr lang="en-US" dirty="0" smtClean="0"/>
              <a:t> model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latihnya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label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 K-Nearest Neighbor (K-</a:t>
            </a:r>
            <a:r>
              <a:rPr lang="en-US" dirty="0" err="1" smtClean="0"/>
              <a:t>NN</a:t>
            </a:r>
            <a:r>
              <a:rPr lang="en-US" dirty="0" smtClean="0"/>
              <a:t>), Fuzzy K-Nearest Neighbor (</a:t>
            </a:r>
            <a:r>
              <a:rPr lang="en-US" dirty="0" err="1" smtClean="0"/>
              <a:t>FK-NN</a:t>
            </a:r>
            <a:r>
              <a:rPr lang="en-US" dirty="0" smtClean="0"/>
              <a:t>), </a:t>
            </a:r>
            <a:r>
              <a:rPr lang="en-US" dirty="0" err="1" smtClean="0"/>
              <a:t>Regresi</a:t>
            </a:r>
            <a:r>
              <a:rPr lang="en-US" dirty="0" smtClean="0"/>
              <a:t> Linear,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6670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100% </a:t>
            </a:r>
            <a:r>
              <a:rPr lang="en-US" dirty="0" err="1" smtClean="0"/>
              <a:t>benar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kinerjanya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 confusion (</a:t>
            </a:r>
            <a:r>
              <a:rPr lang="en-US" i="1" dirty="0" smtClean="0"/>
              <a:t>confusion matrix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Matrik</a:t>
            </a:r>
            <a:r>
              <a:rPr lang="en-US" dirty="0" smtClean="0"/>
              <a:t> confusion: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 smtClean="0"/>
          </a:p>
          <a:p>
            <a:r>
              <a:rPr lang="en-US" dirty="0" err="1" smtClean="0"/>
              <a:t>Jumlah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(</a:t>
            </a:r>
            <a:r>
              <a:rPr lang="en-US" i="1" dirty="0" smtClean="0"/>
              <a:t>f</a:t>
            </a:r>
            <a:r>
              <a:rPr lang="en-US" i="1" baseline="-25000" dirty="0" smtClean="0"/>
              <a:t>11</a:t>
            </a:r>
            <a:r>
              <a:rPr lang="en-US" dirty="0" smtClean="0"/>
              <a:t> + </a:t>
            </a:r>
            <a:r>
              <a:rPr lang="en-US" i="1" dirty="0" smtClean="0"/>
              <a:t>f</a:t>
            </a:r>
            <a:r>
              <a:rPr lang="en-US" i="1" baseline="-25000" dirty="0" smtClean="0"/>
              <a:t>00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data yang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(</a:t>
            </a:r>
            <a:r>
              <a:rPr lang="en-US" i="1" dirty="0" smtClean="0"/>
              <a:t>f</a:t>
            </a:r>
            <a:r>
              <a:rPr lang="en-US" i="1" baseline="-25000" dirty="0" smtClean="0"/>
              <a:t>10</a:t>
            </a:r>
            <a:r>
              <a:rPr lang="en-US" dirty="0" smtClean="0"/>
              <a:t> + </a:t>
            </a:r>
            <a:r>
              <a:rPr lang="en-US" i="1" dirty="0" smtClean="0"/>
              <a:t>f</a:t>
            </a:r>
            <a:r>
              <a:rPr lang="en-US" i="1" baseline="-25000" dirty="0" smtClean="0"/>
              <a:t>01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: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laju</a:t>
            </a:r>
            <a:r>
              <a:rPr lang="en-US" dirty="0" smtClean="0"/>
              <a:t>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6</a:t>
            </a:fld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3886200"/>
          <a:ext cx="4161473" cy="1121664"/>
        </p:xfrm>
        <a:graphic>
          <a:graphicData uri="http://schemas.openxmlformats.org/drawingml/2006/table">
            <a:tbl>
              <a:tblPr/>
              <a:tblGrid>
                <a:gridCol w="925830"/>
                <a:gridCol w="969010"/>
                <a:gridCol w="1297623"/>
                <a:gridCol w="969010"/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600" i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ij</a:t>
                      </a: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Kelas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hasil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Calibri"/>
                          <a:cs typeface="Times New Roman"/>
                        </a:rPr>
                        <a:t>prediksi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Kelas =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Kelas = 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Kelas asli (</a:t>
                      </a:r>
                      <a:r>
                        <a:rPr lang="en-US" sz="1600" i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Kelas =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600" i="1" baseline="-250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en-US" sz="16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600" i="1" baseline="-250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6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Kelas = 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600" i="1" baseline="-25000" dirty="0" smtClean="0"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en-US" sz="16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600" i="1" baseline="-25000" dirty="0" smtClean="0">
                          <a:latin typeface="Times New Roman"/>
                          <a:ea typeface="Calibri"/>
                          <a:cs typeface="Times New Roman"/>
                        </a:rPr>
                        <a:t>00</a:t>
                      </a:r>
                      <a:endParaRPr lang="en-US" sz="16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1875817" y="5181600"/>
          <a:ext cx="6277583" cy="609600"/>
        </p:xfrm>
        <a:graphic>
          <a:graphicData uri="http://schemas.openxmlformats.org/presentationml/2006/ole">
            <p:oleObj spid="_x0000_s19457" name="Equation" r:id="rId3" imgW="4610100" imgH="444500" progId="Equation.3">
              <p:embed/>
            </p:oleObj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28800" y="5943600"/>
          <a:ext cx="6294404" cy="600075"/>
        </p:xfrm>
        <a:graphic>
          <a:graphicData uri="http://schemas.openxmlformats.org/presentationml/2006/ole">
            <p:oleObj spid="_x0000_s19459" name="Equation" r:id="rId4" imgW="4699000" imgH="44450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6154823" y="4191000"/>
            <a:ext cx="2912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 = </a:t>
            </a:r>
            <a:r>
              <a:rPr lang="en-US" sz="1400" dirty="0" err="1" smtClean="0"/>
              <a:t>confusionmat</a:t>
            </a:r>
            <a:r>
              <a:rPr lang="en-US" sz="1400" dirty="0" smtClean="0"/>
              <a:t>(</a:t>
            </a:r>
            <a:r>
              <a:rPr lang="en-US" sz="1400" dirty="0" err="1" smtClean="0"/>
              <a:t>group,grouphat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447800" y="1676400"/>
            <a:ext cx="65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kelas_asli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= [1 1 1 2 2 2 2 2];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kelas_hasil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[1 2 1 1 2 2 2 1];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jumlah_data_uji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size(kelas_asli,2);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confusionmat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kelas_asli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kelas_hasil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hasil_benar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sum(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(logical(eye(2))))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hasil_salah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jumlah_data_uji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hasil_benar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akurasi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hasil_benar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jumlah_data_uji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lajuerror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hasil_salah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jumlah_data_uji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probabilistik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yang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teorema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independensi</a:t>
            </a:r>
            <a:r>
              <a:rPr lang="en-US" dirty="0" smtClean="0"/>
              <a:t> (</a:t>
            </a:r>
            <a:r>
              <a:rPr lang="en-US" dirty="0" err="1" smtClean="0"/>
              <a:t>ketidaktergantungan</a:t>
            </a:r>
            <a:r>
              <a:rPr lang="en-US" dirty="0" smtClean="0"/>
              <a:t>) yang </a:t>
            </a:r>
            <a:r>
              <a:rPr lang="en-US" dirty="0" err="1" smtClean="0"/>
              <a:t>kuat</a:t>
            </a:r>
            <a:r>
              <a:rPr lang="en-US" dirty="0" smtClean="0"/>
              <a:t> (</a:t>
            </a:r>
            <a:r>
              <a:rPr lang="en-US" dirty="0" err="1" smtClean="0"/>
              <a:t>naif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Model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“model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independen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Independensi</a:t>
            </a:r>
            <a:r>
              <a:rPr lang="en-US" dirty="0" smtClean="0"/>
              <a:t> yang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</a:t>
            </a:r>
            <a:r>
              <a:rPr lang="en-US" b="1" i="1" dirty="0" err="1" smtClean="0"/>
              <a:t>ada</a:t>
            </a:r>
            <a:r>
              <a:rPr lang="en-US" b="1" i="1" dirty="0" smtClean="0"/>
              <a:t> </a:t>
            </a:r>
            <a:r>
              <a:rPr lang="en-US" b="1" i="1" dirty="0" err="1" smtClean="0"/>
              <a:t>kaitannya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i="1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</a:t>
            </a:r>
            <a:r>
              <a:rPr lang="en-US" b="1" i="1" dirty="0" err="1" smtClean="0"/>
              <a:t>adanya</a:t>
            </a:r>
            <a:r>
              <a:rPr lang="en-US" b="1" i="1" dirty="0" smtClean="0"/>
              <a:t> </a:t>
            </a:r>
            <a:r>
              <a:rPr lang="en-US" b="1" i="1" dirty="0" err="1" smtClean="0"/>
              <a:t>fitur</a:t>
            </a:r>
            <a:r>
              <a:rPr lang="en-US" b="1" i="1" dirty="0" smtClean="0"/>
              <a:t> yang lain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: </a:t>
            </a:r>
            <a:r>
              <a:rPr lang="en-US" dirty="0" err="1" smtClean="0"/>
              <a:t>penutup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, </a:t>
            </a:r>
            <a:r>
              <a:rPr lang="en-US" dirty="0" err="1" smtClean="0"/>
              <a:t>melahirkan</a:t>
            </a:r>
            <a:r>
              <a:rPr lang="en-US" dirty="0" smtClean="0"/>
              <a:t>, </a:t>
            </a:r>
            <a:r>
              <a:rPr lang="en-US" dirty="0" err="1" smtClean="0"/>
              <a:t>berat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menyusui</a:t>
            </a:r>
            <a:endParaRPr lang="en-US" dirty="0" smtClean="0"/>
          </a:p>
          <a:p>
            <a:pPr lvl="1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, </a:t>
            </a:r>
            <a:r>
              <a:rPr lang="en-US" dirty="0" err="1" smtClean="0"/>
              <a:t>hewan</a:t>
            </a:r>
            <a:r>
              <a:rPr lang="en-US" dirty="0" smtClean="0"/>
              <a:t> yang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biak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melahirkan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menyusui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,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menyusui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yang </a:t>
            </a:r>
            <a:r>
              <a:rPr lang="en-US" dirty="0" err="1" smtClean="0"/>
              <a:t>menyusui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melahirkan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yang </a:t>
            </a:r>
            <a:r>
              <a:rPr lang="en-US" dirty="0" err="1" smtClean="0"/>
              <a:t>bertelur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menyusui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r>
              <a:rPr lang="en-US" dirty="0" smtClean="0"/>
              <a:t>,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dipandang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seolah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apa-apa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Kasus</a:t>
            </a:r>
            <a:r>
              <a:rPr lang="en-US" dirty="0" smtClean="0"/>
              <a:t> lain: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endParaRPr lang="en-US" dirty="0" smtClean="0"/>
          </a:p>
          <a:p>
            <a:pPr lvl="1"/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angin</a:t>
            </a:r>
            <a:r>
              <a:rPr lang="en-US" dirty="0" smtClean="0"/>
              <a:t>, </a:t>
            </a:r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dirty="0" err="1" smtClean="0"/>
              <a:t>kemarin</a:t>
            </a:r>
            <a:r>
              <a:rPr lang="en-US" dirty="0" smtClean="0"/>
              <a:t>, </a:t>
            </a:r>
            <a:r>
              <a:rPr lang="en-US" dirty="0" err="1" smtClean="0"/>
              <a:t>kelembaba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kaitan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lain)</a:t>
            </a:r>
          </a:p>
          <a:p>
            <a:pPr lvl="1"/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lain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: </a:t>
            </a:r>
            <a:r>
              <a:rPr lang="en-US" dirty="0" err="1" smtClean="0"/>
              <a:t>gempa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, </a:t>
            </a:r>
            <a:r>
              <a:rPr lang="en-US" dirty="0" err="1" smtClean="0"/>
              <a:t>kebakaran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Teorema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Ide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r>
              <a:rPr lang="en-US" dirty="0" smtClean="0"/>
              <a:t>: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(H)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diperkirakan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evidence (E) yang </a:t>
            </a:r>
            <a:r>
              <a:rPr lang="en-US" dirty="0" err="1" smtClean="0"/>
              <a:t>diamati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Hal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/priori H </a:t>
            </a:r>
            <a:r>
              <a:rPr lang="en-US" dirty="0" err="1" smtClean="0"/>
              <a:t>atau</a:t>
            </a:r>
            <a:r>
              <a:rPr lang="en-US" dirty="0" smtClean="0"/>
              <a:t> P(H),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posterior H </a:t>
            </a:r>
            <a:r>
              <a:rPr lang="en-US" dirty="0" err="1" smtClean="0"/>
              <a:t>atau</a:t>
            </a:r>
            <a:r>
              <a:rPr lang="en-US" dirty="0" smtClean="0"/>
              <a:t> P(</a:t>
            </a:r>
            <a:r>
              <a:rPr lang="en-US" dirty="0" err="1" smtClean="0"/>
              <a:t>H|E</a:t>
            </a:r>
            <a:r>
              <a:rPr lang="en-US" dirty="0" smtClean="0"/>
              <a:t>),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bukti-bukti</a:t>
            </a:r>
            <a:r>
              <a:rPr lang="en-US" dirty="0" smtClean="0"/>
              <a:t> yang </a:t>
            </a:r>
            <a:r>
              <a:rPr lang="en-US" dirty="0" err="1" smtClean="0"/>
              <a:t>diamati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H|E</a:t>
            </a:r>
            <a:r>
              <a:rPr lang="en-US" dirty="0" smtClean="0"/>
              <a:t>): </a:t>
            </a:r>
            <a:r>
              <a:rPr lang="en-US" dirty="0" err="1" smtClean="0"/>
              <a:t>Probabilitas</a:t>
            </a:r>
            <a:r>
              <a:rPr lang="en-US" dirty="0" smtClean="0"/>
              <a:t> posterior </a:t>
            </a:r>
            <a:r>
              <a:rPr lang="en-US" dirty="0" err="1" smtClean="0"/>
              <a:t>bersyarat</a:t>
            </a:r>
            <a:r>
              <a:rPr lang="en-US" dirty="0" smtClean="0"/>
              <a:t> (</a:t>
            </a:r>
            <a:r>
              <a:rPr lang="en-US" i="1" dirty="0" smtClean="0"/>
              <a:t>Conditional Probability</a:t>
            </a:r>
            <a:r>
              <a:rPr lang="en-US" dirty="0" smtClean="0"/>
              <a:t>)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H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evidence/</a:t>
            </a:r>
            <a:r>
              <a:rPr lang="en-US" dirty="0" err="1" smtClean="0"/>
              <a:t>bukti</a:t>
            </a:r>
            <a:r>
              <a:rPr lang="en-US" dirty="0" smtClean="0"/>
              <a:t> E </a:t>
            </a:r>
            <a:r>
              <a:rPr lang="en-US" dirty="0" err="1" smtClean="0"/>
              <a:t>terjadi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E|H</a:t>
            </a:r>
            <a:r>
              <a:rPr lang="en-US" dirty="0" smtClean="0"/>
              <a:t>):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evidence E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H</a:t>
            </a:r>
          </a:p>
          <a:p>
            <a:r>
              <a:rPr lang="en-US" dirty="0" smtClean="0"/>
              <a:t>P(H):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(priori) </a:t>
            </a:r>
            <a:r>
              <a:rPr lang="en-US" dirty="0" err="1" smtClean="0"/>
              <a:t>hipotesis</a:t>
            </a:r>
            <a:r>
              <a:rPr lang="en-US" dirty="0" smtClean="0"/>
              <a:t> H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memandang</a:t>
            </a:r>
            <a:r>
              <a:rPr lang="en-US" dirty="0" smtClean="0"/>
              <a:t> evidence </a:t>
            </a:r>
            <a:r>
              <a:rPr lang="en-US" dirty="0" err="1" smtClean="0"/>
              <a:t>apapun</a:t>
            </a:r>
            <a:endParaRPr lang="en-US" dirty="0" smtClean="0"/>
          </a:p>
          <a:p>
            <a:r>
              <a:rPr lang="en-US" dirty="0" smtClean="0"/>
              <a:t>P(E):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(priori) evidence E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hipotesi</a:t>
            </a:r>
            <a:r>
              <a:rPr lang="en-US" dirty="0" smtClean="0"/>
              <a:t>/evidence yang 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1981200" y="3276600"/>
          <a:ext cx="2945823" cy="685800"/>
        </p:xfrm>
        <a:graphic>
          <a:graphicData uri="http://schemas.openxmlformats.org/presentationml/2006/ole">
            <p:oleObj spid="_x0000_s21505" name="Equation" r:id="rId3" imgW="1803400" imgH="4191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9679</TotalTime>
  <Words>1963</Words>
  <Application>Microsoft Office PowerPoint</Application>
  <PresentationFormat>On-screen Show (4:3)</PresentationFormat>
  <Paragraphs>313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Solstice</vt:lpstr>
      <vt:lpstr>Visio</vt:lpstr>
      <vt:lpstr>Equation</vt:lpstr>
      <vt:lpstr>Klasifikasi (Season 1) Naive Bayes</vt:lpstr>
      <vt:lpstr>Konsep Klasifikasi</vt:lpstr>
      <vt:lpstr>Model</vt:lpstr>
      <vt:lpstr>Algoritma Klasifikasi</vt:lpstr>
      <vt:lpstr>Algoritma Klasifikasi</vt:lpstr>
      <vt:lpstr>Pengukuran Kinerja Klasifikasi</vt:lpstr>
      <vt:lpstr>Contoh</vt:lpstr>
      <vt:lpstr>Naive Bayes Classifier</vt:lpstr>
      <vt:lpstr>Teorema Bayes</vt:lpstr>
      <vt:lpstr>Contoh</vt:lpstr>
      <vt:lpstr>Naïve Bayes untuk Klasifikasi</vt:lpstr>
      <vt:lpstr>Naïve Bayes untuk Klasifikasi</vt:lpstr>
      <vt:lpstr>Perlakukan Naïve Bayes untuk tipe data fitur</vt:lpstr>
      <vt:lpstr>Contoh</vt:lpstr>
      <vt:lpstr>Contoh</vt:lpstr>
      <vt:lpstr>Contoh</vt:lpstr>
      <vt:lpstr>Implementasi Matlab</vt:lpstr>
      <vt:lpstr>Contoh di matlab</vt:lpstr>
      <vt:lpstr>ANY QUESTION ?</vt:lpstr>
    </vt:vector>
  </TitlesOfParts>
  <Company>umg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eko</dc:creator>
  <cp:lastModifiedBy>eko</cp:lastModifiedBy>
  <cp:revision>445</cp:revision>
  <dcterms:created xsi:type="dcterms:W3CDTF">2011-09-14T09:14:26Z</dcterms:created>
  <dcterms:modified xsi:type="dcterms:W3CDTF">2012-09-24T13:53:19Z</dcterms:modified>
</cp:coreProperties>
</file>