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87" r:id="rId11"/>
    <p:sldId id="288" r:id="rId12"/>
    <p:sldId id="276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9" r:id="rId22"/>
    <p:sldId id="290" r:id="rId23"/>
    <p:sldId id="269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13" autoAdjust="0"/>
  </p:normalViewPr>
  <p:slideViewPr>
    <p:cSldViewPr>
      <p:cViewPr varScale="1">
        <p:scale>
          <a:sx n="75" d="100"/>
          <a:sy n="75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B6AB1-A467-418B-83B1-101E3973F959}" type="datetimeFigureOut">
              <a:rPr lang="id-ID" smtClean="0"/>
              <a:pPr/>
              <a:t>30/09/2012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FD18-F33A-4642-9768-41DD10E0419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133CD-78EC-427F-A215-61976BD85CEE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F0484-5B42-4559-A705-E5C711DB7425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2A00E-6D0F-432C-82FD-DBBEECD5BB01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9833F-1613-4DE4-B866-E9AD49C7252A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E26BFB-C36E-4149-AD50-7498C45B760E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D2F82-30F3-4F10-A5E1-35065747DA30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A68353-009F-48C0-9F17-34280F1D6054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0A15C-46AA-4068-AD37-61CCD91B7C07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8985FC-9400-4502-A501-7A554D1A90D6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20A86-B123-4620-AD1B-8E95A8AE8859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413259-71EE-434C-8D80-A16C857F4C48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72D7C6B-14AA-4C13-B927-70BBEC160B6C}" type="datetime1">
              <a:rPr lang="id-ID" smtClean="0"/>
              <a:pPr/>
              <a:t>30/09/2012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wm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66216"/>
            <a:ext cx="7406640" cy="147218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Klasifikasi</a:t>
            </a:r>
            <a:r>
              <a:rPr lang="en-US" sz="3600" dirty="0" smtClean="0"/>
              <a:t> (</a:t>
            </a:r>
            <a:r>
              <a:rPr lang="en-US" sz="3600" i="1" dirty="0" smtClean="0"/>
              <a:t>Season 2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Nearest Neighbor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667000"/>
            <a:ext cx="7406640" cy="17526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r>
              <a:rPr lang="en-US" dirty="0" err="1" smtClean="0"/>
              <a:t>Materi</a:t>
            </a:r>
            <a:r>
              <a:rPr lang="en-US" dirty="0" smtClean="0"/>
              <a:t> 3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0207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Eko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Prasetyo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Teknik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Informatika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UPN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“Veteran”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Jawa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Timur</a:t>
            </a:r>
            <a:endParaRPr lang="en-US" sz="3200" dirty="0" smtClean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2012</a:t>
            </a:r>
            <a:endParaRPr lang="id-ID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352800" y="3733800"/>
            <a:ext cx="1143000" cy="198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NN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09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Class = </a:t>
            </a:r>
            <a:r>
              <a:rPr lang="en-US" dirty="0" err="1" smtClean="0"/>
              <a:t>knnclassify</a:t>
            </a:r>
            <a:r>
              <a:rPr lang="en-US" dirty="0" smtClean="0"/>
              <a:t>(Sample, Training, Group, k, distance, rule)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10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990178"/>
          <a:ext cx="8153400" cy="4563022"/>
        </p:xfrm>
        <a:graphic>
          <a:graphicData uri="http://schemas.openxmlformats.org/drawingml/2006/table">
            <a:tbl>
              <a:tblPr/>
              <a:tblGrid>
                <a:gridCol w="1074533"/>
                <a:gridCol w="7078867"/>
              </a:tblGrid>
              <a:tr h="1615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Parameter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Keterangan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5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Sample</a:t>
                      </a: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Matrik dimana baris merupakan data, kolom merupakan fitur. Sample merupakan data uji yang akan diklasifikasikan kedalam kelas. Matrik Sample harus mempunyai jumlah kolom (fitur) yang sama dengan matrik Training.</a:t>
                      </a: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845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Training</a:t>
                      </a: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digunakan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mengelompokkan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baris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didalam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 Sample.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Traning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harus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mempunyai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kolom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Sample.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Setiap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baris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Training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mempunyai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relasi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baris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Group.</a:t>
                      </a: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Group</a:t>
                      </a: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Vektor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1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kolom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) yang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setiap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barisnya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menyatakan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dari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baris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Training.</a:t>
                      </a: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5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Jumlah tetangga terdekat yang digunakan untuk klasifikasi. Nilai defaultnya adalah 1.</a:t>
                      </a: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97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distance</a:t>
                      </a: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String yang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menyatakan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metrik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digunakan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mencari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tetangga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terdekat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pilihannya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‘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euclidean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’,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Euclidean (default)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‘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cityblock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’,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Manhattan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absolut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perbedaan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antar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fitur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‘cosine’,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1 –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cos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sudut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antara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2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titik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‘correlation’,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1 –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korelasi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diantara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titik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sekuen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‘hamming’,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prosentase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bit yang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berbeda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cocok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data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biner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90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rule</a:t>
                      </a: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String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menetapkan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aturan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memutuskan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bagaimana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mengklasifikasikan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Sample,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pilihannya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: ‘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nearest’,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aturan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mayoritas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titik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terdekat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(default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); ‘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random’,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aturan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mayoritas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titik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secara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latin typeface="Times New Roman"/>
                          <a:ea typeface="Calibri"/>
                          <a:cs typeface="Times New Roman"/>
                        </a:rPr>
                        <a:t>acak</a:t>
                      </a:r>
                      <a:r>
                        <a:rPr lang="en-US" sz="1200" dirty="0" smtClean="0">
                          <a:latin typeface="Times New Roman"/>
                          <a:ea typeface="Calibri"/>
                          <a:cs typeface="Times New Roman"/>
                        </a:rPr>
                        <a:t>; ‘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consensus’,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aturan</a:t>
                      </a: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kesepakatan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7455" marR="5745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990600" y="3375898"/>
            <a:ext cx="73152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%</a:t>
            </a:r>
            <a:r>
              <a:rPr lang="en-US" sz="1600" dirty="0" err="1" smtClean="0"/>
              <a:t>Nama</a:t>
            </a:r>
            <a:r>
              <a:rPr lang="en-US" sz="1600" dirty="0" smtClean="0"/>
              <a:t> file: </a:t>
            </a:r>
            <a:r>
              <a:rPr lang="en-US" sz="1600" dirty="0" err="1" smtClean="0"/>
              <a:t>contoh_knn.m</a:t>
            </a:r>
            <a:endParaRPr lang="en-US" sz="1600" dirty="0" smtClean="0"/>
          </a:p>
          <a:p>
            <a:r>
              <a:rPr lang="en-US" sz="1600" dirty="0" err="1" smtClean="0"/>
              <a:t>dataset_buatan</a:t>
            </a:r>
            <a:endParaRPr lang="en-US" sz="1600" dirty="0" smtClean="0"/>
          </a:p>
          <a:p>
            <a:r>
              <a:rPr lang="en-US" sz="1600" dirty="0" err="1" smtClean="0"/>
              <a:t>idx_latih</a:t>
            </a:r>
            <a:r>
              <a:rPr lang="en-US" sz="1600" dirty="0" smtClean="0"/>
              <a:t> = [1:8 10:18];</a:t>
            </a:r>
          </a:p>
          <a:p>
            <a:r>
              <a:rPr lang="en-US" sz="1600" dirty="0" err="1" smtClean="0"/>
              <a:t>idx_uji</a:t>
            </a:r>
            <a:r>
              <a:rPr lang="en-US" sz="1600" dirty="0" smtClean="0"/>
              <a:t> = [9];</a:t>
            </a:r>
          </a:p>
          <a:p>
            <a:r>
              <a:rPr lang="en-US" sz="1600" dirty="0" err="1" smtClean="0"/>
              <a:t>data_latih</a:t>
            </a:r>
            <a:r>
              <a:rPr lang="en-US" sz="1600" dirty="0" smtClean="0"/>
              <a:t> = data(idx_latih,1:2);</a:t>
            </a:r>
          </a:p>
          <a:p>
            <a:r>
              <a:rPr lang="en-US" sz="1600" dirty="0" err="1" smtClean="0"/>
              <a:t>data_uji</a:t>
            </a:r>
            <a:r>
              <a:rPr lang="en-US" sz="1600" dirty="0" smtClean="0"/>
              <a:t> = data(idx_uji,1:2);</a:t>
            </a:r>
          </a:p>
          <a:p>
            <a:r>
              <a:rPr lang="en-US" sz="1600" dirty="0" err="1" smtClean="0"/>
              <a:t>kelas_latih</a:t>
            </a:r>
            <a:r>
              <a:rPr lang="en-US" sz="1600" dirty="0" smtClean="0"/>
              <a:t> = data(idx_latih,3);</a:t>
            </a:r>
          </a:p>
          <a:p>
            <a:r>
              <a:rPr lang="en-US" sz="1600" dirty="0" smtClean="0"/>
              <a:t>K = 1;</a:t>
            </a:r>
          </a:p>
          <a:p>
            <a:r>
              <a:rPr lang="en-US" sz="1600" dirty="0" err="1" smtClean="0"/>
              <a:t>kelas_uji</a:t>
            </a:r>
            <a:r>
              <a:rPr lang="en-US" sz="1600" dirty="0" smtClean="0"/>
              <a:t> = </a:t>
            </a:r>
            <a:r>
              <a:rPr lang="en-US" sz="1600" dirty="0" err="1" smtClean="0"/>
              <a:t>knnclassify</a:t>
            </a:r>
            <a:r>
              <a:rPr lang="en-US" sz="1600" dirty="0" smtClean="0"/>
              <a:t>(</a:t>
            </a:r>
            <a:r>
              <a:rPr lang="en-US" sz="1600" dirty="0" err="1" smtClean="0"/>
              <a:t>data_uji</a:t>
            </a:r>
            <a:r>
              <a:rPr lang="en-US" sz="1600" dirty="0" smtClean="0"/>
              <a:t>, </a:t>
            </a:r>
            <a:r>
              <a:rPr lang="en-US" sz="1600" dirty="0" err="1" smtClean="0"/>
              <a:t>data_latih</a:t>
            </a:r>
            <a:r>
              <a:rPr lang="en-US" sz="1600" dirty="0" smtClean="0"/>
              <a:t>, </a:t>
            </a:r>
            <a:r>
              <a:rPr lang="en-US" sz="1600" dirty="0" err="1" smtClean="0"/>
              <a:t>kelas_latih</a:t>
            </a:r>
            <a:r>
              <a:rPr lang="en-US" sz="1600" dirty="0" smtClean="0"/>
              <a:t>, K)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362200" y="5715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contoh_knn</a:t>
            </a:r>
            <a:endParaRPr lang="en-US" dirty="0" smtClean="0"/>
          </a:p>
          <a:p>
            <a:r>
              <a:rPr lang="en-US" dirty="0" err="1" smtClean="0"/>
              <a:t>kelas_uji</a:t>
            </a:r>
            <a:r>
              <a:rPr lang="en-US" dirty="0" smtClean="0"/>
              <a:t> =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228600"/>
            <a:ext cx="6477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%Nama file: dataset_buatan.m</a:t>
            </a:r>
          </a:p>
          <a:p>
            <a:r>
              <a:rPr lang="pt-BR" sz="1600" dirty="0" smtClean="0"/>
              <a:t>data </a:t>
            </a:r>
            <a:r>
              <a:rPr lang="pt-BR" sz="1600" dirty="0" smtClean="0"/>
              <a:t>= [</a:t>
            </a:r>
          </a:p>
          <a:p>
            <a:r>
              <a:rPr lang="pt-BR" sz="1600" dirty="0" smtClean="0"/>
              <a:t>%x</a:t>
            </a:r>
          </a:p>
          <a:p>
            <a:r>
              <a:rPr lang="pt-BR" sz="1600" dirty="0" smtClean="0"/>
              <a:t>1 2 3 3 7 1 2 5 3 4 6 1 6 1 4 5 2 4</a:t>
            </a:r>
          </a:p>
          <a:p>
            <a:r>
              <a:rPr lang="pt-BR" sz="1600" dirty="0" smtClean="0"/>
              <a:t>%y</a:t>
            </a:r>
          </a:p>
          <a:p>
            <a:r>
              <a:rPr lang="pt-BR" sz="1600" dirty="0" smtClean="0"/>
              <a:t>1 1 1 2 2 3 3 3 4 4 4 5 5 6 6 6 7 7</a:t>
            </a:r>
          </a:p>
          <a:p>
            <a:endParaRPr lang="pt-BR" sz="1600" dirty="0" smtClean="0"/>
          </a:p>
          <a:p>
            <a:r>
              <a:rPr lang="pt-BR" sz="1600" dirty="0" smtClean="0"/>
              <a:t>0.1 0.2 0.1 0.4 0.1 0.2 0.1 0.4 0.1 0.2 0.1 0.4 0.1 0.2 0.1 0.4 0.9 0.8</a:t>
            </a:r>
          </a:p>
          <a:p>
            <a:r>
              <a:rPr lang="pt-BR" sz="1600" dirty="0" smtClean="0"/>
              <a:t>%kelas</a:t>
            </a:r>
          </a:p>
          <a:p>
            <a:r>
              <a:rPr lang="pt-BR" sz="1600" dirty="0" smtClean="0"/>
              <a:t>1 1 1 1 2 1 1 2 1 2 2 1 2 1 2 2 2 2 </a:t>
            </a:r>
          </a:p>
          <a:p>
            <a:r>
              <a:rPr lang="pt-BR" sz="1600" dirty="0" smtClean="0"/>
              <a:t>];</a:t>
            </a:r>
          </a:p>
          <a:p>
            <a:r>
              <a:rPr lang="pt-BR" sz="1600" dirty="0" smtClean="0"/>
              <a:t>data = data';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K-NN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(</a:t>
            </a:r>
            <a:r>
              <a:rPr lang="en-US" i="1" dirty="0" smtClean="0"/>
              <a:t>complete storage</a:t>
            </a:r>
            <a:r>
              <a:rPr lang="en-US" dirty="0" smtClean="0"/>
              <a:t>). </a:t>
            </a:r>
          </a:p>
          <a:p>
            <a:pPr lvl="1"/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lama.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Pada</a:t>
            </a:r>
            <a:r>
              <a:rPr lang="en-US" dirty="0" smtClean="0"/>
              <a:t> ANN (Artificial Neural Network) yang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terhadapklasifikasi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0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NN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maka</a:t>
            </a:r>
            <a:r>
              <a:rPr lang="en-US" dirty="0" smtClean="0"/>
              <a:t> K-NN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training (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)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Hal yang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 yang paling </a:t>
            </a:r>
            <a:r>
              <a:rPr lang="en-US" dirty="0" err="1" smtClean="0"/>
              <a:t>sesuai</a:t>
            </a:r>
            <a:endParaRPr lang="id-ID" dirty="0" smtClean="0"/>
          </a:p>
          <a:p>
            <a:r>
              <a:rPr lang="en-US" dirty="0" smtClean="0"/>
              <a:t>K-NN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prinsipnya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Parameter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dipertimbangkan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. Euclidean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(</a:t>
            </a:r>
            <a:r>
              <a:rPr lang="en-US" dirty="0" err="1" smtClean="0"/>
              <a:t>lurus</a:t>
            </a:r>
            <a:r>
              <a:rPr lang="en-US" dirty="0" smtClean="0"/>
              <a:t>)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data, </a:t>
            </a:r>
            <a:r>
              <a:rPr lang="en-US" dirty="0" err="1" smtClean="0"/>
              <a:t>tetapi</a:t>
            </a:r>
            <a:r>
              <a:rPr lang="en-US" dirty="0" smtClean="0"/>
              <a:t> Manhattan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i="1" dirty="0" smtClean="0"/>
              <a:t>robust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outlier </a:t>
            </a:r>
            <a:r>
              <a:rPr lang="en-US" dirty="0" err="1" smtClean="0"/>
              <a:t>dalam</a:t>
            </a:r>
            <a:r>
              <a:rPr lang="en-US" dirty="0" smtClean="0"/>
              <a:t> data.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K-Nearest Neighbor in every Class (FK-NNC)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FK-NNC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45720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Prasetyo</a:t>
            </a:r>
            <a:r>
              <a:rPr lang="en-US" dirty="0" smtClean="0"/>
              <a:t> (2012). </a:t>
            </a:r>
          </a:p>
          <a:p>
            <a:r>
              <a:rPr lang="en-US" dirty="0" smtClean="0"/>
              <a:t>FK-NNC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K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K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K-NN </a:t>
            </a:r>
            <a:r>
              <a:rPr lang="en-US" dirty="0" err="1"/>
              <a:t>dan</a:t>
            </a:r>
            <a:r>
              <a:rPr lang="en-US" dirty="0"/>
              <a:t> FK-NN</a:t>
            </a:r>
            <a:r>
              <a:rPr lang="en-US" dirty="0" smtClean="0"/>
              <a:t>.</a:t>
            </a:r>
          </a:p>
          <a:p>
            <a:r>
              <a:rPr lang="en-US" dirty="0"/>
              <a:t>FK-NNC </a:t>
            </a:r>
            <a:r>
              <a:rPr lang="en-US" dirty="0" err="1"/>
              <a:t>menggunakan</a:t>
            </a:r>
            <a:r>
              <a:rPr lang="en-US" dirty="0"/>
              <a:t> FK-NN </a:t>
            </a:r>
            <a:r>
              <a:rPr lang="en-US" dirty="0" err="1"/>
              <a:t>sebagai</a:t>
            </a:r>
            <a:r>
              <a:rPr lang="en-US" dirty="0"/>
              <a:t> basis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interval [0.1]. </a:t>
            </a:r>
            <a:endParaRPr lang="en-US" dirty="0" smtClean="0"/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447800" y="5761037"/>
          <a:ext cx="2159000" cy="715963"/>
        </p:xfrm>
        <a:graphic>
          <a:graphicData uri="http://schemas.openxmlformats.org/presentationml/2006/ole">
            <p:oleObj spid="_x0000_s41986" name="Equation" r:id="rId3" imgW="2158920" imgH="711000" progId="Equation.3">
              <p:embed/>
            </p:oleObj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1219200"/>
            <a:ext cx="2381250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67400" y="32766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Tanda</a:t>
            </a:r>
            <a:r>
              <a:rPr lang="en-US" dirty="0"/>
              <a:t> dot </a:t>
            </a:r>
            <a:r>
              <a:rPr lang="en-US" dirty="0" err="1"/>
              <a:t>hitam</a:t>
            </a:r>
            <a:r>
              <a:rPr lang="en-US" dirty="0"/>
              <a:t> (solid)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uji</a:t>
            </a:r>
            <a:endParaRPr lang="en-US" dirty="0"/>
          </a:p>
        </p:txBody>
      </p:sp>
      <p:pic>
        <p:nvPicPr>
          <p:cNvPr id="1028" name="Picture 4" descr="gambar FK-NN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3962400"/>
            <a:ext cx="24384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867400" y="59436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dikelas</a:t>
            </a:r>
            <a:r>
              <a:rPr lang="en-US" dirty="0"/>
              <a:t> +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dikelas</a:t>
            </a:r>
            <a:r>
              <a:rPr lang="en-US" dirty="0"/>
              <a:t> x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FK-NNC –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K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 err="1"/>
              <a:t>dijumlahkan</a:t>
            </a:r>
            <a:r>
              <a:rPr lang="en-US" dirty="0"/>
              <a:t>, formula yang </a:t>
            </a:r>
            <a:r>
              <a:rPr lang="en-US" dirty="0" err="1"/>
              <a:t>digunakan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(</a:t>
            </a:r>
            <a:r>
              <a:rPr lang="en-US" i="1" dirty="0" smtClean="0"/>
              <a:t>weight exponent</a:t>
            </a:r>
            <a:r>
              <a:rPr lang="en-US" dirty="0" smtClean="0"/>
              <a:t>)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FK-NN,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 &gt; 1. </a:t>
            </a:r>
          </a:p>
          <a:p>
            <a:r>
              <a:rPr lang="en-US" dirty="0" err="1" smtClean="0"/>
              <a:t>akumulasi</a:t>
            </a:r>
            <a:r>
              <a:rPr lang="en-US" dirty="0" smtClean="0"/>
              <a:t> </a:t>
            </a:r>
            <a:r>
              <a:rPr lang="en-US" dirty="0" err="1"/>
              <a:t>jarak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, </a:t>
            </a:r>
            <a:r>
              <a:rPr lang="en-US" dirty="0" err="1"/>
              <a:t>disimbolkan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formula yang </a:t>
            </a:r>
            <a:r>
              <a:rPr lang="en-US" dirty="0" err="1"/>
              <a:t>digunakan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</a:t>
            </a:r>
            <a:r>
              <a:rPr lang="en-US" i="1" dirty="0"/>
              <a:t>j</a:t>
            </a:r>
            <a:r>
              <a:rPr lang="en-US" dirty="0"/>
              <a:t> (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), </a:t>
            </a:r>
            <a:r>
              <a:rPr lang="en-US" dirty="0" err="1"/>
              <a:t>menggunakan</a:t>
            </a:r>
            <a:r>
              <a:rPr lang="en-US" dirty="0"/>
              <a:t> formula: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. Formula yang </a:t>
            </a:r>
            <a:r>
              <a:rPr lang="en-US" dirty="0" err="1"/>
              <a:t>digunakan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2743200" y="1887538"/>
          <a:ext cx="1670050" cy="779462"/>
        </p:xfrm>
        <a:graphic>
          <a:graphicData uri="http://schemas.openxmlformats.org/presentationml/2006/ole">
            <p:oleObj spid="_x0000_s43010" name="Equation" r:id="rId3" imgW="1676160" imgH="774360" progId="Equation.3">
              <p:embed/>
            </p:oleObj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385088" y="3257550"/>
          <a:ext cx="1033462" cy="660400"/>
        </p:xfrm>
        <a:graphic>
          <a:graphicData uri="http://schemas.openxmlformats.org/presentationml/2006/ole">
            <p:oleObj spid="_x0000_s43011" name="Equation" r:id="rId4" imgW="1028520" imgH="660240" progId="Equation.3">
              <p:embed/>
            </p:oleObj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876800" y="4419600"/>
          <a:ext cx="850900" cy="704851"/>
        </p:xfrm>
        <a:graphic>
          <a:graphicData uri="http://schemas.openxmlformats.org/presentationml/2006/ole">
            <p:oleObj spid="_x0000_s43012" name="Equation" r:id="rId5" imgW="850680" imgH="711000" progId="Equation.3">
              <p:embed/>
            </p:oleObj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291050" y="5689600"/>
          <a:ext cx="1727200" cy="711200"/>
        </p:xfrm>
        <a:graphic>
          <a:graphicData uri="http://schemas.openxmlformats.org/presentationml/2006/ole">
            <p:oleObj spid="_x0000_s43013" name="Equation" r:id="rId6" imgW="1726920" imgH="71100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4648200" y="20574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(</a:t>
            </a:r>
            <a:r>
              <a:rPr lang="en-US" dirty="0"/>
              <a:t>4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48600" y="3364468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(</a:t>
            </a:r>
            <a:r>
              <a:rPr lang="en-US" dirty="0" smtClean="0"/>
              <a:t>5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0" y="45720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(</a:t>
            </a:r>
            <a:r>
              <a:rPr lang="en-US" dirty="0" smtClean="0"/>
              <a:t>6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29450" y="58420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(</a:t>
            </a:r>
            <a:r>
              <a:rPr lang="en-US" dirty="0" smtClean="0"/>
              <a:t>7</a:t>
            </a:r>
            <a:r>
              <a:rPr lang="id-ID" dirty="0" smtClean="0"/>
              <a:t>)</a:t>
            </a:r>
            <a:endParaRPr lang="en-US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FK-NNC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Cari</a:t>
            </a:r>
            <a:r>
              <a:rPr lang="en-US" dirty="0"/>
              <a:t> K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formula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K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formula (4)</a:t>
            </a:r>
          </a:p>
          <a:p>
            <a:pPr lvl="0"/>
            <a:r>
              <a:rPr lang="en-US" dirty="0" err="1"/>
              <a:t>Hitung</a:t>
            </a:r>
            <a:r>
              <a:rPr lang="en-US" dirty="0"/>
              <a:t> J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K </a:t>
            </a:r>
            <a:r>
              <a:rPr lang="en-US" dirty="0" err="1"/>
              <a:t>tetangga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formula (5)</a:t>
            </a:r>
          </a:p>
          <a:p>
            <a:pPr lvl="0"/>
            <a:r>
              <a:rPr lang="en-US" dirty="0" err="1"/>
              <a:t>Hitung</a:t>
            </a:r>
            <a:r>
              <a:rPr lang="en-US" dirty="0"/>
              <a:t> u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formula (6)</a:t>
            </a:r>
          </a:p>
          <a:p>
            <a:pPr lvl="0"/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formula (7),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4191000" y="1905000"/>
          <a:ext cx="2787651" cy="876300"/>
        </p:xfrm>
        <a:graphic>
          <a:graphicData uri="http://schemas.openxmlformats.org/presentationml/2006/ole">
            <p:oleObj spid="_x0000_s44034" name="Equation" r:id="rId3" imgW="2793960" imgH="876240" progId="Equation.3">
              <p:embed/>
            </p:oleObj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295399"/>
            <a:ext cx="4076700" cy="297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685800"/>
          <a:ext cx="2797810" cy="567842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69010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Calibri"/>
                        </a:rPr>
                        <a:t>Data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</a:rPr>
                        <a:t>X</a:t>
                      </a:r>
                      <a:endParaRPr lang="id-ID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</a:rPr>
                        <a:t>Y</a:t>
                      </a:r>
                      <a:endParaRPr lang="id-ID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</a:rPr>
                        <a:t>Kelas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9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0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3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4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5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6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7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4286071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(3,4), </a:t>
            </a:r>
            <a:r>
              <a:rPr lang="en-US" dirty="0" err="1" smtClean="0"/>
              <a:t>fitur</a:t>
            </a:r>
            <a:r>
              <a:rPr lang="en-US" dirty="0" smtClean="0"/>
              <a:t> X=3, Y=4.</a:t>
            </a:r>
          </a:p>
          <a:p>
            <a:endParaRPr lang="en-US" dirty="0" smtClean="0"/>
          </a:p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,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manakah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smtClean="0"/>
              <a:t> m=2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Euclidean !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867400" y="228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latih</a:t>
            </a:r>
            <a:endParaRPr lang="id-ID" b="1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4114800" cy="5327904"/>
        </p:xfrm>
        <a:graphic>
          <a:graphicData uri="http://schemas.openxmlformats.org/drawingml/2006/table">
            <a:tbl>
              <a:tblPr/>
              <a:tblGrid>
                <a:gridCol w="923925"/>
                <a:gridCol w="457200"/>
                <a:gridCol w="447675"/>
                <a:gridCol w="838200"/>
                <a:gridCol w="144780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</a:rPr>
                        <a:t>Nomor</a:t>
                      </a: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 data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x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</a:rPr>
                        <a:t>y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</a:rPr>
                        <a:t>Kelas</a:t>
                      </a: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</a:rPr>
                        <a:t>asli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</a:rPr>
                        <a:t>Jarak</a:t>
                      </a: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 data </a:t>
                      </a:r>
                      <a:r>
                        <a:rPr lang="en-US" sz="1600" b="1" dirty="0" err="1" smtClean="0">
                          <a:latin typeface="Times New Roman"/>
                          <a:ea typeface="Calibri"/>
                        </a:rPr>
                        <a:t>uji</a:t>
                      </a:r>
                      <a:r>
                        <a:rPr lang="en-US" sz="1600" b="1" dirty="0" smtClean="0"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</a:rPr>
                        <a:t>ke</a:t>
                      </a: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 data </a:t>
                      </a:r>
                      <a:r>
                        <a:rPr lang="en-US" sz="1600" b="1" dirty="0" err="1" smtClean="0">
                          <a:latin typeface="Times New Roman"/>
                          <a:ea typeface="Calibri"/>
                        </a:rPr>
                        <a:t>latih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3.6055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</a:rPr>
                        <a:t>3.1622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7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4.4721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2.2360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7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1.4142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8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2.2360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9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10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2.2360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3.1622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13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2.8284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14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2.2360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15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2.8284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16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7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3.1622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17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7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</a:rPr>
                        <a:t>3.1622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95400" y="45720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Prediksi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K-NN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914400" y="990600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Jarak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(3,4) </a:t>
            </a:r>
            <a:r>
              <a:rPr lang="en-US" dirty="0" err="1" smtClean="0"/>
              <a:t>ke</a:t>
            </a:r>
            <a:r>
              <a:rPr lang="en-US" dirty="0" smtClean="0"/>
              <a:t> 17 data </a:t>
            </a:r>
            <a:r>
              <a:rPr lang="en-US" dirty="0" err="1" smtClean="0"/>
              <a:t>latih</a:t>
            </a:r>
            <a:endParaRPr lang="id-ID" dirty="0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57800" y="1371600"/>
          <a:ext cx="3657600" cy="5234139"/>
        </p:xfrm>
        <a:graphic>
          <a:graphicData uri="http://schemas.openxmlformats.org/drawingml/2006/table">
            <a:tbl>
              <a:tblPr/>
              <a:tblGrid>
                <a:gridCol w="741203"/>
                <a:gridCol w="436403"/>
                <a:gridCol w="436403"/>
                <a:gridCol w="671991"/>
                <a:gridCol w="1371600"/>
              </a:tblGrid>
              <a:tr h="570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Nomor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data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Kelas asli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n-NO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Jarak data uji ke data latih</a:t>
                      </a:r>
                      <a:r>
                        <a:rPr lang="nn-NO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nn-NO" sz="16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1.414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2.236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2.236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2.828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3.162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3.606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2.236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2.236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2.828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3.162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3.162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3.162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4.472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267504" y="990600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diurutkan</a:t>
            </a:r>
            <a:endParaRPr lang="id-ID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381000"/>
          <a:ext cx="4295775" cy="5977128"/>
        </p:xfrm>
        <a:graphic>
          <a:graphicData uri="http://schemas.openxmlformats.org/drawingml/2006/table">
            <a:tbl>
              <a:tblPr/>
              <a:tblGrid>
                <a:gridCol w="877284"/>
                <a:gridCol w="361309"/>
                <a:gridCol w="361309"/>
                <a:gridCol w="808825"/>
                <a:gridCol w="628805"/>
                <a:gridCol w="628805"/>
                <a:gridCol w="629438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No. data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asli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n-NO" sz="1400" b="1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K=1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="1" baseline="30000" dirty="0">
                          <a:latin typeface="Times New Roman"/>
                          <a:ea typeface="Calibri"/>
                          <a:cs typeface="Times New Roman"/>
                        </a:rPr>
                        <a:t>-2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1.414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0.5002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2.236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2.236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2.828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3.162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3.606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2.236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2.236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2.828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3.162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3.162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3.162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4.472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400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0.5002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400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1.0000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1.5002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66763" y="393879"/>
          <a:ext cx="3762375" cy="5943600"/>
        </p:xfrm>
        <a:graphic>
          <a:graphicData uri="http://schemas.openxmlformats.org/drawingml/2006/table">
            <a:tbl>
              <a:tblPr/>
              <a:tblGrid>
                <a:gridCol w="609479"/>
                <a:gridCol w="630452"/>
                <a:gridCol w="630452"/>
                <a:gridCol w="631088"/>
                <a:gridCol w="630452"/>
                <a:gridCol w="630452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K=3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="1" baseline="30000" dirty="0">
                          <a:latin typeface="Times New Roman"/>
                          <a:ea typeface="Calibri"/>
                          <a:cs typeface="Times New Roman"/>
                        </a:rPr>
                        <a:t>-2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K=5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="1" baseline="30000">
                          <a:latin typeface="Times New Roman"/>
                          <a:ea typeface="Calibri"/>
                          <a:cs typeface="Times New Roman"/>
                        </a:rPr>
                        <a:t>-2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K=7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="1" baseline="30000">
                          <a:latin typeface="Times New Roman"/>
                          <a:ea typeface="Calibri"/>
                          <a:cs typeface="Times New Roman"/>
                        </a:rPr>
                        <a:t>-2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0.5002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0.5002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0.5002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0.2500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0.2500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0.2500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0.2000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0.2000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0.1250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0.1250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0.1111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1.0000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1.0000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1.0000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0.1250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0.1250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0.1111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0.1111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NN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0.1000 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0.9502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1.2752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1.4863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1.4000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1.6362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1.8362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2.3502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2.9114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3.3226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jarak</a:t>
            </a:r>
            <a:r>
              <a:rPr lang="en-US" b="1" dirty="0" smtClean="0"/>
              <a:t> FK-NNC </a:t>
            </a:r>
            <a:r>
              <a:rPr lang="en-US" b="1" dirty="0" err="1" smtClean="0"/>
              <a:t>pada</a:t>
            </a:r>
            <a:r>
              <a:rPr lang="en-US" b="1" dirty="0" smtClean="0"/>
              <a:t> data </a:t>
            </a:r>
            <a:r>
              <a:rPr lang="en-US" b="1" dirty="0" err="1" smtClean="0"/>
              <a:t>latih</a:t>
            </a:r>
            <a:endParaRPr lang="en-US" b="1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(K-NN)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2838450" y="914400"/>
          <a:ext cx="1104900" cy="390525"/>
        </p:xfrm>
        <a:graphic>
          <a:graphicData uri="http://schemas.openxmlformats.org/presentationml/2006/ole">
            <p:oleObj spid="_x0000_s45058" name="Equation" r:id="rId3" imgW="1104840" imgH="393480" progId="Equation.3">
              <p:embed/>
            </p:oleObj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4321175" y="914400"/>
          <a:ext cx="1089025" cy="390525"/>
        </p:xfrm>
        <a:graphic>
          <a:graphicData uri="http://schemas.openxmlformats.org/presentationml/2006/ole">
            <p:oleObj spid="_x0000_s45059" name="Equation" r:id="rId4" imgW="1091880" imgH="393480" progId="Equation.3">
              <p:embed/>
            </p:oleObj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2819400" y="2057400"/>
          <a:ext cx="1371600" cy="390525"/>
        </p:xfrm>
        <a:graphic>
          <a:graphicData uri="http://schemas.openxmlformats.org/presentationml/2006/ole">
            <p:oleObj spid="_x0000_s45060" name="Equation" r:id="rId5" imgW="1371600" imgH="393700" progId="Equation.3">
              <p:embed/>
            </p:oleObj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4495800" y="2057400"/>
          <a:ext cx="1362075" cy="390525"/>
        </p:xfrm>
        <a:graphic>
          <a:graphicData uri="http://schemas.openxmlformats.org/presentationml/2006/ole">
            <p:oleObj spid="_x0000_s45061" name="Equation" r:id="rId6" imgW="1358310" imgH="393529" progId="Equation.3">
              <p:embed/>
            </p:oleObj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2819400" y="3190875"/>
          <a:ext cx="1371600" cy="390525"/>
        </p:xfrm>
        <a:graphic>
          <a:graphicData uri="http://schemas.openxmlformats.org/presentationml/2006/ole">
            <p:oleObj spid="_x0000_s45062" name="Equation" r:id="rId7" imgW="1371600" imgH="393700" progId="Equation.3">
              <p:embed/>
            </p:oleObj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4419600" y="3200400"/>
          <a:ext cx="1362075" cy="390525"/>
        </p:xfrm>
        <a:graphic>
          <a:graphicData uri="http://schemas.openxmlformats.org/presentationml/2006/ole">
            <p:oleObj spid="_x0000_s45063" name="Equation" r:id="rId8" imgW="1358310" imgH="393529" progId="Equation.3">
              <p:embed/>
            </p:oleObj>
          </a:graphicData>
        </a:graphic>
      </p:graphicFrame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2819400" y="4572000"/>
          <a:ext cx="1371600" cy="390525"/>
        </p:xfrm>
        <a:graphic>
          <a:graphicData uri="http://schemas.openxmlformats.org/presentationml/2006/ole">
            <p:oleObj spid="_x0000_s45064" name="Equation" r:id="rId9" imgW="1371600" imgH="393700" progId="Equation.3">
              <p:embed/>
            </p:oleObj>
          </a:graphicData>
        </a:graphic>
      </p:graphicFrame>
      <p:graphicFrame>
        <p:nvGraphicFramePr>
          <p:cNvPr id="120833" name="Object 1"/>
          <p:cNvGraphicFramePr>
            <a:graphicFrameLocks noChangeAspect="1"/>
          </p:cNvGraphicFramePr>
          <p:nvPr/>
        </p:nvGraphicFramePr>
        <p:xfrm>
          <a:off x="4419600" y="4572000"/>
          <a:ext cx="1362075" cy="390525"/>
        </p:xfrm>
        <a:graphic>
          <a:graphicData uri="http://schemas.openxmlformats.org/presentationml/2006/ole">
            <p:oleObj spid="_x0000_s45065" name="Equation" r:id="rId10" imgW="1358310" imgH="393529" progId="Equation.3">
              <p:embed/>
            </p:oleObj>
          </a:graphicData>
        </a:graphic>
      </p:graphicFrame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1295400" y="347990"/>
            <a:ext cx="731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Hasil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peritungan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keanggotaan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kedua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kelas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sebagai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berikut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K=1: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295400" y="1295400"/>
            <a:ext cx="655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Karena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&gt;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uji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diprediksi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K=3: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295400" y="2438400"/>
            <a:ext cx="6705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Karena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&gt;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uji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diprediksi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K=5: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295400" y="3581400"/>
            <a:ext cx="6477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Karena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&gt;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uji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diprediksi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K=7: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0" y="456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1295400" y="4953000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Karena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&gt;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uji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diprediksi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masuk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FK-NNC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09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prediksi,keanggotaan</a:t>
            </a:r>
            <a:r>
              <a:rPr lang="en-US" dirty="0" smtClean="0"/>
              <a:t>] = </a:t>
            </a:r>
            <a:r>
              <a:rPr lang="en-US" dirty="0" err="1" smtClean="0"/>
              <a:t>fknnc</a:t>
            </a:r>
            <a:r>
              <a:rPr lang="en-US" dirty="0" smtClean="0"/>
              <a:t>(data, labels, test, K)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21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886712"/>
          <a:ext cx="7620000" cy="3768471"/>
        </p:xfrm>
        <a:graphic>
          <a:graphicData uri="http://schemas.openxmlformats.org/drawingml/2006/table">
            <a:tbl>
              <a:tblPr/>
              <a:tblGrid>
                <a:gridCol w="1426063"/>
                <a:gridCol w="6193937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Parameter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Keterangan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data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Matrik data latih yang digunakan, berukuran M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N, dimana M adalah jumlah data latih, N adalah dimensi data. Baris menyatakan data, kolom menyatakan fitur.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labels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berukuran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M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 yang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menyatakan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data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latih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Setiap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barisnya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menyatakan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baris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data.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label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adalah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(1, 2, …, C)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setiap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data.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diperbolehkan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label 0.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test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Matrik S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N yang menyatakan data uji. S adalah jumlah data uji. Jumlah kolom (fitur) yaitu N harus sama dengan jumlah fitur (kolom matrik data.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Jumlah tetangga terdekat.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prediksi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Matrik S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yang menyatakan kelas hasil prediksi untuk setiap data uji dalam matrik test.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keanggotaan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menyatakan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keanggotaan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data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uji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setiap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. C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adalah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19200" y="1295400"/>
            <a:ext cx="411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%</a:t>
            </a:r>
            <a:r>
              <a:rPr lang="en-US" sz="1600" dirty="0" err="1" smtClean="0"/>
              <a:t>Nama</a:t>
            </a:r>
            <a:r>
              <a:rPr lang="en-US" sz="1600" dirty="0" smtClean="0"/>
              <a:t> file: </a:t>
            </a:r>
            <a:r>
              <a:rPr lang="en-US" sz="1600" dirty="0" err="1" smtClean="0"/>
              <a:t>contoh_fknnc.m</a:t>
            </a:r>
            <a:endParaRPr lang="en-US" sz="1600" dirty="0" smtClean="0"/>
          </a:p>
          <a:p>
            <a:r>
              <a:rPr lang="en-US" sz="1600" dirty="0" err="1" smtClean="0"/>
              <a:t>dataset_buatan</a:t>
            </a:r>
            <a:endParaRPr lang="en-US" sz="1600" dirty="0" smtClean="0"/>
          </a:p>
          <a:p>
            <a:r>
              <a:rPr lang="en-US" sz="1600" dirty="0" err="1" smtClean="0"/>
              <a:t>idx_latih</a:t>
            </a:r>
            <a:r>
              <a:rPr lang="en-US" sz="1600" dirty="0" smtClean="0"/>
              <a:t> = [1:8 10:18];</a:t>
            </a:r>
          </a:p>
          <a:p>
            <a:r>
              <a:rPr lang="en-US" sz="1600" dirty="0" err="1" smtClean="0"/>
              <a:t>idx_uji</a:t>
            </a:r>
            <a:r>
              <a:rPr lang="en-US" sz="1600" dirty="0" smtClean="0"/>
              <a:t> = [9];</a:t>
            </a:r>
          </a:p>
          <a:p>
            <a:r>
              <a:rPr lang="en-US" sz="1600" dirty="0" err="1" smtClean="0"/>
              <a:t>data_latih</a:t>
            </a:r>
            <a:r>
              <a:rPr lang="en-US" sz="1600" dirty="0" smtClean="0"/>
              <a:t> = data(idx_latih,1:3);</a:t>
            </a:r>
          </a:p>
          <a:p>
            <a:r>
              <a:rPr lang="en-US" sz="1600" dirty="0" err="1" smtClean="0"/>
              <a:t>data_uji</a:t>
            </a:r>
            <a:r>
              <a:rPr lang="en-US" sz="1600" dirty="0" smtClean="0"/>
              <a:t> = data(idx_uji,1:3);</a:t>
            </a:r>
          </a:p>
          <a:p>
            <a:r>
              <a:rPr lang="en-US" sz="1600" dirty="0" err="1" smtClean="0"/>
              <a:t>kelas_latih</a:t>
            </a:r>
            <a:r>
              <a:rPr lang="en-US" sz="1600" dirty="0" smtClean="0"/>
              <a:t> = data(idx_latih,4);</a:t>
            </a:r>
          </a:p>
          <a:p>
            <a:r>
              <a:rPr lang="en-US" sz="1600" dirty="0" err="1" smtClean="0"/>
              <a:t>kelas_uji_asli</a:t>
            </a:r>
            <a:r>
              <a:rPr lang="en-US" sz="1600" dirty="0" smtClean="0"/>
              <a:t> = data(idx_uji,4);</a:t>
            </a:r>
          </a:p>
          <a:p>
            <a:r>
              <a:rPr lang="en-US" sz="1600" dirty="0" smtClean="0"/>
              <a:t>K = 3;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y,memberships</a:t>
            </a:r>
            <a:r>
              <a:rPr lang="en-US" sz="1600" dirty="0" smtClean="0"/>
              <a:t>] = </a:t>
            </a:r>
            <a:r>
              <a:rPr lang="en-US" sz="1600" dirty="0" err="1" smtClean="0"/>
              <a:t>fknnc</a:t>
            </a:r>
            <a:r>
              <a:rPr lang="en-US" sz="1600" dirty="0" smtClean="0"/>
              <a:t>(</a:t>
            </a:r>
            <a:r>
              <a:rPr lang="en-US" sz="1600" dirty="0" err="1" smtClean="0"/>
              <a:t>data_latih</a:t>
            </a:r>
            <a:r>
              <a:rPr lang="en-US" sz="1600" dirty="0" smtClean="0"/>
              <a:t>, </a:t>
            </a:r>
            <a:r>
              <a:rPr lang="en-US" sz="1600" dirty="0" err="1" smtClean="0"/>
              <a:t>kelas_latih</a:t>
            </a:r>
            <a:r>
              <a:rPr lang="en-US" sz="1600" dirty="0" smtClean="0"/>
              <a:t>, </a:t>
            </a:r>
            <a:r>
              <a:rPr lang="en-US" sz="1600" dirty="0" err="1" smtClean="0"/>
              <a:t>data_uji</a:t>
            </a:r>
            <a:r>
              <a:rPr lang="en-US" sz="1600" dirty="0" smtClean="0"/>
              <a:t>, K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display('</a:t>
            </a:r>
            <a:r>
              <a:rPr lang="en-US" sz="1600" dirty="0" err="1" smtClean="0"/>
              <a:t>Kelas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prediksi</a:t>
            </a:r>
            <a:r>
              <a:rPr lang="en-US" sz="1600" dirty="0" smtClean="0"/>
              <a:t>');y</a:t>
            </a:r>
          </a:p>
          <a:p>
            <a:r>
              <a:rPr lang="en-US" sz="1600" dirty="0" smtClean="0"/>
              <a:t>display('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keanggotaan</a:t>
            </a:r>
            <a:r>
              <a:rPr lang="en-US" sz="1600" dirty="0" smtClean="0"/>
              <a:t>');</a:t>
            </a:r>
          </a:p>
          <a:p>
            <a:r>
              <a:rPr lang="en-US" sz="1600" dirty="0" smtClean="0"/>
              <a:t>display('</a:t>
            </a:r>
            <a:r>
              <a:rPr lang="en-US" sz="1600" dirty="0" err="1" smtClean="0"/>
              <a:t>Kelas</a:t>
            </a:r>
            <a:r>
              <a:rPr lang="en-US" sz="1600" dirty="0" smtClean="0"/>
              <a:t> 1 | </a:t>
            </a:r>
            <a:r>
              <a:rPr lang="en-US" sz="1600" dirty="0" err="1" smtClean="0"/>
              <a:t>Kelas</a:t>
            </a:r>
            <a:r>
              <a:rPr lang="en-US" sz="1600" dirty="0" smtClean="0"/>
              <a:t> 2');memberships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943600" y="1295400"/>
            <a:ext cx="2895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&gt;&gt; </a:t>
            </a:r>
            <a:r>
              <a:rPr lang="en-US" sz="1600" dirty="0" err="1" smtClean="0"/>
              <a:t>contoh_fknnc</a:t>
            </a:r>
            <a:endParaRPr lang="en-US" sz="1600" dirty="0" smtClean="0"/>
          </a:p>
          <a:p>
            <a:r>
              <a:rPr lang="en-US" sz="1600" dirty="0" err="1" smtClean="0"/>
              <a:t>Kelas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prediksi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y =</a:t>
            </a:r>
          </a:p>
          <a:p>
            <a:endParaRPr lang="en-US" sz="1600" dirty="0" smtClean="0"/>
          </a:p>
          <a:p>
            <a:r>
              <a:rPr lang="en-US" sz="1600" dirty="0" smtClean="0"/>
              <a:t>     2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keanggotaan</a:t>
            </a:r>
            <a:endParaRPr lang="en-US" sz="1600" dirty="0" smtClean="0"/>
          </a:p>
          <a:p>
            <a:r>
              <a:rPr lang="en-US" sz="1600" dirty="0" err="1" smtClean="0"/>
              <a:t>Kelas</a:t>
            </a:r>
            <a:r>
              <a:rPr lang="en-US" sz="1600" dirty="0" smtClean="0"/>
              <a:t> 1 | </a:t>
            </a:r>
            <a:r>
              <a:rPr lang="en-US" sz="1600" dirty="0" err="1" smtClean="0"/>
              <a:t>Kelas</a:t>
            </a:r>
            <a:r>
              <a:rPr lang="en-US" sz="1600" dirty="0" smtClean="0"/>
              <a:t> 2</a:t>
            </a:r>
          </a:p>
          <a:p>
            <a:endParaRPr lang="en-US" sz="1600" dirty="0" smtClean="0"/>
          </a:p>
          <a:p>
            <a:r>
              <a:rPr lang="en-US" sz="1600" dirty="0" smtClean="0"/>
              <a:t>memberships =</a:t>
            </a:r>
          </a:p>
          <a:p>
            <a:endParaRPr lang="en-US" sz="1600" dirty="0" smtClean="0"/>
          </a:p>
          <a:p>
            <a:r>
              <a:rPr lang="en-US" sz="1600" dirty="0" smtClean="0"/>
              <a:t>    0.4043    0.5957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To Be Continued</a:t>
            </a:r>
            <a:r>
              <a:rPr lang="en-US" dirty="0" smtClean="0"/>
              <a:t> … </a:t>
            </a:r>
            <a:r>
              <a:rPr lang="en-US" dirty="0" err="1" smtClean="0"/>
              <a:t>Klasifikasi</a:t>
            </a:r>
            <a:r>
              <a:rPr lang="en-US" dirty="0" smtClean="0"/>
              <a:t> (</a:t>
            </a:r>
            <a:r>
              <a:rPr lang="en-US" i="1" dirty="0" smtClean="0"/>
              <a:t>Season 3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Algoritma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kedekatan</a:t>
            </a:r>
            <a:r>
              <a:rPr lang="en-US" sz="2400" dirty="0" smtClean="0"/>
              <a:t> </a:t>
            </a:r>
            <a:r>
              <a:rPr lang="en-US" sz="2400" dirty="0" err="1" smtClean="0"/>
              <a:t>lokasi</a:t>
            </a:r>
            <a:r>
              <a:rPr lang="en-US" sz="2400" dirty="0" smtClean="0"/>
              <a:t> (</a:t>
            </a:r>
            <a:r>
              <a:rPr lang="en-US" sz="2400" dirty="0" err="1" smtClean="0"/>
              <a:t>jarak</a:t>
            </a:r>
            <a:r>
              <a:rPr lang="en-US" sz="2400" dirty="0" smtClean="0"/>
              <a:t>) </a:t>
            </a:r>
            <a:r>
              <a:rPr lang="en-US" sz="2400" dirty="0" err="1" smtClean="0"/>
              <a:t>suatu</a:t>
            </a:r>
            <a:r>
              <a:rPr lang="en-US" sz="2400" dirty="0" smtClean="0"/>
              <a:t> data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data yang lain. </a:t>
            </a:r>
          </a:p>
          <a:p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diadopsi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K-NN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 “</a:t>
            </a:r>
            <a:r>
              <a:rPr lang="en-US" sz="2400" i="1" dirty="0" err="1" smtClean="0"/>
              <a:t>Jika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suatu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hewan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berjalan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seperti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bebek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bersuara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kwek-kwek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seperti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bebek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penampilannya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seperti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bebek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maka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hewan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itu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mungkin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bebek</a:t>
            </a:r>
            <a:r>
              <a:rPr lang="en-US" sz="2400" dirty="0" smtClean="0"/>
              <a:t>”.</a:t>
            </a:r>
            <a:endParaRPr lang="id-ID" sz="2400" dirty="0" smtClean="0"/>
          </a:p>
          <a:p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K-NN, data </a:t>
            </a:r>
            <a:r>
              <a:rPr lang="en-US" sz="2400" dirty="0" err="1" smtClean="0"/>
              <a:t>berdimensi</a:t>
            </a:r>
            <a:r>
              <a:rPr lang="en-US" sz="2400" dirty="0" smtClean="0"/>
              <a:t> </a:t>
            </a:r>
            <a:r>
              <a:rPr lang="en-US" sz="2400" i="1" dirty="0" smtClean="0"/>
              <a:t>q</a:t>
            </a:r>
            <a:r>
              <a:rPr lang="en-US" sz="2400" dirty="0" smtClean="0"/>
              <a:t>,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data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data yang lain, </a:t>
            </a:r>
          </a:p>
          <a:p>
            <a:pPr lvl="1"/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jarak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kedekatan</a:t>
            </a:r>
            <a:r>
              <a:rPr lang="en-US" sz="2000" dirty="0" smtClean="0"/>
              <a:t>/</a:t>
            </a:r>
            <a:r>
              <a:rPr lang="en-US" sz="2000" dirty="0" err="1" smtClean="0"/>
              <a:t>kemiripan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data </a:t>
            </a:r>
            <a:r>
              <a:rPr lang="en-US" sz="2000" dirty="0" err="1" smtClean="0"/>
              <a:t>uji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latih</a:t>
            </a:r>
            <a:r>
              <a:rPr lang="en-US" sz="2000" dirty="0" smtClean="0"/>
              <a:t>.</a:t>
            </a:r>
            <a:endParaRPr lang="id-ID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0178" name="Picture 2" descr="KNN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 descr="KNN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5240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43000" y="350520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(1-NN)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4267200" y="350520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(2-NN)</a:t>
            </a:r>
            <a:endParaRPr lang="id-ID" dirty="0"/>
          </a:p>
        </p:txBody>
      </p:sp>
      <p:pic>
        <p:nvPicPr>
          <p:cNvPr id="50180" name="Picture 4" descr="KNN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3886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 descr="KNN-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9624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143000" y="579120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(3-NN)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4309993" y="5802868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(7-NN)</a:t>
            </a:r>
            <a:endParaRPr lang="id-ID" dirty="0"/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K-NN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 = (</a:t>
            </a:r>
            <a:r>
              <a:rPr lang="en-US" dirty="0" err="1" smtClean="0"/>
              <a:t>x’,y</a:t>
            </a:r>
            <a:r>
              <a:rPr lang="en-US" dirty="0" smtClean="0"/>
              <a:t>’), </a:t>
            </a:r>
            <a:r>
              <a:rPr lang="en-US" dirty="0" err="1" smtClean="0"/>
              <a:t>adalah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x’ </a:t>
            </a:r>
            <a:r>
              <a:rPr lang="en-US" dirty="0" err="1" smtClean="0"/>
              <a:t>dan</a:t>
            </a:r>
            <a:r>
              <a:rPr lang="en-US" dirty="0" smtClean="0"/>
              <a:t> label </a:t>
            </a:r>
            <a:r>
              <a:rPr lang="en-US" dirty="0" err="1" smtClean="0"/>
              <a:t>kelas</a:t>
            </a:r>
            <a:r>
              <a:rPr lang="en-US" dirty="0" smtClean="0"/>
              <a:t> y’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endParaRPr lang="id-ID" dirty="0" smtClean="0"/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d(</a:t>
            </a:r>
            <a:r>
              <a:rPr lang="en-US" dirty="0" err="1" smtClean="0"/>
              <a:t>x’,x</a:t>
            </a:r>
            <a:r>
              <a:rPr lang="en-US" dirty="0" smtClean="0"/>
              <a:t>),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z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,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</a:t>
            </a:r>
            <a:endParaRPr lang="id-ID" dirty="0" smtClean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D, </a:t>
            </a:r>
            <a:r>
              <a:rPr lang="en-US" dirty="0" err="1" smtClean="0"/>
              <a:t>yaitu</a:t>
            </a:r>
            <a:r>
              <a:rPr lang="en-US" dirty="0" smtClean="0"/>
              <a:t> K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z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276600" y="5257800"/>
          <a:ext cx="4258245" cy="736600"/>
        </p:xfrm>
        <a:graphic>
          <a:graphicData uri="http://schemas.openxmlformats.org/presentationml/2006/ole">
            <p:oleObj spid="_x0000_s32770" name="Equation" r:id="rId3" imgW="2895480" imgH="495000" progId="Equation.3">
              <p:embed/>
            </p:oleObj>
          </a:graphicData>
        </a:graphic>
      </p:graphicFrame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295399"/>
            <a:ext cx="4076700" cy="297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685800"/>
          <a:ext cx="2797810" cy="567842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69010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Calibri"/>
                        </a:rPr>
                        <a:t>Data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</a:rPr>
                        <a:t>X</a:t>
                      </a:r>
                      <a:endParaRPr lang="id-ID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</a:rPr>
                        <a:t>Y</a:t>
                      </a:r>
                      <a:endParaRPr lang="id-ID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</a:rPr>
                        <a:t>Kelas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9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0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3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4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5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6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7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</a:rPr>
                        <a:t>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4286071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(3,4), </a:t>
            </a:r>
            <a:r>
              <a:rPr lang="en-US" dirty="0" err="1" smtClean="0"/>
              <a:t>fitur</a:t>
            </a:r>
            <a:r>
              <a:rPr lang="en-US" dirty="0" smtClean="0"/>
              <a:t> X=3, Y=4.</a:t>
            </a:r>
          </a:p>
          <a:p>
            <a:endParaRPr lang="en-US" dirty="0" smtClean="0"/>
          </a:p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,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err="1" smtClean="0"/>
              <a:t>manakah</a:t>
            </a:r>
            <a:r>
              <a:rPr lang="en-US" smtClean="0"/>
              <a:t> seharusnya 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Euclidean !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867400" y="31646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latih</a:t>
            </a:r>
            <a:endParaRPr lang="id-ID" b="1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371600"/>
          <a:ext cx="5943600" cy="5327904"/>
        </p:xfrm>
        <a:graphic>
          <a:graphicData uri="http://schemas.openxmlformats.org/drawingml/2006/table">
            <a:tbl>
              <a:tblPr/>
              <a:tblGrid>
                <a:gridCol w="923925"/>
                <a:gridCol w="457200"/>
                <a:gridCol w="447675"/>
                <a:gridCol w="838200"/>
                <a:gridCol w="14478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</a:rPr>
                        <a:t>Nomor</a:t>
                      </a: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 data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x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</a:rPr>
                        <a:t>y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</a:rPr>
                        <a:t>Kelas</a:t>
                      </a: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</a:rPr>
                        <a:t>asli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</a:rPr>
                        <a:t>Jarak</a:t>
                      </a: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 data </a:t>
                      </a:r>
                      <a:r>
                        <a:rPr lang="en-US" sz="1600" b="1" dirty="0" err="1" smtClean="0">
                          <a:latin typeface="Times New Roman"/>
                          <a:ea typeface="Calibri"/>
                        </a:rPr>
                        <a:t>uji</a:t>
                      </a:r>
                      <a:r>
                        <a:rPr lang="en-US" sz="1600" b="1" dirty="0" smtClean="0"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</a:rPr>
                        <a:t>ke</a:t>
                      </a:r>
                      <a:r>
                        <a:rPr lang="en-US" sz="1600" b="1" dirty="0">
                          <a:latin typeface="Times New Roman"/>
                          <a:ea typeface="Calibri"/>
                        </a:rPr>
                        <a:t> data </a:t>
                      </a:r>
                      <a:r>
                        <a:rPr lang="en-US" sz="1600" b="1" dirty="0" err="1" smtClean="0">
                          <a:latin typeface="Times New Roman"/>
                          <a:ea typeface="Calibri"/>
                        </a:rPr>
                        <a:t>latih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</a:rPr>
                        <a:t>1-NN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</a:rPr>
                        <a:t>3-NN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</a:rPr>
                        <a:t>7-NN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3.6055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3.1622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Calibri"/>
                        </a:rPr>
                        <a:t>NN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Calibri"/>
                        </a:rPr>
                        <a:t>NN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7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4.4721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2.2360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Calibri"/>
                        </a:rPr>
                        <a:t>NN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7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1.4142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Calibri"/>
                        </a:rPr>
                        <a:t>NN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Calibri"/>
                        </a:rPr>
                        <a:t>NN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8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2.2360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Calibri"/>
                        </a:rPr>
                        <a:t>NN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9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Calibri"/>
                        </a:rPr>
                        <a:t>NN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Calibri"/>
                        </a:rPr>
                        <a:t>NN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Calibri"/>
                        </a:rPr>
                        <a:t>NN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10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2.2360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Calibri"/>
                        </a:rPr>
                        <a:t>NN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3.1622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13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1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2.8284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14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2.2360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Calibri"/>
                        </a:rPr>
                        <a:t>NN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15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5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6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2.8284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16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7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3.1622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17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4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7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2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3.1622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---</a:t>
                      </a:r>
                      <a:endParaRPr lang="id-ID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95400" y="45720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Prediksi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K-NN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990600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Jarak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(3,4) </a:t>
            </a:r>
            <a:r>
              <a:rPr lang="en-US" dirty="0" err="1" smtClean="0"/>
              <a:t>ke</a:t>
            </a:r>
            <a:r>
              <a:rPr lang="en-US" dirty="0" smtClean="0"/>
              <a:t> 17 data </a:t>
            </a:r>
            <a:r>
              <a:rPr lang="en-US" dirty="0" err="1" smtClean="0"/>
              <a:t>latih</a:t>
            </a:r>
            <a:endParaRPr lang="id-ID" dirty="0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8</a:t>
            </a:fld>
            <a:endParaRPr lang="id-ID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88119" y="1440841"/>
          <a:ext cx="6050881" cy="5188559"/>
        </p:xfrm>
        <a:graphic>
          <a:graphicData uri="http://schemas.openxmlformats.org/drawingml/2006/table">
            <a:tbl>
              <a:tblPr/>
              <a:tblGrid>
                <a:gridCol w="716881"/>
                <a:gridCol w="533400"/>
                <a:gridCol w="533400"/>
                <a:gridCol w="762000"/>
                <a:gridCol w="1600200"/>
                <a:gridCol w="609600"/>
                <a:gridCol w="685800"/>
                <a:gridCol w="609600"/>
              </a:tblGrid>
              <a:tr h="9273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Nomor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data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Kelas asli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n-NO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Jarak data uji ke data latih</a:t>
                      </a:r>
                      <a:r>
                        <a:rPr lang="nn-NO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nn-NO" sz="16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1-NN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3-NN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7-NN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NN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NN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NN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1.414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NN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NN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NN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NN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2.236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NN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2.236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NN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2.236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NN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2.236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NN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2.828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2.828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3.162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3.162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3.162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3.162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3.606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9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19" marR="6819" marT="68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4.472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--- </a:t>
                      </a:r>
                    </a:p>
                  </a:txBody>
                  <a:tcPr marL="6819" marR="6819" marT="68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95400" y="45720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Prediksi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K-NN</a:t>
            </a:r>
            <a:endParaRPr lang="id-ID" b="1" dirty="0"/>
          </a:p>
        </p:txBody>
      </p:sp>
      <p:sp>
        <p:nvSpPr>
          <p:cNvPr id="5" name="Rectangle 4"/>
          <p:cNvSpPr/>
          <p:nvPr/>
        </p:nvSpPr>
        <p:spPr>
          <a:xfrm>
            <a:off x="1219200" y="990600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Jarak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(3,4) </a:t>
            </a:r>
            <a:r>
              <a:rPr lang="en-US" dirty="0" err="1" smtClean="0"/>
              <a:t>ke</a:t>
            </a:r>
            <a:r>
              <a:rPr lang="en-US" dirty="0" smtClean="0"/>
              <a:t> 17 data </a:t>
            </a:r>
            <a:r>
              <a:rPr lang="en-US" dirty="0" err="1" smtClean="0"/>
              <a:t>latih</a:t>
            </a:r>
            <a:endParaRPr lang="id-ID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5720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Prediksi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K-NN</a:t>
            </a:r>
            <a:endParaRPr lang="id-ID" b="1" dirty="0"/>
          </a:p>
        </p:txBody>
      </p:sp>
      <p:sp>
        <p:nvSpPr>
          <p:cNvPr id="7" name="Rectangle 6"/>
          <p:cNvSpPr/>
          <p:nvPr/>
        </p:nvSpPr>
        <p:spPr>
          <a:xfrm>
            <a:off x="1143000" y="12192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Untuk</a:t>
            </a:r>
            <a:r>
              <a:rPr lang="en-US" b="1" dirty="0" smtClean="0"/>
              <a:t> K=1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latih</a:t>
            </a:r>
            <a:r>
              <a:rPr lang="en-US" dirty="0" smtClean="0"/>
              <a:t> yang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</a:t>
            </a:r>
            <a:r>
              <a:rPr lang="en-US" dirty="0" err="1" smtClean="0"/>
              <a:t>nomor</a:t>
            </a:r>
            <a:r>
              <a:rPr lang="en-US" dirty="0" smtClean="0"/>
              <a:t> 9 (4,4)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1, </a:t>
            </a:r>
            <a:r>
              <a:rPr lang="en-US" dirty="0" err="1" smtClean="0"/>
              <a:t>maka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(3,4)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1.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1143000" y="2485072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Untuk</a:t>
            </a:r>
            <a:r>
              <a:rPr lang="en-US" b="1" dirty="0" smtClean="0"/>
              <a:t> K=3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latih</a:t>
            </a:r>
            <a:r>
              <a:rPr lang="en-US" dirty="0" smtClean="0"/>
              <a:t> yang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</a:t>
            </a:r>
            <a:r>
              <a:rPr lang="en-US" dirty="0" err="1" smtClean="0"/>
              <a:t>nomor</a:t>
            </a:r>
            <a:r>
              <a:rPr lang="en-US" dirty="0" smtClean="0"/>
              <a:t> 9 (4,4)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1, data </a:t>
            </a:r>
            <a:r>
              <a:rPr lang="en-US" dirty="0" err="1" smtClean="0"/>
              <a:t>nomor</a:t>
            </a:r>
            <a:r>
              <a:rPr lang="en-US" dirty="0" smtClean="0"/>
              <a:t> 7 (2,3)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nomor</a:t>
            </a:r>
            <a:r>
              <a:rPr lang="en-US" dirty="0" smtClean="0"/>
              <a:t> 4 (3,2)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0,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1 </a:t>
            </a:r>
            <a:r>
              <a:rPr lang="en-US" dirty="0" err="1" smtClean="0"/>
              <a:t>berjumlah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0 </a:t>
            </a:r>
            <a:r>
              <a:rPr lang="en-US" dirty="0" err="1" smtClean="0"/>
              <a:t>berjumlah</a:t>
            </a:r>
            <a:r>
              <a:rPr lang="en-US" dirty="0" smtClean="0"/>
              <a:t> 2 (</a:t>
            </a:r>
            <a:r>
              <a:rPr lang="en-US" b="1" i="1" dirty="0" err="1" smtClean="0"/>
              <a:t>lebih</a:t>
            </a:r>
            <a:r>
              <a:rPr lang="en-US" b="1" i="1" dirty="0" smtClean="0"/>
              <a:t> </a:t>
            </a:r>
            <a:r>
              <a:rPr lang="en-US" b="1" i="1" dirty="0" err="1" smtClean="0"/>
              <a:t>banyak</a:t>
            </a:r>
            <a:r>
              <a:rPr lang="en-US" b="1" i="1" dirty="0" smtClean="0"/>
              <a:t> </a:t>
            </a:r>
            <a:r>
              <a:rPr lang="en-US" b="1" i="1" dirty="0" err="1" smtClean="0"/>
              <a:t>kelas</a:t>
            </a:r>
            <a:r>
              <a:rPr lang="en-US" b="1" i="1" dirty="0" smtClean="0"/>
              <a:t> 0 </a:t>
            </a:r>
            <a:r>
              <a:rPr lang="en-US" b="1" i="1" dirty="0" err="1" smtClean="0"/>
              <a:t>daripada</a:t>
            </a:r>
            <a:r>
              <a:rPr lang="en-US" b="1" i="1" dirty="0" smtClean="0"/>
              <a:t> </a:t>
            </a:r>
            <a:r>
              <a:rPr lang="en-US" b="1" i="1" dirty="0" err="1" smtClean="0"/>
              <a:t>kelas</a:t>
            </a:r>
            <a:r>
              <a:rPr lang="en-US" b="1" i="1" dirty="0" smtClean="0"/>
              <a:t> 1</a:t>
            </a:r>
            <a:r>
              <a:rPr lang="en-US" dirty="0" smtClean="0"/>
              <a:t>) </a:t>
            </a:r>
            <a:r>
              <a:rPr lang="en-US" dirty="0" err="1" smtClean="0"/>
              <a:t>maka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(3,4)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0.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1143000" y="4417874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Untuk</a:t>
            </a:r>
            <a:r>
              <a:rPr lang="en-US" b="1" dirty="0" smtClean="0"/>
              <a:t> K=7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latih</a:t>
            </a:r>
            <a:r>
              <a:rPr lang="en-US" dirty="0" smtClean="0"/>
              <a:t> yang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</a:t>
            </a:r>
            <a:r>
              <a:rPr lang="en-US" dirty="0" err="1" smtClean="0"/>
              <a:t>nomor</a:t>
            </a:r>
            <a:r>
              <a:rPr lang="en-US" dirty="0" smtClean="0"/>
              <a:t> 8 (5,3), 9 (4,4), 14 (4,6)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1, data </a:t>
            </a:r>
            <a:r>
              <a:rPr lang="en-US" dirty="0" err="1" smtClean="0"/>
              <a:t>nomor</a:t>
            </a:r>
            <a:r>
              <a:rPr lang="en-US" dirty="0" smtClean="0"/>
              <a:t> 4 (3,2), 6 (1,3), 7 (2,3), </a:t>
            </a:r>
            <a:r>
              <a:rPr lang="en-US" dirty="0" err="1" smtClean="0"/>
              <a:t>dan</a:t>
            </a:r>
            <a:r>
              <a:rPr lang="en-US" dirty="0" smtClean="0"/>
              <a:t> 11 (1,5)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0,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1 </a:t>
            </a:r>
            <a:r>
              <a:rPr lang="en-US" dirty="0" err="1" smtClean="0"/>
              <a:t>berjumlah</a:t>
            </a:r>
            <a:r>
              <a:rPr lang="en-US" dirty="0" smtClean="0"/>
              <a:t> 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0 </a:t>
            </a:r>
            <a:r>
              <a:rPr lang="en-US" dirty="0" err="1" smtClean="0"/>
              <a:t>berjumlah</a:t>
            </a:r>
            <a:r>
              <a:rPr lang="en-US" dirty="0" smtClean="0"/>
              <a:t> 4 (</a:t>
            </a:r>
            <a:r>
              <a:rPr lang="en-US" b="1" i="1" dirty="0" err="1" smtClean="0"/>
              <a:t>lebih</a:t>
            </a:r>
            <a:r>
              <a:rPr lang="en-US" b="1" i="1" dirty="0" smtClean="0"/>
              <a:t> </a:t>
            </a:r>
            <a:r>
              <a:rPr lang="en-US" b="1" i="1" dirty="0" err="1" smtClean="0"/>
              <a:t>banyak</a:t>
            </a:r>
            <a:r>
              <a:rPr lang="en-US" b="1" i="1" dirty="0" smtClean="0"/>
              <a:t> </a:t>
            </a:r>
            <a:r>
              <a:rPr lang="en-US" b="1" i="1" dirty="0" err="1" smtClean="0"/>
              <a:t>kelas</a:t>
            </a:r>
            <a:r>
              <a:rPr lang="en-US" b="1" i="1" dirty="0" smtClean="0"/>
              <a:t> 0 </a:t>
            </a:r>
            <a:r>
              <a:rPr lang="en-US" b="1" i="1" dirty="0" err="1" smtClean="0"/>
              <a:t>daripada</a:t>
            </a:r>
            <a:r>
              <a:rPr lang="en-US" b="1" i="1" dirty="0" smtClean="0"/>
              <a:t> </a:t>
            </a:r>
            <a:r>
              <a:rPr lang="en-US" b="1" i="1" dirty="0" err="1" smtClean="0"/>
              <a:t>kelas</a:t>
            </a:r>
            <a:r>
              <a:rPr lang="en-US" b="1" i="1" dirty="0" smtClean="0"/>
              <a:t> 1</a:t>
            </a:r>
            <a:r>
              <a:rPr lang="en-US" dirty="0" smtClean="0"/>
              <a:t>) </a:t>
            </a:r>
            <a:r>
              <a:rPr lang="en-US" dirty="0" err="1" smtClean="0"/>
              <a:t>maka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(3,4)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0.</a:t>
            </a:r>
            <a:endParaRPr lang="id-ID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52400" y="5334000"/>
            <a:ext cx="7879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9838</TotalTime>
  <Words>2538</Words>
  <Application>Microsoft Office PowerPoint</Application>
  <PresentationFormat>On-screen Show (4:3)</PresentationFormat>
  <Paragraphs>1044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Solstice</vt:lpstr>
      <vt:lpstr>Equation</vt:lpstr>
      <vt:lpstr>Klasifikasi (Season 2) Nearest Neighbor</vt:lpstr>
      <vt:lpstr>K-Nearest Neighbor (K-NN)</vt:lpstr>
      <vt:lpstr>K-Nearest Neighbor</vt:lpstr>
      <vt:lpstr>K-Nearest Neighbor</vt:lpstr>
      <vt:lpstr>Algoritma K-NN</vt:lpstr>
      <vt:lpstr>Contoh</vt:lpstr>
      <vt:lpstr>Slide 7</vt:lpstr>
      <vt:lpstr>Slide 8</vt:lpstr>
      <vt:lpstr>Slide 9</vt:lpstr>
      <vt:lpstr>K-NN di matlab</vt:lpstr>
      <vt:lpstr>Slide 11</vt:lpstr>
      <vt:lpstr>Evaluasi K-NN</vt:lpstr>
      <vt:lpstr>Fuzzy K-Nearest Neighbor in every Class (FK-NNC)</vt:lpstr>
      <vt:lpstr>Framework FK-NNC</vt:lpstr>
      <vt:lpstr>Framework FK-NNC – Cont’d</vt:lpstr>
      <vt:lpstr>Algoritma FK-NNC</vt:lpstr>
      <vt:lpstr>Contoh</vt:lpstr>
      <vt:lpstr>Slide 18</vt:lpstr>
      <vt:lpstr>Slide 19</vt:lpstr>
      <vt:lpstr>Slide 20</vt:lpstr>
      <vt:lpstr>FK-NNC di matlab</vt:lpstr>
      <vt:lpstr>Contoh</vt:lpstr>
      <vt:lpstr>ANY QUESTION ?</vt:lpstr>
    </vt:vector>
  </TitlesOfParts>
  <Company>umg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eko</dc:creator>
  <cp:lastModifiedBy>eko</cp:lastModifiedBy>
  <cp:revision>467</cp:revision>
  <dcterms:created xsi:type="dcterms:W3CDTF">2011-09-14T09:14:26Z</dcterms:created>
  <dcterms:modified xsi:type="dcterms:W3CDTF">2012-09-30T05:47:21Z</dcterms:modified>
</cp:coreProperties>
</file>