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75" r:id="rId9"/>
    <p:sldId id="278" r:id="rId10"/>
    <p:sldId id="279" r:id="rId11"/>
    <p:sldId id="280" r:id="rId12"/>
    <p:sldId id="281" r:id="rId13"/>
    <p:sldId id="282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13/10/2012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13/10/2012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Klasifikasi</a:t>
            </a:r>
            <a:r>
              <a:rPr lang="en-US" sz="3600" dirty="0" smtClean="0"/>
              <a:t> (</a:t>
            </a:r>
            <a:r>
              <a:rPr lang="en-US" sz="3600" i="1" dirty="0" smtClean="0"/>
              <a:t>Season </a:t>
            </a:r>
            <a:r>
              <a:rPr lang="en-US" sz="3600" i="1" dirty="0" smtClean="0"/>
              <a:t>3</a:t>
            </a:r>
            <a:r>
              <a:rPr lang="en-US" sz="3600" dirty="0" smtClean="0"/>
              <a:t>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ANN </a:t>
            </a:r>
            <a:r>
              <a:rPr lang="en-US" sz="3600" dirty="0" err="1" smtClean="0"/>
              <a:t>Perceptron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3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352800" y="3733800"/>
            <a:ext cx="1143000" cy="19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w1 </a:t>
            </a:r>
            <a:r>
              <a:rPr lang="en-US" dirty="0" err="1" smtClean="0"/>
              <a:t>dan</a:t>
            </a:r>
            <a:r>
              <a:rPr lang="en-US" dirty="0" smtClean="0"/>
              <a:t> w2 </a:t>
            </a:r>
            <a:r>
              <a:rPr lang="en-US" dirty="0" err="1" smtClean="0"/>
              <a:t>masing-masing</a:t>
            </a:r>
            <a:r>
              <a:rPr lang="en-US" dirty="0" smtClean="0"/>
              <a:t> -1.8 </a:t>
            </a:r>
            <a:r>
              <a:rPr lang="en-US" dirty="0" err="1" smtClean="0"/>
              <a:t>dan</a:t>
            </a:r>
            <a:r>
              <a:rPr lang="en-US" dirty="0" smtClean="0"/>
              <a:t> 2.9</a:t>
            </a:r>
          </a:p>
          <a:p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= 0.9, 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step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54493" y="2095119"/>
          <a:ext cx="6422707" cy="4610481"/>
        </p:xfrm>
        <a:graphic>
          <a:graphicData uri="http://schemas.openxmlformats.org/drawingml/2006/table">
            <a:tbl>
              <a:tblPr/>
              <a:tblGrid>
                <a:gridCol w="613332"/>
                <a:gridCol w="761351"/>
                <a:gridCol w="628001"/>
                <a:gridCol w="459728"/>
                <a:gridCol w="459728"/>
                <a:gridCol w="1069815"/>
                <a:gridCol w="1215376"/>
                <a:gridCol w="1215376"/>
              </a:tblGrid>
              <a:tr h="32840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+mn-lt"/>
                          <a:ea typeface="Calibri"/>
                          <a:cs typeface="Times New Roman"/>
                        </a:rPr>
                        <a:t>ite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+mn-lt"/>
                          <a:ea typeface="Calibri"/>
                          <a:cs typeface="Times New Roman"/>
                        </a:rPr>
                        <a:t>masukan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+mn-lt"/>
                          <a:ea typeface="Calibri"/>
                          <a:cs typeface="Times New Roman"/>
                        </a:rPr>
                        <a:t>keluaran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+mn-lt"/>
                          <a:ea typeface="Calibri"/>
                          <a:cs typeface="Times New Roman"/>
                        </a:rPr>
                        <a:t>error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+mn-lt"/>
                          <a:ea typeface="Calibri"/>
                          <a:cs typeface="Times New Roman"/>
                        </a:rPr>
                        <a:t>delta bobot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+mn-lt"/>
                          <a:ea typeface="Calibri"/>
                          <a:cs typeface="Times New Roman"/>
                        </a:rPr>
                        <a:t>bobot</a:t>
                      </a:r>
                      <a:r>
                        <a:rPr lang="en-US" sz="11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latin typeface="+mn-lt"/>
                          <a:ea typeface="Calibri"/>
                          <a:cs typeface="Times New Roman"/>
                        </a:rPr>
                        <a:t>baru</a:t>
                      </a:r>
                      <a:endParaRPr lang="en-US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100" i="1" baseline="-25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 x</a:t>
                      </a:r>
                      <a:r>
                        <a:rPr lang="en-US" sz="1100" i="1" baseline="-25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y'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d</a:t>
                      </a: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1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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100" i="1" baseline="-25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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100" i="1" baseline="-25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w</a:t>
                      </a:r>
                      <a:r>
                        <a:rPr lang="en-US" sz="1100" i="1" baseline="-25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100" i="1">
                          <a:latin typeface="+mn-lt"/>
                          <a:ea typeface="Calibri"/>
                          <a:cs typeface="Times New Roman"/>
                        </a:rPr>
                        <a:t> w</a:t>
                      </a:r>
                      <a:r>
                        <a:rPr lang="en-US" sz="1100" i="1" baseline="-25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04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Inisialisasi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[-1.8 2.9]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0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[1.2 0.3]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-1.2900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[1.0800 0.2700]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[-0.7200 3.1700]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[0.8 0.6]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1.3260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[-0.7200 3.1700]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[1.1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2.3780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[-0.7200 3.1700]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[0.4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2.8820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[-0.3600 -0.9000]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[-1.0800 2.2700]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 1.5]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2.8650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[-0.4500 -1.3500]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[-1.5300 0.9200]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0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[1.2 0.3]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-1.5600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+mn-lt"/>
                          <a:ea typeface="Calibri"/>
                          <a:cs typeface="Times New Roman"/>
                        </a:rPr>
                        <a:t>[1.0800 0.2700]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[-0.4500 1.1900]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[0.8 0.6]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0.3540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[-0.4500 1.1900]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[1.1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0.6950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[-0.4500 1.1900]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[0.4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1.0100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[-0.3600 -0.9000]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[-0.8100 0.2900]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 1.5]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0.0300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[-0.4500 -1.3500]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[-1.2600 -1.0600]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0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[1.2 0.3]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-1.8300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[1.0800 0.2700]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[-0.1800 -0.7900]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[0.8 0.6]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-0.6180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[0.7200 0.5400]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[1.1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0.3440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[0.4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-0.0340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 1.5]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-0.1050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0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[1.2 0.3]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0.5730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[0.8 0.6]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0.2820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[1.1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0.3440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[0.4 1]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-0.0340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[0.5 1.5]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-0.1050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58413" marR="58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+mn-lt"/>
                          <a:ea typeface="Calibri"/>
                          <a:cs typeface="Times New Roman"/>
                        </a:rPr>
                        <a:t>[0 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+mn-lt"/>
                          <a:ea typeface="Calibri"/>
                          <a:cs typeface="Times New Roman"/>
                        </a:rPr>
                        <a:t>[0.5400 -0.2500]</a:t>
                      </a:r>
                    </a:p>
                  </a:txBody>
                  <a:tcPr marL="58413" marR="584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781800" y="6477000"/>
            <a:ext cx="1371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77200" y="6019800"/>
            <a:ext cx="83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Bobot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04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4 kali </a:t>
            </a:r>
            <a:r>
              <a:rPr lang="en-US" dirty="0" err="1" smtClean="0"/>
              <a:t>iterasi</a:t>
            </a:r>
            <a:r>
              <a:rPr lang="en-US" dirty="0" smtClean="0"/>
              <a:t>,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error,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dihentikan</a:t>
            </a:r>
            <a:endParaRPr lang="en-US" dirty="0" smtClean="0"/>
          </a:p>
          <a:p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(</a:t>
            </a:r>
            <a:r>
              <a:rPr lang="en-US" dirty="0" err="1" smtClean="0"/>
              <a:t>sebagai</a:t>
            </a:r>
            <a:r>
              <a:rPr lang="en-US" dirty="0" smtClean="0"/>
              <a:t> model) </a:t>
            </a:r>
            <a:r>
              <a:rPr lang="en-US" dirty="0" err="1" smtClean="0"/>
              <a:t>perceptron</a:t>
            </a:r>
            <a:r>
              <a:rPr lang="en-US" dirty="0" smtClean="0"/>
              <a:t> [w1 w2] = </a:t>
            </a:r>
            <a:r>
              <a:rPr lang="en-US" dirty="0" smtClean="0">
                <a:ea typeface="Calibri"/>
                <a:cs typeface="Times New Roman"/>
              </a:rPr>
              <a:t>[0.5400 -0.2500</a:t>
            </a:r>
            <a:r>
              <a:rPr lang="en-US" dirty="0" smtClean="0">
                <a:ea typeface="Calibri"/>
                <a:cs typeface="Times New Roman"/>
              </a:rPr>
              <a:t>]</a:t>
            </a:r>
          </a:p>
          <a:p>
            <a:r>
              <a:rPr lang="en-US" dirty="0" err="1" smtClean="0">
                <a:cs typeface="Times New Roman"/>
              </a:rPr>
              <a:t>Menggunakan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bobot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akhir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tersebut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untuk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mendapatkan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hasil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prediksi</a:t>
            </a:r>
            <a:r>
              <a:rPr lang="en-US" dirty="0" smtClean="0">
                <a:cs typeface="Times New Roman"/>
              </a:rPr>
              <a:t> data </a:t>
            </a:r>
            <a:r>
              <a:rPr lang="en-US" dirty="0" err="1" smtClean="0">
                <a:cs typeface="Times New Roman"/>
              </a:rPr>
              <a:t>uji</a:t>
            </a:r>
            <a:r>
              <a:rPr lang="en-US" dirty="0" smtClean="0">
                <a:cs typeface="Times New Roman"/>
              </a:rPr>
              <a:t> [0.7 0.6]</a:t>
            </a:r>
          </a:p>
          <a:p>
            <a:pPr lvl="1"/>
            <a:r>
              <a:rPr lang="en-US" dirty="0" smtClean="0">
                <a:cs typeface="Times New Roman"/>
              </a:rPr>
              <a:t>v= x1*w1+x2*w2 = 0.7*0.5400+0.6*(-0.2500) </a:t>
            </a:r>
            <a:r>
              <a:rPr lang="en-US" dirty="0" smtClean="0">
                <a:cs typeface="Times New Roman"/>
              </a:rPr>
              <a:t>= </a:t>
            </a:r>
            <a:r>
              <a:rPr lang="en-US" dirty="0" smtClean="0">
                <a:cs typeface="Times New Roman"/>
              </a:rPr>
              <a:t>0.2280</a:t>
            </a:r>
          </a:p>
          <a:p>
            <a:pPr lvl="1"/>
            <a:r>
              <a:rPr lang="en-US" dirty="0" smtClean="0">
                <a:cs typeface="Times New Roman"/>
              </a:rPr>
              <a:t>y = sign(v) = sign(0.2280) = 1</a:t>
            </a:r>
          </a:p>
          <a:p>
            <a:pPr lvl="1"/>
            <a:r>
              <a:rPr lang="en-US" dirty="0" err="1" smtClean="0">
                <a:cs typeface="Times New Roman"/>
              </a:rPr>
              <a:t>Karena</a:t>
            </a:r>
            <a:r>
              <a:rPr lang="en-US" dirty="0" smtClean="0">
                <a:cs typeface="Times New Roman"/>
              </a:rPr>
              <a:t> y = 1 (</a:t>
            </a:r>
            <a:r>
              <a:rPr lang="en-US" b="1" i="1" dirty="0" err="1" smtClean="0">
                <a:cs typeface="Times New Roman"/>
              </a:rPr>
              <a:t>Tidak</a:t>
            </a:r>
            <a:r>
              <a:rPr lang="en-US" b="1" i="1" dirty="0" smtClean="0">
                <a:cs typeface="Times New Roman"/>
              </a:rPr>
              <a:t> </a:t>
            </a:r>
            <a:r>
              <a:rPr lang="en-US" b="1" i="1" dirty="0" err="1" smtClean="0">
                <a:cs typeface="Times New Roman"/>
              </a:rPr>
              <a:t>bangkrut</a:t>
            </a:r>
            <a:r>
              <a:rPr lang="en-US" dirty="0" smtClean="0">
                <a:cs typeface="Times New Roman"/>
              </a:rPr>
              <a:t>) </a:t>
            </a:r>
            <a:r>
              <a:rPr lang="en-US" dirty="0" err="1" smtClean="0">
                <a:cs typeface="Times New Roman"/>
              </a:rPr>
              <a:t>maka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orang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tersebut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dikategorikan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tidak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bangkrut</a:t>
            </a:r>
            <a:r>
              <a:rPr lang="en-US" dirty="0" smtClean="0">
                <a:cs typeface="Times New Roman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343400"/>
            <a:ext cx="2914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257800" y="5105400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65512">
            <a:off x="4740887" y="4724400"/>
            <a:ext cx="457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38800" y="4724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733800" y="5105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00800" y="5562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4600" y="511706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bangkrut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87051" y="549806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bangkrut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87051" y="4736068"/>
            <a:ext cx="202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43000" y="152400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file: </a:t>
            </a:r>
            <a:r>
              <a:rPr lang="en-US" dirty="0" err="1" smtClean="0"/>
              <a:t>perceptron_bangkrut.m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33400"/>
            <a:ext cx="7162800" cy="606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jaringan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Perceptron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AND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%x1	x2	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1.2	0.3	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0.8	0.6	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1.1	1	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0.4	1	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0.5	1.5	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];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kelas_latih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1	1	1	0	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]';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-1.8	2.9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0.9;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]=size(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iterasi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=1:6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=1:M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,:)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yk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fa_threshold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if target(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yk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~= 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deltabobot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kelas_latih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yk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,:)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deltabobot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display(['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iterasi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ke-',num2str(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iterasi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),' = ',mat2str(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')]);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Menggambar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diagram data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garis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keputusan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perceptron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% -----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BERLAKU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HANYA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DATA 2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FITUR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-----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(logical(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kelas_latih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),1),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(logical(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kelas_latih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),2),'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kx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', 8); axis([0 2 0 2]);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hold on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(logical(1-kelas_latih),1),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(logical(1-kelas_latih),2),'k+', '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', 8); axis([0 2 0 2]);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Menggambar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a(1,1) = 1;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a(1,2) = a(1)*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(1) / (-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(2));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b(1,1) = -5;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b(1,2) = b(1)*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(1) / (-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(2));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garis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a;b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garis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(:,1),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garis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(:,2));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Prediksi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data_uji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[0.5400 -0.2500];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data_uji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bobot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fa_threshold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(v)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1295400" y="533400"/>
            <a:ext cx="281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file: </a:t>
            </a:r>
            <a:r>
              <a:rPr lang="en-US" dirty="0" err="1" smtClean="0"/>
              <a:t>fa_threshold.m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2192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y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fa_threhold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v &gt;=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y = 1;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y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819400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352800"/>
            <a:ext cx="2914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3429000"/>
          <a:ext cx="37786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98"/>
                <a:gridCol w="1029526"/>
                <a:gridCol w="174917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FITUR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HARTA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UTANG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1" y="54864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Model </a:t>
            </a:r>
            <a:r>
              <a:rPr lang="en-US" sz="1400" dirty="0" err="1" smtClean="0"/>
              <a:t>garis</a:t>
            </a:r>
            <a:r>
              <a:rPr lang="en-US" sz="1400" dirty="0" smtClean="0"/>
              <a:t> </a:t>
            </a:r>
            <a:r>
              <a:rPr lang="en-US" sz="1400" dirty="0" err="1" smtClean="0"/>
              <a:t>keputusan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didapat</a:t>
            </a:r>
            <a:r>
              <a:rPr lang="en-US" sz="1400" dirty="0" smtClean="0"/>
              <a:t> </a:t>
            </a:r>
            <a:r>
              <a:rPr lang="en-US" sz="1400" dirty="0" err="1" smtClean="0"/>
              <a:t>sebelumnya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</a:t>
            </a:r>
            <a:r>
              <a:rPr lang="en-US" dirty="0" smtClean="0"/>
              <a:t>Clustering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yang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mengadopsi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saraf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lvl="1"/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saraf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unit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</a:t>
            </a:r>
            <a:r>
              <a:rPr lang="en-US" b="1" i="1" dirty="0" smtClean="0"/>
              <a:t>neuron</a:t>
            </a:r>
            <a:r>
              <a:rPr lang="en-US" dirty="0" smtClean="0"/>
              <a:t>). </a:t>
            </a:r>
          </a:p>
          <a:p>
            <a:pPr lvl="1"/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10 </a:t>
            </a:r>
            <a:r>
              <a:rPr lang="en-US" dirty="0" err="1" smtClean="0"/>
              <a:t>milyar</a:t>
            </a:r>
            <a:r>
              <a:rPr lang="en-US" dirty="0" smtClean="0"/>
              <a:t> neuron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smtClean="0"/>
              <a:t>60 </a:t>
            </a:r>
            <a:r>
              <a:rPr lang="en-US" dirty="0" err="1" smtClean="0"/>
              <a:t>trilyun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(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synapse</a:t>
            </a:r>
            <a:r>
              <a:rPr lang="en-US" dirty="0" smtClean="0"/>
              <a:t>) </a:t>
            </a:r>
            <a:r>
              <a:rPr lang="en-US" dirty="0" err="1" smtClean="0"/>
              <a:t>antar</a:t>
            </a:r>
            <a:r>
              <a:rPr lang="en-US" dirty="0" smtClean="0"/>
              <a:t> neuron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(Shepherd </a:t>
            </a:r>
            <a:r>
              <a:rPr lang="en-US" dirty="0" err="1" smtClean="0"/>
              <a:t>dan</a:t>
            </a:r>
            <a:r>
              <a:rPr lang="en-US" dirty="0" smtClean="0"/>
              <a:t> Koch, 1990). 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smtClean="0"/>
              <a:t>neuron-</a:t>
            </a:r>
            <a:r>
              <a:rPr lang="en-US" dirty="0" err="1" smtClean="0"/>
              <a:t>neorun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,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pPr lvl="1"/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tercepat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neuron: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(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soma</a:t>
            </a:r>
            <a:r>
              <a:rPr lang="en-US" dirty="0" smtClean="0"/>
              <a:t>),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yang </a:t>
            </a:r>
            <a:r>
              <a:rPr lang="en-US" dirty="0" err="1" smtClean="0"/>
              <a:t>menyalurkan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neuron (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dendrite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serat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neuron (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axon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smtClean="0"/>
              <a:t>unit </a:t>
            </a:r>
            <a:r>
              <a:rPr lang="en-US" dirty="0" err="1" smtClean="0"/>
              <a:t>pemroses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smtClean="0"/>
              <a:t>neuron (axon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)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penambah</a:t>
            </a:r>
            <a:r>
              <a:rPr lang="en-US" dirty="0" smtClean="0"/>
              <a:t> (</a:t>
            </a:r>
            <a:r>
              <a:rPr lang="en-US" i="1" dirty="0" smtClean="0"/>
              <a:t>adder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(synapse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(dendrite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). </a:t>
            </a:r>
            <a:endParaRPr lang="en-US" dirty="0" smtClean="0"/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,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smtClean="0"/>
              <a:t>neuron.</a:t>
            </a:r>
          </a:p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otaknya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smtClean="0"/>
              <a:t>ANN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agar ANN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smtClean="0"/>
              <a:t>ANN: </a:t>
            </a:r>
            <a:r>
              <a:rPr lang="en-US" dirty="0" err="1" smtClean="0"/>
              <a:t>Perceptron</a:t>
            </a:r>
            <a:r>
              <a:rPr lang="en-US" dirty="0" smtClean="0"/>
              <a:t>, </a:t>
            </a:r>
            <a:r>
              <a:rPr lang="en-US" dirty="0" err="1" smtClean="0"/>
              <a:t>Backpropagation</a:t>
            </a:r>
            <a:r>
              <a:rPr lang="en-US" dirty="0" smtClean="0"/>
              <a:t>, Self Organizing Map (</a:t>
            </a:r>
            <a:r>
              <a:rPr lang="en-US" dirty="0" err="1" smtClean="0"/>
              <a:t>SOM</a:t>
            </a:r>
            <a:r>
              <a:rPr lang="en-US" dirty="0" smtClean="0"/>
              <a:t>), Delta, Associative </a:t>
            </a:r>
            <a:r>
              <a:rPr lang="en-US" dirty="0" err="1" smtClean="0"/>
              <a:t>Memori</a:t>
            </a:r>
            <a:r>
              <a:rPr lang="en-US" dirty="0" smtClean="0"/>
              <a:t>, Learning Vector Quantization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4543425" y="5105400"/>
          <a:ext cx="3228975" cy="1600200"/>
        </p:xfrm>
        <a:graphic>
          <a:graphicData uri="http://schemas.openxmlformats.org/presentationml/2006/ole">
            <p:oleObj spid="_x0000_s66561" name="Visio" r:id="rId3" imgW="3233166" imgH="1599057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974592" cy="4800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smtClean="0"/>
              <a:t>linear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Step </a:t>
            </a:r>
            <a:r>
              <a:rPr lang="en-US" dirty="0" err="1" smtClean="0"/>
              <a:t>biner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Step bipolar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sigmoid </a:t>
            </a:r>
            <a:r>
              <a:rPr lang="en-US" dirty="0" err="1" smtClean="0"/>
              <a:t>biner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</a:t>
            </a:r>
            <a:r>
              <a:rPr lang="en-US" dirty="0" smtClean="0"/>
              <a:t>sigmoid </a:t>
            </a:r>
            <a:r>
              <a:rPr lang="en-US" dirty="0" smtClean="0"/>
              <a:t>bipolar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2133600" y="1905000"/>
          <a:ext cx="1465943" cy="304800"/>
        </p:xfrm>
        <a:graphic>
          <a:graphicData uri="http://schemas.openxmlformats.org/presentationml/2006/ole">
            <p:oleObj spid="_x0000_s69633" name="Equation" r:id="rId3" imgW="965200" imgH="203200" progId="Equation.3">
              <p:embed/>
            </p:oleObj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276600" y="3581400"/>
          <a:ext cx="2451100" cy="609600"/>
        </p:xfrm>
        <a:graphic>
          <a:graphicData uri="http://schemas.openxmlformats.org/presentationml/2006/ole">
            <p:oleObj spid="_x0000_s69635" name="Equation" r:id="rId4" imgW="1841500" imgH="457200" progId="Equation.3">
              <p:embed/>
            </p:oleObj>
          </a:graphicData>
        </a:graphic>
      </p:graphicFrame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321050" y="3048000"/>
          <a:ext cx="2089150" cy="533400"/>
        </p:xfrm>
        <a:graphic>
          <a:graphicData uri="http://schemas.openxmlformats.org/presentationml/2006/ole">
            <p:oleObj spid="_x0000_s69637" name="Equation" r:id="rId5" imgW="1790700" imgH="457200" progId="Equation.3">
              <p:embed/>
            </p:oleObj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819400" y="4572000"/>
          <a:ext cx="1786270" cy="533400"/>
        </p:xfrm>
        <a:graphic>
          <a:graphicData uri="http://schemas.openxmlformats.org/presentationml/2006/ole">
            <p:oleObj spid="_x0000_s69639" name="Equation" r:id="rId6" imgW="1371600" imgH="406400" progId="Equation.3">
              <p:embed/>
            </p:oleObj>
          </a:graphicData>
        </a:graphic>
      </p:graphicFrame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971800" y="5867400"/>
          <a:ext cx="1790700" cy="469513"/>
        </p:xfrm>
        <a:graphic>
          <a:graphicData uri="http://schemas.openxmlformats.org/presentationml/2006/ole">
            <p:oleObj spid="_x0000_s69641" name="Equation" r:id="rId7" imgW="1562100" imgH="406400" progId="Equation.3">
              <p:embed/>
            </p:oleObj>
          </a:graphicData>
        </a:graphic>
      </p:graphicFrame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0" y="9906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24384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5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48400" y="38100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6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72200" y="51054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965192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layer, ANN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macam</a:t>
            </a:r>
            <a:r>
              <a:rPr lang="en-US" dirty="0" smtClean="0"/>
              <a:t>: ANN layer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ANN layer </a:t>
            </a:r>
            <a:r>
              <a:rPr lang="en-US" dirty="0" err="1" smtClean="0"/>
              <a:t>jamak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ANN </a:t>
            </a:r>
            <a:r>
              <a:rPr lang="en-US" dirty="0" err="1" smtClean="0"/>
              <a:t>dengan</a:t>
            </a:r>
            <a:r>
              <a:rPr lang="en-US" dirty="0" smtClean="0"/>
              <a:t> layer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lapis neuron </a:t>
            </a:r>
            <a:r>
              <a:rPr lang="en-US" dirty="0" err="1" smtClean="0"/>
              <a:t>pemroses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smtClean="0"/>
              <a:t>lapis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neuron. 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ANN layer </a:t>
            </a:r>
            <a:r>
              <a:rPr lang="en-US" dirty="0" err="1" smtClean="0"/>
              <a:t>tunggal</a:t>
            </a:r>
            <a:r>
              <a:rPr lang="en-US" dirty="0" smtClean="0"/>
              <a:t>: </a:t>
            </a:r>
            <a:r>
              <a:rPr lang="en-US" dirty="0" err="1" smtClean="0"/>
              <a:t>Perceptron</a:t>
            </a:r>
            <a:r>
              <a:rPr lang="en-US" dirty="0" smtClean="0"/>
              <a:t>, Delta, </a:t>
            </a:r>
            <a:r>
              <a:rPr lang="en-US" dirty="0" err="1" smtClean="0"/>
              <a:t>dsb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ANN </a:t>
            </a:r>
            <a:r>
              <a:rPr lang="en-US" dirty="0" err="1" smtClean="0"/>
              <a:t>dengan</a:t>
            </a:r>
            <a:r>
              <a:rPr lang="en-US" dirty="0" smtClean="0"/>
              <a:t> layer </a:t>
            </a:r>
            <a:r>
              <a:rPr lang="en-US" dirty="0" err="1" smtClean="0"/>
              <a:t>jamak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neuron </a:t>
            </a:r>
            <a:r>
              <a:rPr lang="en-US" dirty="0" err="1" smtClean="0"/>
              <a:t>perantara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layer </a:t>
            </a:r>
            <a:r>
              <a:rPr lang="en-US" dirty="0" err="1" smtClean="0"/>
              <a:t>keluar</a:t>
            </a:r>
            <a:r>
              <a:rPr lang="en-US" dirty="0" smtClean="0"/>
              <a:t>, layer </a:t>
            </a:r>
            <a:r>
              <a:rPr lang="en-US" dirty="0" err="1" smtClean="0"/>
              <a:t>perantara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layer </a:t>
            </a:r>
            <a:r>
              <a:rPr lang="en-US" dirty="0" err="1" smtClean="0"/>
              <a:t>tersembunyi</a:t>
            </a:r>
            <a:r>
              <a:rPr lang="en-US" dirty="0" smtClean="0"/>
              <a:t> (</a:t>
            </a:r>
            <a:r>
              <a:rPr lang="en-US" i="1" dirty="0" smtClean="0"/>
              <a:t>hidden layer</a:t>
            </a:r>
            <a:r>
              <a:rPr lang="en-US" dirty="0" smtClean="0"/>
              <a:t>). 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ANN layer </a:t>
            </a:r>
            <a:r>
              <a:rPr lang="en-US" dirty="0" err="1" smtClean="0"/>
              <a:t>jamak</a:t>
            </a:r>
            <a:r>
              <a:rPr lang="en-US" dirty="0" smtClean="0"/>
              <a:t>: </a:t>
            </a:r>
            <a:r>
              <a:rPr lang="en-US" dirty="0" smtClean="0"/>
              <a:t>Back-propagation, </a:t>
            </a:r>
            <a:r>
              <a:rPr lang="en-US" dirty="0" err="1" smtClean="0"/>
              <a:t>Construktive</a:t>
            </a:r>
            <a:r>
              <a:rPr lang="en-US" dirty="0" smtClean="0"/>
              <a:t> </a:t>
            </a:r>
            <a:r>
              <a:rPr lang="en-US" dirty="0" err="1" smtClean="0"/>
              <a:t>Backpropagation</a:t>
            </a:r>
            <a:r>
              <a:rPr lang="en-US" dirty="0" smtClean="0"/>
              <a:t>, Recurrent Neural Network,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81400"/>
            <a:ext cx="2249760" cy="2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020" y="1219200"/>
            <a:ext cx="1304199" cy="204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80232" y="3166646"/>
            <a:ext cx="1846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 </a:t>
            </a:r>
            <a:r>
              <a:rPr lang="en-US" sz="1600" dirty="0" smtClean="0"/>
              <a:t>layer </a:t>
            </a:r>
            <a:r>
              <a:rPr lang="en-US" sz="1600" dirty="0" err="1" smtClean="0"/>
              <a:t>tunggal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391400" y="5791200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 </a:t>
            </a:r>
            <a:r>
              <a:rPr lang="en-US" sz="1600" dirty="0" smtClean="0"/>
              <a:t>layer </a:t>
            </a:r>
            <a:r>
              <a:rPr lang="en-US" sz="1600" dirty="0" err="1" smtClean="0"/>
              <a:t>jamak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Perceptrom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ANN </a:t>
            </a:r>
            <a:r>
              <a:rPr lang="en-US" dirty="0" err="1" smtClean="0"/>
              <a:t>dengan</a:t>
            </a:r>
            <a:r>
              <a:rPr lang="en-US" dirty="0" smtClean="0"/>
              <a:t> layer </a:t>
            </a:r>
            <a:r>
              <a:rPr lang="en-US" dirty="0" err="1" smtClean="0"/>
              <a:t>tunggal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smtClean="0"/>
              <a:t>kali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Frank Rosenblatt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model ANN (Rosenblatt, 1958). </a:t>
            </a:r>
          </a:p>
          <a:p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r>
              <a:rPr lang="en-US" dirty="0" smtClean="0"/>
              <a:t>yang 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neuron </a:t>
            </a:r>
            <a:r>
              <a:rPr lang="en-US" dirty="0" err="1" smtClean="0"/>
              <a:t>pemroses</a:t>
            </a:r>
            <a:endParaRPr lang="en-US" dirty="0" smtClean="0"/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i="1" dirty="0" err="1" smtClean="0"/>
              <a:t>satu</a:t>
            </a:r>
            <a:r>
              <a:rPr lang="en-US" i="1" dirty="0" smtClean="0"/>
              <a:t> neuron </a:t>
            </a:r>
            <a:r>
              <a:rPr lang="en-US" i="1" dirty="0" err="1" smtClean="0"/>
              <a:t>pemroses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neuron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err="1" smtClean="0"/>
              <a:t>klasifikasi</a:t>
            </a:r>
            <a:r>
              <a:rPr lang="en-US" i="1" dirty="0" smtClean="0"/>
              <a:t> </a:t>
            </a:r>
            <a:r>
              <a:rPr lang="en-US" i="1" dirty="0" err="1" smtClean="0"/>
              <a:t>dua</a:t>
            </a:r>
            <a:r>
              <a:rPr lang="en-US" i="1" dirty="0" smtClean="0"/>
              <a:t> </a:t>
            </a:r>
            <a:r>
              <a:rPr lang="en-US" i="1" dirty="0" err="1" smtClean="0"/>
              <a:t>kelas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neuron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kelasnya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neuron,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neuron,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 = {(x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)|</a:t>
            </a:r>
            <a:r>
              <a:rPr lang="en-US" dirty="0" err="1" smtClean="0"/>
              <a:t>i</a:t>
            </a:r>
            <a:r>
              <a:rPr lang="en-US" dirty="0" smtClean="0"/>
              <a:t> = 1,2,3...,n}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w(0)</a:t>
            </a:r>
          </a:p>
          <a:p>
            <a:pPr>
              <a:buNone/>
            </a:pPr>
            <a:r>
              <a:rPr lang="en-US" dirty="0" smtClean="0"/>
              <a:t>repeat</a:t>
            </a:r>
          </a:p>
          <a:p>
            <a:pPr>
              <a:buNone/>
            </a:pPr>
            <a:r>
              <a:rPr lang="en-US" dirty="0" smtClean="0"/>
              <a:t>  for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Hitung</a:t>
            </a:r>
            <a:r>
              <a:rPr lang="en-US" dirty="0" smtClean="0"/>
              <a:t> v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Hitung</a:t>
            </a:r>
            <a:r>
              <a:rPr lang="en-US" dirty="0" smtClean="0"/>
              <a:t> y’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Hitung</a:t>
            </a:r>
            <a:r>
              <a:rPr lang="en-US" dirty="0" smtClean="0"/>
              <a:t> error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target </a:t>
            </a:r>
            <a:r>
              <a:rPr lang="en-US" dirty="0" err="1" smtClean="0"/>
              <a:t>kelas</a:t>
            </a:r>
            <a:r>
              <a:rPr lang="en-US" dirty="0" smtClean="0"/>
              <a:t> y </a:t>
            </a:r>
            <a:r>
              <a:rPr lang="en-US" dirty="0" err="1" smtClean="0"/>
              <a:t>dengan</a:t>
            </a:r>
            <a:r>
              <a:rPr lang="en-US" dirty="0" smtClean="0"/>
              <a:t> y’</a:t>
            </a:r>
          </a:p>
          <a:p>
            <a:pPr>
              <a:buNone/>
            </a:pPr>
            <a:r>
              <a:rPr lang="en-US" dirty="0" smtClean="0"/>
              <a:t>    if error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, w(k+1) = w(k) + </a:t>
            </a:r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.</a:t>
            </a:r>
            <a:r>
              <a:rPr lang="en-US" dirty="0" err="1" smtClean="0"/>
              <a:t>error.X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end if</a:t>
            </a:r>
          </a:p>
          <a:p>
            <a:pPr>
              <a:buNone/>
            </a:pPr>
            <a:r>
              <a:rPr lang="en-US" dirty="0" smtClean="0"/>
              <a:t>  end for</a:t>
            </a:r>
          </a:p>
          <a:p>
            <a:pPr>
              <a:buNone/>
            </a:pPr>
            <a:r>
              <a:rPr lang="en-US" dirty="0" smtClean="0"/>
              <a:t>until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429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ym typeface="Symbol"/>
              </a:rPr>
              <a:t>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(</a:t>
            </a:r>
            <a:r>
              <a:rPr lang="en-US" i="1" dirty="0" smtClean="0"/>
              <a:t>learning rate</a:t>
            </a:r>
            <a:r>
              <a:rPr lang="en-US" dirty="0" smtClean="0"/>
              <a:t>)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smtClean="0"/>
              <a:t>1.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error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target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i="1" dirty="0" smtClean="0"/>
              <a:t>y’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melebih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(data)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berhentinya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error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i="1" dirty="0" smtClean="0"/>
          </a:p>
          <a:p>
            <a:pPr lvl="1"/>
            <a:r>
              <a:rPr lang="en-US" i="1" dirty="0" smtClean="0"/>
              <a:t>Sum </a:t>
            </a:r>
            <a:r>
              <a:rPr lang="en-US" i="1" dirty="0" smtClean="0"/>
              <a:t>of Square Error</a:t>
            </a:r>
            <a:r>
              <a:rPr lang="en-US" dirty="0" smtClean="0"/>
              <a:t> (SSE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data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ANN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227320"/>
            <a:ext cx="2305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5074920"/>
          <a:ext cx="2133601" cy="1402080"/>
        </p:xfrm>
        <a:graphic>
          <a:graphicData uri="http://schemas.openxmlformats.org/drawingml/2006/table">
            <a:tbl>
              <a:tblPr/>
              <a:tblGrid>
                <a:gridCol w="620409"/>
                <a:gridCol w="605277"/>
                <a:gridCol w="90791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6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1600" b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kelas (y)</a:t>
                      </a: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38800" y="5181600"/>
            <a:ext cx="603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</a:t>
            </a:r>
            <a:r>
              <a:rPr lang="en-US" sz="1100" dirty="0" smtClean="0"/>
              <a:t>1 = 2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791200" y="5943600"/>
            <a:ext cx="5645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w2= 2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6477000" y="6019800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T = 3</a:t>
            </a:r>
            <a:endParaRPr lang="en-US" sz="11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kebangkrutan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 </a:t>
            </a:r>
            <a:r>
              <a:rPr lang="en-US" dirty="0" err="1" smtClean="0"/>
              <a:t>harta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utang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set </a:t>
            </a:r>
            <a:r>
              <a:rPr lang="en-US" dirty="0" err="1" smtClean="0"/>
              <a:t>ada</a:t>
            </a:r>
            <a:r>
              <a:rPr lang="en-US" dirty="0" smtClean="0"/>
              <a:t> 5, </a:t>
            </a:r>
            <a:r>
              <a:rPr lang="en-US" dirty="0" err="1" smtClean="0"/>
              <a:t>harta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utang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(x1) </a:t>
            </a:r>
            <a:r>
              <a:rPr lang="en-US" dirty="0" err="1" smtClean="0"/>
              <a:t>sebesar</a:t>
            </a:r>
            <a:r>
              <a:rPr lang="en-US" dirty="0" smtClean="0"/>
              <a:t> 0.7 </a:t>
            </a:r>
            <a:r>
              <a:rPr lang="en-US" dirty="0" err="1" smtClean="0"/>
              <a:t>juta</a:t>
            </a:r>
            <a:r>
              <a:rPr lang="en-US" dirty="0" smtClean="0"/>
              <a:t>, </a:t>
            </a:r>
            <a:r>
              <a:rPr lang="en-US" dirty="0" err="1" smtClean="0"/>
              <a:t>utang</a:t>
            </a:r>
            <a:r>
              <a:rPr lang="en-US" dirty="0" smtClean="0"/>
              <a:t> (x2) </a:t>
            </a:r>
            <a:r>
              <a:rPr lang="en-US" dirty="0" err="1" smtClean="0"/>
              <a:t>sebesar</a:t>
            </a:r>
            <a:r>
              <a:rPr lang="en-US" dirty="0" smtClean="0"/>
              <a:t> 0.6 </a:t>
            </a:r>
            <a:r>
              <a:rPr lang="en-US" dirty="0" err="1" smtClean="0"/>
              <a:t>juta</a:t>
            </a:r>
            <a:r>
              <a:rPr lang="en-US" dirty="0" smtClean="0"/>
              <a:t>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bangkrut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9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2514600"/>
          <a:ext cx="37786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98"/>
                <a:gridCol w="1029526"/>
                <a:gridCol w="174917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FITUR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HARTA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UTANG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Bangkrut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Bangkrut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Bangkrut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Bangkrut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Bangkrut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19800" y="2514600"/>
            <a:ext cx="2287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status:</a:t>
            </a:r>
          </a:p>
          <a:p>
            <a:r>
              <a:rPr lang="en-US" dirty="0" smtClean="0"/>
              <a:t>1=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bangkrut</a:t>
            </a:r>
            <a:endParaRPr lang="en-US" dirty="0" smtClean="0"/>
          </a:p>
          <a:p>
            <a:r>
              <a:rPr lang="en-US" dirty="0" smtClean="0"/>
              <a:t>0 = </a:t>
            </a:r>
            <a:r>
              <a:rPr lang="en-US" dirty="0" err="1" smtClean="0"/>
              <a:t>Bangkrut</a:t>
            </a:r>
            <a:endParaRPr lang="en-US" dirty="0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25" y="3352800"/>
            <a:ext cx="2505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10499</TotalTime>
  <Words>1382</Words>
  <Application>Microsoft Office PowerPoint</Application>
  <PresentationFormat>On-screen Show (4:3)</PresentationFormat>
  <Paragraphs>390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Solstice</vt:lpstr>
      <vt:lpstr>Microsoft Visio Drawing</vt:lpstr>
      <vt:lpstr>Microsoft Equation 3.0</vt:lpstr>
      <vt:lpstr>Klasifikasi (Season 3) ANN Perceptron</vt:lpstr>
      <vt:lpstr>Artificial Neural Network</vt:lpstr>
      <vt:lpstr>Artificial Neural Network</vt:lpstr>
      <vt:lpstr>Fungsi aktivasi</vt:lpstr>
      <vt:lpstr>Artificial Neural Network</vt:lpstr>
      <vt:lpstr>Perceptron</vt:lpstr>
      <vt:lpstr>Algoritma Pelatihan perceptron</vt:lpstr>
      <vt:lpstr>Perceptron</vt:lpstr>
      <vt:lpstr>Contoh</vt:lpstr>
      <vt:lpstr>Penyelesaian dengan Perceptron</vt:lpstr>
      <vt:lpstr>Penyelesaian dengan Perceptron</vt:lpstr>
      <vt:lpstr>Slide 12</vt:lpstr>
      <vt:lpstr>Slide 13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524</cp:revision>
  <dcterms:created xsi:type="dcterms:W3CDTF">2011-09-14T09:14:26Z</dcterms:created>
  <dcterms:modified xsi:type="dcterms:W3CDTF">2012-10-13T13:57:23Z</dcterms:modified>
</cp:coreProperties>
</file>