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84" r:id="rId11"/>
    <p:sldId id="278" r:id="rId12"/>
    <p:sldId id="279" r:id="rId13"/>
    <p:sldId id="280" r:id="rId14"/>
    <p:sldId id="281" r:id="rId15"/>
    <p:sldId id="282" r:id="rId16"/>
    <p:sldId id="283" r:id="rId17"/>
    <p:sldId id="285" r:id="rId18"/>
    <p:sldId id="269" r:id="rId1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213" autoAdjust="0"/>
  </p:normalViewPr>
  <p:slideViewPr>
    <p:cSldViewPr>
      <p:cViewPr varScale="1">
        <p:scale>
          <a:sx n="75" d="100"/>
          <a:sy n="75" d="100"/>
        </p:scale>
        <p:origin x="-10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B6AB1-A467-418B-83B1-101E3973F959}" type="datetimeFigureOut">
              <a:rPr lang="id-ID" smtClean="0"/>
              <a:pPr/>
              <a:t>10/11/2012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CFD18-F33A-4642-9768-41DD10E0419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133CD-78EC-427F-A215-61976BD85CEE}" type="datetime1">
              <a:rPr lang="id-ID" smtClean="0"/>
              <a:pPr/>
              <a:t>10/11/2012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F0484-5B42-4559-A705-E5C711DB7425}" type="datetime1">
              <a:rPr lang="id-ID" smtClean="0"/>
              <a:pPr/>
              <a:t>10/11/2012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2A00E-6D0F-432C-82FD-DBBEECD5BB01}" type="datetime1">
              <a:rPr lang="id-ID" smtClean="0"/>
              <a:pPr/>
              <a:t>10/11/2012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9833F-1613-4DE4-B866-E9AD49C7252A}" type="datetime1">
              <a:rPr lang="id-ID" smtClean="0"/>
              <a:pPr/>
              <a:t>10/11/2012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E26BFB-C36E-4149-AD50-7498C45B760E}" type="datetime1">
              <a:rPr lang="id-ID" smtClean="0"/>
              <a:pPr/>
              <a:t>10/11/2012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CD2F82-30F3-4F10-A5E1-35065747DA30}" type="datetime1">
              <a:rPr lang="id-ID" smtClean="0"/>
              <a:pPr/>
              <a:t>10/11/2012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A68353-009F-48C0-9F17-34280F1D6054}" type="datetime1">
              <a:rPr lang="id-ID" smtClean="0"/>
              <a:pPr/>
              <a:t>10/11/2012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0A15C-46AA-4068-AD37-61CCD91B7C07}" type="datetime1">
              <a:rPr lang="id-ID" smtClean="0"/>
              <a:pPr/>
              <a:t>10/11/2012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8985FC-9400-4502-A501-7A554D1A90D6}" type="datetime1">
              <a:rPr lang="id-ID" smtClean="0"/>
              <a:pPr/>
              <a:t>10/11/2012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420A86-B123-4620-AD1B-8E95A8AE8859}" type="datetime1">
              <a:rPr lang="id-ID" smtClean="0"/>
              <a:pPr/>
              <a:t>10/11/2012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413259-71EE-434C-8D80-A16C857F4C48}" type="datetime1">
              <a:rPr lang="id-ID" smtClean="0"/>
              <a:pPr/>
              <a:t>10/11/2012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72D7C6B-14AA-4C13-B927-70BBEC160B6C}" type="datetime1">
              <a:rPr lang="id-ID" smtClean="0"/>
              <a:pPr/>
              <a:t>10/11/2012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966216"/>
            <a:ext cx="7406640" cy="1472184"/>
          </a:xfrm>
        </p:spPr>
        <p:txBody>
          <a:bodyPr>
            <a:noAutofit/>
          </a:bodyPr>
          <a:lstStyle/>
          <a:p>
            <a:r>
              <a:rPr lang="en-US" sz="3600" dirty="0" smtClean="0"/>
              <a:t>Clustering (</a:t>
            </a:r>
            <a:r>
              <a:rPr lang="en-US" sz="3600" i="1" dirty="0" smtClean="0"/>
              <a:t>Season 1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r>
              <a:rPr lang="en-US" sz="3600" dirty="0" smtClean="0"/>
              <a:t>K-Means</a:t>
            </a:r>
            <a:endParaRPr lang="id-ID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667000"/>
            <a:ext cx="7406640" cy="1752600"/>
          </a:xfrm>
        </p:spPr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endParaRPr lang="en-US" dirty="0" smtClean="0"/>
          </a:p>
          <a:p>
            <a:r>
              <a:rPr lang="en-US" dirty="0" err="1" smtClean="0"/>
              <a:t>Materi</a:t>
            </a:r>
            <a:r>
              <a:rPr lang="en-US" dirty="0" smtClean="0"/>
              <a:t> 4</a:t>
            </a:r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105400"/>
            <a:ext cx="8229600" cy="1020763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Eko </a:t>
            </a:r>
            <a:r>
              <a:rPr lang="en-US" sz="3200" dirty="0" err="1">
                <a:solidFill>
                  <a:schemeClr val="tx1">
                    <a:tint val="75000"/>
                  </a:schemeClr>
                </a:solidFill>
                <a:latin typeface="+mn-lt"/>
              </a:rPr>
              <a:t>Prasetyo</a:t>
            </a:r>
            <a:endParaRPr lang="en-US" sz="3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>
                <a:solidFill>
                  <a:schemeClr val="tx1">
                    <a:tint val="75000"/>
                  </a:schemeClr>
                </a:solidFill>
                <a:latin typeface="+mn-lt"/>
              </a:rPr>
              <a:t>Teknik</a:t>
            </a:r>
            <a:r>
              <a:rPr lang="en-US" sz="3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chemeClr val="tx1">
                    <a:tint val="75000"/>
                  </a:schemeClr>
                </a:solidFill>
                <a:latin typeface="+mn-lt"/>
              </a:rPr>
              <a:t>Informatika</a:t>
            </a:r>
            <a:endParaRPr lang="en-US" sz="3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UPN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 “Veteran”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Jawa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Timur</a:t>
            </a:r>
            <a:endParaRPr lang="en-US" sz="3200" dirty="0" smtClean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2012</a:t>
            </a:r>
            <a:endParaRPr lang="id-ID" sz="3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114800"/>
            <a:ext cx="1181100" cy="100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4126992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smtClean="0"/>
              <a:t>10 data </a:t>
            </a:r>
            <a:r>
              <a:rPr lang="en-US" dirty="0" err="1" smtClean="0"/>
              <a:t>pada</a:t>
            </a:r>
            <a:r>
              <a:rPr lang="en-US" dirty="0" smtClean="0"/>
              <a:t> data </a:t>
            </a:r>
            <a:r>
              <a:rPr lang="en-US" dirty="0" smtClean="0"/>
              <a:t>set. </a:t>
            </a:r>
          </a:p>
          <a:p>
            <a:r>
              <a:rPr lang="en-US" dirty="0" err="1" smtClean="0"/>
              <a:t>Dimensi</a:t>
            </a:r>
            <a:r>
              <a:rPr lang="en-US" dirty="0" smtClean="0"/>
              <a:t> </a:t>
            </a:r>
            <a:r>
              <a:rPr lang="en-US" dirty="0" smtClean="0"/>
              <a:t>data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smtClean="0"/>
              <a:t>2 </a:t>
            </a:r>
            <a:r>
              <a:rPr lang="en-US" dirty="0" err="1" smtClean="0"/>
              <a:t>fitur</a:t>
            </a:r>
            <a:r>
              <a:rPr lang="en-US" dirty="0" smtClean="0"/>
              <a:t> (agar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 </a:t>
            </a:r>
            <a:r>
              <a:rPr lang="en-US" dirty="0" err="1" smtClean="0"/>
              <a:t>kartesius</a:t>
            </a:r>
            <a:r>
              <a:rPr lang="en-US" dirty="0" smtClean="0"/>
              <a:t>). </a:t>
            </a:r>
            <a:endParaRPr lang="en-US" dirty="0" smtClean="0"/>
          </a:p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pengelompokan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x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smtClean="0"/>
              <a:t>y</a:t>
            </a:r>
            <a:endParaRPr lang="en-US" dirty="0" smtClean="0"/>
          </a:p>
          <a:p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Euclidean distance. </a:t>
            </a:r>
            <a:endParaRPr lang="en-US" dirty="0" smtClean="0"/>
          </a:p>
          <a:p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smtClean="0"/>
              <a:t>cluster (K) </a:t>
            </a:r>
            <a:r>
              <a:rPr lang="en-US" dirty="0" err="1" smtClean="0"/>
              <a:t>adalah</a:t>
            </a:r>
            <a:r>
              <a:rPr lang="en-US" dirty="0" smtClean="0"/>
              <a:t> 3. </a:t>
            </a:r>
            <a:endParaRPr lang="en-US" dirty="0" smtClean="0"/>
          </a:p>
          <a:p>
            <a:r>
              <a:rPr lang="en-US" dirty="0" smtClean="0"/>
              <a:t>Threshold </a:t>
            </a:r>
            <a:r>
              <a:rPr lang="en-US" dirty="0" smtClean="0"/>
              <a:t>(T)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objektif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0.1.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10</a:t>
            </a:fld>
            <a:endParaRPr lang="id-ID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44465" y="1371600"/>
          <a:ext cx="3094735" cy="3855720"/>
        </p:xfrm>
        <a:graphic>
          <a:graphicData uri="http://schemas.openxmlformats.org/drawingml/2006/table">
            <a:tbl>
              <a:tblPr/>
              <a:tblGrid>
                <a:gridCol w="1194435"/>
                <a:gridCol w="950150"/>
                <a:gridCol w="9501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Data </a:t>
                      </a:r>
                      <a:r>
                        <a:rPr lang="en-US" sz="2000" b="1" dirty="0" err="1">
                          <a:latin typeface="Times New Roman"/>
                          <a:ea typeface="Calibri"/>
                          <a:cs typeface="Times New Roman"/>
                        </a:rPr>
                        <a:t>ke-i</a:t>
                      </a: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Calibri"/>
                          <a:cs typeface="Times New Roman"/>
                        </a:rPr>
                        <a:t>Fitur</a:t>
                      </a: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 x</a:t>
                      </a: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Calibri"/>
                          <a:cs typeface="Times New Roman"/>
                        </a:rPr>
                        <a:t>Fitur</a:t>
                      </a: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 y</a:t>
                      </a: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56388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Inisialisasi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11</a:t>
            </a:fld>
            <a:endParaRPr lang="id-ID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9716" y="1228344"/>
          <a:ext cx="3606484" cy="2699004"/>
        </p:xfrm>
        <a:graphic>
          <a:graphicData uri="http://schemas.openxmlformats.org/drawingml/2006/table">
            <a:tbl>
              <a:tblPr/>
              <a:tblGrid>
                <a:gridCol w="878840"/>
                <a:gridCol w="720090"/>
                <a:gridCol w="810260"/>
                <a:gridCol w="399098"/>
                <a:gridCol w="399098"/>
                <a:gridCol w="399098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Data </a:t>
                      </a: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ke-i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Fitur x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Fitur</a:t>
                      </a: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 y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Times New Roman"/>
                          <a:ea typeface="Calibri"/>
                          <a:cs typeface="Times New Roman"/>
                        </a:rPr>
                        <a:t>C1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Times New Roman"/>
                          <a:ea typeface="Calibri"/>
                          <a:cs typeface="Times New Roman"/>
                        </a:rPr>
                        <a:t>C2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Times New Roman"/>
                          <a:ea typeface="Calibri"/>
                          <a:cs typeface="Times New Roman"/>
                        </a:rPr>
                        <a:t>C3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011297" y="5029200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Centroid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yang </a:t>
            </a:r>
            <a:r>
              <a:rPr lang="en-US" dirty="0" err="1" smtClean="0"/>
              <a:t>didapat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67120" y="5497828"/>
          <a:ext cx="2672080" cy="987552"/>
        </p:xfrm>
        <a:graphic>
          <a:graphicData uri="http://schemas.openxmlformats.org/drawingml/2006/table">
            <a:tbl>
              <a:tblPr/>
              <a:tblGrid>
                <a:gridCol w="871855"/>
                <a:gridCol w="899795"/>
                <a:gridCol w="900430"/>
              </a:tblGrid>
              <a:tr h="2468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Cluster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Fitur x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Fitur y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3.4000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3.8000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2.7500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3.7500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200400" y="4572000"/>
          <a:ext cx="2740025" cy="1800225"/>
        </p:xfrm>
        <a:graphic>
          <a:graphicData uri="http://schemas.openxmlformats.org/drawingml/2006/table">
            <a:tbl>
              <a:tblPr/>
              <a:tblGrid>
                <a:gridCol w="1081405"/>
                <a:gridCol w="829310"/>
                <a:gridCol w="829310"/>
              </a:tblGrid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anggota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Fitur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x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Fitur y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Jumlah x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Jumlah y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Rata-rata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3.4000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3.8000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28600" y="5181600"/>
          <a:ext cx="2740025" cy="1600200"/>
        </p:xfrm>
        <a:graphic>
          <a:graphicData uri="http://schemas.openxmlformats.org/drawingml/2006/table">
            <a:tbl>
              <a:tblPr/>
              <a:tblGrid>
                <a:gridCol w="1081405"/>
                <a:gridCol w="829310"/>
                <a:gridCol w="829310"/>
              </a:tblGrid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anggota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Fitur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x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Fitur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y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Jumlah x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Jumlah y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Rata-rata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2.7500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3.7500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419600" y="1228344"/>
          <a:ext cx="2249442" cy="2962656"/>
        </p:xfrm>
        <a:graphic>
          <a:graphicData uri="http://schemas.openxmlformats.org/drawingml/2006/table">
            <a:tbl>
              <a:tblPr/>
              <a:tblGrid>
                <a:gridCol w="863047"/>
                <a:gridCol w="672576"/>
                <a:gridCol w="713819"/>
              </a:tblGrid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0.0000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9.1250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14.6000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9.0000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1.1250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3.2000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3.4000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1.6250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5.6250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17.8000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48.0000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17.5000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28600" y="838200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Keanggotaan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72000" y="838200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objektif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705600" y="3352800"/>
            <a:ext cx="221086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Nilai</a:t>
            </a:r>
            <a:r>
              <a:rPr lang="en-US" sz="1400" dirty="0" smtClean="0"/>
              <a:t> FO </a:t>
            </a:r>
            <a:r>
              <a:rPr lang="en-US" sz="1400" dirty="0" err="1" smtClean="0"/>
              <a:t>awal</a:t>
            </a:r>
            <a:r>
              <a:rPr lang="en-US" sz="1400" dirty="0" smtClean="0"/>
              <a:t> = 0</a:t>
            </a:r>
          </a:p>
          <a:p>
            <a:r>
              <a:rPr lang="en-US" sz="1400" dirty="0" err="1" smtClean="0"/>
              <a:t>Nilai</a:t>
            </a:r>
            <a:r>
              <a:rPr lang="en-US" sz="1400" dirty="0" smtClean="0"/>
              <a:t> FO </a:t>
            </a:r>
            <a:r>
              <a:rPr lang="en-US" sz="1400" dirty="0" err="1" smtClean="0"/>
              <a:t>baru</a:t>
            </a:r>
            <a:r>
              <a:rPr lang="en-US" sz="1400" dirty="0" smtClean="0"/>
              <a:t> = 65.5</a:t>
            </a:r>
          </a:p>
          <a:p>
            <a:r>
              <a:rPr lang="en-US" sz="1400" dirty="0" err="1" smtClean="0"/>
              <a:t>Perubahan</a:t>
            </a:r>
            <a:r>
              <a:rPr lang="en-US" sz="1400" dirty="0" smtClean="0"/>
              <a:t> FO = |65.5-0| 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                      = 65.5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7467600" y="4267200"/>
            <a:ext cx="16001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err="1" smtClean="0"/>
              <a:t>Masih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diatas</a:t>
            </a:r>
            <a:r>
              <a:rPr lang="en-US" sz="1600" b="1" i="1" dirty="0" smtClean="0"/>
              <a:t> T</a:t>
            </a:r>
            <a:endParaRPr lang="en-US" sz="1600" b="1" i="1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28600" y="4064127"/>
          <a:ext cx="2740025" cy="1041273"/>
        </p:xfrm>
        <a:graphic>
          <a:graphicData uri="http://schemas.openxmlformats.org/drawingml/2006/table">
            <a:tbl>
              <a:tblPr/>
              <a:tblGrid>
                <a:gridCol w="1081405"/>
                <a:gridCol w="829310"/>
                <a:gridCol w="829310"/>
              </a:tblGrid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anggota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Fitur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x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Fitur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y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Jumlah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x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Jumlah y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Rata-rata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1.0000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1.0000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2895600" y="5029200"/>
            <a:ext cx="3200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971800" y="6400800"/>
            <a:ext cx="3124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867400" y="60198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487680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Iterasi</a:t>
            </a:r>
            <a:r>
              <a:rPr lang="en-US" sz="3200" dirty="0" smtClean="0"/>
              <a:t> 1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12</a:t>
            </a:fld>
            <a:endParaRPr lang="id-ID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3385" y="1251585"/>
          <a:ext cx="4692015" cy="2710815"/>
        </p:xfrm>
        <a:graphic>
          <a:graphicData uri="http://schemas.openxmlformats.org/drawingml/2006/table">
            <a:tbl>
              <a:tblPr/>
              <a:tblGrid>
                <a:gridCol w="876935"/>
                <a:gridCol w="810260"/>
                <a:gridCol w="810260"/>
                <a:gridCol w="810260"/>
                <a:gridCol w="673100"/>
                <a:gridCol w="711200"/>
              </a:tblGrid>
              <a:tr h="2571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ke-i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C1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C2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C3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Baru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0.0000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3.6878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3.2596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0.0000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3.0000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2.8636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3.0208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2.8636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5.0000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3.8210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4.2573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3.8210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1.0000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3.0000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2.4749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1.0000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2.2361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1.6125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1.0607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1.0607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4.4721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1.7889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2.3717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1.7889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4.1231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1.8439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1.4577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1.4577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4.4721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1.2649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1.2748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1.2649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5.0990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2.6077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2.3717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2.3717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7.2801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4.2190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4.2573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4.2190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838200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24121" y="5029200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Centroid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yang </a:t>
            </a:r>
            <a:r>
              <a:rPr lang="en-US" dirty="0" err="1" smtClean="0"/>
              <a:t>didapat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4114800"/>
          <a:ext cx="2543175" cy="1261872"/>
        </p:xfrm>
        <a:graphic>
          <a:graphicData uri="http://schemas.openxmlformats.org/drawingml/2006/table">
            <a:tbl>
              <a:tblPr/>
              <a:tblGrid>
                <a:gridCol w="1081405"/>
                <a:gridCol w="730885"/>
                <a:gridCol w="730885"/>
              </a:tblGrid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anggota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Fitur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x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Fitur y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Jumlah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x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Jumlah y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Rata-rata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1.0000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1.5000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05401" y="5421628"/>
          <a:ext cx="2672080" cy="902972"/>
        </p:xfrm>
        <a:graphic>
          <a:graphicData uri="http://schemas.openxmlformats.org/drawingml/2006/table">
            <a:tbl>
              <a:tblPr/>
              <a:tblGrid>
                <a:gridCol w="871855"/>
                <a:gridCol w="899795"/>
                <a:gridCol w="90043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Cluster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Fitur</a:t>
                      </a: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 x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Fitur y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1.0000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1.5000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4.2000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3.6000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2.000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4.6667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127375" y="4371975"/>
          <a:ext cx="2740025" cy="1800225"/>
        </p:xfrm>
        <a:graphic>
          <a:graphicData uri="http://schemas.openxmlformats.org/drawingml/2006/table">
            <a:tbl>
              <a:tblPr/>
              <a:tblGrid>
                <a:gridCol w="1081405"/>
                <a:gridCol w="829310"/>
                <a:gridCol w="829310"/>
              </a:tblGrid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anggota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Fitur x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Fitur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y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Jumlah x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Jumlah y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Rata-rata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4.2000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3.6000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8600" y="5457825"/>
          <a:ext cx="2560955" cy="1400175"/>
        </p:xfrm>
        <a:graphic>
          <a:graphicData uri="http://schemas.openxmlformats.org/drawingml/2006/table">
            <a:tbl>
              <a:tblPr/>
              <a:tblGrid>
                <a:gridCol w="1081405"/>
                <a:gridCol w="768350"/>
                <a:gridCol w="711200"/>
              </a:tblGrid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anggota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Fitur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x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Fitur y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Jumlah x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Jumlah y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Rata-rata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2.0000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4.6667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367953" y="1279144"/>
          <a:ext cx="2095500" cy="2962656"/>
        </p:xfrm>
        <a:graphic>
          <a:graphicData uri="http://schemas.openxmlformats.org/drawingml/2006/table">
            <a:tbl>
              <a:tblPr/>
              <a:tblGrid>
                <a:gridCol w="710124"/>
                <a:gridCol w="672082"/>
                <a:gridCol w="713294"/>
              </a:tblGrid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0.2500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6.8000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10.0000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0.2500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2.7778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1.0000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0.1111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3.4000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1.7778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20.8000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0.5000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42.0000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4.6667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943600" y="4274403"/>
            <a:ext cx="2743200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/>
              <a:t>Nilai</a:t>
            </a:r>
            <a:r>
              <a:rPr lang="en-US" sz="1200" dirty="0" smtClean="0"/>
              <a:t> FO </a:t>
            </a:r>
            <a:r>
              <a:rPr lang="en-US" sz="1200" dirty="0" err="1" smtClean="0"/>
              <a:t>awal</a:t>
            </a:r>
            <a:r>
              <a:rPr lang="en-US" sz="1200" dirty="0" smtClean="0"/>
              <a:t> = 65.5</a:t>
            </a:r>
          </a:p>
          <a:p>
            <a:r>
              <a:rPr lang="en-US" sz="1200" dirty="0" err="1" smtClean="0"/>
              <a:t>Nilai</a:t>
            </a:r>
            <a:r>
              <a:rPr lang="en-US" sz="1200" dirty="0" smtClean="0"/>
              <a:t> FO </a:t>
            </a:r>
            <a:r>
              <a:rPr lang="en-US" sz="1200" dirty="0" err="1" smtClean="0"/>
              <a:t>baru</a:t>
            </a:r>
            <a:r>
              <a:rPr lang="en-US" sz="1200" dirty="0" smtClean="0"/>
              <a:t> = 47.1667</a:t>
            </a:r>
          </a:p>
          <a:p>
            <a:r>
              <a:rPr lang="en-US" sz="1200" dirty="0" err="1" smtClean="0"/>
              <a:t>Perubahan</a:t>
            </a:r>
            <a:r>
              <a:rPr lang="en-US" sz="1200" dirty="0" smtClean="0"/>
              <a:t> FO = |47.1667 - 65.5| </a:t>
            </a:r>
          </a:p>
          <a:p>
            <a:r>
              <a:rPr lang="en-US" sz="1200" dirty="0" smtClean="0"/>
              <a:t> </a:t>
            </a:r>
            <a:r>
              <a:rPr lang="en-US" sz="1200" dirty="0" smtClean="0"/>
              <a:t>                       = 18.3333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7898146" y="4828401"/>
            <a:ext cx="12458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err="1" smtClean="0"/>
              <a:t>Masih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diatas</a:t>
            </a:r>
            <a:r>
              <a:rPr lang="en-US" sz="1200" b="1" i="1" dirty="0" smtClean="0"/>
              <a:t> T</a:t>
            </a:r>
            <a:endParaRPr lang="en-US" sz="1200" b="1" i="1" dirty="0"/>
          </a:p>
        </p:txBody>
      </p:sp>
      <p:sp>
        <p:nvSpPr>
          <p:cNvPr id="14" name="Rectangle 13"/>
          <p:cNvSpPr/>
          <p:nvPr/>
        </p:nvSpPr>
        <p:spPr>
          <a:xfrm>
            <a:off x="5257800" y="838200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objektif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43200" y="5257800"/>
            <a:ext cx="3276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819400" y="6248400"/>
            <a:ext cx="3200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67400" y="5867400"/>
            <a:ext cx="152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67600" y="1676400"/>
            <a:ext cx="167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 err="1" smtClean="0"/>
              <a:t>Ada</a:t>
            </a:r>
            <a:r>
              <a:rPr lang="en-US" sz="1200" b="1" i="1" dirty="0" smtClean="0"/>
              <a:t> 4 data </a:t>
            </a:r>
            <a:r>
              <a:rPr lang="en-US" sz="1200" b="1" i="1" dirty="0" err="1" smtClean="0"/>
              <a:t>berpindah</a:t>
            </a:r>
            <a:r>
              <a:rPr lang="en-US" sz="1200" b="1" i="1" dirty="0" smtClean="0"/>
              <a:t> cluster</a:t>
            </a:r>
          </a:p>
          <a:p>
            <a:r>
              <a:rPr lang="en-US" sz="1200" b="1" i="1" dirty="0" smtClean="0"/>
              <a:t>2 </a:t>
            </a:r>
            <a:r>
              <a:rPr lang="en-US" sz="1200" b="1" i="1" dirty="0" smtClean="0">
                <a:sym typeface="Wingdings" pitchFamily="2" charset="2"/>
              </a:rPr>
              <a:t> </a:t>
            </a:r>
            <a:r>
              <a:rPr lang="en-US" sz="1200" b="1" i="1" dirty="0" err="1" smtClean="0">
                <a:sym typeface="Wingdings" pitchFamily="2" charset="2"/>
              </a:rPr>
              <a:t>dari</a:t>
            </a:r>
            <a:r>
              <a:rPr lang="en-US" sz="1200" b="1" i="1" dirty="0" smtClean="0">
                <a:sym typeface="Wingdings" pitchFamily="2" charset="2"/>
              </a:rPr>
              <a:t> 3 </a:t>
            </a:r>
            <a:r>
              <a:rPr lang="en-US" sz="1200" b="1" i="1" dirty="0" err="1" smtClean="0">
                <a:sym typeface="Wingdings" pitchFamily="2" charset="2"/>
              </a:rPr>
              <a:t>ke</a:t>
            </a:r>
            <a:r>
              <a:rPr lang="en-US" sz="1200" b="1" i="1" dirty="0" smtClean="0">
                <a:sym typeface="Wingdings" pitchFamily="2" charset="2"/>
              </a:rPr>
              <a:t> 2</a:t>
            </a:r>
          </a:p>
          <a:p>
            <a:r>
              <a:rPr lang="en-US" sz="1200" b="1" i="1" dirty="0" smtClean="0"/>
              <a:t>4 </a:t>
            </a:r>
            <a:r>
              <a:rPr lang="en-US" sz="1200" b="1" i="1" dirty="0" smtClean="0">
                <a:sym typeface="Wingdings" pitchFamily="2" charset="2"/>
              </a:rPr>
              <a:t> </a:t>
            </a:r>
            <a:r>
              <a:rPr lang="en-US" sz="1200" b="1" i="1" dirty="0" err="1" smtClean="0">
                <a:sym typeface="Wingdings" pitchFamily="2" charset="2"/>
              </a:rPr>
              <a:t>dari</a:t>
            </a:r>
            <a:r>
              <a:rPr lang="en-US" sz="1200" b="1" i="1" dirty="0" smtClean="0">
                <a:sym typeface="Wingdings" pitchFamily="2" charset="2"/>
              </a:rPr>
              <a:t> 2 </a:t>
            </a:r>
            <a:r>
              <a:rPr lang="en-US" sz="1200" b="1" i="1" dirty="0" err="1" smtClean="0">
                <a:sym typeface="Wingdings" pitchFamily="2" charset="2"/>
              </a:rPr>
              <a:t>ke</a:t>
            </a:r>
            <a:r>
              <a:rPr lang="en-US" sz="1200" b="1" i="1" dirty="0" smtClean="0">
                <a:sym typeface="Wingdings" pitchFamily="2" charset="2"/>
              </a:rPr>
              <a:t> 1</a:t>
            </a:r>
            <a:endParaRPr lang="en-US" sz="1200" b="1" i="1" dirty="0" smtClean="0"/>
          </a:p>
          <a:p>
            <a:r>
              <a:rPr lang="en-US" sz="1200" b="1" i="1" dirty="0" smtClean="0"/>
              <a:t>7 </a:t>
            </a:r>
            <a:r>
              <a:rPr lang="en-US" sz="1200" b="1" i="1" dirty="0" smtClean="0">
                <a:sym typeface="Wingdings" pitchFamily="2" charset="2"/>
              </a:rPr>
              <a:t> </a:t>
            </a:r>
            <a:r>
              <a:rPr lang="en-US" sz="1200" b="1" i="1" dirty="0" err="1" smtClean="0">
                <a:sym typeface="Wingdings" pitchFamily="2" charset="2"/>
              </a:rPr>
              <a:t>dari</a:t>
            </a:r>
            <a:r>
              <a:rPr lang="en-US" sz="1200" b="1" i="1" dirty="0" smtClean="0">
                <a:sym typeface="Wingdings" pitchFamily="2" charset="2"/>
              </a:rPr>
              <a:t> 2 </a:t>
            </a:r>
            <a:r>
              <a:rPr lang="en-US" sz="1200" b="1" i="1" dirty="0" err="1" smtClean="0">
                <a:sym typeface="Wingdings" pitchFamily="2" charset="2"/>
              </a:rPr>
              <a:t>ke</a:t>
            </a:r>
            <a:r>
              <a:rPr lang="en-US" sz="1200" b="1" i="1" dirty="0" smtClean="0">
                <a:sym typeface="Wingdings" pitchFamily="2" charset="2"/>
              </a:rPr>
              <a:t> 3</a:t>
            </a:r>
          </a:p>
          <a:p>
            <a:r>
              <a:rPr lang="en-US" sz="1200" b="1" i="1" dirty="0" smtClean="0">
                <a:sym typeface="Wingdings" pitchFamily="2" charset="2"/>
              </a:rPr>
              <a:t>8  </a:t>
            </a:r>
            <a:r>
              <a:rPr lang="en-US" sz="1200" b="1" i="1" dirty="0" err="1" smtClean="0">
                <a:sym typeface="Wingdings" pitchFamily="2" charset="2"/>
              </a:rPr>
              <a:t>dari</a:t>
            </a:r>
            <a:r>
              <a:rPr lang="en-US" sz="1200" b="1" i="1" dirty="0" smtClean="0">
                <a:sym typeface="Wingdings" pitchFamily="2" charset="2"/>
              </a:rPr>
              <a:t> 3 </a:t>
            </a:r>
            <a:r>
              <a:rPr lang="en-US" sz="1200" b="1" i="1" dirty="0" err="1" smtClean="0">
                <a:sym typeface="Wingdings" pitchFamily="2" charset="2"/>
              </a:rPr>
              <a:t>ke</a:t>
            </a:r>
            <a:r>
              <a:rPr lang="en-US" sz="1200" b="1" i="1" dirty="0" smtClean="0">
                <a:sym typeface="Wingdings" pitchFamily="2" charset="2"/>
              </a:rPr>
              <a:t> 1</a:t>
            </a:r>
            <a:endParaRPr lang="en-US" sz="1200" b="1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14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487680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Iterasi</a:t>
            </a:r>
            <a:r>
              <a:rPr lang="en-US" sz="3200" dirty="0" smtClean="0"/>
              <a:t> 2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13</a:t>
            </a:fld>
            <a:endParaRPr lang="id-ID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3385" y="1251585"/>
          <a:ext cx="4692015" cy="2710815"/>
        </p:xfrm>
        <a:graphic>
          <a:graphicData uri="http://schemas.openxmlformats.org/drawingml/2006/table">
            <a:tbl>
              <a:tblPr/>
              <a:tblGrid>
                <a:gridCol w="876935"/>
                <a:gridCol w="810260"/>
                <a:gridCol w="810260"/>
                <a:gridCol w="810260"/>
                <a:gridCol w="673100"/>
                <a:gridCol w="711200"/>
              </a:tblGrid>
              <a:tr h="2571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ke-i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C1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C2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C3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Baru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0.5000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4.1231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3.8006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0.5000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3.0414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2.6077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4.1767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2.6077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5.0249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3.1623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5.4263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3.1623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0.5000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3.5777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2.8480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0.5000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1.8028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2.2804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1.6667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1.6667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4.2720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1.0000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3.4319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1.0000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3.6401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2.6077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0.3333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0.3333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4.0311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1.8439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1.0541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1.0541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4.6098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3.2558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1.3333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1.3333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6.8007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4.5607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3.4801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3.4801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838200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24121" y="5029200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Centroid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yang </a:t>
            </a:r>
            <a:r>
              <a:rPr lang="en-US" dirty="0" err="1" smtClean="0"/>
              <a:t>didapat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4114800"/>
          <a:ext cx="2543175" cy="1261872"/>
        </p:xfrm>
        <a:graphic>
          <a:graphicData uri="http://schemas.openxmlformats.org/drawingml/2006/table">
            <a:tbl>
              <a:tblPr/>
              <a:tblGrid>
                <a:gridCol w="1081405"/>
                <a:gridCol w="730885"/>
                <a:gridCol w="730885"/>
              </a:tblGrid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anggota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Fitur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x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Fitur y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Jumlah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x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Jumlah y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Rata-rata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1.0000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1.5000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05401" y="5421628"/>
          <a:ext cx="2672080" cy="981456"/>
        </p:xfrm>
        <a:graphic>
          <a:graphicData uri="http://schemas.openxmlformats.org/drawingml/2006/table">
            <a:tbl>
              <a:tblPr/>
              <a:tblGrid>
                <a:gridCol w="871855"/>
                <a:gridCol w="899795"/>
                <a:gridCol w="90043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Cluster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Fitur</a:t>
                      </a: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 x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Fitur y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1.0000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1.5000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5.0000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1.6667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2.4000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5.4000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943600" y="4274403"/>
            <a:ext cx="2743200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/>
              <a:t>Nilai</a:t>
            </a:r>
            <a:r>
              <a:rPr lang="en-US" sz="1200" dirty="0" smtClean="0"/>
              <a:t> FO </a:t>
            </a:r>
            <a:r>
              <a:rPr lang="en-US" sz="1200" dirty="0" err="1" smtClean="0"/>
              <a:t>awal</a:t>
            </a:r>
            <a:r>
              <a:rPr lang="en-US" sz="1200" dirty="0" smtClean="0"/>
              <a:t> = 47.1667</a:t>
            </a:r>
          </a:p>
          <a:p>
            <a:r>
              <a:rPr lang="en-US" sz="1200" dirty="0" err="1" smtClean="0"/>
              <a:t>Nilai</a:t>
            </a:r>
            <a:r>
              <a:rPr lang="en-US" sz="1200" dirty="0" smtClean="0"/>
              <a:t> FO </a:t>
            </a:r>
            <a:r>
              <a:rPr lang="en-US" sz="1200" dirty="0" err="1" smtClean="0"/>
              <a:t>baru</a:t>
            </a:r>
            <a:r>
              <a:rPr lang="en-US" sz="1200" dirty="0" smtClean="0"/>
              <a:t> = 19.5667</a:t>
            </a:r>
          </a:p>
          <a:p>
            <a:r>
              <a:rPr lang="en-US" sz="1200" dirty="0" err="1" smtClean="0"/>
              <a:t>Perubahan</a:t>
            </a:r>
            <a:r>
              <a:rPr lang="en-US" sz="1200" dirty="0" smtClean="0"/>
              <a:t> FO = |19.5667 - 47.1667| </a:t>
            </a:r>
          </a:p>
          <a:p>
            <a:r>
              <a:rPr lang="en-US" sz="1200" dirty="0" smtClean="0"/>
              <a:t> </a:t>
            </a:r>
            <a:r>
              <a:rPr lang="en-US" sz="1200" dirty="0" smtClean="0"/>
              <a:t>                       = 27.6000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7898146" y="4815244"/>
            <a:ext cx="12458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err="1" smtClean="0"/>
              <a:t>Masih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diatas</a:t>
            </a:r>
            <a:r>
              <a:rPr lang="en-US" sz="1200" b="1" i="1" dirty="0" smtClean="0"/>
              <a:t> T</a:t>
            </a:r>
            <a:endParaRPr lang="en-US" sz="1200" b="1" i="1" dirty="0"/>
          </a:p>
        </p:txBody>
      </p:sp>
      <p:sp>
        <p:nvSpPr>
          <p:cNvPr id="14" name="Rectangle 13"/>
          <p:cNvSpPr/>
          <p:nvPr/>
        </p:nvSpPr>
        <p:spPr>
          <a:xfrm>
            <a:off x="5257800" y="838200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objektif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28600" y="5457825"/>
          <a:ext cx="2560955" cy="1400175"/>
        </p:xfrm>
        <a:graphic>
          <a:graphicData uri="http://schemas.openxmlformats.org/drawingml/2006/table">
            <a:tbl>
              <a:tblPr/>
              <a:tblGrid>
                <a:gridCol w="1081405"/>
                <a:gridCol w="768350"/>
                <a:gridCol w="711200"/>
              </a:tblGrid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anggota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Fitur x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Fitur y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Jumlah x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Jumlah y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Rata-rata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5.0000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1.6667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124200" y="4495800"/>
          <a:ext cx="2560955" cy="1800225"/>
        </p:xfrm>
        <a:graphic>
          <a:graphicData uri="http://schemas.openxmlformats.org/drawingml/2006/table">
            <a:tbl>
              <a:tblPr/>
              <a:tblGrid>
                <a:gridCol w="1081405"/>
                <a:gridCol w="768350"/>
                <a:gridCol w="711200"/>
              </a:tblGrid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anggota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Fitur x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Fitur y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Jumlah x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Jumlah y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Rata-rata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2.4000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5.4000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5638800" y="6248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895600" y="6019800"/>
            <a:ext cx="3124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19400" y="5257800"/>
            <a:ext cx="3200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334000" y="1244600"/>
          <a:ext cx="2095500" cy="2962656"/>
        </p:xfrm>
        <a:graphic>
          <a:graphicData uri="http://schemas.openxmlformats.org/drawingml/2006/table">
            <a:tbl>
              <a:tblPr/>
              <a:tblGrid>
                <a:gridCol w="710124"/>
                <a:gridCol w="672082"/>
                <a:gridCol w="713294"/>
              </a:tblGrid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0.2500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1.4444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1.4444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0.2500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5.9200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1.7778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0.3200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0.5200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0.5200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7.1200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0.5000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4.6667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14.4000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7467601" y="1600200"/>
            <a:ext cx="1676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 err="1" smtClean="0"/>
              <a:t>Ada</a:t>
            </a:r>
            <a:r>
              <a:rPr lang="en-US" sz="1200" b="1" i="1" dirty="0" smtClean="0"/>
              <a:t> 2 data </a:t>
            </a:r>
            <a:r>
              <a:rPr lang="en-US" sz="1200" b="1" i="1" dirty="0" err="1" smtClean="0"/>
              <a:t>berpindah</a:t>
            </a:r>
            <a:r>
              <a:rPr lang="en-US" sz="1200" b="1" i="1" dirty="0" smtClean="0"/>
              <a:t> cluster: 8 </a:t>
            </a:r>
            <a:r>
              <a:rPr lang="en-US" sz="1200" b="1" i="1" dirty="0" err="1" smtClean="0"/>
              <a:t>dan</a:t>
            </a:r>
            <a:r>
              <a:rPr lang="en-US" sz="1200" b="1" i="1" dirty="0" smtClean="0"/>
              <a:t> 10</a:t>
            </a:r>
          </a:p>
          <a:p>
            <a:r>
              <a:rPr lang="en-US" sz="1200" b="1" i="1" dirty="0" smtClean="0"/>
              <a:t>8 </a:t>
            </a:r>
            <a:r>
              <a:rPr lang="en-US" sz="1200" b="1" i="1" dirty="0" smtClean="0">
                <a:sym typeface="Wingdings" pitchFamily="2" charset="2"/>
              </a:rPr>
              <a:t> </a:t>
            </a:r>
            <a:r>
              <a:rPr lang="en-US" sz="1200" b="1" i="1" dirty="0" err="1" smtClean="0">
                <a:sym typeface="Wingdings" pitchFamily="2" charset="2"/>
              </a:rPr>
              <a:t>dari</a:t>
            </a:r>
            <a:r>
              <a:rPr lang="en-US" sz="1200" b="1" i="1" dirty="0" smtClean="0">
                <a:sym typeface="Wingdings" pitchFamily="2" charset="2"/>
              </a:rPr>
              <a:t> 2 </a:t>
            </a:r>
            <a:r>
              <a:rPr lang="en-US" sz="1200" b="1" i="1" dirty="0" err="1" smtClean="0">
                <a:sym typeface="Wingdings" pitchFamily="2" charset="2"/>
              </a:rPr>
              <a:t>ke</a:t>
            </a:r>
            <a:r>
              <a:rPr lang="en-US" sz="1200" b="1" i="1" dirty="0" smtClean="0">
                <a:sym typeface="Wingdings" pitchFamily="2" charset="2"/>
              </a:rPr>
              <a:t> 3</a:t>
            </a:r>
          </a:p>
          <a:p>
            <a:r>
              <a:rPr lang="en-US" sz="1200" b="1" i="1" dirty="0" smtClean="0">
                <a:sym typeface="Wingdings" pitchFamily="2" charset="2"/>
              </a:rPr>
              <a:t>10  </a:t>
            </a:r>
            <a:r>
              <a:rPr lang="en-US" sz="1200" b="1" i="1" dirty="0" err="1" smtClean="0">
                <a:sym typeface="Wingdings" pitchFamily="2" charset="2"/>
              </a:rPr>
              <a:t>dari</a:t>
            </a:r>
            <a:r>
              <a:rPr lang="en-US" sz="1200" b="1" i="1" dirty="0" smtClean="0">
                <a:sym typeface="Wingdings" pitchFamily="2" charset="2"/>
              </a:rPr>
              <a:t> 2 </a:t>
            </a:r>
            <a:r>
              <a:rPr lang="en-US" sz="1200" b="1" i="1" dirty="0" err="1" smtClean="0">
                <a:sym typeface="Wingdings" pitchFamily="2" charset="2"/>
              </a:rPr>
              <a:t>ke</a:t>
            </a:r>
            <a:r>
              <a:rPr lang="en-US" sz="1200" b="1" i="1" dirty="0" smtClean="0">
                <a:sym typeface="Wingdings" pitchFamily="2" charset="2"/>
              </a:rPr>
              <a:t> 3</a:t>
            </a:r>
            <a:endParaRPr lang="en-US" sz="1200" b="1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14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487680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Iterasi</a:t>
            </a:r>
            <a:r>
              <a:rPr lang="en-US" sz="3200" dirty="0" smtClean="0"/>
              <a:t> 3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14</a:t>
            </a:fld>
            <a:endParaRPr lang="id-ID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3385" y="1251585"/>
          <a:ext cx="4692015" cy="2710815"/>
        </p:xfrm>
        <a:graphic>
          <a:graphicData uri="http://schemas.openxmlformats.org/drawingml/2006/table">
            <a:tbl>
              <a:tblPr/>
              <a:tblGrid>
                <a:gridCol w="876935"/>
                <a:gridCol w="810260"/>
                <a:gridCol w="810260"/>
                <a:gridCol w="810260"/>
                <a:gridCol w="673100"/>
                <a:gridCol w="711200"/>
              </a:tblGrid>
              <a:tr h="2571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ke-i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C1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C2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C3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Baru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0.5000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4.0552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4.6174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0.5000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3.0414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1.2019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4.6819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1.2019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5.0249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1.2019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5.6851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1.2019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0.5000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4.0139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3.6770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0.5000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1.8028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3.2830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2.4331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1.8028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4.2720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1.3333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3.5384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1.3333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3.6401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4.4845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0.5657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0.5657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4.0311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3.8873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0.7211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0.7211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4.6098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5.2705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0.7211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0.7211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6.8007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6.6416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2.6683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2.6683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838200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24121" y="5029200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Centroid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yang </a:t>
            </a:r>
            <a:r>
              <a:rPr lang="en-US" dirty="0" err="1" smtClean="0"/>
              <a:t>didapat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05401" y="5421628"/>
          <a:ext cx="2672080" cy="981456"/>
        </p:xfrm>
        <a:graphic>
          <a:graphicData uri="http://schemas.openxmlformats.org/drawingml/2006/table">
            <a:tbl>
              <a:tblPr/>
              <a:tblGrid>
                <a:gridCol w="871855"/>
                <a:gridCol w="899795"/>
                <a:gridCol w="90043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Cluster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Fitur</a:t>
                      </a: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 x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Fitur y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1.3333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2.0000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5.0000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1.6667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2.5000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6.0000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943600" y="4274403"/>
            <a:ext cx="2743200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/>
              <a:t>Nilai</a:t>
            </a:r>
            <a:r>
              <a:rPr lang="en-US" sz="1200" dirty="0" smtClean="0"/>
              <a:t> FO </a:t>
            </a:r>
            <a:r>
              <a:rPr lang="en-US" sz="1200" dirty="0" err="1" smtClean="0"/>
              <a:t>awal</a:t>
            </a:r>
            <a:r>
              <a:rPr lang="en-US" sz="1200" dirty="0" smtClean="0"/>
              <a:t> = 19.5667</a:t>
            </a:r>
          </a:p>
          <a:p>
            <a:r>
              <a:rPr lang="en-US" sz="1200" dirty="0" err="1" smtClean="0"/>
              <a:t>Nilai</a:t>
            </a:r>
            <a:r>
              <a:rPr lang="en-US" sz="1200" dirty="0" smtClean="0"/>
              <a:t> FO </a:t>
            </a:r>
            <a:r>
              <a:rPr lang="en-US" sz="1200" dirty="0" err="1" smtClean="0"/>
              <a:t>baru</a:t>
            </a:r>
            <a:r>
              <a:rPr lang="en-US" sz="1200" dirty="0" smtClean="0"/>
              <a:t> = 14.3333</a:t>
            </a:r>
          </a:p>
          <a:p>
            <a:r>
              <a:rPr lang="en-US" sz="1200" dirty="0" err="1" smtClean="0"/>
              <a:t>Perubahan</a:t>
            </a:r>
            <a:r>
              <a:rPr lang="en-US" sz="1200" dirty="0" smtClean="0"/>
              <a:t> FO = |14.3333 - 19.5667| </a:t>
            </a:r>
          </a:p>
          <a:p>
            <a:r>
              <a:rPr lang="en-US" sz="1200" dirty="0" smtClean="0"/>
              <a:t> </a:t>
            </a:r>
            <a:r>
              <a:rPr lang="en-US" sz="1200" dirty="0" smtClean="0"/>
              <a:t>                       = 5.2333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7898146" y="4815244"/>
            <a:ext cx="12458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err="1" smtClean="0"/>
              <a:t>Masih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diatas</a:t>
            </a:r>
            <a:r>
              <a:rPr lang="en-US" sz="1200" b="1" i="1" dirty="0" smtClean="0"/>
              <a:t> T</a:t>
            </a:r>
            <a:endParaRPr lang="en-US" sz="1200" b="1" i="1" dirty="0"/>
          </a:p>
        </p:txBody>
      </p:sp>
      <p:sp>
        <p:nvSpPr>
          <p:cNvPr id="14" name="Rectangle 13"/>
          <p:cNvSpPr/>
          <p:nvPr/>
        </p:nvSpPr>
        <p:spPr>
          <a:xfrm>
            <a:off x="5257800" y="838200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objektif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28600" y="5457825"/>
          <a:ext cx="2560955" cy="1400175"/>
        </p:xfrm>
        <a:graphic>
          <a:graphicData uri="http://schemas.openxmlformats.org/drawingml/2006/table">
            <a:tbl>
              <a:tblPr/>
              <a:tblGrid>
                <a:gridCol w="1081405"/>
                <a:gridCol w="768350"/>
                <a:gridCol w="711200"/>
              </a:tblGrid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anggota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Fitur x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Fitur y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Jumlah x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Jumlah y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Rata-rata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5.0000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1.6667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rot="16200000" flipH="1">
            <a:off x="5714206" y="5944394"/>
            <a:ext cx="306388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819400" y="6019800"/>
            <a:ext cx="3200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43200" y="5334000"/>
            <a:ext cx="3276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334000" y="1244600"/>
          <a:ext cx="2095500" cy="2962656"/>
        </p:xfrm>
        <a:graphic>
          <a:graphicData uri="http://schemas.openxmlformats.org/drawingml/2006/table">
            <a:tbl>
              <a:tblPr/>
              <a:tblGrid>
                <a:gridCol w="710124"/>
                <a:gridCol w="672082"/>
                <a:gridCol w="713294"/>
              </a:tblGrid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1.1111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1.4444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1.4444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0.1111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1.4444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1.7778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1.2500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1.2500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0.2500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4.2500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2.6667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4.6667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28600" y="4038600"/>
          <a:ext cx="2560955" cy="1400175"/>
        </p:xfrm>
        <a:graphic>
          <a:graphicData uri="http://schemas.openxmlformats.org/drawingml/2006/table">
            <a:tbl>
              <a:tblPr/>
              <a:tblGrid>
                <a:gridCol w="1081405"/>
                <a:gridCol w="768350"/>
                <a:gridCol w="711200"/>
              </a:tblGrid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anggota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Fitur x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Fitur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y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Jumlah x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Jumlah y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Rata-rata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1.3333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2.0000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124200" y="4495800"/>
          <a:ext cx="2560955" cy="1600200"/>
        </p:xfrm>
        <a:graphic>
          <a:graphicData uri="http://schemas.openxmlformats.org/drawingml/2006/table">
            <a:tbl>
              <a:tblPr/>
              <a:tblGrid>
                <a:gridCol w="1081405"/>
                <a:gridCol w="768350"/>
                <a:gridCol w="711200"/>
              </a:tblGrid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anggota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Fitur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x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Fitur y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Jumlah x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Jumlah y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Rata-rata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2.5000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6.0000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7467601" y="1600200"/>
            <a:ext cx="167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 smtClean="0"/>
              <a:t>Data 5 </a:t>
            </a:r>
            <a:r>
              <a:rPr lang="en-US" sz="1200" b="1" i="1" dirty="0" err="1" smtClean="0"/>
              <a:t>berpindah</a:t>
            </a:r>
            <a:r>
              <a:rPr lang="en-US" sz="1200" b="1" i="1" dirty="0" smtClean="0"/>
              <a:t> cluster </a:t>
            </a:r>
            <a:r>
              <a:rPr lang="en-US" sz="1200" b="1" i="1" dirty="0" err="1" smtClean="0"/>
              <a:t>dari</a:t>
            </a:r>
            <a:r>
              <a:rPr lang="en-US" sz="1200" b="1" i="1" dirty="0" smtClean="0"/>
              <a:t> 3 </a:t>
            </a:r>
            <a:r>
              <a:rPr lang="en-US" sz="1200" b="1" i="1" dirty="0" err="1" smtClean="0"/>
              <a:t>ke</a:t>
            </a:r>
            <a:r>
              <a:rPr lang="en-US" sz="1200" b="1" i="1" dirty="0" smtClean="0"/>
              <a:t> 1</a:t>
            </a:r>
            <a:endParaRPr lang="en-US" sz="1200" b="1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14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487680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Iterasi</a:t>
            </a:r>
            <a:r>
              <a:rPr lang="en-US" sz="3200" dirty="0" smtClean="0"/>
              <a:t> 4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15</a:t>
            </a:fld>
            <a:endParaRPr lang="id-ID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3385" y="1251585"/>
          <a:ext cx="4692015" cy="2710815"/>
        </p:xfrm>
        <a:graphic>
          <a:graphicData uri="http://schemas.openxmlformats.org/drawingml/2006/table">
            <a:tbl>
              <a:tblPr/>
              <a:tblGrid>
                <a:gridCol w="876935"/>
                <a:gridCol w="810260"/>
                <a:gridCol w="810260"/>
                <a:gridCol w="810260"/>
                <a:gridCol w="673100"/>
                <a:gridCol w="711200"/>
              </a:tblGrid>
              <a:tr h="2571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ke-i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C1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C2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C3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Baru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1.0541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4.0552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5.2202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1.0541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2.8480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1.2019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5.2202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1.2019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4.7726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1.2019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6.1033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1.2019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0.3333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4.0139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4.2720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0.3333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1.2019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3.2830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3.0414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1.2019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3.8006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1.3333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3.9051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1.3333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3.0732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4.4845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1.1180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1.1180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3.4319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3.8873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1.1180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1.1180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4.0552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5.2705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0.5000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0.5000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6.2272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6.6416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2.0616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2.0616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838200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24121" y="5029200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Centroid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yang </a:t>
            </a:r>
            <a:r>
              <a:rPr lang="en-US" dirty="0" err="1" smtClean="0"/>
              <a:t>didapat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05401" y="5421628"/>
          <a:ext cx="2672080" cy="981456"/>
        </p:xfrm>
        <a:graphic>
          <a:graphicData uri="http://schemas.openxmlformats.org/drawingml/2006/table">
            <a:tbl>
              <a:tblPr/>
              <a:tblGrid>
                <a:gridCol w="871855"/>
                <a:gridCol w="899795"/>
                <a:gridCol w="90043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Cluster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Fitur</a:t>
                      </a: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 x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Fitur y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1.3333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2.0000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5.0000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1.6667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2.5000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6.0000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943600" y="4274403"/>
            <a:ext cx="2743200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/>
              <a:t>Nilai</a:t>
            </a:r>
            <a:r>
              <a:rPr lang="en-US" sz="1200" dirty="0" smtClean="0"/>
              <a:t> FO </a:t>
            </a:r>
            <a:r>
              <a:rPr lang="en-US" sz="1200" dirty="0" err="1" smtClean="0"/>
              <a:t>awal</a:t>
            </a:r>
            <a:r>
              <a:rPr lang="en-US" sz="1200" dirty="0" smtClean="0"/>
              <a:t> = 14.3333</a:t>
            </a:r>
          </a:p>
          <a:p>
            <a:r>
              <a:rPr lang="en-US" sz="1200" dirty="0" err="1" smtClean="0"/>
              <a:t>Nilai</a:t>
            </a:r>
            <a:r>
              <a:rPr lang="en-US" sz="1200" dirty="0" smtClean="0"/>
              <a:t> FO </a:t>
            </a:r>
            <a:r>
              <a:rPr lang="en-US" sz="1200" dirty="0" err="1" smtClean="0"/>
              <a:t>baru</a:t>
            </a:r>
            <a:r>
              <a:rPr lang="en-US" sz="1200" dirty="0" smtClean="0"/>
              <a:t> = 14.3333</a:t>
            </a:r>
          </a:p>
          <a:p>
            <a:r>
              <a:rPr lang="en-US" sz="1200" dirty="0" err="1" smtClean="0"/>
              <a:t>Perubahan</a:t>
            </a:r>
            <a:r>
              <a:rPr lang="en-US" sz="1200" dirty="0" smtClean="0"/>
              <a:t> FO = |14.3333 – 14.3333| </a:t>
            </a:r>
          </a:p>
          <a:p>
            <a:r>
              <a:rPr lang="en-US" sz="1200" dirty="0" smtClean="0"/>
              <a:t> </a:t>
            </a:r>
            <a:r>
              <a:rPr lang="en-US" sz="1200" dirty="0" smtClean="0"/>
              <a:t>                       = 0.0000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7696200" y="4815244"/>
            <a:ext cx="1454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err="1" smtClean="0"/>
              <a:t>Sudah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dibawah</a:t>
            </a:r>
            <a:r>
              <a:rPr lang="en-US" sz="1200" b="1" i="1" dirty="0" smtClean="0"/>
              <a:t> T</a:t>
            </a:r>
            <a:endParaRPr lang="en-US" sz="1200" b="1" i="1" dirty="0"/>
          </a:p>
        </p:txBody>
      </p:sp>
      <p:sp>
        <p:nvSpPr>
          <p:cNvPr id="14" name="Rectangle 13"/>
          <p:cNvSpPr/>
          <p:nvPr/>
        </p:nvSpPr>
        <p:spPr>
          <a:xfrm>
            <a:off x="5257800" y="838200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objektif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28600" y="5457825"/>
          <a:ext cx="2560955" cy="1400175"/>
        </p:xfrm>
        <a:graphic>
          <a:graphicData uri="http://schemas.openxmlformats.org/drawingml/2006/table">
            <a:tbl>
              <a:tblPr/>
              <a:tblGrid>
                <a:gridCol w="1081405"/>
                <a:gridCol w="768350"/>
                <a:gridCol w="711200"/>
              </a:tblGrid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anggota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Fitur x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Fitur y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Jumlah x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Jumlah y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Rata-rata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5.0000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1.6667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rot="16200000" flipH="1">
            <a:off x="5714206" y="5944394"/>
            <a:ext cx="306388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819400" y="6019800"/>
            <a:ext cx="3200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43200" y="5334000"/>
            <a:ext cx="3276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334000" y="1244600"/>
          <a:ext cx="2095500" cy="2962656"/>
        </p:xfrm>
        <a:graphic>
          <a:graphicData uri="http://schemas.openxmlformats.org/drawingml/2006/table">
            <a:tbl>
              <a:tblPr/>
              <a:tblGrid>
                <a:gridCol w="710124"/>
                <a:gridCol w="672082"/>
                <a:gridCol w="713294"/>
              </a:tblGrid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1.1111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1.4444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1.4444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0.1111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1.4444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1.7778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1.2500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1.2500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0.2500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4.2500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2.6667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4.6667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28600" y="4038600"/>
          <a:ext cx="2560955" cy="1400175"/>
        </p:xfrm>
        <a:graphic>
          <a:graphicData uri="http://schemas.openxmlformats.org/drawingml/2006/table">
            <a:tbl>
              <a:tblPr/>
              <a:tblGrid>
                <a:gridCol w="1081405"/>
                <a:gridCol w="768350"/>
                <a:gridCol w="711200"/>
              </a:tblGrid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anggota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Fitur x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Fitur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y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Jumlah x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Jumlah y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Rata-rata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1.3333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2.0000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124200" y="4495800"/>
          <a:ext cx="2560955" cy="1600200"/>
        </p:xfrm>
        <a:graphic>
          <a:graphicData uri="http://schemas.openxmlformats.org/drawingml/2006/table">
            <a:tbl>
              <a:tblPr/>
              <a:tblGrid>
                <a:gridCol w="1081405"/>
                <a:gridCol w="768350"/>
                <a:gridCol w="711200"/>
              </a:tblGrid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anggota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Fitur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x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Fitur y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Jumlah x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Jumlah y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Rata-rata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2.5000</a:t>
                      </a: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6.0000</a:t>
                      </a: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467601" y="1600200"/>
            <a:ext cx="1676400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 err="1" smtClean="0"/>
              <a:t>Tidak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ada</a:t>
            </a:r>
            <a:r>
              <a:rPr lang="en-US" sz="1200" b="1" i="1" dirty="0" smtClean="0"/>
              <a:t> data yang </a:t>
            </a:r>
            <a:r>
              <a:rPr lang="en-US" sz="1200" b="1" i="1" dirty="0" err="1" smtClean="0"/>
              <a:t>berpindah</a:t>
            </a:r>
            <a:r>
              <a:rPr lang="en-US" sz="1200" b="1" i="1" dirty="0" smtClean="0"/>
              <a:t> cluster</a:t>
            </a:r>
            <a:endParaRPr lang="en-US" sz="1200" b="1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14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clustering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16</a:t>
            </a:fld>
            <a:endParaRPr lang="id-ID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50" y="1295399"/>
            <a:ext cx="2762250" cy="210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4250" y="1295400"/>
            <a:ext cx="28003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1295401"/>
            <a:ext cx="280034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6800" y="3886200"/>
            <a:ext cx="2762250" cy="210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24250" y="3886200"/>
            <a:ext cx="28003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53150" y="3857171"/>
            <a:ext cx="2838450" cy="216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304641" y="3352800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Data </a:t>
            </a:r>
            <a:r>
              <a:rPr lang="en-US" sz="1600" dirty="0" err="1" smtClean="0"/>
              <a:t>asli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886200" y="3429000"/>
            <a:ext cx="11160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Inisialisasi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410041" y="3471446"/>
            <a:ext cx="21323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Hasil</a:t>
            </a:r>
            <a:r>
              <a:rPr lang="en-US" sz="1600" dirty="0" smtClean="0"/>
              <a:t> </a:t>
            </a:r>
            <a:r>
              <a:rPr lang="en-US" sz="1600" dirty="0" err="1" smtClean="0"/>
              <a:t>setelah</a:t>
            </a:r>
            <a:r>
              <a:rPr lang="en-US" sz="1600" dirty="0" smtClean="0"/>
              <a:t> </a:t>
            </a:r>
            <a:r>
              <a:rPr lang="en-US" sz="1600" dirty="0" err="1" smtClean="0"/>
              <a:t>iterasi</a:t>
            </a:r>
            <a:r>
              <a:rPr lang="en-US" sz="1600" dirty="0" smtClean="0"/>
              <a:t> 1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371600" y="6019800"/>
            <a:ext cx="21323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Hasil</a:t>
            </a:r>
            <a:r>
              <a:rPr lang="en-US" sz="1600" dirty="0" smtClean="0"/>
              <a:t> </a:t>
            </a:r>
            <a:r>
              <a:rPr lang="en-US" sz="1600" dirty="0" err="1" smtClean="0"/>
              <a:t>setelah</a:t>
            </a:r>
            <a:r>
              <a:rPr lang="en-US" sz="1600" dirty="0" smtClean="0"/>
              <a:t> </a:t>
            </a:r>
            <a:r>
              <a:rPr lang="en-US" sz="1600" dirty="0" err="1" smtClean="0"/>
              <a:t>iterasi</a:t>
            </a:r>
            <a:r>
              <a:rPr lang="en-US" sz="1600" dirty="0" smtClean="0"/>
              <a:t> 2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810000" y="6019800"/>
            <a:ext cx="21323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Hasil</a:t>
            </a:r>
            <a:r>
              <a:rPr lang="en-US" sz="1600" dirty="0" smtClean="0"/>
              <a:t> </a:t>
            </a:r>
            <a:r>
              <a:rPr lang="en-US" sz="1600" dirty="0" err="1" smtClean="0"/>
              <a:t>setelah</a:t>
            </a:r>
            <a:r>
              <a:rPr lang="en-US" sz="1600" dirty="0" smtClean="0"/>
              <a:t> </a:t>
            </a:r>
            <a:r>
              <a:rPr lang="en-US" sz="1600" dirty="0" err="1" smtClean="0"/>
              <a:t>iterasi</a:t>
            </a:r>
            <a:r>
              <a:rPr lang="en-US" sz="1600" dirty="0" smtClean="0"/>
              <a:t> 3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478285" y="6019800"/>
            <a:ext cx="21323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Hasil</a:t>
            </a:r>
            <a:r>
              <a:rPr lang="en-US" sz="1600" dirty="0" smtClean="0"/>
              <a:t> </a:t>
            </a:r>
            <a:r>
              <a:rPr lang="en-US" sz="1600" dirty="0" err="1" smtClean="0"/>
              <a:t>setelah</a:t>
            </a:r>
            <a:r>
              <a:rPr lang="en-US" sz="1600" dirty="0" smtClean="0"/>
              <a:t> </a:t>
            </a:r>
            <a:r>
              <a:rPr lang="en-US" sz="1600" dirty="0" err="1" smtClean="0"/>
              <a:t>iterasi</a:t>
            </a:r>
            <a:r>
              <a:rPr lang="en-US" sz="1600" dirty="0" smtClean="0"/>
              <a:t> 4</a:t>
            </a:r>
            <a:endParaRPr lang="en-US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17</a:t>
            </a:fld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219200" y="1676400"/>
            <a:ext cx="1752600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 = [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	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	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	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	2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	3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	3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	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	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	6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	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2153483"/>
            <a:ext cx="5105400" cy="44319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dataset_clustering_2_dimensi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k = 3;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idx,C,sumd,D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kmeans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data,k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figure('Position',[300 300 210 160]);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plot(data(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==1,1),data(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==1,2),'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ko',data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==2,1),data(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==2,2),'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k+',data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==3,1),data(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==3,2),'kd','MarkerSize',6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axis([0 9,0 9]);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hold 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plot(C(:,1),C(:,2),'kx','MarkerSize',8);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hold off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display('IDX |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JARAK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C1 |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JARAK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C2 |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JARAK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C3');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D.^0.5]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1219200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Nama</a:t>
            </a:r>
            <a:r>
              <a:rPr lang="en-US" dirty="0" smtClean="0"/>
              <a:t> file: dataset_clustering_2_dimensi.m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1752600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Nama</a:t>
            </a:r>
            <a:r>
              <a:rPr lang="en-US" dirty="0" smtClean="0"/>
              <a:t> file: </a:t>
            </a:r>
            <a:r>
              <a:rPr lang="en-US" dirty="0" err="1" smtClean="0"/>
              <a:t>contoh_kmeans.m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 ?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To Be Continued</a:t>
            </a:r>
            <a:r>
              <a:rPr lang="en-US" dirty="0" smtClean="0"/>
              <a:t> … </a:t>
            </a:r>
            <a:r>
              <a:rPr lang="en-US" dirty="0" smtClean="0"/>
              <a:t>Clustering </a:t>
            </a:r>
            <a:r>
              <a:rPr lang="en-US" smtClean="0"/>
              <a:t>(Season 2)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18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Klasifikasi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pengelompokan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dimana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data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label </a:t>
            </a:r>
            <a:r>
              <a:rPr lang="en-US" sz="2400" dirty="0" err="1" smtClean="0"/>
              <a:t>kelasnya</a:t>
            </a:r>
            <a:endParaRPr lang="en-US" sz="2400" dirty="0" smtClean="0"/>
          </a:p>
          <a:p>
            <a:pPr lvl="1"/>
            <a:r>
              <a:rPr lang="en-US" sz="2000" dirty="0" err="1" smtClean="0"/>
              <a:t>Shingga</a:t>
            </a:r>
            <a:r>
              <a:rPr lang="en-US" sz="2000" dirty="0" smtClean="0"/>
              <a:t> </a:t>
            </a:r>
            <a:r>
              <a:rPr lang="en-US" sz="2000" dirty="0" err="1" smtClean="0"/>
              <a:t>pekerjaan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model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prediksi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data </a:t>
            </a:r>
            <a:r>
              <a:rPr lang="en-US" sz="2000" dirty="0" err="1" smtClean="0"/>
              <a:t>baru</a:t>
            </a:r>
            <a:r>
              <a:rPr lang="en-US" sz="2000" dirty="0" smtClean="0"/>
              <a:t> yang </a:t>
            </a:r>
            <a:r>
              <a:rPr lang="en-US" sz="2000" dirty="0" err="1" smtClean="0"/>
              <a:t>kemudian</a:t>
            </a:r>
            <a:r>
              <a:rPr lang="en-US" sz="2000" dirty="0" smtClean="0"/>
              <a:t> </a:t>
            </a:r>
            <a:r>
              <a:rPr lang="en-US" sz="2000" dirty="0" err="1" smtClean="0"/>
              <a:t>muncul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diketahui</a:t>
            </a:r>
            <a:r>
              <a:rPr lang="en-US" sz="2000" dirty="0" smtClean="0"/>
              <a:t> </a:t>
            </a:r>
            <a:r>
              <a:rPr lang="en-US" sz="2000" dirty="0" err="1" smtClean="0"/>
              <a:t>kelasnya</a:t>
            </a:r>
            <a:r>
              <a:rPr lang="en-US" sz="2000" dirty="0" smtClean="0"/>
              <a:t>. </a:t>
            </a:r>
          </a:p>
          <a:p>
            <a:r>
              <a:rPr lang="en-US" sz="2400" dirty="0" smtClean="0"/>
              <a:t>C</a:t>
            </a:r>
            <a:r>
              <a:rPr lang="en-US" sz="2400" i="1" dirty="0" smtClean="0"/>
              <a:t>lustering</a:t>
            </a:r>
            <a:r>
              <a:rPr lang="en-US" sz="2400" dirty="0" smtClean="0"/>
              <a:t> (</a:t>
            </a:r>
            <a:r>
              <a:rPr lang="en-US" sz="2400" dirty="0" err="1" smtClean="0"/>
              <a:t>pengelompokan</a:t>
            </a:r>
            <a:r>
              <a:rPr lang="en-US" sz="2400" dirty="0" smtClean="0"/>
              <a:t>)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pemisahan</a:t>
            </a:r>
            <a:r>
              <a:rPr lang="en-US" sz="2400" dirty="0" smtClean="0"/>
              <a:t>/</a:t>
            </a:r>
            <a:r>
              <a:rPr lang="en-US" sz="2400" dirty="0" err="1" smtClean="0"/>
              <a:t>pemecahan</a:t>
            </a:r>
            <a:r>
              <a:rPr lang="en-US" sz="2400" dirty="0" smtClean="0"/>
              <a:t>/</a:t>
            </a:r>
            <a:r>
              <a:rPr lang="en-US" sz="2400" dirty="0" err="1" smtClean="0"/>
              <a:t>segmentasi</a:t>
            </a:r>
            <a:r>
              <a:rPr lang="en-US" sz="2400" dirty="0" smtClean="0"/>
              <a:t> data </a:t>
            </a:r>
            <a:r>
              <a:rPr lang="en-US" sz="2400" dirty="0" err="1" smtClean="0"/>
              <a:t>kedalam</a:t>
            </a:r>
            <a:r>
              <a:rPr lang="en-US" sz="2400" dirty="0" smtClean="0"/>
              <a:t> </a:t>
            </a:r>
            <a:r>
              <a:rPr lang="en-US" sz="2400" dirty="0" err="1" smtClean="0"/>
              <a:t>sejumlah</a:t>
            </a:r>
            <a:r>
              <a:rPr lang="en-US" sz="2400" dirty="0" smtClean="0"/>
              <a:t> </a:t>
            </a:r>
            <a:r>
              <a:rPr lang="en-US" sz="2400" i="1" dirty="0" smtClean="0"/>
              <a:t>cluster</a:t>
            </a:r>
            <a:r>
              <a:rPr lang="en-US" sz="2400" dirty="0" smtClean="0"/>
              <a:t> (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) </a:t>
            </a:r>
            <a:r>
              <a:rPr lang="en-US" sz="2400" dirty="0" err="1" smtClean="0"/>
              <a:t>menurut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karakteristik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diinginkan</a:t>
            </a:r>
            <a:r>
              <a:rPr lang="en-US" sz="2400" dirty="0" smtClean="0"/>
              <a:t>. </a:t>
            </a:r>
          </a:p>
          <a:p>
            <a:pPr lvl="1"/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pekerjaan</a:t>
            </a:r>
            <a:r>
              <a:rPr lang="en-US" sz="2000" dirty="0" smtClean="0"/>
              <a:t> clustering label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data </a:t>
            </a:r>
            <a:r>
              <a:rPr lang="en-US" sz="2000" dirty="0" err="1" smtClean="0"/>
              <a:t>belum</a:t>
            </a:r>
            <a:r>
              <a:rPr lang="en-US" sz="2000" dirty="0" smtClean="0"/>
              <a:t> </a:t>
            </a:r>
            <a:r>
              <a:rPr lang="en-US" sz="2000" dirty="0" err="1" smtClean="0"/>
              <a:t>diketahui</a:t>
            </a:r>
            <a:r>
              <a:rPr lang="en-US" sz="2000" dirty="0" smtClean="0"/>
              <a:t>, </a:t>
            </a:r>
          </a:p>
          <a:p>
            <a:pPr lvl="1"/>
            <a:r>
              <a:rPr lang="en-US" sz="2000" dirty="0" err="1" smtClean="0"/>
              <a:t>Diharapkan</a:t>
            </a:r>
            <a:r>
              <a:rPr lang="en-US" sz="2000" dirty="0" smtClean="0"/>
              <a:t> </a:t>
            </a:r>
            <a:r>
              <a:rPr lang="en-US" sz="2000" dirty="0" err="1" smtClean="0"/>
              <a:t>nantinya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diketahui</a:t>
            </a:r>
            <a:r>
              <a:rPr lang="en-US" sz="2000" dirty="0" smtClean="0"/>
              <a:t> </a:t>
            </a:r>
            <a:r>
              <a:rPr lang="en-US" sz="2000" dirty="0" err="1" smtClean="0"/>
              <a:t>kelompok</a:t>
            </a:r>
            <a:r>
              <a:rPr lang="en-US" sz="2000" dirty="0" smtClean="0"/>
              <a:t> data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kemudian</a:t>
            </a:r>
            <a:r>
              <a:rPr lang="en-US" sz="2000" dirty="0" smtClean="0"/>
              <a:t> </a:t>
            </a:r>
            <a:r>
              <a:rPr lang="en-US" sz="2000" dirty="0" err="1" smtClean="0"/>
              <a:t>diberikan</a:t>
            </a:r>
            <a:r>
              <a:rPr lang="en-US" sz="2000" dirty="0" smtClean="0"/>
              <a:t> label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keinginan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228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62600"/>
            <a:ext cx="1181100" cy="100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4888992" cy="4800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Cluster analysis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yang </a:t>
            </a:r>
            <a:r>
              <a:rPr lang="en-US" dirty="0" err="1" smtClean="0"/>
              <a:t>mengelompokkan</a:t>
            </a:r>
            <a:r>
              <a:rPr lang="en-US" dirty="0" smtClean="0"/>
              <a:t> data (</a:t>
            </a:r>
            <a:r>
              <a:rPr lang="en-US" dirty="0" err="1" smtClean="0"/>
              <a:t>obyek</a:t>
            </a:r>
            <a:r>
              <a:rPr lang="en-US" dirty="0" smtClean="0"/>
              <a:t>) yang </a:t>
            </a:r>
            <a:r>
              <a:rPr lang="en-US" dirty="0" err="1" smtClean="0"/>
              <a:t>didasarkan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data yang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diantaranya</a:t>
            </a:r>
            <a:r>
              <a:rPr lang="en-US" dirty="0" smtClean="0"/>
              <a:t> (Tan, 2006). </a:t>
            </a:r>
          </a:p>
          <a:p>
            <a:r>
              <a:rPr lang="en-US" dirty="0" err="1" smtClean="0"/>
              <a:t>Tujuan</a:t>
            </a:r>
            <a:r>
              <a:rPr lang="en-US" dirty="0" smtClean="0"/>
              <a:t>: agar </a:t>
            </a:r>
            <a:r>
              <a:rPr lang="en-US" dirty="0" err="1" smtClean="0"/>
              <a:t>obyek-obyek</a:t>
            </a:r>
            <a:r>
              <a:rPr lang="en-US" dirty="0" smtClean="0"/>
              <a:t> yang </a:t>
            </a:r>
            <a:r>
              <a:rPr lang="en-US" dirty="0" err="1" smtClean="0"/>
              <a:t>bergabung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(cluster)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obyek-obyek</a:t>
            </a:r>
            <a:r>
              <a:rPr lang="en-US" dirty="0" smtClean="0"/>
              <a:t> yang </a:t>
            </a:r>
            <a:r>
              <a:rPr lang="en-US" dirty="0" err="1" smtClean="0"/>
              <a:t>mirip</a:t>
            </a:r>
            <a:r>
              <a:rPr lang="en-US" dirty="0" smtClean="0"/>
              <a:t> (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)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lain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(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yang lain. </a:t>
            </a:r>
          </a:p>
          <a:p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kemiripannya</a:t>
            </a:r>
            <a:r>
              <a:rPr lang="en-US" dirty="0" smtClean="0"/>
              <a:t> (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homogenitasnya</a:t>
            </a:r>
            <a:r>
              <a:rPr lang="en-US" dirty="0" smtClean="0"/>
              <a:t>)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perbedaannya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yang lain,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yang </a:t>
            </a:r>
            <a:r>
              <a:rPr lang="en-US" dirty="0" err="1" smtClean="0"/>
              <a:t>dibahas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clustering.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0"/>
            <a:ext cx="20002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1600200"/>
            <a:ext cx="20002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3276600"/>
            <a:ext cx="20002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8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7000" y="4953000"/>
            <a:ext cx="20002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018039" y="1414046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Data </a:t>
            </a:r>
            <a:r>
              <a:rPr lang="en-US" sz="1600" dirty="0" err="1" smtClean="0"/>
              <a:t>asli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934200" y="3048000"/>
            <a:ext cx="11512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Dua</a:t>
            </a:r>
            <a:r>
              <a:rPr lang="en-US" sz="1600" dirty="0" smtClean="0"/>
              <a:t> cluster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934200" y="4724400"/>
            <a:ext cx="11512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Tiga</a:t>
            </a:r>
            <a:r>
              <a:rPr lang="en-US" sz="1600" dirty="0" smtClean="0"/>
              <a:t> cluster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978192" y="6400800"/>
            <a:ext cx="1327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Empat</a:t>
            </a:r>
            <a:r>
              <a:rPr lang="en-US" sz="1600" dirty="0" smtClean="0"/>
              <a:t> cluster</a:t>
            </a:r>
            <a:endParaRPr lang="en-US" sz="1600" dirty="0"/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5562600"/>
            <a:ext cx="1181100" cy="100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clustering: </a:t>
            </a:r>
            <a:r>
              <a:rPr lang="en-US" dirty="0" err="1" smtClean="0"/>
              <a:t>kedokteran</a:t>
            </a:r>
            <a:r>
              <a:rPr lang="en-US" dirty="0" smtClean="0"/>
              <a:t>, </a:t>
            </a:r>
            <a:r>
              <a:rPr lang="en-US" dirty="0" err="1" smtClean="0"/>
              <a:t>kesehatan</a:t>
            </a:r>
            <a:r>
              <a:rPr lang="en-US" dirty="0" smtClean="0"/>
              <a:t>, </a:t>
            </a:r>
            <a:r>
              <a:rPr lang="en-US" dirty="0" err="1" smtClean="0"/>
              <a:t>psikologi</a:t>
            </a:r>
            <a:r>
              <a:rPr lang="en-US" dirty="0" smtClean="0"/>
              <a:t>, </a:t>
            </a:r>
            <a:r>
              <a:rPr lang="en-US" dirty="0" err="1" smtClean="0"/>
              <a:t>hukum</a:t>
            </a:r>
            <a:r>
              <a:rPr lang="en-US" dirty="0" smtClean="0"/>
              <a:t>, </a:t>
            </a:r>
            <a:r>
              <a:rPr lang="en-US" dirty="0" err="1" smtClean="0"/>
              <a:t>statistik</a:t>
            </a:r>
            <a:r>
              <a:rPr lang="en-US" dirty="0" smtClean="0"/>
              <a:t>, </a:t>
            </a:r>
            <a:r>
              <a:rPr lang="en-US" dirty="0" err="1" smtClean="0"/>
              <a:t>astronomi</a:t>
            </a:r>
            <a:r>
              <a:rPr lang="en-US" dirty="0" smtClean="0"/>
              <a:t>, </a:t>
            </a:r>
            <a:r>
              <a:rPr lang="en-US" dirty="0" err="1" smtClean="0"/>
              <a:t>klimatologi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Kedokteran</a:t>
            </a:r>
            <a:r>
              <a:rPr lang="en-US" dirty="0" smtClean="0"/>
              <a:t>, </a:t>
            </a:r>
            <a:r>
              <a:rPr lang="en-US" dirty="0" err="1" smtClean="0"/>
              <a:t>teknik</a:t>
            </a:r>
            <a:r>
              <a:rPr lang="en-US" dirty="0" smtClean="0"/>
              <a:t> clustering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mengelompokkan</a:t>
            </a:r>
            <a:r>
              <a:rPr lang="en-US" dirty="0" smtClean="0"/>
              <a:t> </a:t>
            </a:r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penyakit</a:t>
            </a:r>
            <a:r>
              <a:rPr lang="en-US" dirty="0" smtClean="0"/>
              <a:t> </a:t>
            </a:r>
            <a:r>
              <a:rPr lang="en-US" dirty="0" err="1" smtClean="0"/>
              <a:t>berbahaya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/ </a:t>
            </a:r>
            <a:r>
              <a:rPr lang="en-US" dirty="0" err="1" smtClean="0"/>
              <a:t>sifat-sifat</a:t>
            </a:r>
            <a:r>
              <a:rPr lang="en-US" dirty="0" smtClean="0"/>
              <a:t> </a:t>
            </a:r>
            <a:r>
              <a:rPr lang="en-US" dirty="0" err="1" smtClean="0"/>
              <a:t>penyakit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Kesehatan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mengelompokkan</a:t>
            </a:r>
            <a:r>
              <a:rPr lang="en-US" dirty="0" smtClean="0"/>
              <a:t> </a:t>
            </a:r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kandungan</a:t>
            </a:r>
            <a:r>
              <a:rPr lang="en-US" dirty="0" smtClean="0"/>
              <a:t> </a:t>
            </a:r>
            <a:r>
              <a:rPr lang="en-US" dirty="0" err="1" smtClean="0"/>
              <a:t>kalori</a:t>
            </a:r>
            <a:r>
              <a:rPr lang="en-US" dirty="0" smtClean="0"/>
              <a:t>, vitamin, protein.</a:t>
            </a:r>
          </a:p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clustering</a:t>
            </a:r>
          </a:p>
          <a:p>
            <a:pPr lvl="1"/>
            <a:r>
              <a:rPr lang="en-US" dirty="0" smtClean="0"/>
              <a:t>Summarization, </a:t>
            </a:r>
            <a:r>
              <a:rPr lang="en-US" dirty="0" err="1" smtClean="0"/>
              <a:t>protoype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mewakili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Compression, data-data </a:t>
            </a:r>
            <a:r>
              <a:rPr lang="en-US" dirty="0" err="1" smtClean="0"/>
              <a:t>dalam</a:t>
            </a:r>
            <a:r>
              <a:rPr lang="en-US" dirty="0" smtClean="0"/>
              <a:t> cluster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dikompres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diwakili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index prototype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cluster</a:t>
            </a:r>
          </a:p>
          <a:p>
            <a:pPr lvl="1"/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tetangga</a:t>
            </a:r>
            <a:r>
              <a:rPr lang="en-US" dirty="0" smtClean="0"/>
              <a:t> </a:t>
            </a:r>
            <a:r>
              <a:rPr lang="en-US" dirty="0" err="1" smtClean="0"/>
              <a:t>terdekat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4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cluster yang </a:t>
            </a:r>
            <a:r>
              <a:rPr lang="en-US" dirty="0" err="1" smtClean="0"/>
              <a:t>mengarah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pemartisian</a:t>
            </a:r>
            <a:r>
              <a:rPr lang="en-US" dirty="0" smtClean="0"/>
              <a:t> N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pengamatan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K </a:t>
            </a:r>
            <a:r>
              <a:rPr lang="en-US" dirty="0" err="1" smtClean="0"/>
              <a:t>kelompok</a:t>
            </a:r>
            <a:r>
              <a:rPr lang="en-US" dirty="0" smtClean="0"/>
              <a:t> (cluster)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pengamatan</a:t>
            </a:r>
            <a:r>
              <a:rPr lang="en-US" dirty="0" smtClean="0"/>
              <a:t>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/cluster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i="1" dirty="0" smtClean="0"/>
              <a:t>mean (rata-rata)</a:t>
            </a:r>
            <a:r>
              <a:rPr lang="en-US" dirty="0" smtClean="0"/>
              <a:t> </a:t>
            </a:r>
            <a:r>
              <a:rPr lang="en-US" dirty="0" err="1" smtClean="0"/>
              <a:t>terdekat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pengelompokan</a:t>
            </a:r>
            <a:r>
              <a:rPr lang="en-US" dirty="0" smtClean="0"/>
              <a:t> data non </a:t>
            </a:r>
            <a:r>
              <a:rPr lang="en-US" dirty="0" err="1" smtClean="0"/>
              <a:t>hierarki</a:t>
            </a:r>
            <a:r>
              <a:rPr lang="en-US" dirty="0" smtClean="0"/>
              <a:t> (partitioning) yang </a:t>
            </a: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dirty="0" err="1" smtClean="0"/>
              <a:t>mempartisi</a:t>
            </a:r>
            <a:r>
              <a:rPr lang="en-US" dirty="0" smtClean="0"/>
              <a:t> data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cluster. </a:t>
            </a:r>
          </a:p>
          <a:p>
            <a:pPr lvl="1"/>
            <a:r>
              <a:rPr lang="en-US" dirty="0" err="1" smtClean="0"/>
              <a:t>Mempartisi</a:t>
            </a:r>
            <a:r>
              <a:rPr lang="en-US" dirty="0" smtClean="0"/>
              <a:t> data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cluster </a:t>
            </a:r>
            <a:r>
              <a:rPr lang="en-US" dirty="0" err="1" smtClean="0"/>
              <a:t>sehingga</a:t>
            </a:r>
            <a:r>
              <a:rPr lang="en-US" dirty="0" smtClean="0"/>
              <a:t> data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dikelompokkan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cluster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data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dikelompokkan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cluster yang lain. </a:t>
            </a:r>
          </a:p>
          <a:p>
            <a:pPr lvl="1"/>
            <a:r>
              <a:rPr lang="en-US" dirty="0" err="1" smtClean="0"/>
              <a:t>Tujuannya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meminimalisasikan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obyektif</a:t>
            </a:r>
            <a:r>
              <a:rPr lang="en-US" i="1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diset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pengelompokan</a:t>
            </a:r>
            <a:r>
              <a:rPr lang="en-US" dirty="0" smtClean="0"/>
              <a:t>, yang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i="1" dirty="0" err="1" smtClean="0"/>
              <a:t>meminimalisasikan</a:t>
            </a:r>
            <a:r>
              <a:rPr lang="en-US" i="1" dirty="0" smtClean="0"/>
              <a:t> </a:t>
            </a:r>
            <a:r>
              <a:rPr lang="en-US" i="1" dirty="0" err="1" smtClean="0"/>
              <a:t>variasi</a:t>
            </a:r>
            <a:r>
              <a:rPr lang="en-US" i="1" dirty="0" smtClean="0"/>
              <a:t> </a:t>
            </a:r>
            <a:r>
              <a:rPr lang="en-US" i="1" dirty="0" err="1" smtClean="0"/>
              <a:t>di</a:t>
            </a:r>
            <a:r>
              <a:rPr lang="en-US" i="1" dirty="0" smtClean="0"/>
              <a:t> </a:t>
            </a:r>
            <a:r>
              <a:rPr lang="en-US" i="1" dirty="0" err="1" smtClean="0"/>
              <a:t>dalam</a:t>
            </a:r>
            <a:r>
              <a:rPr lang="en-US" i="1" dirty="0" smtClean="0"/>
              <a:t> </a:t>
            </a:r>
            <a:r>
              <a:rPr lang="en-US" i="1" dirty="0" err="1" smtClean="0"/>
              <a:t>suatu</a:t>
            </a:r>
            <a:r>
              <a:rPr lang="en-US" i="1" dirty="0" smtClean="0"/>
              <a:t> cluster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err="1" smtClean="0"/>
              <a:t>memaksimalkan</a:t>
            </a:r>
            <a:r>
              <a:rPr lang="en-US" i="1" dirty="0" smtClean="0"/>
              <a:t> </a:t>
            </a:r>
            <a:r>
              <a:rPr lang="en-US" i="1" dirty="0" err="1" smtClean="0"/>
              <a:t>variasi</a:t>
            </a:r>
            <a:r>
              <a:rPr lang="en-US" i="1" dirty="0" smtClean="0"/>
              <a:t> </a:t>
            </a:r>
            <a:r>
              <a:rPr lang="en-US" i="1" dirty="0" err="1" smtClean="0"/>
              <a:t>antar</a:t>
            </a:r>
            <a:r>
              <a:rPr lang="en-US" i="1" dirty="0" smtClean="0"/>
              <a:t> cluster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5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96646" lvl="0" indent="-514350">
              <a:buFont typeface="+mj-lt"/>
              <a:buAutoNum type="arabicPeriod"/>
            </a:pP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endParaRPr lang="en-US" dirty="0" smtClean="0"/>
          </a:p>
          <a:p>
            <a:pPr marL="596646" lvl="0" indent="-514350">
              <a:buFont typeface="+mj-lt"/>
              <a:buAutoNum type="arabicPeriod"/>
            </a:pPr>
            <a:r>
              <a:rPr lang="en-US" dirty="0" err="1" smtClean="0"/>
              <a:t>Alokasikan</a:t>
            </a:r>
            <a:r>
              <a:rPr lang="en-US" dirty="0" smtClean="0"/>
              <a:t> data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acak</a:t>
            </a:r>
            <a:endParaRPr lang="en-US" dirty="0" smtClean="0"/>
          </a:p>
          <a:p>
            <a:pPr marL="596646" lvl="0" indent="-514350">
              <a:buFont typeface="+mj-lt"/>
              <a:buAutoNum type="arabicPeriod"/>
            </a:pP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r>
              <a:rPr lang="en-US" dirty="0" smtClean="0"/>
              <a:t> cluster (</a:t>
            </a:r>
            <a:r>
              <a:rPr lang="en-US" dirty="0" err="1" smtClean="0"/>
              <a:t>centroid</a:t>
            </a:r>
            <a:r>
              <a:rPr lang="en-US" dirty="0" smtClean="0"/>
              <a:t>/rata-rata) </a:t>
            </a:r>
            <a:r>
              <a:rPr lang="en-US" dirty="0" err="1" smtClean="0"/>
              <a:t>dari</a:t>
            </a:r>
            <a:r>
              <a:rPr lang="en-US" dirty="0" smtClean="0"/>
              <a:t> data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cluster</a:t>
            </a:r>
          </a:p>
          <a:p>
            <a:pPr marL="596646" lvl="0" indent="-514350">
              <a:buFont typeface="+mj-lt"/>
              <a:buAutoNum type="arabicPeriod"/>
            </a:pPr>
            <a:r>
              <a:rPr lang="en-US" dirty="0" err="1" smtClean="0"/>
              <a:t>Alokasikan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data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centroid</a:t>
            </a:r>
            <a:r>
              <a:rPr lang="en-US" dirty="0" smtClean="0"/>
              <a:t>/rata-rata </a:t>
            </a:r>
            <a:r>
              <a:rPr lang="en-US" dirty="0" err="1" smtClean="0"/>
              <a:t>terdekat</a:t>
            </a:r>
            <a:endParaRPr lang="en-US" dirty="0" smtClean="0"/>
          </a:p>
          <a:p>
            <a:pPr marL="596646" lvl="0" indent="-514350">
              <a:buFont typeface="+mj-lt"/>
              <a:buAutoNum type="arabicPeriod"/>
            </a:pP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3, </a:t>
            </a:r>
            <a:endParaRPr lang="en-US" dirty="0" smtClean="0"/>
          </a:p>
          <a:p>
            <a:pPr marL="870966" lvl="1" indent="-514350"/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data yang </a:t>
            </a:r>
            <a:r>
              <a:rPr lang="en-US" dirty="0" err="1" smtClean="0"/>
              <a:t>berpindah</a:t>
            </a:r>
            <a:r>
              <a:rPr lang="en-US" dirty="0" smtClean="0"/>
              <a:t> cluster, </a:t>
            </a:r>
            <a:endParaRPr lang="en-US" dirty="0" smtClean="0"/>
          </a:p>
          <a:p>
            <a:pPr marL="870966" lvl="1" indent="-514350"/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centroid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threshold yang </a:t>
            </a:r>
            <a:r>
              <a:rPr lang="en-US" dirty="0" err="1" smtClean="0"/>
              <a:t>ditentukan</a:t>
            </a:r>
            <a:r>
              <a:rPr lang="en-US" dirty="0" smtClean="0"/>
              <a:t>, </a:t>
            </a:r>
            <a:endParaRPr lang="en-US" dirty="0" smtClean="0"/>
          </a:p>
          <a:p>
            <a:pPr marL="870966" lvl="1" indent="-514350"/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obyektif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threshold yang </a:t>
            </a:r>
            <a:r>
              <a:rPr lang="en-US" dirty="0" err="1" smtClean="0"/>
              <a:t>ditentukan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6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2766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M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cluster,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ke-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cluster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r>
              <a:rPr lang="en-US" dirty="0" smtClean="0"/>
              <a:t> data,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centroid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ke-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formula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1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Cara </a:t>
            </a:r>
            <a:r>
              <a:rPr lang="en-US" dirty="0" err="1" smtClean="0"/>
              <a:t>mengukur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data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r>
              <a:rPr lang="en-US" dirty="0" smtClean="0"/>
              <a:t> cluster, </a:t>
            </a:r>
            <a:r>
              <a:rPr lang="en-US" dirty="0" err="1" smtClean="0"/>
              <a:t>diantaranya</a:t>
            </a:r>
            <a:r>
              <a:rPr lang="en-US" dirty="0" smtClean="0"/>
              <a:t> : Euclidean (</a:t>
            </a:r>
            <a:r>
              <a:rPr lang="en-US" dirty="0" err="1" smtClean="0"/>
              <a:t>Bezdek</a:t>
            </a:r>
            <a:r>
              <a:rPr lang="en-US" dirty="0" smtClean="0"/>
              <a:t>, 1981), Manhattan/City Block (Miyamoto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Agusta</a:t>
            </a:r>
            <a:r>
              <a:rPr lang="en-US" dirty="0" smtClean="0"/>
              <a:t>, 1995),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Minkowsky</a:t>
            </a:r>
            <a:r>
              <a:rPr lang="en-US" dirty="0" smtClean="0"/>
              <a:t> (Miyamoto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Agusta</a:t>
            </a:r>
            <a:r>
              <a:rPr lang="en-US" dirty="0" smtClean="0"/>
              <a:t>, 1995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5181600" y="2285999"/>
          <a:ext cx="1676400" cy="810567"/>
        </p:xfrm>
        <a:graphic>
          <a:graphicData uri="http://schemas.openxmlformats.org/presentationml/2006/ole">
            <p:oleObj spid="_x0000_s1025" name="Equation" r:id="rId3" imgW="863225" imgH="418918" progId="Equation.3">
              <p:embed/>
            </p:oleObj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04800" y="5257800"/>
          <a:ext cx="4192437" cy="914400"/>
        </p:xfrm>
        <a:graphic>
          <a:graphicData uri="http://schemas.openxmlformats.org/presentationml/2006/ole">
            <p:oleObj spid="_x0000_s1027" name="Equation" r:id="rId4" imgW="2311400" imgH="508000" progId="Equation.3">
              <p:embed/>
            </p:oleObj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953000" y="5344689"/>
          <a:ext cx="3810000" cy="827511"/>
        </p:xfrm>
        <a:graphic>
          <a:graphicData uri="http://schemas.openxmlformats.org/presentationml/2006/ole">
            <p:oleObj spid="_x0000_s1029" name="Equation" r:id="rId5" imgW="2108200" imgH="45720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1447800" y="5029200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Euclidean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62600" y="4953000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Manhattan/City Block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Pengalokasian</a:t>
            </a:r>
            <a:r>
              <a:rPr lang="en-US" dirty="0" smtClean="0"/>
              <a:t> </a:t>
            </a:r>
            <a:r>
              <a:rPr lang="en-US" dirty="0" smtClean="0"/>
              <a:t>data </a:t>
            </a:r>
            <a:r>
              <a:rPr lang="en-US" dirty="0" err="1" smtClean="0"/>
              <a:t>ke</a:t>
            </a:r>
            <a:r>
              <a:rPr lang="en-US" dirty="0" smtClean="0"/>
              <a:t> cluster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dirumuskan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(</a:t>
            </a:r>
            <a:r>
              <a:rPr lang="en-US" dirty="0" err="1" smtClean="0"/>
              <a:t>MacQueen</a:t>
            </a:r>
            <a:r>
              <a:rPr lang="en-US" dirty="0" smtClean="0"/>
              <a:t>, 1967</a:t>
            </a:r>
            <a:r>
              <a:rPr lang="en-US" dirty="0" smtClean="0"/>
              <a:t>):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err="1" smtClean="0"/>
              <a:t>Dimana</a:t>
            </a:r>
            <a:r>
              <a:rPr lang="en-US" dirty="0" smtClean="0"/>
              <a:t> a</a:t>
            </a:r>
            <a:r>
              <a:rPr lang="en-US" baseline="-25000" dirty="0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r>
              <a:rPr lang="en-US" dirty="0" smtClean="0"/>
              <a:t> cluster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l</a:t>
            </a:r>
            <a:r>
              <a:rPr lang="en-US" dirty="0" smtClean="0"/>
              <a:t>, d </a:t>
            </a:r>
            <a:r>
              <a:rPr lang="en-US" dirty="0" err="1" smtClean="0"/>
              <a:t>adalah</a:t>
            </a:r>
            <a:r>
              <a:rPr lang="en-US" dirty="0" smtClean="0"/>
              <a:t> 	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terpendek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 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K cluster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l</a:t>
            </a:r>
            <a:r>
              <a:rPr lang="en-US" dirty="0" smtClean="0"/>
              <a:t> </a:t>
            </a:r>
            <a:r>
              <a:rPr lang="en-US" dirty="0" err="1" smtClean="0"/>
              <a:t>centroid</a:t>
            </a:r>
            <a:r>
              <a:rPr lang="en-US" dirty="0" smtClean="0"/>
              <a:t> (</a:t>
            </a:r>
            <a:r>
              <a:rPr lang="en-US" dirty="0" err="1" smtClean="0"/>
              <a:t>pusat</a:t>
            </a:r>
            <a:r>
              <a:rPr lang="en-US" dirty="0" smtClean="0"/>
              <a:t> cluster) </a:t>
            </a:r>
            <a:r>
              <a:rPr lang="en-US" dirty="0" err="1" smtClean="0"/>
              <a:t>ke</a:t>
            </a:r>
            <a:r>
              <a:rPr lang="en-US" dirty="0" smtClean="0"/>
              <a:t>-</a:t>
            </a:r>
            <a:r>
              <a:rPr lang="en-US" i="1" dirty="0" smtClean="0"/>
              <a:t>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objektif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smtClean="0"/>
              <a:t>cluster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err="1" smtClean="0"/>
              <a:t>Dimana</a:t>
            </a:r>
            <a:r>
              <a:rPr lang="en-US" dirty="0" smtClean="0"/>
              <a:t> 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data, K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cluster, a</a:t>
            </a:r>
            <a:r>
              <a:rPr lang="en-US" baseline="-25000" dirty="0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data 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r>
              <a:rPr lang="en-US" dirty="0" smtClean="0"/>
              <a:t> cluster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l</a:t>
            </a:r>
            <a:r>
              <a:rPr lang="en-US" dirty="0" smtClean="0"/>
              <a:t>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r>
              <a:rPr lang="en-US" dirty="0" smtClean="0"/>
              <a:t> cluster </a:t>
            </a:r>
            <a:r>
              <a:rPr lang="en-US" dirty="0" err="1" smtClean="0"/>
              <a:t>ke</a:t>
            </a:r>
            <a:r>
              <a:rPr lang="en-US" dirty="0" smtClean="0"/>
              <a:t>-</a:t>
            </a:r>
            <a:r>
              <a:rPr lang="en-US" i="1" dirty="0" smtClean="0"/>
              <a:t>l</a:t>
            </a:r>
            <a:r>
              <a:rPr lang="en-US" dirty="0" smtClean="0"/>
              <a:t>, D(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,C</a:t>
            </a:r>
            <a:r>
              <a:rPr lang="en-US" baseline="-25000" dirty="0" err="1" smtClean="0"/>
              <a:t>l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cluster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l</a:t>
            </a:r>
            <a:r>
              <a:rPr lang="en-US" dirty="0" smtClean="0"/>
              <a:t> yang </a:t>
            </a:r>
            <a:r>
              <a:rPr lang="en-US" dirty="0" err="1" smtClean="0"/>
              <a:t>diikuti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0 </a:t>
            </a:r>
            <a:r>
              <a:rPr lang="en-US" dirty="0" err="1" smtClean="0"/>
              <a:t>atau</a:t>
            </a:r>
            <a:r>
              <a:rPr lang="en-US" dirty="0" smtClean="0"/>
              <a:t> 1.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data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a</a:t>
            </a:r>
            <a:r>
              <a:rPr lang="en-US" baseline="-25000" dirty="0" smtClean="0"/>
              <a:t>il</a:t>
            </a:r>
            <a:r>
              <a:rPr lang="en-US" dirty="0" smtClean="0"/>
              <a:t> =1 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a</a:t>
            </a:r>
            <a:r>
              <a:rPr lang="en-US" baseline="-25000" dirty="0" smtClean="0"/>
              <a:t>il</a:t>
            </a:r>
            <a:r>
              <a:rPr lang="en-US" dirty="0" smtClean="0"/>
              <a:t> 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5029200" y="1752600"/>
          <a:ext cx="3095625" cy="762000"/>
        </p:xfrm>
        <a:graphic>
          <a:graphicData uri="http://schemas.openxmlformats.org/presentationml/2006/ole">
            <p:oleObj spid="_x0000_s22529" name="Equation" r:id="rId3" imgW="1854200" imgH="457200" progId="Equation.3">
              <p:embed/>
            </p:oleObj>
          </a:graphicData>
        </a:graphic>
      </p:graphicFrame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733800" y="3657600"/>
          <a:ext cx="2569535" cy="762000"/>
        </p:xfrm>
        <a:graphic>
          <a:graphicData uri="http://schemas.openxmlformats.org/presentationml/2006/ole">
            <p:oleObj spid="_x0000_s22531" name="Equation" r:id="rId4" imgW="1383699" imgH="406224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K-Means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7620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[</a:t>
            </a:r>
            <a:r>
              <a:rPr lang="en-US" dirty="0" err="1" smtClean="0"/>
              <a:t>IDX,C,sumd,D</a:t>
            </a:r>
            <a:r>
              <a:rPr lang="en-US" dirty="0" smtClean="0"/>
              <a:t>] = </a:t>
            </a:r>
            <a:r>
              <a:rPr lang="en-US" dirty="0" err="1" smtClean="0"/>
              <a:t>kmeans</a:t>
            </a:r>
            <a:r>
              <a:rPr lang="en-US" dirty="0" smtClean="0"/>
              <a:t>(</a:t>
            </a:r>
            <a:r>
              <a:rPr lang="en-US" dirty="0" err="1" smtClean="0"/>
              <a:t>X,k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[</a:t>
            </a:r>
            <a:r>
              <a:rPr lang="en-US" dirty="0" err="1" smtClean="0"/>
              <a:t>IDX,C,sumd,D</a:t>
            </a:r>
            <a:r>
              <a:rPr lang="en-US" dirty="0" smtClean="0"/>
              <a:t>] = </a:t>
            </a:r>
            <a:r>
              <a:rPr lang="en-US" dirty="0" err="1" smtClean="0"/>
              <a:t>kmeans</a:t>
            </a:r>
            <a:r>
              <a:rPr lang="en-US" dirty="0" smtClean="0"/>
              <a:t>(...,’</a:t>
            </a:r>
            <a:r>
              <a:rPr lang="en-US" dirty="0" err="1" smtClean="0"/>
              <a:t>distance’,val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9</a:t>
            </a:fld>
            <a:endParaRPr lang="id-ID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2286000"/>
          <a:ext cx="7467600" cy="4004060"/>
        </p:xfrm>
        <a:graphic>
          <a:graphicData uri="http://schemas.openxmlformats.org/drawingml/2006/table">
            <a:tbl>
              <a:tblPr/>
              <a:tblGrid>
                <a:gridCol w="1105353"/>
                <a:gridCol w="6362247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  <a:ea typeface="Calibri"/>
                          <a:cs typeface="Times New Roman"/>
                        </a:rPr>
                        <a:t>Parameter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Calibri"/>
                          <a:cs typeface="Times New Roman"/>
                        </a:rPr>
                        <a:t>Keterangan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Matrik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 data set 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dimana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 M 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adalah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jumlah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 data, N 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adalah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jumlah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fitur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k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Nilai yang menyatakan jumlah cluster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IDX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Matrik M</a:t>
                      </a:r>
                      <a:r>
                        <a:rPr lang="en-US" sz="1400"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1 yang menyatakan indeks cluster yang diikuti setiap data, nilai didalamnya mulai 1 sampai k. M adalah jumlah data.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Matrik k</a:t>
                      </a:r>
                      <a:r>
                        <a:rPr lang="en-US" sz="1400"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N yang menyatakan lokasi centroid setiap cluster, dimana k adalah jumlah cluster, N adalah jumlah fitur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sumd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Matrik 1</a:t>
                      </a:r>
                      <a:r>
                        <a:rPr lang="en-US" sz="1400"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k yang menyatakan jumlah jarak semua data yang tergabung dalam setiap cluster.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Matrik M</a:t>
                      </a:r>
                      <a:r>
                        <a:rPr lang="en-US" sz="1400"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k yang menyatakan jarak dari setiap data ke centroid cluster. M adalah jumlah data, k adalah jumlah cluster.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Calibri"/>
                          <a:cs typeface="Times New Roman"/>
                        </a:rPr>
                        <a:t>val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Nilai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 parameter ‘distance’. 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Pilihan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nilainya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: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'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sqEuclidean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', 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jarak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 Squared Euclidean, 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nilai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 default yang 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digunakan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.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'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cityblock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', 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 Manhattan (block city).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'Hamming', 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jarak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 Hamming (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prosentase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perbedaan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 bit), 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hanya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cocok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 data 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Times New Roman"/>
                        </a:rPr>
                        <a:t>biner</a:t>
                      </a:r>
                      <a:r>
                        <a:rPr lang="en-US" sz="1400" dirty="0">
                          <a:latin typeface="+mn-lt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10891</TotalTime>
  <Words>2235</Words>
  <Application>Microsoft Office PowerPoint</Application>
  <PresentationFormat>On-screen Show (4:3)</PresentationFormat>
  <Paragraphs>1112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Solstice</vt:lpstr>
      <vt:lpstr>Microsoft Equation 3.0</vt:lpstr>
      <vt:lpstr>Clustering (Season 1) K-Means</vt:lpstr>
      <vt:lpstr>Konsep Clustering</vt:lpstr>
      <vt:lpstr>Konsep Clustering</vt:lpstr>
      <vt:lpstr>Konsep Clustering</vt:lpstr>
      <vt:lpstr>K-Means</vt:lpstr>
      <vt:lpstr>Algoritma K-Means</vt:lpstr>
      <vt:lpstr>Algoritma K-Means</vt:lpstr>
      <vt:lpstr>Algoritma K-Means</vt:lpstr>
      <vt:lpstr>Fungsi K-Means di matlab</vt:lpstr>
      <vt:lpstr>Contoh</vt:lpstr>
      <vt:lpstr>Inisialisasi</vt:lpstr>
      <vt:lpstr>Iterasi 1</vt:lpstr>
      <vt:lpstr>Iterasi 2</vt:lpstr>
      <vt:lpstr>Iterasi 3</vt:lpstr>
      <vt:lpstr>Iterasi 4</vt:lpstr>
      <vt:lpstr>Perubahan hasil clustering</vt:lpstr>
      <vt:lpstr>Proses di matlab</vt:lpstr>
      <vt:lpstr>ANY QUESTION ?</vt:lpstr>
    </vt:vector>
  </TitlesOfParts>
  <Company>umg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eko</dc:creator>
  <cp:lastModifiedBy>eko</cp:lastModifiedBy>
  <cp:revision>574</cp:revision>
  <dcterms:created xsi:type="dcterms:W3CDTF">2011-09-14T09:14:26Z</dcterms:created>
  <dcterms:modified xsi:type="dcterms:W3CDTF">2012-11-10T14:29:34Z</dcterms:modified>
</cp:coreProperties>
</file>