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70" r:id="rId3"/>
    <p:sldId id="273" r:id="rId4"/>
    <p:sldId id="271" r:id="rId5"/>
    <p:sldId id="272" r:id="rId6"/>
    <p:sldId id="274" r:id="rId7"/>
    <p:sldId id="275" r:id="rId8"/>
    <p:sldId id="276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77" r:id="rId19"/>
    <p:sldId id="287" r:id="rId20"/>
    <p:sldId id="288" r:id="rId21"/>
    <p:sldId id="269" r:id="rId2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213" autoAdjust="0"/>
  </p:normalViewPr>
  <p:slideViewPr>
    <p:cSldViewPr>
      <p:cViewPr varScale="1">
        <p:scale>
          <a:sx n="75" d="100"/>
          <a:sy n="75" d="100"/>
        </p:scale>
        <p:origin x="-4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8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4.wmf"/><Relationship Id="rId1" Type="http://schemas.openxmlformats.org/officeDocument/2006/relationships/image" Target="../media/image15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B6AB1-A467-418B-83B1-101E3973F959}" type="datetimeFigureOut">
              <a:rPr lang="id-ID" smtClean="0"/>
              <a:pPr/>
              <a:t>02/12/2012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CFD18-F33A-4642-9768-41DD10E0419C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3133CD-78EC-427F-A215-61976BD85CEE}" type="datetime1">
              <a:rPr lang="id-ID" smtClean="0"/>
              <a:pPr/>
              <a:t>02/12/2012</a:t>
            </a:fld>
            <a:endParaRPr lang="id-ID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FF0484-5B42-4559-A705-E5C711DB7425}" type="datetime1">
              <a:rPr lang="id-ID" smtClean="0"/>
              <a:pPr/>
              <a:t>02/12/2012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22A00E-6D0F-432C-82FD-DBBEECD5BB01}" type="datetime1">
              <a:rPr lang="id-ID" smtClean="0"/>
              <a:pPr/>
              <a:t>02/12/2012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9833F-1613-4DE4-B866-E9AD49C7252A}" type="datetime1">
              <a:rPr lang="id-ID" smtClean="0"/>
              <a:pPr/>
              <a:t>02/12/2012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E26BFB-C36E-4149-AD50-7498C45B760E}" type="datetime1">
              <a:rPr lang="id-ID" smtClean="0"/>
              <a:pPr/>
              <a:t>02/12/2012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CD2F82-30F3-4F10-A5E1-35065747DA30}" type="datetime1">
              <a:rPr lang="id-ID" smtClean="0"/>
              <a:pPr/>
              <a:t>02/12/2012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A68353-009F-48C0-9F17-34280F1D6054}" type="datetime1">
              <a:rPr lang="id-ID" smtClean="0"/>
              <a:pPr/>
              <a:t>02/12/2012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A0A15C-46AA-4068-AD37-61CCD91B7C07}" type="datetime1">
              <a:rPr lang="id-ID" smtClean="0"/>
              <a:pPr/>
              <a:t>02/12/2012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8985FC-9400-4502-A501-7A554D1A90D6}" type="datetime1">
              <a:rPr lang="id-ID" smtClean="0"/>
              <a:pPr/>
              <a:t>02/12/2012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420A86-B123-4620-AD1B-8E95A8AE8859}" type="datetime1">
              <a:rPr lang="id-ID" smtClean="0"/>
              <a:pPr/>
              <a:t>02/12/2012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413259-71EE-434C-8D80-A16C857F4C48}" type="datetime1">
              <a:rPr lang="id-ID" smtClean="0"/>
              <a:pPr/>
              <a:t>02/12/2012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72D7C6B-14AA-4C13-B927-70BBEC160B6C}" type="datetime1">
              <a:rPr lang="id-ID" smtClean="0"/>
              <a:pPr/>
              <a:t>02/12/2012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966216"/>
            <a:ext cx="7406640" cy="1472184"/>
          </a:xfrm>
        </p:spPr>
        <p:txBody>
          <a:bodyPr>
            <a:noAutofit/>
          </a:bodyPr>
          <a:lstStyle/>
          <a:p>
            <a:r>
              <a:rPr lang="en-US" sz="3600" dirty="0" smtClean="0"/>
              <a:t>Clustering (</a:t>
            </a:r>
            <a:r>
              <a:rPr lang="en-US" sz="3600" i="1" dirty="0" smtClean="0"/>
              <a:t>Season 2</a:t>
            </a:r>
            <a:r>
              <a:rPr lang="en-US" sz="3600" dirty="0" smtClean="0"/>
              <a:t>)</a:t>
            </a:r>
            <a:br>
              <a:rPr lang="en-US" sz="3600" dirty="0" smtClean="0"/>
            </a:br>
            <a:r>
              <a:rPr lang="en-US" sz="3600" dirty="0" smtClean="0"/>
              <a:t>Self-Organizing Map</a:t>
            </a:r>
            <a:endParaRPr lang="id-ID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2667000"/>
            <a:ext cx="7406640" cy="1752600"/>
          </a:xfrm>
        </p:spPr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endParaRPr lang="en-US" dirty="0" smtClean="0"/>
          </a:p>
          <a:p>
            <a:r>
              <a:rPr lang="en-US" dirty="0" err="1" smtClean="0"/>
              <a:t>Materi</a:t>
            </a:r>
            <a:r>
              <a:rPr lang="en-US" dirty="0" smtClean="0"/>
              <a:t> 4</a:t>
            </a:r>
            <a:endParaRPr lang="id-ID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105400"/>
            <a:ext cx="8229600" cy="1020763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algn="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Eko </a:t>
            </a:r>
            <a:r>
              <a:rPr lang="en-US" sz="3200" dirty="0" err="1">
                <a:solidFill>
                  <a:schemeClr val="tx1">
                    <a:tint val="75000"/>
                  </a:schemeClr>
                </a:solidFill>
                <a:latin typeface="+mn-lt"/>
              </a:rPr>
              <a:t>Prasetyo</a:t>
            </a:r>
            <a:endParaRPr lang="en-US" sz="3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  <a:p>
            <a:pPr algn="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err="1">
                <a:solidFill>
                  <a:schemeClr val="tx1">
                    <a:tint val="75000"/>
                  </a:schemeClr>
                </a:solidFill>
                <a:latin typeface="+mn-lt"/>
              </a:rPr>
              <a:t>Teknik</a:t>
            </a:r>
            <a:r>
              <a:rPr lang="en-US" sz="32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chemeClr val="tx1">
                    <a:tint val="75000"/>
                  </a:schemeClr>
                </a:solidFill>
                <a:latin typeface="+mn-lt"/>
              </a:rPr>
              <a:t>Informatika</a:t>
            </a:r>
            <a:endParaRPr lang="en-US" sz="3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  <a:p>
            <a:pPr algn="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UPN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 “Veteran”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Jawa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Timur</a:t>
            </a:r>
            <a:endParaRPr lang="en-US" sz="3200" dirty="0" smtClean="0">
              <a:solidFill>
                <a:schemeClr val="tx1">
                  <a:tint val="75000"/>
                </a:schemeClr>
              </a:solidFill>
              <a:latin typeface="+mn-lt"/>
            </a:endParaRPr>
          </a:p>
          <a:p>
            <a:pPr algn="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2012</a:t>
            </a:r>
            <a:endParaRPr lang="id-ID" sz="3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4114800"/>
            <a:ext cx="1181100" cy="1003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Iterasi</a:t>
            </a:r>
            <a:r>
              <a:rPr lang="en-US" dirty="0" smtClean="0"/>
              <a:t> 1 (data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10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1295400" y="14478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data 1 [1 1], </a:t>
            </a:r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neuron:</a:t>
            </a:r>
            <a:endParaRPr lang="en-US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3793" name="Object 1"/>
          <p:cNvGraphicFramePr>
            <a:graphicFrameLocks noChangeAspect="1"/>
          </p:cNvGraphicFramePr>
          <p:nvPr/>
        </p:nvGraphicFramePr>
        <p:xfrm>
          <a:off x="1219200" y="1905000"/>
          <a:ext cx="4214813" cy="914400"/>
        </p:xfrm>
        <a:graphic>
          <a:graphicData uri="http://schemas.openxmlformats.org/presentationml/2006/ole">
            <p:oleObj spid="_x0000_s33793" name="Equation" r:id="rId3" imgW="2806700" imgH="609600" progId="Equation.3">
              <p:embed/>
            </p:oleObj>
          </a:graphicData>
        </a:graphic>
      </p:graphicFrame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1200150" y="2819400"/>
          <a:ext cx="4286250" cy="914400"/>
        </p:xfrm>
        <a:graphic>
          <a:graphicData uri="http://schemas.openxmlformats.org/presentationml/2006/ole">
            <p:oleObj spid="_x0000_s33795" name="Equation" r:id="rId4" imgW="2857500" imgH="609600" progId="Equation.3">
              <p:embed/>
            </p:oleObj>
          </a:graphicData>
        </a:graphic>
      </p:graphicFrame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1143000" y="3838288"/>
          <a:ext cx="4419600" cy="946002"/>
        </p:xfrm>
        <a:graphic>
          <a:graphicData uri="http://schemas.openxmlformats.org/presentationml/2006/ole">
            <p:oleObj spid="_x0000_s33797" name="Equation" r:id="rId5" imgW="2844800" imgH="609600" progId="Equation.3">
              <p:embed/>
            </p:oleObj>
          </a:graphicData>
        </a:graphic>
      </p:graphicFrame>
      <p:sp>
        <p:nvSpPr>
          <p:cNvPr id="12" name="Rectangle 11"/>
          <p:cNvSpPr/>
          <p:nvPr/>
        </p:nvSpPr>
        <p:spPr>
          <a:xfrm>
            <a:off x="6324600" y="2637472"/>
            <a:ext cx="2362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/>
              <a:t>Jarak</a:t>
            </a:r>
            <a:r>
              <a:rPr lang="en-US" i="1" dirty="0" smtClean="0"/>
              <a:t> </a:t>
            </a:r>
            <a:r>
              <a:rPr lang="en-US" i="1" dirty="0" err="1" smtClean="0"/>
              <a:t>terkecil</a:t>
            </a:r>
            <a:r>
              <a:rPr lang="en-US" i="1" dirty="0" smtClean="0"/>
              <a:t> (</a:t>
            </a:r>
            <a:r>
              <a:rPr lang="en-US" i="1" dirty="0" err="1" smtClean="0"/>
              <a:t>terdekat</a:t>
            </a:r>
            <a:r>
              <a:rPr lang="en-US" i="1" dirty="0" smtClean="0"/>
              <a:t>) </a:t>
            </a:r>
            <a:r>
              <a:rPr lang="en-US" i="1" dirty="0" err="1" smtClean="0"/>
              <a:t>adalah</a:t>
            </a:r>
            <a:r>
              <a:rPr lang="en-US" i="1" dirty="0" smtClean="0"/>
              <a:t> neuron ke-1, </a:t>
            </a:r>
            <a:r>
              <a:rPr lang="en-US" i="1" dirty="0" err="1" smtClean="0"/>
              <a:t>maka</a:t>
            </a:r>
            <a:r>
              <a:rPr lang="en-US" i="1" dirty="0" smtClean="0"/>
              <a:t> neuron 1 </a:t>
            </a:r>
            <a:r>
              <a:rPr lang="en-US" i="1" dirty="0" err="1" smtClean="0"/>
              <a:t>diperbarui</a:t>
            </a:r>
            <a:r>
              <a:rPr lang="en-US" i="1" dirty="0" smtClean="0"/>
              <a:t> </a:t>
            </a:r>
            <a:r>
              <a:rPr lang="en-US" i="1" dirty="0" err="1" smtClean="0"/>
              <a:t>bobotnya</a:t>
            </a:r>
            <a:r>
              <a:rPr lang="en-US" i="1" dirty="0" smtClean="0"/>
              <a:t>:</a:t>
            </a:r>
            <a:endParaRPr lang="en-US" i="1" dirty="0"/>
          </a:p>
        </p:txBody>
      </p:sp>
      <p:sp>
        <p:nvSpPr>
          <p:cNvPr id="13" name="Right Brace 12"/>
          <p:cNvSpPr/>
          <p:nvPr/>
        </p:nvSpPr>
        <p:spPr>
          <a:xfrm>
            <a:off x="5638800" y="1905000"/>
            <a:ext cx="609600" cy="2895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2209800" y="5181600"/>
          <a:ext cx="4592782" cy="990600"/>
        </p:xfrm>
        <a:graphic>
          <a:graphicData uri="http://schemas.openxmlformats.org/presentationml/2006/ole">
            <p:oleObj spid="_x0000_s33799" name="Equation" r:id="rId6" imgW="3403600" imgH="736600" progId="Equation.3">
              <p:embed/>
            </p:oleObj>
          </a:graphicData>
        </a:graphic>
      </p:graphicFrame>
      <p:sp>
        <p:nvSpPr>
          <p:cNvPr id="16" name="Rectangle 15"/>
          <p:cNvSpPr/>
          <p:nvPr/>
        </p:nvSpPr>
        <p:spPr>
          <a:xfrm>
            <a:off x="6858000" y="4724400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Bobot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7086600" y="5093732"/>
          <a:ext cx="1585913" cy="685800"/>
        </p:xfrm>
        <a:graphic>
          <a:graphicData uri="http://schemas.openxmlformats.org/presentationml/2006/ole">
            <p:oleObj spid="_x0000_s33801" name="Equation" r:id="rId7" imgW="1054100" imgH="457200" progId="Equation.3">
              <p:embed/>
            </p:oleObj>
          </a:graphicData>
        </a:graphic>
      </p:graphicFrame>
      <p:sp>
        <p:nvSpPr>
          <p:cNvPr id="19" name="Right Arrow 18"/>
          <p:cNvSpPr/>
          <p:nvPr/>
        </p:nvSpPr>
        <p:spPr>
          <a:xfrm>
            <a:off x="6324600" y="6172200"/>
            <a:ext cx="2286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  <a:r>
              <a:rPr lang="en-US" dirty="0" err="1" smtClean="0"/>
              <a:t>berikutnya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0" name="Left Arrow 19"/>
          <p:cNvSpPr/>
          <p:nvPr/>
        </p:nvSpPr>
        <p:spPr>
          <a:xfrm rot="18308329">
            <a:off x="5680154" y="4488942"/>
            <a:ext cx="1191893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803" name="Object 11"/>
          <p:cNvGraphicFramePr>
            <a:graphicFrameLocks noChangeAspect="1"/>
          </p:cNvGraphicFramePr>
          <p:nvPr/>
        </p:nvGraphicFramePr>
        <p:xfrm>
          <a:off x="7010400" y="1709928"/>
          <a:ext cx="1676400" cy="804672"/>
        </p:xfrm>
        <a:graphic>
          <a:graphicData uri="http://schemas.openxmlformats.org/presentationml/2006/ole">
            <p:oleObj spid="_x0000_s33803" name="Equation" r:id="rId8" imgW="952500" imgH="457200" progId="Equation.3">
              <p:embed/>
            </p:oleObj>
          </a:graphicData>
        </a:graphic>
      </p:graphicFrame>
      <p:sp>
        <p:nvSpPr>
          <p:cNvPr id="22" name="Rectangle 21"/>
          <p:cNvSpPr/>
          <p:nvPr/>
        </p:nvSpPr>
        <p:spPr>
          <a:xfrm>
            <a:off x="6894666" y="1371600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Bobot</a:t>
            </a:r>
            <a:r>
              <a:rPr lang="en-US" dirty="0" smtClean="0"/>
              <a:t> lama: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876800" y="2362200"/>
            <a:ext cx="4572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ular Callout 23"/>
          <p:cNvSpPr/>
          <p:nvPr/>
        </p:nvSpPr>
        <p:spPr>
          <a:xfrm>
            <a:off x="5181600" y="1905000"/>
            <a:ext cx="1066800" cy="457200"/>
          </a:xfrm>
          <a:prstGeom prst="wedgeRectCallout">
            <a:avLst>
              <a:gd name="adj1" fmla="val -35833"/>
              <a:gd name="adj2" fmla="val 79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terkecil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6" grpId="0"/>
      <p:bldP spid="19" grpId="0" animBg="1"/>
      <p:bldP spid="20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Iterasi</a:t>
            </a:r>
            <a:r>
              <a:rPr lang="en-US" dirty="0" smtClean="0"/>
              <a:t> 1 (data 2)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11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1295400" y="14478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data 2 [4 1], </a:t>
            </a:r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neuron:</a:t>
            </a:r>
            <a:endParaRPr lang="en-US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324600" y="2637472"/>
            <a:ext cx="2362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/>
              <a:t>Jarak</a:t>
            </a:r>
            <a:r>
              <a:rPr lang="en-US" i="1" dirty="0" smtClean="0"/>
              <a:t> </a:t>
            </a:r>
            <a:r>
              <a:rPr lang="en-US" i="1" dirty="0" err="1" smtClean="0"/>
              <a:t>terkecil</a:t>
            </a:r>
            <a:r>
              <a:rPr lang="en-US" i="1" dirty="0" smtClean="0"/>
              <a:t> (</a:t>
            </a:r>
            <a:r>
              <a:rPr lang="en-US" i="1" dirty="0" err="1" smtClean="0"/>
              <a:t>terdekat</a:t>
            </a:r>
            <a:r>
              <a:rPr lang="en-US" i="1" dirty="0" smtClean="0"/>
              <a:t>) </a:t>
            </a:r>
            <a:r>
              <a:rPr lang="en-US" i="1" dirty="0" err="1" smtClean="0"/>
              <a:t>adalah</a:t>
            </a:r>
            <a:r>
              <a:rPr lang="en-US" i="1" dirty="0" smtClean="0"/>
              <a:t> neuron ke-1, </a:t>
            </a:r>
            <a:r>
              <a:rPr lang="en-US" i="1" dirty="0" err="1" smtClean="0"/>
              <a:t>maka</a:t>
            </a:r>
            <a:r>
              <a:rPr lang="en-US" i="1" dirty="0" smtClean="0"/>
              <a:t> neuron 1 </a:t>
            </a:r>
            <a:r>
              <a:rPr lang="en-US" i="1" dirty="0" err="1" smtClean="0"/>
              <a:t>diperbarui</a:t>
            </a:r>
            <a:r>
              <a:rPr lang="en-US" i="1" dirty="0" smtClean="0"/>
              <a:t> </a:t>
            </a:r>
            <a:r>
              <a:rPr lang="en-US" i="1" dirty="0" err="1" smtClean="0"/>
              <a:t>bobotnya</a:t>
            </a:r>
            <a:r>
              <a:rPr lang="en-US" i="1" dirty="0" smtClean="0"/>
              <a:t>:</a:t>
            </a:r>
            <a:endParaRPr lang="en-US" i="1" dirty="0"/>
          </a:p>
        </p:txBody>
      </p:sp>
      <p:sp>
        <p:nvSpPr>
          <p:cNvPr id="13" name="Right Brace 12"/>
          <p:cNvSpPr/>
          <p:nvPr/>
        </p:nvSpPr>
        <p:spPr>
          <a:xfrm>
            <a:off x="5638800" y="1905000"/>
            <a:ext cx="609600" cy="2895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858000" y="4724400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Bobot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6324600" y="6172200"/>
            <a:ext cx="2286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  <a:r>
              <a:rPr lang="en-US" dirty="0" err="1" smtClean="0"/>
              <a:t>berikutnya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0" name="Left Arrow 19"/>
          <p:cNvSpPr/>
          <p:nvPr/>
        </p:nvSpPr>
        <p:spPr>
          <a:xfrm rot="18308329">
            <a:off x="5680154" y="4488942"/>
            <a:ext cx="1191893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894666" y="1371600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Bobot</a:t>
            </a:r>
            <a:r>
              <a:rPr lang="en-US" dirty="0" smtClean="0"/>
              <a:t> lama:</a:t>
            </a:r>
            <a:endParaRPr lang="en-US" dirty="0"/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1219199" y="1981200"/>
          <a:ext cx="4810126" cy="762000"/>
        </p:xfrm>
        <a:graphic>
          <a:graphicData uri="http://schemas.openxmlformats.org/presentationml/2006/ole">
            <p:oleObj spid="_x0000_s48136" name="Equation" r:id="rId3" imgW="3848100" imgH="609600" progId="Equation.3">
              <p:embed/>
            </p:oleObj>
          </a:graphicData>
        </a:graphic>
      </p:graphicFrame>
      <p:graphicFrame>
        <p:nvGraphicFramePr>
          <p:cNvPr id="48138" name="Object 10"/>
          <p:cNvGraphicFramePr>
            <a:graphicFrameLocks noChangeAspect="1"/>
          </p:cNvGraphicFramePr>
          <p:nvPr/>
        </p:nvGraphicFramePr>
        <p:xfrm>
          <a:off x="7162800" y="1752600"/>
          <a:ext cx="1585913" cy="685800"/>
        </p:xfrm>
        <a:graphic>
          <a:graphicData uri="http://schemas.openxmlformats.org/presentationml/2006/ole">
            <p:oleObj spid="_x0000_s48138" name="Equation" r:id="rId4" imgW="1054100" imgH="457200" progId="Equation.3">
              <p:embed/>
            </p:oleObj>
          </a:graphicData>
        </a:graphic>
      </p:graphicFrame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139" name="Object 11"/>
          <p:cNvGraphicFramePr>
            <a:graphicFrameLocks noChangeAspect="1"/>
          </p:cNvGraphicFramePr>
          <p:nvPr/>
        </p:nvGraphicFramePr>
        <p:xfrm>
          <a:off x="1142999" y="2819400"/>
          <a:ext cx="4572001" cy="950026"/>
        </p:xfrm>
        <a:graphic>
          <a:graphicData uri="http://schemas.openxmlformats.org/presentationml/2006/ole">
            <p:oleObj spid="_x0000_s48139" name="Equation" r:id="rId5" imgW="2933700" imgH="609600" progId="Equation.3">
              <p:embed/>
            </p:oleObj>
          </a:graphicData>
        </a:graphic>
      </p:graphicFrame>
      <p:sp>
        <p:nvSpPr>
          <p:cNvPr id="4814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141" name="Object 13"/>
          <p:cNvGraphicFramePr>
            <a:graphicFrameLocks noChangeAspect="1"/>
          </p:cNvGraphicFramePr>
          <p:nvPr/>
        </p:nvGraphicFramePr>
        <p:xfrm>
          <a:off x="1143000" y="3810000"/>
          <a:ext cx="4629150" cy="914400"/>
        </p:xfrm>
        <a:graphic>
          <a:graphicData uri="http://schemas.openxmlformats.org/presentationml/2006/ole">
            <p:oleObj spid="_x0000_s48141" name="Equation" r:id="rId6" imgW="3086100" imgH="609600" progId="Equation.3">
              <p:embed/>
            </p:oleObj>
          </a:graphicData>
        </a:graphic>
      </p:graphicFrame>
      <p:sp>
        <p:nvSpPr>
          <p:cNvPr id="4814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143" name="Object 15"/>
          <p:cNvGraphicFramePr>
            <a:graphicFrameLocks noChangeAspect="1"/>
          </p:cNvGraphicFramePr>
          <p:nvPr/>
        </p:nvGraphicFramePr>
        <p:xfrm>
          <a:off x="1143000" y="5181600"/>
          <a:ext cx="5845629" cy="838200"/>
        </p:xfrm>
        <a:graphic>
          <a:graphicData uri="http://schemas.openxmlformats.org/presentationml/2006/ole">
            <p:oleObj spid="_x0000_s48143" name="Equation" r:id="rId7" imgW="5118100" imgH="736600" progId="Equation.3">
              <p:embed/>
            </p:oleObj>
          </a:graphicData>
        </a:graphic>
      </p:graphicFrame>
      <p:sp>
        <p:nvSpPr>
          <p:cNvPr id="4814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145" name="Object 17"/>
          <p:cNvGraphicFramePr>
            <a:graphicFrameLocks noChangeAspect="1"/>
          </p:cNvGraphicFramePr>
          <p:nvPr/>
        </p:nvGraphicFramePr>
        <p:xfrm>
          <a:off x="7086600" y="5181600"/>
          <a:ext cx="1714500" cy="685800"/>
        </p:xfrm>
        <a:graphic>
          <a:graphicData uri="http://schemas.openxmlformats.org/presentationml/2006/ole">
            <p:oleObj spid="_x0000_s48145" name="Equation" r:id="rId8" imgW="1143000" imgH="457200" progId="Equation.3">
              <p:embed/>
            </p:oleObj>
          </a:graphicData>
        </a:graphic>
      </p:graphicFrame>
      <p:sp>
        <p:nvSpPr>
          <p:cNvPr id="29" name="Oval 28"/>
          <p:cNvSpPr/>
          <p:nvPr/>
        </p:nvSpPr>
        <p:spPr>
          <a:xfrm>
            <a:off x="5715000" y="2362200"/>
            <a:ext cx="4572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ular Callout 29"/>
          <p:cNvSpPr/>
          <p:nvPr/>
        </p:nvSpPr>
        <p:spPr>
          <a:xfrm>
            <a:off x="5943600" y="1828800"/>
            <a:ext cx="1066800" cy="457200"/>
          </a:xfrm>
          <a:prstGeom prst="wedgeRectCallout">
            <a:avLst>
              <a:gd name="adj1" fmla="val -35833"/>
              <a:gd name="adj2" fmla="val 79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terkecil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nimBg="1" autoUpdateAnimBg="0"/>
      <p:bldP spid="16" grpId="0" autoUpdateAnimBg="0"/>
      <p:bldP spid="19" grpId="0" animBg="1" autoUpdateAnimBg="0"/>
      <p:bldP spid="20" grpId="0" animBg="1" autoUpdateAnimBg="0"/>
      <p:bldP spid="29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Iterasi</a:t>
            </a:r>
            <a:r>
              <a:rPr lang="en-US" dirty="0" smtClean="0"/>
              <a:t> 1 (data 3)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12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1295400" y="14478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data 3 [1 2], </a:t>
            </a:r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neuron:</a:t>
            </a:r>
            <a:endParaRPr lang="en-US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324600" y="2637472"/>
            <a:ext cx="2362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/>
              <a:t>Jarak</a:t>
            </a:r>
            <a:r>
              <a:rPr lang="en-US" i="1" dirty="0" smtClean="0"/>
              <a:t> </a:t>
            </a:r>
            <a:r>
              <a:rPr lang="en-US" i="1" dirty="0" err="1" smtClean="0"/>
              <a:t>terkecil</a:t>
            </a:r>
            <a:r>
              <a:rPr lang="en-US" i="1" dirty="0" smtClean="0"/>
              <a:t> (</a:t>
            </a:r>
            <a:r>
              <a:rPr lang="en-US" i="1" dirty="0" err="1" smtClean="0"/>
              <a:t>terdekat</a:t>
            </a:r>
            <a:r>
              <a:rPr lang="en-US" i="1" dirty="0" smtClean="0"/>
              <a:t>) </a:t>
            </a:r>
            <a:r>
              <a:rPr lang="en-US" i="1" dirty="0" err="1" smtClean="0"/>
              <a:t>adalah</a:t>
            </a:r>
            <a:r>
              <a:rPr lang="en-US" i="1" dirty="0" smtClean="0"/>
              <a:t> neuron ke-2, </a:t>
            </a:r>
            <a:r>
              <a:rPr lang="en-US" i="1" dirty="0" err="1" smtClean="0"/>
              <a:t>maka</a:t>
            </a:r>
            <a:r>
              <a:rPr lang="en-US" i="1" dirty="0" smtClean="0"/>
              <a:t> neuron 2 </a:t>
            </a:r>
            <a:r>
              <a:rPr lang="en-US" i="1" dirty="0" err="1" smtClean="0"/>
              <a:t>diperbarui</a:t>
            </a:r>
            <a:r>
              <a:rPr lang="en-US" i="1" dirty="0" smtClean="0"/>
              <a:t> </a:t>
            </a:r>
            <a:r>
              <a:rPr lang="en-US" i="1" dirty="0" err="1" smtClean="0"/>
              <a:t>bobotnya</a:t>
            </a:r>
            <a:r>
              <a:rPr lang="en-US" i="1" dirty="0" smtClean="0"/>
              <a:t>:</a:t>
            </a:r>
            <a:endParaRPr lang="en-US" i="1" dirty="0"/>
          </a:p>
        </p:txBody>
      </p:sp>
      <p:sp>
        <p:nvSpPr>
          <p:cNvPr id="13" name="Right Brace 12"/>
          <p:cNvSpPr/>
          <p:nvPr/>
        </p:nvSpPr>
        <p:spPr>
          <a:xfrm>
            <a:off x="5638800" y="1905000"/>
            <a:ext cx="609600" cy="2895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858000" y="4724400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Bobot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6324600" y="6172200"/>
            <a:ext cx="2286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  <a:r>
              <a:rPr lang="en-US" dirty="0" err="1" smtClean="0"/>
              <a:t>berikutnya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0" name="Left Arrow 19"/>
          <p:cNvSpPr/>
          <p:nvPr/>
        </p:nvSpPr>
        <p:spPr>
          <a:xfrm rot="18308329">
            <a:off x="5680154" y="4488942"/>
            <a:ext cx="1191893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894666" y="1371600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Bobot</a:t>
            </a:r>
            <a:r>
              <a:rPr lang="en-US" dirty="0" smtClean="0"/>
              <a:t> lama:</a:t>
            </a:r>
            <a:endParaRPr lang="en-US" dirty="0"/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08" name="Object 8"/>
          <p:cNvGraphicFramePr>
            <a:graphicFrameLocks noChangeAspect="1"/>
          </p:cNvGraphicFramePr>
          <p:nvPr/>
        </p:nvGraphicFramePr>
        <p:xfrm>
          <a:off x="7086600" y="1676400"/>
          <a:ext cx="1714500" cy="685800"/>
        </p:xfrm>
        <a:graphic>
          <a:graphicData uri="http://schemas.openxmlformats.org/presentationml/2006/ole">
            <p:oleObj spid="_x0000_s51208" name="Equation" r:id="rId3" imgW="1143000" imgH="457200" progId="Equation.3">
              <p:embed/>
            </p:oleObj>
          </a:graphicData>
        </a:graphic>
      </p:graphicFrame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09" name="Object 9"/>
          <p:cNvGraphicFramePr>
            <a:graphicFrameLocks noChangeAspect="1"/>
          </p:cNvGraphicFramePr>
          <p:nvPr/>
        </p:nvGraphicFramePr>
        <p:xfrm>
          <a:off x="1162050" y="1909762"/>
          <a:ext cx="4019550" cy="1138238"/>
        </p:xfrm>
        <a:graphic>
          <a:graphicData uri="http://schemas.openxmlformats.org/presentationml/2006/ole">
            <p:oleObj spid="_x0000_s51209" name="Equation" r:id="rId4" imgW="3860640" imgH="1091880" progId="Equation.3">
              <p:embed/>
            </p:oleObj>
          </a:graphicData>
        </a:graphic>
      </p:graphicFrame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11" name="Object 11"/>
          <p:cNvGraphicFramePr>
            <a:graphicFrameLocks noChangeAspect="1"/>
          </p:cNvGraphicFramePr>
          <p:nvPr/>
        </p:nvGraphicFramePr>
        <p:xfrm>
          <a:off x="1143000" y="3165856"/>
          <a:ext cx="3733800" cy="796544"/>
        </p:xfrm>
        <a:graphic>
          <a:graphicData uri="http://schemas.openxmlformats.org/presentationml/2006/ole">
            <p:oleObj spid="_x0000_s51211" name="Equation" r:id="rId5" imgW="2857500" imgH="609600" progId="Equation.3">
              <p:embed/>
            </p:oleObj>
          </a:graphicData>
        </a:graphic>
      </p:graphicFrame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13" name="Object 13"/>
          <p:cNvGraphicFramePr>
            <a:graphicFrameLocks noChangeAspect="1"/>
          </p:cNvGraphicFramePr>
          <p:nvPr/>
        </p:nvGraphicFramePr>
        <p:xfrm>
          <a:off x="1143001" y="4072240"/>
          <a:ext cx="4114800" cy="880760"/>
        </p:xfrm>
        <a:graphic>
          <a:graphicData uri="http://schemas.openxmlformats.org/presentationml/2006/ole">
            <p:oleObj spid="_x0000_s51213" name="Equation" r:id="rId6" imgW="2844800" imgH="609600" progId="Equation.3">
              <p:embed/>
            </p:oleObj>
          </a:graphicData>
        </a:graphic>
      </p:graphicFrame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15" name="Object 15"/>
          <p:cNvGraphicFramePr>
            <a:graphicFrameLocks noChangeAspect="1"/>
          </p:cNvGraphicFramePr>
          <p:nvPr/>
        </p:nvGraphicFramePr>
        <p:xfrm>
          <a:off x="1600200" y="5257800"/>
          <a:ext cx="5257800" cy="866918"/>
        </p:xfrm>
        <a:graphic>
          <a:graphicData uri="http://schemas.openxmlformats.org/presentationml/2006/ole">
            <p:oleObj spid="_x0000_s51215" name="Equation" r:id="rId7" imgW="4445000" imgH="736600" progId="Equation.3">
              <p:embed/>
            </p:oleObj>
          </a:graphicData>
        </a:graphic>
      </p:graphicFrame>
      <p:sp>
        <p:nvSpPr>
          <p:cNvPr id="5121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17" name="Object 17"/>
          <p:cNvGraphicFramePr>
            <a:graphicFrameLocks noChangeAspect="1"/>
          </p:cNvGraphicFramePr>
          <p:nvPr/>
        </p:nvGraphicFramePr>
        <p:xfrm>
          <a:off x="6953250" y="5105400"/>
          <a:ext cx="1885950" cy="685800"/>
        </p:xfrm>
        <a:graphic>
          <a:graphicData uri="http://schemas.openxmlformats.org/presentationml/2006/ole">
            <p:oleObj spid="_x0000_s51217" name="Equation" r:id="rId8" imgW="1257300" imgH="457200" progId="Equation.3">
              <p:embed/>
            </p:oleObj>
          </a:graphicData>
        </a:graphic>
      </p:graphicFrame>
      <p:sp>
        <p:nvSpPr>
          <p:cNvPr id="34" name="Oval 33"/>
          <p:cNvSpPr/>
          <p:nvPr/>
        </p:nvSpPr>
        <p:spPr>
          <a:xfrm>
            <a:off x="4343400" y="3505200"/>
            <a:ext cx="4572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ular Callout 34"/>
          <p:cNvSpPr/>
          <p:nvPr/>
        </p:nvSpPr>
        <p:spPr>
          <a:xfrm>
            <a:off x="4648200" y="3048000"/>
            <a:ext cx="1066800" cy="457200"/>
          </a:xfrm>
          <a:prstGeom prst="wedgeRectCallout">
            <a:avLst>
              <a:gd name="adj1" fmla="val -35833"/>
              <a:gd name="adj2" fmla="val 79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terkecil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nimBg="1" autoUpdateAnimBg="0"/>
      <p:bldP spid="16" grpId="0" autoUpdateAnimBg="0"/>
      <p:bldP spid="19" grpId="0" animBg="1" autoUpdateAnimBg="0"/>
      <p:bldP spid="20" grpId="0" animBg="1" autoUpdateAnimBg="0"/>
      <p:bldP spid="34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Iterasi</a:t>
            </a:r>
            <a:r>
              <a:rPr lang="en-US" dirty="0" smtClean="0"/>
              <a:t> 1 (data 3)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13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1295400" y="14478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data 4 [3 4], </a:t>
            </a:r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neuron:</a:t>
            </a:r>
            <a:endParaRPr lang="en-US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324600" y="2637472"/>
            <a:ext cx="2362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/>
              <a:t>Jarak</a:t>
            </a:r>
            <a:r>
              <a:rPr lang="en-US" i="1" dirty="0" smtClean="0"/>
              <a:t> </a:t>
            </a:r>
            <a:r>
              <a:rPr lang="en-US" i="1" dirty="0" err="1" smtClean="0"/>
              <a:t>terkecil</a:t>
            </a:r>
            <a:r>
              <a:rPr lang="en-US" i="1" dirty="0" smtClean="0"/>
              <a:t> (</a:t>
            </a:r>
            <a:r>
              <a:rPr lang="en-US" i="1" dirty="0" err="1" smtClean="0"/>
              <a:t>terdekat</a:t>
            </a:r>
            <a:r>
              <a:rPr lang="en-US" i="1" dirty="0" smtClean="0"/>
              <a:t>) </a:t>
            </a:r>
            <a:r>
              <a:rPr lang="en-US" i="1" dirty="0" err="1" smtClean="0"/>
              <a:t>adalah</a:t>
            </a:r>
            <a:r>
              <a:rPr lang="en-US" i="1" dirty="0" smtClean="0"/>
              <a:t> neuron ke-3, </a:t>
            </a:r>
            <a:r>
              <a:rPr lang="en-US" i="1" dirty="0" err="1" smtClean="0"/>
              <a:t>maka</a:t>
            </a:r>
            <a:r>
              <a:rPr lang="en-US" i="1" dirty="0" smtClean="0"/>
              <a:t> neuron 3 </a:t>
            </a:r>
            <a:r>
              <a:rPr lang="en-US" i="1" dirty="0" err="1" smtClean="0"/>
              <a:t>diperbarui</a:t>
            </a:r>
            <a:r>
              <a:rPr lang="en-US" i="1" dirty="0" smtClean="0"/>
              <a:t> </a:t>
            </a:r>
            <a:r>
              <a:rPr lang="en-US" i="1" dirty="0" err="1" smtClean="0"/>
              <a:t>bobotnya</a:t>
            </a:r>
            <a:r>
              <a:rPr lang="en-US" i="1" dirty="0" smtClean="0"/>
              <a:t>:</a:t>
            </a:r>
            <a:endParaRPr lang="en-US" i="1" dirty="0"/>
          </a:p>
        </p:txBody>
      </p:sp>
      <p:sp>
        <p:nvSpPr>
          <p:cNvPr id="13" name="Right Brace 12"/>
          <p:cNvSpPr/>
          <p:nvPr/>
        </p:nvSpPr>
        <p:spPr>
          <a:xfrm>
            <a:off x="5638800" y="1905000"/>
            <a:ext cx="609600" cy="2895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858000" y="4724400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Bobot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6324600" y="6172200"/>
            <a:ext cx="2286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  <a:r>
              <a:rPr lang="en-US" dirty="0" err="1" smtClean="0"/>
              <a:t>berikutnya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0" name="Left Arrow 19"/>
          <p:cNvSpPr/>
          <p:nvPr/>
        </p:nvSpPr>
        <p:spPr>
          <a:xfrm rot="18308329">
            <a:off x="5680154" y="4488942"/>
            <a:ext cx="1191893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894666" y="1371600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Bobot</a:t>
            </a:r>
            <a:r>
              <a:rPr lang="en-US" dirty="0" smtClean="0"/>
              <a:t> lama:</a:t>
            </a:r>
            <a:endParaRPr lang="en-US" dirty="0"/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1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17" name="Object 17"/>
          <p:cNvGraphicFramePr>
            <a:graphicFrameLocks noChangeAspect="1"/>
          </p:cNvGraphicFramePr>
          <p:nvPr/>
        </p:nvGraphicFramePr>
        <p:xfrm>
          <a:off x="7029450" y="1752600"/>
          <a:ext cx="1885950" cy="685800"/>
        </p:xfrm>
        <a:graphic>
          <a:graphicData uri="http://schemas.openxmlformats.org/presentationml/2006/ole">
            <p:oleObj spid="_x0000_s52231" name="Equation" r:id="rId3" imgW="1257300" imgH="457200" progId="Equation.3">
              <p:embed/>
            </p:oleObj>
          </a:graphicData>
        </a:graphic>
      </p:graphicFrame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1219200" y="1828800"/>
          <a:ext cx="4152900" cy="1092200"/>
        </p:xfrm>
        <a:graphic>
          <a:graphicData uri="http://schemas.openxmlformats.org/presentationml/2006/ole">
            <p:oleObj spid="_x0000_s52232" name="Equation" r:id="rId4" imgW="4152600" imgH="1091880" progId="Equation.3">
              <p:embed/>
            </p:oleObj>
          </a:graphicData>
        </a:graphic>
      </p:graphicFrame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2234" name="Object 10"/>
          <p:cNvGraphicFramePr>
            <a:graphicFrameLocks noChangeAspect="1"/>
          </p:cNvGraphicFramePr>
          <p:nvPr/>
        </p:nvGraphicFramePr>
        <p:xfrm>
          <a:off x="1143000" y="2971800"/>
          <a:ext cx="3990975" cy="1165136"/>
        </p:xfrm>
        <a:graphic>
          <a:graphicData uri="http://schemas.openxmlformats.org/presentationml/2006/ole">
            <p:oleObj spid="_x0000_s52234" name="Equation" r:id="rId5" imgW="3746160" imgH="1091880" progId="Equation.3">
              <p:embed/>
            </p:oleObj>
          </a:graphicData>
        </a:graphic>
      </p:graphicFrame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2236" name="Object 12"/>
          <p:cNvGraphicFramePr>
            <a:graphicFrameLocks noChangeAspect="1"/>
          </p:cNvGraphicFramePr>
          <p:nvPr/>
        </p:nvGraphicFramePr>
        <p:xfrm>
          <a:off x="1171575" y="4267200"/>
          <a:ext cx="3942159" cy="838200"/>
        </p:xfrm>
        <a:graphic>
          <a:graphicData uri="http://schemas.openxmlformats.org/presentationml/2006/ole">
            <p:oleObj spid="_x0000_s52236" name="Equation" r:id="rId6" imgW="2870200" imgH="609600" progId="Equation.3">
              <p:embed/>
            </p:oleObj>
          </a:graphicData>
        </a:graphic>
      </p:graphicFrame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2238" name="Object 14"/>
          <p:cNvGraphicFramePr>
            <a:graphicFrameLocks noChangeAspect="1"/>
          </p:cNvGraphicFramePr>
          <p:nvPr/>
        </p:nvGraphicFramePr>
        <p:xfrm>
          <a:off x="1295400" y="5334000"/>
          <a:ext cx="5545777" cy="914400"/>
        </p:xfrm>
        <a:graphic>
          <a:graphicData uri="http://schemas.openxmlformats.org/presentationml/2006/ole">
            <p:oleObj spid="_x0000_s52238" name="Equation" r:id="rId7" imgW="4445000" imgH="736600" progId="Equation.3">
              <p:embed/>
            </p:oleObj>
          </a:graphicData>
        </a:graphic>
      </p:graphicFrame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2240" name="Object 16"/>
          <p:cNvGraphicFramePr>
            <a:graphicFrameLocks noChangeAspect="1"/>
          </p:cNvGraphicFramePr>
          <p:nvPr/>
        </p:nvGraphicFramePr>
        <p:xfrm>
          <a:off x="7010400" y="5105400"/>
          <a:ext cx="1905000" cy="635000"/>
        </p:xfrm>
        <a:graphic>
          <a:graphicData uri="http://schemas.openxmlformats.org/presentationml/2006/ole">
            <p:oleObj spid="_x0000_s52240" name="Equation" r:id="rId8" imgW="1371600" imgH="457200" progId="Equation.3">
              <p:embed/>
            </p:oleObj>
          </a:graphicData>
        </a:graphic>
      </p:graphicFrame>
      <p:sp>
        <p:nvSpPr>
          <p:cNvPr id="37" name="Oval 36"/>
          <p:cNvSpPr/>
          <p:nvPr/>
        </p:nvSpPr>
        <p:spPr>
          <a:xfrm>
            <a:off x="4876800" y="4648200"/>
            <a:ext cx="4572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ular Callout 37"/>
          <p:cNvSpPr/>
          <p:nvPr/>
        </p:nvSpPr>
        <p:spPr>
          <a:xfrm>
            <a:off x="5181600" y="4191000"/>
            <a:ext cx="1066800" cy="457200"/>
          </a:xfrm>
          <a:prstGeom prst="wedgeRectCallout">
            <a:avLst>
              <a:gd name="adj1" fmla="val -35833"/>
              <a:gd name="adj2" fmla="val 79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terkecil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nimBg="1" autoUpdateAnimBg="0"/>
      <p:bldP spid="16" grpId="0" autoUpdateAnimBg="0"/>
      <p:bldP spid="19" grpId="0" animBg="1" autoUpdateAnimBg="0"/>
      <p:bldP spid="20" grpId="0" animBg="1" autoUpdateAnimBg="0"/>
      <p:bldP spid="37" grpId="0" animBg="1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Iterasi</a:t>
            </a:r>
            <a:r>
              <a:rPr lang="en-US" dirty="0" smtClean="0"/>
              <a:t> 1 (data 3)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14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1295400" y="14478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data 5 [5 4], </a:t>
            </a:r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neuron:</a:t>
            </a:r>
            <a:endParaRPr lang="en-US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324600" y="2637472"/>
            <a:ext cx="2362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/>
              <a:t>Jarak</a:t>
            </a:r>
            <a:r>
              <a:rPr lang="en-US" i="1" dirty="0" smtClean="0"/>
              <a:t> </a:t>
            </a:r>
            <a:r>
              <a:rPr lang="en-US" i="1" dirty="0" err="1" smtClean="0"/>
              <a:t>terkecil</a:t>
            </a:r>
            <a:r>
              <a:rPr lang="en-US" i="1" dirty="0" smtClean="0"/>
              <a:t> (</a:t>
            </a:r>
            <a:r>
              <a:rPr lang="en-US" i="1" dirty="0" err="1" smtClean="0"/>
              <a:t>terdekat</a:t>
            </a:r>
            <a:r>
              <a:rPr lang="en-US" i="1" dirty="0" smtClean="0"/>
              <a:t>) </a:t>
            </a:r>
            <a:r>
              <a:rPr lang="en-US" i="1" dirty="0" err="1" smtClean="0"/>
              <a:t>adalah</a:t>
            </a:r>
            <a:r>
              <a:rPr lang="en-US" i="1" dirty="0" smtClean="0"/>
              <a:t> neuron ke-3, </a:t>
            </a:r>
            <a:r>
              <a:rPr lang="en-US" i="1" dirty="0" err="1" smtClean="0"/>
              <a:t>maka</a:t>
            </a:r>
            <a:r>
              <a:rPr lang="en-US" i="1" dirty="0" smtClean="0"/>
              <a:t> neuron 3 </a:t>
            </a:r>
            <a:r>
              <a:rPr lang="en-US" i="1" dirty="0" err="1" smtClean="0"/>
              <a:t>diperbarui</a:t>
            </a:r>
            <a:r>
              <a:rPr lang="en-US" i="1" dirty="0" smtClean="0"/>
              <a:t> </a:t>
            </a:r>
            <a:r>
              <a:rPr lang="en-US" i="1" dirty="0" err="1" smtClean="0"/>
              <a:t>bobotnya</a:t>
            </a:r>
            <a:r>
              <a:rPr lang="en-US" i="1" dirty="0" smtClean="0"/>
              <a:t>:</a:t>
            </a:r>
            <a:endParaRPr lang="en-US" i="1" dirty="0"/>
          </a:p>
        </p:txBody>
      </p:sp>
      <p:sp>
        <p:nvSpPr>
          <p:cNvPr id="13" name="Right Brace 12"/>
          <p:cNvSpPr/>
          <p:nvPr/>
        </p:nvSpPr>
        <p:spPr>
          <a:xfrm>
            <a:off x="5638800" y="1905000"/>
            <a:ext cx="609600" cy="2895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858000" y="4724400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Bobot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6324600" y="6172200"/>
            <a:ext cx="2286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0" name="Left Arrow 19"/>
          <p:cNvSpPr/>
          <p:nvPr/>
        </p:nvSpPr>
        <p:spPr>
          <a:xfrm rot="18308329">
            <a:off x="5680154" y="4488942"/>
            <a:ext cx="1191893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894666" y="1371600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Bobot</a:t>
            </a:r>
            <a:r>
              <a:rPr lang="en-US" dirty="0" smtClean="0"/>
              <a:t> lama:</a:t>
            </a:r>
            <a:endParaRPr lang="en-US" dirty="0"/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1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2240" name="Object 16"/>
          <p:cNvGraphicFramePr>
            <a:graphicFrameLocks noChangeAspect="1"/>
          </p:cNvGraphicFramePr>
          <p:nvPr/>
        </p:nvGraphicFramePr>
        <p:xfrm>
          <a:off x="6858000" y="1676400"/>
          <a:ext cx="1905000" cy="635000"/>
        </p:xfrm>
        <a:graphic>
          <a:graphicData uri="http://schemas.openxmlformats.org/presentationml/2006/ole">
            <p:oleObj spid="_x0000_s53255" name="Equation" r:id="rId3" imgW="1371600" imgH="457200" progId="Equation.3">
              <p:embed/>
            </p:oleObj>
          </a:graphicData>
        </a:graphic>
      </p:graphicFrame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1358900" y="1892300"/>
          <a:ext cx="4168775" cy="1092200"/>
        </p:xfrm>
        <a:graphic>
          <a:graphicData uri="http://schemas.openxmlformats.org/presentationml/2006/ole">
            <p:oleObj spid="_x0000_s53256" name="Equation" r:id="rId4" imgW="4165560" imgH="1091880" progId="Equation.3">
              <p:embed/>
            </p:oleObj>
          </a:graphicData>
        </a:graphic>
      </p:graphicFrame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3258" name="Object 10"/>
          <p:cNvGraphicFramePr>
            <a:graphicFrameLocks noChangeAspect="1"/>
          </p:cNvGraphicFramePr>
          <p:nvPr/>
        </p:nvGraphicFramePr>
        <p:xfrm>
          <a:off x="1349375" y="3022600"/>
          <a:ext cx="3756025" cy="1092200"/>
        </p:xfrm>
        <a:graphic>
          <a:graphicData uri="http://schemas.openxmlformats.org/presentationml/2006/ole">
            <p:oleObj spid="_x0000_s53258" name="Equation" r:id="rId5" imgW="3759120" imgH="1091880" progId="Equation.3">
              <p:embed/>
            </p:oleObj>
          </a:graphicData>
        </a:graphic>
      </p:graphicFrame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3260" name="Object 12"/>
          <p:cNvGraphicFramePr>
            <a:graphicFrameLocks noChangeAspect="1"/>
          </p:cNvGraphicFramePr>
          <p:nvPr/>
        </p:nvGraphicFramePr>
        <p:xfrm>
          <a:off x="1295400" y="4114800"/>
          <a:ext cx="3881437" cy="1156120"/>
        </p:xfrm>
        <a:graphic>
          <a:graphicData uri="http://schemas.openxmlformats.org/presentationml/2006/ole">
            <p:oleObj spid="_x0000_s53260" name="Equation" r:id="rId6" imgW="3670200" imgH="1091880" progId="Equation.3">
              <p:embed/>
            </p:oleObj>
          </a:graphicData>
        </a:graphic>
      </p:graphicFrame>
      <p:sp>
        <p:nvSpPr>
          <p:cNvPr id="5326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3262" name="Object 14"/>
          <p:cNvGraphicFramePr>
            <a:graphicFrameLocks noChangeAspect="1"/>
          </p:cNvGraphicFramePr>
          <p:nvPr/>
        </p:nvGraphicFramePr>
        <p:xfrm>
          <a:off x="1219199" y="5410200"/>
          <a:ext cx="6460177" cy="914400"/>
        </p:xfrm>
        <a:graphic>
          <a:graphicData uri="http://schemas.openxmlformats.org/presentationml/2006/ole">
            <p:oleObj spid="_x0000_s53262" name="Equation" r:id="rId7" imgW="5181600" imgH="736600" progId="Equation.3">
              <p:embed/>
            </p:oleObj>
          </a:graphicData>
        </a:graphic>
      </p:graphicFrame>
      <p:sp>
        <p:nvSpPr>
          <p:cNvPr id="5326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3264" name="Object 16"/>
          <p:cNvGraphicFramePr>
            <a:graphicFrameLocks noChangeAspect="1"/>
          </p:cNvGraphicFramePr>
          <p:nvPr/>
        </p:nvGraphicFramePr>
        <p:xfrm>
          <a:off x="7010400" y="5105400"/>
          <a:ext cx="1930400" cy="609600"/>
        </p:xfrm>
        <a:graphic>
          <a:graphicData uri="http://schemas.openxmlformats.org/presentationml/2006/ole">
            <p:oleObj spid="_x0000_s53264" name="Equation" r:id="rId8" imgW="1447800" imgH="457200" progId="Equation.3">
              <p:embed/>
            </p:oleObj>
          </a:graphicData>
        </a:graphic>
      </p:graphicFrame>
      <p:sp>
        <p:nvSpPr>
          <p:cNvPr id="42" name="Oval 41"/>
          <p:cNvSpPr/>
          <p:nvPr/>
        </p:nvSpPr>
        <p:spPr>
          <a:xfrm>
            <a:off x="2819400" y="4876800"/>
            <a:ext cx="4572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ular Callout 42"/>
          <p:cNvSpPr/>
          <p:nvPr/>
        </p:nvSpPr>
        <p:spPr>
          <a:xfrm>
            <a:off x="3124200" y="4419600"/>
            <a:ext cx="1066800" cy="457200"/>
          </a:xfrm>
          <a:prstGeom prst="wedgeRectCallout">
            <a:avLst>
              <a:gd name="adj1" fmla="val -35833"/>
              <a:gd name="adj2" fmla="val 79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terkecil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nimBg="1" autoUpdateAnimBg="0"/>
      <p:bldP spid="16" grpId="0" autoUpdateAnimBg="0"/>
      <p:bldP spid="19" grpId="0" animBg="1" autoUpdateAnimBg="0"/>
      <p:bldP spid="20" grpId="0" animBg="1" autoUpdateAnimBg="0"/>
      <p:bldP spid="42" grpId="0" animBg="1"/>
      <p:bldP spid="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15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1371600" y="1371600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Bobot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1:</a:t>
            </a:r>
            <a:endParaRPr lang="en-US" dirty="0"/>
          </a:p>
        </p:txBody>
      </p:sp>
      <p:graphicFrame>
        <p:nvGraphicFramePr>
          <p:cNvPr id="6" name="Object 16"/>
          <p:cNvGraphicFramePr>
            <a:graphicFrameLocks noChangeAspect="1"/>
          </p:cNvGraphicFramePr>
          <p:nvPr/>
        </p:nvGraphicFramePr>
        <p:xfrm>
          <a:off x="1524000" y="1752600"/>
          <a:ext cx="2413000" cy="762000"/>
        </p:xfrm>
        <a:graphic>
          <a:graphicData uri="http://schemas.openxmlformats.org/presentationml/2006/ole">
            <p:oleObj spid="_x0000_s54274" name="Equation" r:id="rId3" imgW="1447800" imgH="457200" progId="Equation.3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1371600" y="2590800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Laju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yang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1447799" y="3048000"/>
          <a:ext cx="4495801" cy="357621"/>
        </p:xfrm>
        <a:graphic>
          <a:graphicData uri="http://schemas.openxmlformats.org/presentationml/2006/ole">
            <p:oleObj spid="_x0000_s54275" name="Equation" r:id="rId4" imgW="2514600" imgH="203200" progId="Equation.3">
              <p:embed/>
            </p:oleObj>
          </a:graphicData>
        </a:graphic>
      </p:graphicFrame>
      <p:sp>
        <p:nvSpPr>
          <p:cNvPr id="10" name="Rectangle 9"/>
          <p:cNvSpPr/>
          <p:nvPr/>
        </p:nvSpPr>
        <p:spPr>
          <a:xfrm>
            <a:off x="1371600" y="3505200"/>
            <a:ext cx="346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Indeks</a:t>
            </a:r>
            <a:r>
              <a:rPr lang="en-US" dirty="0" smtClean="0"/>
              <a:t> cluster yang </a:t>
            </a:r>
            <a:r>
              <a:rPr lang="en-US" dirty="0" err="1" smtClean="0"/>
              <a:t>diikuti</a:t>
            </a:r>
            <a:r>
              <a:rPr lang="en-US" dirty="0" smtClean="0"/>
              <a:t> data: </a:t>
            </a:r>
            <a:endParaRPr lang="en-US" dirty="0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1447800" y="3886200"/>
          <a:ext cx="914400" cy="375557"/>
        </p:xfrm>
        <a:graphic>
          <a:graphicData uri="http://schemas.openxmlformats.org/presentationml/2006/ole">
            <p:oleObj spid="_x0000_s54277" name="Equation" r:id="rId5" imgW="532937" imgH="215713" progId="Equation.3">
              <p:embed/>
            </p:oleObj>
          </a:graphicData>
        </a:graphic>
      </p:graphicFrame>
      <p:sp>
        <p:nvSpPr>
          <p:cNvPr id="13" name="Right Arrow 12"/>
          <p:cNvSpPr/>
          <p:nvPr/>
        </p:nvSpPr>
        <p:spPr>
          <a:xfrm>
            <a:off x="2133600" y="4343400"/>
            <a:ext cx="38100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Lanjut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16</a:t>
            </a:fld>
            <a:endParaRPr lang="id-ID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381000"/>
          <a:ext cx="7620000" cy="6379464"/>
        </p:xfrm>
        <a:graphic>
          <a:graphicData uri="http://schemas.openxmlformats.org/drawingml/2006/table">
            <a:tbl>
              <a:tblPr/>
              <a:tblGrid>
                <a:gridCol w="609600"/>
                <a:gridCol w="685800"/>
                <a:gridCol w="2077065"/>
                <a:gridCol w="857274"/>
                <a:gridCol w="482280"/>
                <a:gridCol w="1098846"/>
                <a:gridCol w="1809135"/>
              </a:tblGrid>
              <a:tr h="1890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Calibri"/>
                          <a:cs typeface="Times New Roman"/>
                        </a:rPr>
                        <a:t>Iterasi</a:t>
                      </a:r>
                      <a:endParaRPr lang="en-US" sz="1800" b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Data</a:t>
                      </a:r>
                      <a:endParaRPr lang="en-US" sz="18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D</a:t>
                      </a:r>
                      <a:endParaRPr lang="en-US" sz="1800" b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Cluster </a:t>
                      </a:r>
                      <a:r>
                        <a:rPr lang="en-US" sz="1400" b="1" dirty="0" err="1">
                          <a:latin typeface="Times New Roman"/>
                          <a:ea typeface="Calibri"/>
                          <a:cs typeface="Times New Roman"/>
                        </a:rPr>
                        <a:t>Terdekat</a:t>
                      </a:r>
                      <a:endParaRPr lang="en-US" sz="1800" b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  <a:sym typeface="Symbol"/>
                        </a:rPr>
                        <a:t></a:t>
                      </a:r>
                      <a:endParaRPr lang="en-US" sz="18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Pembaruan Cluster Terdekat</a:t>
                      </a:r>
                      <a:endParaRPr lang="en-US" sz="18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Calibri"/>
                          <a:cs typeface="Times New Roman"/>
                        </a:rPr>
                        <a:t>Bobot</a:t>
                      </a:r>
                      <a:endParaRPr lang="en-US" sz="1800" b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023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latin typeface="Times New Roman"/>
                          <a:ea typeface="Calibri"/>
                          <a:cs typeface="Times New Roman"/>
                        </a:rPr>
                        <a:t>Inisialisasi</a:t>
                      </a:r>
                      <a:r>
                        <a:rPr lang="en-US" sz="1400" b="1" dirty="0" smtClean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b="1" dirty="0" err="1" smtClean="0">
                          <a:latin typeface="Times New Roman"/>
                          <a:ea typeface="Calibri"/>
                          <a:cs typeface="Times New Roman"/>
                        </a:rPr>
                        <a:t>bobot</a:t>
                      </a:r>
                      <a:endParaRPr lang="en-US" sz="1400" b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2 2 2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2 3 5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5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c = b*(a-d</a:t>
                      </a:r>
                      <a:r>
                        <a:rPr lang="en-US" sz="1400" baseline="-25000">
                          <a:latin typeface="Times New Roman"/>
                          <a:ea typeface="Calibri"/>
                          <a:cs typeface="Times New Roman"/>
                        </a:rPr>
                        <a:t>prev</a:t>
                      </a: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d = a+c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02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1 1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2 5 17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-0.5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-0.5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1.5 2 2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1.5 3 5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4 1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6.5 8 20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1.25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-0.25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2.75 2 2</a:t>
                      </a:r>
                      <a:endParaRPr lang="en-US" sz="1800" dirty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1.25 3 5</a:t>
                      </a:r>
                      <a:endParaRPr lang="en-US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1 2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3.625 2 10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-0.5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-0.5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2.75 1.5 2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1.25 2.5 5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3 4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7.625 4.5 2</a:t>
                      </a:r>
                      <a:endParaRPr lang="en-US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-0.5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2.75 1.5 2.5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1.25 2.5 4.5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5 4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12.625 14.5 6.5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1.25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-0.25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2.75 1.5 3.75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1.25 2.5 4.25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02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1 1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3.125 2.5 18.125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-0.15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-0.45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2.75 1.35 3.75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1.25 2.05 4.25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4 1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1.625 8.125 10.625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0.375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-0.075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3.125 1.35 3.75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1.175 2.05 4.25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1 2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5.1962 0.125 12.625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-0.105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-0.015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3.125 1.245 3.75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1.175 2.035 4.25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3 4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7.9962 6.9412 0.625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-0.2250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-0.0750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3.125 1.245 3.525</a:t>
                      </a:r>
                      <a:endParaRPr lang="en-US" sz="1800" dirty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1.175 2.035 4.175</a:t>
                      </a:r>
                      <a:endParaRPr lang="en-US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5 4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11.4962 17.9612 2.2062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0.4425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-0.0525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3.125 1.245 3.9675</a:t>
                      </a:r>
                      <a:endParaRPr lang="en-US" sz="1800" dirty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1.175 2.035 4.1225</a:t>
                      </a:r>
                      <a:endParaRPr lang="en-US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352800" y="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Iterasi</a:t>
            </a:r>
            <a:r>
              <a:rPr lang="en-US" dirty="0" smtClean="0"/>
              <a:t> 1 - 2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17</a:t>
            </a:fld>
            <a:endParaRPr lang="id-ID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457200"/>
          <a:ext cx="7086600" cy="6169152"/>
        </p:xfrm>
        <a:graphic>
          <a:graphicData uri="http://schemas.openxmlformats.org/drawingml/2006/table">
            <a:tbl>
              <a:tblPr/>
              <a:tblGrid>
                <a:gridCol w="709996"/>
                <a:gridCol w="784173"/>
                <a:gridCol w="265496"/>
                <a:gridCol w="838200"/>
                <a:gridCol w="702058"/>
                <a:gridCol w="1729277"/>
                <a:gridCol w="2057400"/>
              </a:tblGrid>
              <a:tr h="1890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/>
                          <a:ea typeface="Calibri"/>
                          <a:cs typeface="Times New Roman"/>
                        </a:rPr>
                        <a:t>Iterasi</a:t>
                      </a:r>
                      <a:endParaRPr lang="en-US" sz="2000" b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Calibri"/>
                          <a:cs typeface="Times New Roman"/>
                        </a:rPr>
                        <a:t>Data</a:t>
                      </a:r>
                      <a:endParaRPr lang="en-US" sz="20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Calibri"/>
                          <a:cs typeface="Times New Roman"/>
                        </a:rPr>
                        <a:t>D</a:t>
                      </a:r>
                      <a:endParaRPr lang="en-US" sz="2000" b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Calibri"/>
                          <a:cs typeface="Times New Roman"/>
                        </a:rPr>
                        <a:t>Cluster Terdekat</a:t>
                      </a:r>
                      <a:endParaRPr lang="en-US" sz="20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Calibri"/>
                          <a:cs typeface="Times New Roman"/>
                          <a:sym typeface="Symbol"/>
                        </a:rPr>
                        <a:t></a:t>
                      </a:r>
                      <a:endParaRPr lang="en-US" sz="20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/>
                          <a:ea typeface="Calibri"/>
                          <a:cs typeface="Times New Roman"/>
                        </a:rPr>
                        <a:t>Pembaruan</a:t>
                      </a:r>
                      <a:r>
                        <a:rPr lang="en-US" sz="1600" b="1" dirty="0">
                          <a:latin typeface="Times New Roman"/>
                          <a:ea typeface="Calibri"/>
                          <a:cs typeface="Times New Roman"/>
                        </a:rPr>
                        <a:t> Cluster </a:t>
                      </a:r>
                      <a:r>
                        <a:rPr lang="en-US" sz="1600" b="1" dirty="0" err="1">
                          <a:latin typeface="Times New Roman"/>
                          <a:ea typeface="Calibri"/>
                          <a:cs typeface="Times New Roman"/>
                        </a:rPr>
                        <a:t>Terdekat</a:t>
                      </a:r>
                      <a:endParaRPr lang="en-US" sz="2000" b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/>
                          <a:ea typeface="Calibri"/>
                          <a:cs typeface="Times New Roman"/>
                        </a:rPr>
                        <a:t>Bobot</a:t>
                      </a:r>
                      <a:endParaRPr lang="en-US" sz="2000" b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5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c = b*(a-d</a:t>
                      </a:r>
                      <a:r>
                        <a:rPr lang="en-US" sz="1600" baseline="-25000">
                          <a:latin typeface="Times New Roman"/>
                          <a:ea typeface="Calibri"/>
                          <a:cs typeface="Times New Roman"/>
                        </a:rPr>
                        <a:t>prev</a:t>
                      </a: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d = a+c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512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1 1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0.18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5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4 1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0.18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5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1 2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0.18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5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3 4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0.18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5 4</a:t>
                      </a:r>
                      <a:endParaRPr lang="en-US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0.18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3.2825 1.1647 4.0105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1.1435 1.8759 4.0824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512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1 1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0.108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5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4 1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0.108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5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1 2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0.108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5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3 4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0.108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5 4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0.108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3.3600 1.1311 4.0201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1.1280 1.8049 4.0655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512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1 1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0.0648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5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4 1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0.0648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5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1 2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0.0648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5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3 4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0.0648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5 4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0.0648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3.4015 1.1146 4.0217</a:t>
                      </a:r>
                      <a:endParaRPr lang="en-US" sz="2000" dirty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1.1197 1.7688 4.0573</a:t>
                      </a:r>
                      <a:endParaRPr lang="en-US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352800" y="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Iterasi</a:t>
            </a:r>
            <a:r>
              <a:rPr lang="en-US" dirty="0" smtClean="0"/>
              <a:t> 3 - 5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400800" y="5791200"/>
            <a:ext cx="2362200" cy="1066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52800" y="4800600"/>
            <a:ext cx="762000" cy="1676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3733800" y="3962400"/>
            <a:ext cx="1905000" cy="990600"/>
          </a:xfrm>
          <a:prstGeom prst="wedgeRectCallout">
            <a:avLst>
              <a:gd name="adj1" fmla="val -35416"/>
              <a:gd name="adj2" fmla="val 703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Indeks</a:t>
            </a:r>
            <a:r>
              <a:rPr lang="en-US" dirty="0" smtClean="0"/>
              <a:t> (</a:t>
            </a:r>
            <a:r>
              <a:rPr lang="en-US" dirty="0" err="1" smtClean="0"/>
              <a:t>nomor</a:t>
            </a:r>
            <a:r>
              <a:rPr lang="en-US" dirty="0" smtClean="0"/>
              <a:t>) cluster yang </a:t>
            </a:r>
            <a:r>
              <a:rPr lang="en-US" dirty="0" err="1" smtClean="0"/>
              <a:t>diikuti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6934200" y="4724400"/>
            <a:ext cx="1905000" cy="990600"/>
          </a:xfrm>
          <a:prstGeom prst="wedgeRectCallout">
            <a:avLst>
              <a:gd name="adj1" fmla="val -35416"/>
              <a:gd name="adj2" fmla="val 703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Bobot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5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52400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sintaks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Idx</a:t>
            </a:r>
            <a:r>
              <a:rPr lang="en-US" dirty="0" smtClean="0"/>
              <a:t>, w, C, D] = </a:t>
            </a:r>
            <a:r>
              <a:rPr lang="en-US" dirty="0" err="1" smtClean="0"/>
              <a:t>somtrain</a:t>
            </a:r>
            <a:r>
              <a:rPr lang="en-US" dirty="0" smtClean="0"/>
              <a:t>(</a:t>
            </a:r>
            <a:r>
              <a:rPr lang="en-US" dirty="0" err="1" smtClean="0"/>
              <a:t>X,C,Iterasi,lr,lf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clustering </a:t>
            </a:r>
            <a:r>
              <a:rPr lang="en-US" dirty="0" err="1" smtClean="0"/>
              <a:t>pada</a:t>
            </a:r>
            <a:r>
              <a:rPr lang="en-US" dirty="0" smtClean="0"/>
              <a:t> data set X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cluster C. </a:t>
            </a:r>
          </a:p>
          <a:p>
            <a:r>
              <a:rPr lang="en-US" dirty="0" err="1" smtClean="0"/>
              <a:t>Penjelasan</a:t>
            </a:r>
            <a:r>
              <a:rPr lang="en-US" dirty="0" smtClean="0"/>
              <a:t> parameter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18</a:t>
            </a:fld>
            <a:endParaRPr lang="id-ID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3124200"/>
          <a:ext cx="7467600" cy="3435096"/>
        </p:xfrm>
        <a:graphic>
          <a:graphicData uri="http://schemas.openxmlformats.org/drawingml/2006/table">
            <a:tbl>
              <a:tblPr/>
              <a:tblGrid>
                <a:gridCol w="1032632"/>
                <a:gridCol w="6434968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n-lt"/>
                          <a:ea typeface="Calibri"/>
                          <a:cs typeface="Times New Roman"/>
                        </a:rPr>
                        <a:t>Parameter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+mn-lt"/>
                          <a:ea typeface="Calibri"/>
                          <a:cs typeface="Times New Roman"/>
                        </a:rPr>
                        <a:t>Keterangan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X adalah matrik M</a:t>
                      </a:r>
                      <a:r>
                        <a:rPr lang="en-US" sz="1400"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</a:t>
                      </a: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N, dimana M menyatakan jumlah data, N menyatakan jumlah fitur.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C menyatakan jumlah cluster (neuron pemroses).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Iterasi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Jumlah maksimal iterasi, default=100.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lr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Laju pembelajaran (</a:t>
                      </a:r>
                      <a:r>
                        <a:rPr lang="en-US" sz="1400"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</a:t>
                      </a: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), default = 0.5.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lf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Fungi pembelajaran, default = 0.6.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Idx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Matrik M</a:t>
                      </a:r>
                      <a:r>
                        <a:rPr lang="en-US" sz="1400"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</a:t>
                      </a: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1 yang menyatakan indeks cluster, setiap barisnya menyatakan cluster yang diikuti data pada baris tersebut di matrik X. Nilainya berturut-turut mulai 1, 2, .... sesuai indeks cluster.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w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Matrik N</a:t>
                      </a:r>
                      <a:r>
                        <a:rPr lang="en-US" sz="1400"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</a:t>
                      </a: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C yang menyatakan bobot untuk setiap neuron (cluster), N menyatakan jumlah fitur, C menyatakan jumlah neuron (cluster).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D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+mn-lt"/>
                          <a:ea typeface="Calibri"/>
                          <a:cs typeface="Times New Roman"/>
                        </a:rPr>
                        <a:t>Matrik</a:t>
                      </a: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+mn-lt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400" dirty="0" err="1"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</a:t>
                      </a:r>
                      <a:r>
                        <a:rPr lang="en-US" sz="1400" dirty="0" err="1"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400" dirty="0" err="1">
                          <a:latin typeface="+mn-lt"/>
                          <a:ea typeface="Calibri"/>
                          <a:cs typeface="Times New Roman"/>
                        </a:rPr>
                        <a:t>baris</a:t>
                      </a: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+mn-lt"/>
                          <a:ea typeface="Calibri"/>
                          <a:cs typeface="Times New Roman"/>
                        </a:rPr>
                        <a:t>menyatakan</a:t>
                      </a: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 data, </a:t>
                      </a:r>
                      <a:r>
                        <a:rPr lang="en-US" sz="1400" dirty="0" err="1">
                          <a:latin typeface="+mn-lt"/>
                          <a:ea typeface="Calibri"/>
                          <a:cs typeface="Times New Roman"/>
                        </a:rPr>
                        <a:t>kolom</a:t>
                      </a: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+mn-lt"/>
                          <a:ea typeface="Calibri"/>
                          <a:cs typeface="Times New Roman"/>
                        </a:rPr>
                        <a:t>menyatakan</a:t>
                      </a: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+mn-lt"/>
                          <a:ea typeface="Calibri"/>
                          <a:cs typeface="Times New Roman"/>
                        </a:rPr>
                        <a:t>jarak</a:t>
                      </a: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 data </a:t>
                      </a:r>
                      <a:r>
                        <a:rPr lang="en-US" sz="1400" dirty="0" err="1">
                          <a:latin typeface="+mn-lt"/>
                          <a:ea typeface="Calibri"/>
                          <a:cs typeface="Times New Roman"/>
                        </a:rPr>
                        <a:t>ke</a:t>
                      </a: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 neuron (cluster).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19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1066800" y="1295400"/>
            <a:ext cx="7924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 = [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4 1 3 5;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1 2 4 4; ]';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 = 3;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Iterasi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5;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0.5;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lf = 0.6;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w, C, D]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somtrain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data,C,Iterasi,lr,lf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figure('Position',[300 300 250 200]);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plot(data(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==1,1),data(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==1,2),'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ko',data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==2,1),data(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==2,2),'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k+',data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==3,1),data(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==3,2),'k^','MarkerSize',6);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axis([0 6,0 6]);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display('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bobot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  w1  |   w2  |   w3');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display('   X   |   Y   |   C   |   D1   |   D2  |  D3 ');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[data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Self-Organizing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Self-Organizing Map (</a:t>
            </a:r>
            <a:r>
              <a:rPr lang="en-US" dirty="0" err="1" smtClean="0"/>
              <a:t>SOM</a:t>
            </a:r>
            <a:r>
              <a:rPr lang="en-US" dirty="0" smtClean="0"/>
              <a:t>) </a:t>
            </a:r>
            <a:r>
              <a:rPr lang="en-US" dirty="0" err="1" smtClean="0"/>
              <a:t>pertama</a:t>
            </a:r>
            <a:r>
              <a:rPr lang="en-US" dirty="0" smtClean="0"/>
              <a:t> kali </a:t>
            </a:r>
            <a:r>
              <a:rPr lang="en-US" dirty="0" err="1" smtClean="0"/>
              <a:t>diperkenalkan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Kohonen</a:t>
            </a:r>
            <a:r>
              <a:rPr lang="en-US" dirty="0" smtClean="0"/>
              <a:t> (</a:t>
            </a:r>
            <a:r>
              <a:rPr lang="en-US" dirty="0" err="1" smtClean="0"/>
              <a:t>Kohonen</a:t>
            </a:r>
            <a:r>
              <a:rPr lang="en-US" dirty="0" smtClean="0"/>
              <a:t>, 1989) </a:t>
            </a:r>
          </a:p>
          <a:p>
            <a:pPr lvl="1"/>
            <a:r>
              <a:rPr lang="en-US" dirty="0" err="1" smtClean="0"/>
              <a:t>Memperkenalkan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 ANN yang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i="1" dirty="0" smtClean="0"/>
              <a:t>winner take all</a:t>
            </a:r>
            <a:r>
              <a:rPr lang="en-US" dirty="0" smtClean="0"/>
              <a:t>,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neuron yang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pemenang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pembaruan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bobotnya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ANN,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target </a:t>
            </a:r>
            <a:r>
              <a:rPr lang="en-US" dirty="0" err="1" smtClean="0"/>
              <a:t>kelas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yang </a:t>
            </a:r>
            <a:r>
              <a:rPr lang="en-US" dirty="0" err="1" smtClean="0"/>
              <a:t>ditetapkan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data</a:t>
            </a:r>
          </a:p>
          <a:p>
            <a:pPr lvl="1"/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inilah</a:t>
            </a:r>
            <a:r>
              <a:rPr lang="en-US" dirty="0" smtClean="0"/>
              <a:t> yang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keperluan</a:t>
            </a:r>
            <a:r>
              <a:rPr lang="en-US" dirty="0" smtClean="0"/>
              <a:t> clustering (</a:t>
            </a:r>
            <a:r>
              <a:rPr lang="en-US" dirty="0" err="1" smtClean="0"/>
              <a:t>berbasis</a:t>
            </a:r>
            <a:r>
              <a:rPr lang="en-US" dirty="0" smtClean="0"/>
              <a:t> ANN)</a:t>
            </a:r>
          </a:p>
          <a:p>
            <a:r>
              <a:rPr lang="en-US" dirty="0" err="1" smtClean="0"/>
              <a:t>Arsitektir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digambarkan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topografi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visualisasi</a:t>
            </a:r>
            <a:r>
              <a:rPr lang="en-US" dirty="0" smtClean="0"/>
              <a:t> clustering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20</a:t>
            </a:fld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143000" y="2569726"/>
            <a:ext cx="71628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contoh_som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bobot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  w1  |   w2  |   w3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 =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3.4015    1.1146    4.0217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1.1197    1.7688    4.0573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X   |    Y    |    C    |    D1    |   D2   |   D3 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1.0000    1.0000    2.0000    5.5859    0.6651   18.5183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4.0000    1.0000    1.0000    0.4260    8.8462    9.3979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1.0000    2.0000    2.0000    6.5419    0.0761   13.3872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3.0000    4.0000    3.0000    8.4573    8.5328    1.0448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5.0000    4.0000    3.0000   10.8514   20.0742    1.0980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1143000"/>
            <a:ext cx="23812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135084" y="2938046"/>
            <a:ext cx="36279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err="1" smtClean="0"/>
              <a:t>Hasil</a:t>
            </a:r>
            <a:r>
              <a:rPr lang="en-US" sz="1600" i="1" dirty="0" smtClean="0"/>
              <a:t> clustering data set </a:t>
            </a:r>
            <a:r>
              <a:rPr lang="en-US" sz="1600" i="1" dirty="0" err="1" smtClean="0"/>
              <a:t>dengan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SOM</a:t>
            </a:r>
            <a:endParaRPr lang="en-US" sz="1600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 ?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To Be Continued</a:t>
            </a:r>
            <a:r>
              <a:rPr lang="en-US" dirty="0" smtClean="0"/>
              <a:t> … Clustering (Season 3)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21</a:t>
            </a:fld>
            <a:endParaRPr lang="id-ID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Topografi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3</a:t>
            </a:fld>
            <a:endParaRPr lang="id-ID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1333500"/>
            <a:ext cx="23717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581400" y="2590800"/>
            <a:ext cx="2300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Linear neighborhood</a:t>
            </a:r>
            <a:endParaRPr 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667000"/>
            <a:ext cx="218122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066800" y="5410200"/>
            <a:ext cx="290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Rectangular neighborhood</a:t>
            </a:r>
            <a:endParaRPr lang="en-US" dirty="0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2714625"/>
            <a:ext cx="267652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6019800" y="5410200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Hexagonal neighborhood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Self-Organizing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Ada</a:t>
            </a:r>
            <a:r>
              <a:rPr lang="en-US" dirty="0" smtClean="0"/>
              <a:t> K neuron yang </a:t>
            </a:r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larik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dimensi</a:t>
            </a:r>
            <a:endParaRPr lang="en-US" dirty="0" smtClean="0"/>
          </a:p>
          <a:p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neuron </a:t>
            </a:r>
            <a:r>
              <a:rPr lang="en-US" dirty="0" err="1" smtClean="0"/>
              <a:t>dilewatkan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N </a:t>
            </a:r>
            <a:r>
              <a:rPr lang="en-US" dirty="0" err="1" smtClean="0"/>
              <a:t>fitur</a:t>
            </a:r>
            <a:r>
              <a:rPr lang="en-US" dirty="0" smtClean="0"/>
              <a:t> (</a:t>
            </a:r>
            <a:r>
              <a:rPr lang="en-US" dirty="0" err="1" smtClean="0"/>
              <a:t>Kohonen</a:t>
            </a:r>
            <a:r>
              <a:rPr lang="en-US" dirty="0" smtClean="0"/>
              <a:t>, 1989)</a:t>
            </a:r>
          </a:p>
          <a:p>
            <a:pPr lvl="1"/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memerlukan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err="1" smtClean="0">
                <a:sym typeface="Symbol"/>
              </a:rPr>
              <a:t></a:t>
            </a:r>
            <a:r>
              <a:rPr lang="en-US" dirty="0" err="1" smtClean="0"/>
              <a:t>K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endParaRPr lang="en-US" dirty="0" smtClean="0"/>
          </a:p>
          <a:p>
            <a:r>
              <a:rPr lang="en-US" dirty="0" smtClean="0"/>
              <a:t>Neuron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i="1" dirty="0" err="1" smtClean="0"/>
              <a:t>nilai</a:t>
            </a:r>
            <a:r>
              <a:rPr lang="en-US" b="1" i="1" dirty="0" smtClean="0"/>
              <a:t> </a:t>
            </a:r>
            <a:r>
              <a:rPr lang="en-US" b="1" i="1" dirty="0" err="1" smtClean="0"/>
              <a:t>terkecil</a:t>
            </a:r>
            <a:r>
              <a:rPr lang="en-US" dirty="0" smtClean="0"/>
              <a:t> </a:t>
            </a:r>
            <a:r>
              <a:rPr lang="en-US" dirty="0" err="1" smtClean="0"/>
              <a:t>dianggap</a:t>
            </a:r>
            <a:r>
              <a:rPr lang="en-US" dirty="0" smtClean="0"/>
              <a:t> </a:t>
            </a:r>
            <a:r>
              <a:rPr lang="en-US" dirty="0" err="1" smtClean="0"/>
              <a:t>sebaga</a:t>
            </a:r>
            <a:r>
              <a:rPr lang="en-US" dirty="0" smtClean="0"/>
              <a:t> </a:t>
            </a:r>
            <a:r>
              <a:rPr lang="en-US" b="1" i="1" dirty="0" smtClean="0"/>
              <a:t>neuron </a:t>
            </a:r>
            <a:r>
              <a:rPr lang="en-US" b="1" i="1" dirty="0" err="1" smtClean="0"/>
              <a:t>pemenang</a:t>
            </a:r>
            <a:endParaRPr lang="en-US" b="1" i="1" dirty="0" smtClean="0"/>
          </a:p>
          <a:p>
            <a:pPr lvl="1"/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memperbarui</a:t>
            </a:r>
            <a:r>
              <a:rPr lang="en-US" dirty="0" smtClean="0"/>
              <a:t> </a:t>
            </a:r>
            <a:r>
              <a:rPr lang="en-US" dirty="0" err="1" smtClean="0"/>
              <a:t>bobotnya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tetangga-tetangga</a:t>
            </a:r>
            <a:r>
              <a:rPr lang="en-US" dirty="0" smtClean="0"/>
              <a:t> yang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arsitekturnya</a:t>
            </a:r>
            <a:endParaRPr lang="en-US" dirty="0" smtClean="0"/>
          </a:p>
          <a:p>
            <a:r>
              <a:rPr lang="en-US" dirty="0" err="1" smtClean="0"/>
              <a:t>Komputasi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inner-product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perceptron</a:t>
            </a:r>
            <a:endParaRPr lang="en-US" dirty="0" smtClean="0"/>
          </a:p>
          <a:p>
            <a:pPr lvl="1"/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Euclidean </a:t>
            </a:r>
            <a:r>
              <a:rPr lang="en-US" dirty="0" err="1" smtClean="0"/>
              <a:t>kuadrat</a:t>
            </a:r>
            <a:r>
              <a:rPr lang="en-US" dirty="0" smtClean="0"/>
              <a:t> (</a:t>
            </a:r>
            <a:r>
              <a:rPr lang="en-US" b="1" i="1" dirty="0" smtClean="0"/>
              <a:t>square Euclidean</a:t>
            </a:r>
            <a:r>
              <a:rPr lang="en-US" dirty="0" smtClean="0"/>
              <a:t>) </a:t>
            </a:r>
            <a:r>
              <a:rPr lang="en-US" dirty="0" err="1" smtClean="0"/>
              <a:t>antara</a:t>
            </a:r>
            <a:r>
              <a:rPr lang="en-US" dirty="0" smtClean="0"/>
              <a:t> data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neuron </a:t>
            </a:r>
            <a:r>
              <a:rPr lang="en-US" dirty="0" err="1" smtClean="0"/>
              <a:t>pemroses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4</a:t>
            </a:fld>
            <a:endParaRPr lang="id-ID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Self-Organizing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Akumulasi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yang </a:t>
            </a:r>
            <a:r>
              <a:rPr lang="en-US" dirty="0" err="1" smtClean="0"/>
              <a:t>didapat</a:t>
            </a:r>
            <a:r>
              <a:rPr lang="en-US" dirty="0" smtClean="0"/>
              <a:t> </a:t>
            </a:r>
            <a:r>
              <a:rPr lang="en-US" b="1" i="1" dirty="0" err="1" smtClean="0"/>
              <a:t>tidak</a:t>
            </a:r>
            <a:r>
              <a:rPr lang="en-US" b="1" i="1" dirty="0" smtClean="0"/>
              <a:t> </a:t>
            </a:r>
            <a:r>
              <a:rPr lang="en-US" b="1" i="1" dirty="0" err="1" smtClean="0"/>
              <a:t>perlu</a:t>
            </a:r>
            <a:r>
              <a:rPr lang="en-US" b="1" i="1" dirty="0" smtClean="0"/>
              <a:t> </a:t>
            </a:r>
            <a:r>
              <a:rPr lang="en-US" b="1" i="1" dirty="0" err="1" smtClean="0"/>
              <a:t>diaktivasi</a:t>
            </a:r>
            <a:r>
              <a:rPr lang="en-US" dirty="0" smtClean="0"/>
              <a:t> (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aktivasi</a:t>
            </a:r>
            <a:r>
              <a:rPr lang="en-US" dirty="0" smtClean="0"/>
              <a:t> linear) </a:t>
            </a:r>
          </a:p>
          <a:p>
            <a:pPr lvl="1"/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aktivasi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pemilihan</a:t>
            </a:r>
            <a:r>
              <a:rPr lang="en-US" dirty="0" smtClean="0"/>
              <a:t> neuron </a:t>
            </a:r>
            <a:r>
              <a:rPr lang="en-US" dirty="0" err="1" smtClean="0"/>
              <a:t>pemenang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memperbarui</a:t>
            </a:r>
            <a:r>
              <a:rPr lang="en-US" dirty="0" smtClean="0"/>
              <a:t> </a:t>
            </a:r>
            <a:r>
              <a:rPr lang="en-US" dirty="0" err="1" smtClean="0"/>
              <a:t>bobotnya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r>
              <a:rPr lang="en-US" dirty="0" smtClean="0"/>
              <a:t> </a:t>
            </a:r>
            <a:r>
              <a:rPr lang="en-US" dirty="0" err="1" smtClean="0"/>
              <a:t>tetangganya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Cluster yang </a:t>
            </a:r>
            <a:r>
              <a:rPr lang="en-US" dirty="0" err="1" smtClean="0"/>
              <a:t>diikuti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data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clustering </a:t>
            </a:r>
            <a:r>
              <a:rPr lang="en-US" dirty="0" err="1" smtClean="0"/>
              <a:t>ditunjukkan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b="1" i="1" dirty="0" err="1" smtClean="0"/>
              <a:t>indeks</a:t>
            </a:r>
            <a:r>
              <a:rPr lang="en-US" b="1" i="1" dirty="0" smtClean="0"/>
              <a:t> neuron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layernya</a:t>
            </a:r>
            <a:endParaRPr lang="en-US" dirty="0" smtClean="0"/>
          </a:p>
          <a:p>
            <a:pPr lvl="1"/>
            <a:r>
              <a:rPr lang="en-US" dirty="0" err="1" smtClean="0"/>
              <a:t>Untuk</a:t>
            </a:r>
            <a:r>
              <a:rPr lang="en-US" dirty="0" smtClean="0"/>
              <a:t> K neuron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cluster 1 </a:t>
            </a:r>
            <a:r>
              <a:rPr lang="en-US" dirty="0" err="1" smtClean="0"/>
              <a:t>sampai</a:t>
            </a:r>
            <a:r>
              <a:rPr lang="en-US" dirty="0" smtClean="0"/>
              <a:t> K yang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clustering</a:t>
            </a:r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error yang </a:t>
            </a:r>
            <a:r>
              <a:rPr lang="en-US" dirty="0" err="1" smtClean="0"/>
              <a:t>dihitung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Kriteria</a:t>
            </a:r>
            <a:r>
              <a:rPr lang="en-US" dirty="0" smtClean="0"/>
              <a:t> </a:t>
            </a:r>
            <a:r>
              <a:rPr lang="en-US" dirty="0" err="1" smtClean="0"/>
              <a:t>berhentinya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(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clustering)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b="1" i="1" dirty="0" err="1" smtClean="0"/>
              <a:t>jumlah</a:t>
            </a:r>
            <a:r>
              <a:rPr lang="en-US" b="1" i="1" dirty="0" smtClean="0"/>
              <a:t> </a:t>
            </a:r>
            <a:r>
              <a:rPr lang="en-US" b="1" i="1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5</a:t>
            </a:fld>
            <a:endParaRPr lang="id-ID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Self-Organizing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4431792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data yang </a:t>
            </a:r>
            <a:r>
              <a:rPr lang="en-US" dirty="0" err="1" smtClean="0"/>
              <a:t>diproses</a:t>
            </a:r>
            <a:r>
              <a:rPr lang="en-US" dirty="0" smtClean="0"/>
              <a:t>, neuron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</a:t>
            </a:r>
            <a:r>
              <a:rPr lang="en-US" dirty="0" err="1" smtClean="0"/>
              <a:t>terkecil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mengalami</a:t>
            </a:r>
            <a:r>
              <a:rPr lang="en-US" dirty="0" smtClean="0"/>
              <a:t> </a:t>
            </a:r>
            <a:r>
              <a:rPr lang="en-US" dirty="0" err="1" smtClean="0"/>
              <a:t>perbaruan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tetangga</a:t>
            </a:r>
            <a:r>
              <a:rPr lang="en-US" dirty="0" smtClean="0"/>
              <a:t> yang </a:t>
            </a:r>
            <a:r>
              <a:rPr lang="en-US" dirty="0" err="1" smtClean="0"/>
              <a:t>didefinisikan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Misalnya</a:t>
            </a:r>
            <a:r>
              <a:rPr lang="en-US" dirty="0" smtClean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ketetanggaan</a:t>
            </a:r>
            <a:r>
              <a:rPr lang="en-US" dirty="0" smtClean="0"/>
              <a:t> linear, </a:t>
            </a:r>
            <a:r>
              <a:rPr lang="en-US" dirty="0" err="1" smtClean="0"/>
              <a:t>tetangga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radius R </a:t>
            </a:r>
            <a:r>
              <a:rPr lang="en-US" dirty="0" err="1" smtClean="0"/>
              <a:t>disekitar</a:t>
            </a:r>
            <a:r>
              <a:rPr lang="en-US" dirty="0" smtClean="0"/>
              <a:t> neuron J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unit j </a:t>
            </a:r>
            <a:r>
              <a:rPr lang="en-US" dirty="0" err="1" smtClean="0"/>
              <a:t>yaitu</a:t>
            </a:r>
            <a:r>
              <a:rPr lang="en-US" dirty="0" smtClean="0"/>
              <a:t> max(1,J-R)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j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min(</a:t>
            </a:r>
            <a:r>
              <a:rPr lang="en-US" dirty="0" err="1" smtClean="0"/>
              <a:t>J+R,K</a:t>
            </a:r>
            <a:r>
              <a:rPr lang="en-US" dirty="0" smtClean="0"/>
              <a:t>), </a:t>
            </a:r>
            <a:r>
              <a:rPr lang="en-US" dirty="0" err="1" smtClean="0"/>
              <a:t>dimana</a:t>
            </a:r>
            <a:r>
              <a:rPr lang="en-US" dirty="0" smtClean="0"/>
              <a:t> K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neuron (cluster).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6</a:t>
            </a:fld>
            <a:endParaRPr lang="id-ID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5715000" y="1524000"/>
          <a:ext cx="3248025" cy="4388148"/>
        </p:xfrm>
        <a:graphic>
          <a:graphicData uri="http://schemas.openxmlformats.org/presentationml/2006/ole">
            <p:oleObj spid="_x0000_s24577" name="Visio" r:id="rId3" imgW="2332863" imgH="3153537" progId="Visio.Drawing.11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6172200" y="5791200"/>
            <a:ext cx="2287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Arsitektur</a:t>
            </a:r>
            <a:r>
              <a:rPr lang="en-US" dirty="0" smtClean="0"/>
              <a:t> ANN </a:t>
            </a:r>
            <a:r>
              <a:rPr lang="en-US" dirty="0" err="1" smtClean="0"/>
              <a:t>SOM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Yang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ditekankan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r>
              <a:rPr lang="en-US" dirty="0" smtClean="0"/>
              <a:t> yang </a:t>
            </a:r>
            <a:r>
              <a:rPr lang="en-US" dirty="0" err="1" smtClean="0"/>
              <a:t>terhubung</a:t>
            </a:r>
            <a:r>
              <a:rPr lang="en-US" dirty="0" smtClean="0"/>
              <a:t> </a:t>
            </a:r>
            <a:r>
              <a:rPr lang="en-US" b="1" i="1" dirty="0" err="1" smtClean="0"/>
              <a:t>tidak</a:t>
            </a:r>
            <a:r>
              <a:rPr lang="en-US" b="1" i="1" dirty="0" smtClean="0"/>
              <a:t> </a:t>
            </a:r>
            <a:r>
              <a:rPr lang="en-US" b="1" i="1" dirty="0" err="1" smtClean="0"/>
              <a:t>dikalikan</a:t>
            </a:r>
            <a:r>
              <a:rPr lang="en-US" b="1" i="1" dirty="0" smtClean="0"/>
              <a:t> </a:t>
            </a:r>
            <a:r>
              <a:rPr lang="en-US" b="1" i="1" dirty="0" err="1" smtClean="0"/>
              <a:t>dengan</a:t>
            </a:r>
            <a:r>
              <a:rPr lang="en-US" b="1" i="1" dirty="0" smtClean="0"/>
              <a:t> </a:t>
            </a:r>
            <a:r>
              <a:rPr lang="en-US" b="1" i="1" dirty="0" err="1" smtClean="0"/>
              <a:t>sinyal</a:t>
            </a:r>
            <a:r>
              <a:rPr lang="en-US" dirty="0" smtClean="0"/>
              <a:t> (data </a:t>
            </a:r>
            <a:r>
              <a:rPr lang="en-US" dirty="0" err="1" smtClean="0"/>
              <a:t>masukan</a:t>
            </a:r>
            <a:r>
              <a:rPr lang="en-US" dirty="0" smtClean="0"/>
              <a:t>) </a:t>
            </a:r>
            <a:r>
              <a:rPr lang="en-US" dirty="0" err="1" smtClean="0"/>
              <a:t>untuk</a:t>
            </a:r>
            <a:r>
              <a:rPr lang="en-US" dirty="0" smtClean="0"/>
              <a:t> neuron </a:t>
            </a:r>
            <a:r>
              <a:rPr lang="en-US" dirty="0" err="1" smtClean="0"/>
              <a:t>pemroses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b="1" i="1" dirty="0" err="1" smtClean="0"/>
              <a:t>kuantisasi</a:t>
            </a:r>
            <a:r>
              <a:rPr lang="en-US" b="1" i="1" dirty="0" smtClean="0"/>
              <a:t> </a:t>
            </a:r>
            <a:r>
              <a:rPr lang="en-US" b="1" i="1" dirty="0" err="1" smtClean="0"/>
              <a:t>perbedaan</a:t>
            </a:r>
            <a:r>
              <a:rPr lang="en-US" dirty="0" smtClean="0"/>
              <a:t> (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ketidakmiripan</a:t>
            </a:r>
            <a:r>
              <a:rPr lang="en-US" dirty="0" smtClean="0"/>
              <a:t>) </a:t>
            </a:r>
            <a:r>
              <a:rPr lang="en-US" dirty="0" err="1" smtClean="0"/>
              <a:t>antara</a:t>
            </a:r>
            <a:r>
              <a:rPr lang="en-US" dirty="0" smtClean="0"/>
              <a:t> data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K neuron </a:t>
            </a:r>
            <a:r>
              <a:rPr lang="en-US" dirty="0" err="1" smtClean="0"/>
              <a:t>pemroses</a:t>
            </a:r>
            <a:r>
              <a:rPr lang="en-US" dirty="0" smtClean="0"/>
              <a:t> (</a:t>
            </a:r>
            <a:r>
              <a:rPr lang="en-US" dirty="0" err="1" smtClean="0"/>
              <a:t>kecuali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metrik</a:t>
            </a:r>
            <a:r>
              <a:rPr lang="en-US" dirty="0" smtClean="0"/>
              <a:t> inner-product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mengukur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/</a:t>
            </a:r>
            <a:r>
              <a:rPr lang="en-US" dirty="0" err="1" smtClean="0"/>
              <a:t>ketidakmiripan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Algoritma</a:t>
            </a:r>
            <a:r>
              <a:rPr lang="en-US" dirty="0" smtClean="0"/>
              <a:t> Clustering </a:t>
            </a:r>
            <a:r>
              <a:rPr lang="en-US" dirty="0" err="1" smtClean="0"/>
              <a:t>dengan</a:t>
            </a:r>
            <a:r>
              <a:rPr lang="en-US" dirty="0" smtClean="0"/>
              <a:t> Self-Organizing Map: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dirty="0" err="1" smtClean="0"/>
              <a:t>Inisialisasi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r>
              <a:rPr lang="en-US" dirty="0" smtClean="0"/>
              <a:t>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ij</a:t>
            </a:r>
            <a:r>
              <a:rPr lang="en-US" dirty="0" smtClean="0"/>
              <a:t>. </a:t>
            </a:r>
            <a:r>
              <a:rPr lang="en-US" dirty="0" err="1" smtClean="0"/>
              <a:t>Tentukan</a:t>
            </a:r>
            <a:r>
              <a:rPr lang="en-US" dirty="0" smtClean="0"/>
              <a:t> parameter </a:t>
            </a:r>
            <a:r>
              <a:rPr lang="en-US" dirty="0" err="1" smtClean="0"/>
              <a:t>topologi</a:t>
            </a:r>
            <a:r>
              <a:rPr lang="en-US" dirty="0" smtClean="0"/>
              <a:t> </a:t>
            </a:r>
            <a:r>
              <a:rPr lang="en-US" dirty="0" err="1" smtClean="0"/>
              <a:t>ketetanggaan</a:t>
            </a:r>
            <a:r>
              <a:rPr lang="en-US" dirty="0" smtClean="0"/>
              <a:t>. </a:t>
            </a:r>
            <a:r>
              <a:rPr lang="en-US" dirty="0" err="1" smtClean="0"/>
              <a:t>Tentukan</a:t>
            </a:r>
            <a:r>
              <a:rPr lang="en-US" dirty="0" smtClean="0"/>
              <a:t> parameter </a:t>
            </a:r>
            <a:r>
              <a:rPr lang="en-US" dirty="0" err="1" smtClean="0"/>
              <a:t>laju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.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maksimal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endParaRPr lang="en-US" dirty="0" smtClean="0"/>
          </a:p>
          <a:p>
            <a:pPr marL="916686" lvl="1" indent="-514350">
              <a:buFont typeface="+mj-lt"/>
              <a:buAutoNum type="arabicPeriod"/>
            </a:pP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maksimal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tercapai</a:t>
            </a:r>
            <a:r>
              <a:rPr lang="en-US" dirty="0" smtClean="0"/>
              <a:t>,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3 – 7.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data </a:t>
            </a:r>
            <a:r>
              <a:rPr lang="en-US" dirty="0" err="1" smtClean="0"/>
              <a:t>masukan</a:t>
            </a:r>
            <a:r>
              <a:rPr lang="en-US" dirty="0" smtClean="0"/>
              <a:t> X,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4 – 6.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neuron j, </a:t>
            </a:r>
            <a:r>
              <a:rPr lang="en-US" dirty="0" err="1" smtClean="0"/>
              <a:t>hitung</a:t>
            </a:r>
            <a:r>
              <a:rPr lang="en-US" dirty="0" smtClean="0"/>
              <a:t>                             , </a:t>
            </a:r>
            <a:r>
              <a:rPr lang="en-US" dirty="0" err="1" smtClean="0"/>
              <a:t>i</a:t>
            </a:r>
            <a:r>
              <a:rPr lang="en-US" dirty="0" smtClean="0"/>
              <a:t> = 1, …, N, N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dimensi</a:t>
            </a:r>
            <a:r>
              <a:rPr lang="en-US" dirty="0" smtClean="0"/>
              <a:t> data (N).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dirty="0" err="1" smtClean="0"/>
              <a:t>Cari</a:t>
            </a:r>
            <a:r>
              <a:rPr lang="en-US" dirty="0" smtClean="0"/>
              <a:t> </a:t>
            </a:r>
            <a:r>
              <a:rPr lang="en-US" dirty="0" err="1" smtClean="0"/>
              <a:t>indeks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neuron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j</a:t>
            </a:r>
            <a:r>
              <a:rPr lang="en-US" dirty="0" smtClean="0"/>
              <a:t>,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terkecil</a:t>
            </a:r>
            <a:r>
              <a:rPr lang="en-US" dirty="0" smtClean="0"/>
              <a:t>.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dirty="0" err="1" smtClean="0"/>
              <a:t>Untuk</a:t>
            </a:r>
            <a:r>
              <a:rPr lang="en-US" dirty="0" smtClean="0"/>
              <a:t> neuron j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neuron yang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tetangga</a:t>
            </a:r>
            <a:r>
              <a:rPr lang="en-US" dirty="0" smtClean="0"/>
              <a:t> J (yang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didefinisikan</a:t>
            </a:r>
            <a:r>
              <a:rPr lang="en-US" dirty="0" smtClean="0"/>
              <a:t>) </a:t>
            </a:r>
            <a:r>
              <a:rPr lang="en-US" dirty="0" err="1" smtClean="0"/>
              <a:t>dalam</a:t>
            </a:r>
            <a:r>
              <a:rPr lang="en-US" dirty="0" smtClean="0"/>
              <a:t> radius R,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perbaruan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r>
              <a:rPr lang="en-US" dirty="0" smtClean="0"/>
              <a:t>: .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dirty="0" err="1" smtClean="0"/>
              <a:t>Perbarui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laju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7</a:t>
            </a:fld>
            <a:endParaRPr lang="id-ID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4876800" y="4038600"/>
          <a:ext cx="1390135" cy="428625"/>
        </p:xfrm>
        <a:graphic>
          <a:graphicData uri="http://schemas.openxmlformats.org/presentationml/2006/ole">
            <p:oleObj spid="_x0000_s29697" name="Equation" r:id="rId3" imgW="1143000" imgH="355600" progId="Equation.3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laju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(</a:t>
            </a:r>
            <a:r>
              <a:rPr lang="en-US" dirty="0" smtClean="0">
                <a:sym typeface="Symbol"/>
              </a:rPr>
              <a:t></a:t>
            </a:r>
            <a:r>
              <a:rPr lang="en-US" dirty="0" smtClean="0"/>
              <a:t>)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disini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ANN </a:t>
            </a:r>
            <a:r>
              <a:rPr lang="en-US" dirty="0" err="1" smtClean="0"/>
              <a:t>perceptron</a:t>
            </a:r>
            <a:r>
              <a:rPr lang="en-US" dirty="0" smtClean="0"/>
              <a:t>,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jangkauan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0 </a:t>
            </a:r>
            <a:r>
              <a:rPr lang="en-US" dirty="0" err="1" smtClean="0"/>
              <a:t>sampai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terus</a:t>
            </a:r>
            <a:r>
              <a:rPr lang="en-US" dirty="0" smtClean="0"/>
              <a:t> </a:t>
            </a:r>
            <a:r>
              <a:rPr lang="en-US" dirty="0" err="1" smtClean="0"/>
              <a:t>diturunkan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kali </a:t>
            </a:r>
            <a:r>
              <a:rPr lang="en-US" dirty="0" err="1" smtClean="0"/>
              <a:t>kenaikan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(</a:t>
            </a:r>
            <a:r>
              <a:rPr lang="en-US" i="1" dirty="0" smtClean="0"/>
              <a:t>learning function</a:t>
            </a:r>
            <a:r>
              <a:rPr lang="en-US" dirty="0" smtClean="0"/>
              <a:t>); </a:t>
            </a:r>
            <a:r>
              <a:rPr lang="en-US" dirty="0" err="1" smtClean="0"/>
              <a:t>penurunan</a:t>
            </a:r>
            <a:r>
              <a:rPr lang="en-US" dirty="0" smtClean="0"/>
              <a:t> </a:t>
            </a:r>
            <a:r>
              <a:rPr lang="en-US" dirty="0" err="1" smtClean="0"/>
              <a:t>geometrik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Misal</a:t>
            </a:r>
            <a:r>
              <a:rPr lang="en-US" dirty="0" smtClean="0"/>
              <a:t>, </a:t>
            </a:r>
            <a:r>
              <a:rPr lang="en-US" dirty="0" err="1" smtClean="0"/>
              <a:t>penurunan</a:t>
            </a:r>
            <a:r>
              <a:rPr lang="en-US" dirty="0" smtClean="0"/>
              <a:t> (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) </a:t>
            </a:r>
            <a:r>
              <a:rPr lang="en-US" dirty="0" err="1" smtClean="0"/>
              <a:t>sebesar</a:t>
            </a:r>
            <a:r>
              <a:rPr lang="en-US" dirty="0" smtClean="0"/>
              <a:t> 0.6</a:t>
            </a:r>
            <a:r>
              <a:rPr lang="en-US" dirty="0" smtClean="0">
                <a:sym typeface="Symbol"/>
              </a:rPr>
              <a:t>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</a:t>
            </a:r>
            <a:r>
              <a:rPr lang="en-US" dirty="0" smtClean="0"/>
              <a:t>=0.5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</a:t>
            </a:r>
            <a:r>
              <a:rPr lang="en-US" dirty="0" smtClean="0"/>
              <a:t>=0.6</a:t>
            </a:r>
            <a:r>
              <a:rPr lang="en-US" dirty="0" smtClean="0">
                <a:sym typeface="Symbol"/>
              </a:rPr>
              <a:t></a:t>
            </a:r>
            <a:r>
              <a:rPr lang="en-US" dirty="0" smtClean="0"/>
              <a:t>,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ketiga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</a:t>
            </a:r>
            <a:r>
              <a:rPr lang="en-US" dirty="0" smtClean="0"/>
              <a:t>=0.6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0.6</a:t>
            </a:r>
            <a:r>
              <a:rPr lang="en-US" dirty="0" smtClean="0">
                <a:sym typeface="Symbol"/>
              </a:rPr>
              <a:t>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Inisialisasi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,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acak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jangkauan</a:t>
            </a:r>
            <a:r>
              <a:rPr lang="en-US" dirty="0" smtClean="0"/>
              <a:t> -0.5 </a:t>
            </a:r>
            <a:r>
              <a:rPr lang="en-US" dirty="0" err="1" smtClean="0"/>
              <a:t>sampai</a:t>
            </a:r>
            <a:r>
              <a:rPr lang="en-US" dirty="0" smtClean="0"/>
              <a:t> +0.5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acak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jangkauan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data </a:t>
            </a:r>
            <a:r>
              <a:rPr lang="en-US" dirty="0" err="1" smtClean="0"/>
              <a:t>masukan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8</a:t>
            </a:fld>
            <a:endParaRPr lang="id-ID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4431792" cy="480060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clustering </a:t>
            </a:r>
            <a:r>
              <a:rPr lang="en-US" dirty="0" err="1" smtClean="0"/>
              <a:t>pada</a:t>
            </a:r>
            <a:r>
              <a:rPr lang="en-US" dirty="0" smtClean="0"/>
              <a:t> 5 </a:t>
            </a:r>
            <a:r>
              <a:rPr lang="en-US" dirty="0" err="1" smtClean="0"/>
              <a:t>buah</a:t>
            </a:r>
            <a:r>
              <a:rPr lang="en-US" dirty="0" smtClean="0"/>
              <a:t> data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dimensinya</a:t>
            </a:r>
            <a:r>
              <a:rPr lang="en-US" dirty="0" smtClean="0"/>
              <a:t> 2: X </a:t>
            </a:r>
            <a:r>
              <a:rPr lang="en-US" dirty="0" err="1" smtClean="0"/>
              <a:t>dan</a:t>
            </a:r>
            <a:r>
              <a:rPr lang="en-US" dirty="0" smtClean="0"/>
              <a:t> Y.</a:t>
            </a:r>
          </a:p>
          <a:p>
            <a:r>
              <a:rPr lang="en-US" dirty="0" smtClean="0"/>
              <a:t>Parameter yang </a:t>
            </a:r>
            <a:r>
              <a:rPr lang="en-US" dirty="0" err="1" smtClean="0"/>
              <a:t>digunakan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Jumlah</a:t>
            </a:r>
            <a:r>
              <a:rPr lang="en-US" dirty="0" smtClean="0"/>
              <a:t> cluster 3</a:t>
            </a:r>
          </a:p>
          <a:p>
            <a:pPr lvl="1"/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 </a:t>
            </a:r>
            <a:r>
              <a:rPr lang="en-US" dirty="0" err="1" smtClean="0"/>
              <a:t>maksimal</a:t>
            </a:r>
            <a:r>
              <a:rPr lang="en-US" dirty="0" smtClean="0"/>
              <a:t> 5</a:t>
            </a:r>
          </a:p>
          <a:p>
            <a:pPr lvl="1"/>
            <a:r>
              <a:rPr lang="en-US" dirty="0" err="1" smtClean="0"/>
              <a:t>Laju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0.5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0.6 (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) </a:t>
            </a:r>
            <a:r>
              <a:rPr lang="en-US" dirty="0" err="1" smtClean="0"/>
              <a:t>darinya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Inisialisasi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2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cluster </a:t>
            </a:r>
            <a:r>
              <a:rPr lang="en-US" dirty="0" err="1" smtClean="0"/>
              <a:t>ada</a:t>
            </a:r>
            <a:r>
              <a:rPr lang="en-US" dirty="0" smtClean="0"/>
              <a:t> 3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matrik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r>
              <a:rPr lang="en-US" dirty="0" smtClean="0"/>
              <a:t> </a:t>
            </a:r>
            <a:r>
              <a:rPr lang="en-US" i="1" dirty="0" smtClean="0"/>
              <a:t>w</a:t>
            </a:r>
            <a:r>
              <a:rPr lang="en-US" dirty="0" smtClean="0"/>
              <a:t> </a:t>
            </a:r>
            <a:r>
              <a:rPr lang="en-US" dirty="0" err="1" smtClean="0"/>
              <a:t>berukuran</a:t>
            </a:r>
            <a:r>
              <a:rPr lang="en-US" dirty="0" smtClean="0"/>
              <a:t> 2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3,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acak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9</a:t>
            </a:fld>
            <a:endParaRPr lang="id-ID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48400" y="1219200"/>
          <a:ext cx="1840230" cy="2103120"/>
        </p:xfrm>
        <a:graphic>
          <a:graphicData uri="http://schemas.openxmlformats.org/drawingml/2006/table">
            <a:tbl>
              <a:tblPr/>
              <a:tblGrid>
                <a:gridCol w="697230"/>
                <a:gridCol w="571500"/>
                <a:gridCol w="5715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Calibri"/>
                          <a:cs typeface="Times New Roman"/>
                        </a:rPr>
                        <a:t>Data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Calibri"/>
                          <a:cs typeface="Times New Roman"/>
                        </a:rPr>
                        <a:t>X</a:t>
                      </a:r>
                      <a:endParaRPr lang="en-US" sz="20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Calibri"/>
                          <a:cs typeface="Times New Roman"/>
                        </a:rPr>
                        <a:t>Y</a:t>
                      </a:r>
                      <a:endParaRPr lang="en-US" sz="20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3657600"/>
            <a:ext cx="23812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248400" y="838200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asli</a:t>
            </a:r>
            <a:endParaRPr lang="en-US" dirty="0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4343400" y="5334000"/>
          <a:ext cx="1428750" cy="685800"/>
        </p:xfrm>
        <a:graphic>
          <a:graphicData uri="http://schemas.openxmlformats.org/presentationml/2006/ole">
            <p:oleObj spid="_x0000_s32770" name="Equation" r:id="rId4" imgW="952500" imgH="457200" progId="Equation.3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11094</TotalTime>
  <Words>1708</Words>
  <Application>Microsoft Office PowerPoint</Application>
  <PresentationFormat>On-screen Show (4:3)</PresentationFormat>
  <Paragraphs>364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Solstice</vt:lpstr>
      <vt:lpstr>Visio</vt:lpstr>
      <vt:lpstr>Equation</vt:lpstr>
      <vt:lpstr>Clustering (Season 2) Self-Organizing Map</vt:lpstr>
      <vt:lpstr>Self-Organizing Map</vt:lpstr>
      <vt:lpstr>Topografi SOM</vt:lpstr>
      <vt:lpstr>Self-Organizing Map</vt:lpstr>
      <vt:lpstr>Self-Organizing Map</vt:lpstr>
      <vt:lpstr>Self-Organizing Map</vt:lpstr>
      <vt:lpstr>Algoritma Pelatihan SOM</vt:lpstr>
      <vt:lpstr>Algoritma Pelatihan SOM</vt:lpstr>
      <vt:lpstr>Contoh</vt:lpstr>
      <vt:lpstr>Iterasi 1 (data 1)</vt:lpstr>
      <vt:lpstr>Iterasi 1 (data 2) </vt:lpstr>
      <vt:lpstr>Iterasi 1 (data 3) </vt:lpstr>
      <vt:lpstr>Iterasi 1 (data 3) </vt:lpstr>
      <vt:lpstr>Iterasi 1 (data 3) </vt:lpstr>
      <vt:lpstr>Hasil Iterasi 1</vt:lpstr>
      <vt:lpstr>Slide 16</vt:lpstr>
      <vt:lpstr>Slide 17</vt:lpstr>
      <vt:lpstr>Fungsi SOM di matlab</vt:lpstr>
      <vt:lpstr>Contoh Program</vt:lpstr>
      <vt:lpstr>Contoh Program</vt:lpstr>
      <vt:lpstr>ANY QUESTION ?</vt:lpstr>
    </vt:vector>
  </TitlesOfParts>
  <Company>umg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eko</dc:creator>
  <cp:lastModifiedBy>eko</cp:lastModifiedBy>
  <cp:revision>634</cp:revision>
  <dcterms:created xsi:type="dcterms:W3CDTF">2011-09-14T09:14:26Z</dcterms:created>
  <dcterms:modified xsi:type="dcterms:W3CDTF">2012-12-02T04:36:30Z</dcterms:modified>
</cp:coreProperties>
</file>